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2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</p:sldMasterIdLst>
  <p:notesMasterIdLst>
    <p:notesMasterId r:id="rId63"/>
  </p:notesMasterIdLst>
  <p:sldIdLst>
    <p:sldId id="2147482736" r:id="rId15"/>
    <p:sldId id="2147482629" r:id="rId16"/>
    <p:sldId id="2147482632" r:id="rId17"/>
    <p:sldId id="2147482463" r:id="rId18"/>
    <p:sldId id="2147482697" r:id="rId19"/>
    <p:sldId id="2147482705" r:id="rId20"/>
    <p:sldId id="2147482706" r:id="rId21"/>
    <p:sldId id="2147482464" r:id="rId22"/>
    <p:sldId id="2147482725" r:id="rId23"/>
    <p:sldId id="2147482600" r:id="rId24"/>
    <p:sldId id="2147482602" r:id="rId25"/>
    <p:sldId id="2134807034" r:id="rId26"/>
    <p:sldId id="2134807036" r:id="rId27"/>
    <p:sldId id="2147482514" r:id="rId28"/>
    <p:sldId id="2147482737" r:id="rId29"/>
    <p:sldId id="2147482738" r:id="rId30"/>
    <p:sldId id="2147482702" r:id="rId31"/>
    <p:sldId id="2147482604" r:id="rId32"/>
    <p:sldId id="2147482605" r:id="rId33"/>
    <p:sldId id="2147482606" r:id="rId34"/>
    <p:sldId id="2147482607" r:id="rId35"/>
    <p:sldId id="2147482608" r:id="rId36"/>
    <p:sldId id="2147482609" r:id="rId37"/>
    <p:sldId id="2147482610" r:id="rId38"/>
    <p:sldId id="2147482611" r:id="rId39"/>
    <p:sldId id="2147482612" r:id="rId40"/>
    <p:sldId id="2147482613" r:id="rId41"/>
    <p:sldId id="2147482703" r:id="rId42"/>
    <p:sldId id="2147482614" r:id="rId43"/>
    <p:sldId id="2147482615" r:id="rId44"/>
    <p:sldId id="2147482616" r:id="rId45"/>
    <p:sldId id="2147482739" r:id="rId46"/>
    <p:sldId id="2147482727" r:id="rId47"/>
    <p:sldId id="2134807109" r:id="rId48"/>
    <p:sldId id="2147482617" r:id="rId49"/>
    <p:sldId id="2134807111" r:id="rId50"/>
    <p:sldId id="2134807112" r:id="rId51"/>
    <p:sldId id="2147482740" r:id="rId52"/>
    <p:sldId id="2147482741" r:id="rId53"/>
    <p:sldId id="2147482742" r:id="rId54"/>
    <p:sldId id="2147482743" r:id="rId55"/>
    <p:sldId id="2147482503" r:id="rId56"/>
    <p:sldId id="2147482626" r:id="rId57"/>
    <p:sldId id="2147482627" r:id="rId58"/>
    <p:sldId id="2147482630" r:id="rId59"/>
    <p:sldId id="2147482726" r:id="rId60"/>
    <p:sldId id="2147482628" r:id="rId61"/>
    <p:sldId id="2147482634" r:id="rId62"/>
  </p:sldIdLst>
  <p:sldSz cx="9144000" cy="6858000" type="screen4x3"/>
  <p:notesSz cx="6858000" cy="9144000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</p:embeddedFont>
    <p:embeddedFont>
      <p:font typeface="Dosis SemiBold" pitchFamily="2" charset="0"/>
      <p:bold r:id="rId68"/>
    </p:embeddedFont>
    <p:embeddedFont>
      <p:font typeface="Microsoft Uighur" panose="02000000000000000000" pitchFamily="2" charset="-78"/>
      <p:regular r:id="rId69"/>
      <p:bold r:id="rId70"/>
    </p:embeddedFont>
    <p:embeddedFont>
      <p:font typeface="Modern Love" panose="04090805081005020601" pitchFamily="82" charset="0"/>
      <p:regular r:id="rId71"/>
    </p:embeddedFont>
    <p:embeddedFont>
      <p:font typeface="Sakkal Majalla" panose="02000000000000000000" pitchFamily="2" charset="-78"/>
      <p:regular r:id="rId72"/>
      <p:bold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0097B2"/>
    <a:srgbClr val="00ACA4"/>
    <a:srgbClr val="1E3F48"/>
    <a:srgbClr val="7FB9BE"/>
    <a:srgbClr val="70B1B6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4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EDFB8-0136-4C9D-9536-F82A9CA268BA}" type="doc">
      <dgm:prSet loTypeId="urn:microsoft.com/office/officeart/2005/8/layout/chevron1" loCatId="process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fr-MA"/>
        </a:p>
      </dgm:t>
    </dgm:pt>
    <dgm:pt modelId="{31D434DC-007A-4431-A014-EF5E3BDC6704}">
      <dgm:prSet phldrT="[Texte]" phldr="0" custT="1"/>
      <dgm:spPr/>
      <dgm:t>
        <a:bodyPr/>
        <a:lstStyle/>
        <a:p>
          <a:pPr rtl="1"/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 ٱلْأَوَّلُ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40655F7C-4371-4D22-A187-36B5D19971C0}" type="parTrans" cxnId="{E14EB397-44F7-43A2-A3D8-49DBCF87B787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D8CE2C8E-4294-49F5-84D7-017A2D9124CD}" type="sibTrans" cxnId="{E14EB397-44F7-43A2-A3D8-49DBCF87B787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EAC8C60B-264F-4B79-A0B8-DDB843D6D768}">
      <dgm:prSet phldrT="[Texte]" phldr="0" custT="1"/>
      <dgm:spPr/>
      <dgm:t>
        <a:bodyPr/>
        <a:lstStyle/>
        <a:p>
          <a:pPr rtl="1"/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 ٱلثّاني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8BE9B2E-D63A-40EF-9891-8A0A8DB0CA26}" type="parTrans" cxnId="{354B8DDA-9D29-4574-A01C-BB8A5657DFA9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610AD7F1-744C-4F2E-8AB2-418B8918B06E}" type="sibTrans" cxnId="{354B8DDA-9D29-4574-A01C-BB8A5657DFA9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D252F322-B4A2-40B3-98C1-18E00131A962}">
      <dgm:prSet phldrT="[Texte]" phldr="0" custT="1"/>
      <dgm:spPr/>
      <dgm:t>
        <a:bodyPr/>
        <a:lstStyle/>
        <a:p>
          <a:pPr rtl="1"/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</a:t>
          </a:r>
          <a:r>
            <a:rPr kumimoji="0" lang="ar-MA" sz="24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ٱلثّالِثُ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83300F9-4330-4497-BDC0-9C253F7EE7B6}" type="parTrans" cxnId="{B09DF0A6-7CE6-4021-A0AA-9897FE5BFD26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3AC31A4E-35BC-4F88-89E2-E2C0B2471492}" type="sibTrans" cxnId="{B09DF0A6-7CE6-4021-A0AA-9897FE5BFD26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DCA5EC72-E921-491A-AE7E-ABC18E185C12}">
      <dgm:prSet phldrT="[Texte]" phldr="0" custT="1"/>
      <dgm:spPr/>
      <dgm:t>
        <a:bodyPr/>
        <a:lstStyle/>
        <a:p>
          <a:pPr rtl="1"/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</a:t>
          </a:r>
          <a:r>
            <a:rPr kumimoji="0" lang="ar-MA" sz="24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ٱلرّابِعُ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1F0B9F5E-EF66-4C7D-AF1A-EC27E514AE9F}" type="parTrans" cxnId="{1044413C-1A96-46FB-A096-6859474E616B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E6B18FFA-156B-4DF4-9E16-E8168DE1F839}" type="sibTrans" cxnId="{1044413C-1A96-46FB-A096-6859474E616B}">
      <dgm:prSet/>
      <dgm:spPr/>
      <dgm:t>
        <a:bodyPr/>
        <a:lstStyle/>
        <a:p>
          <a:pPr rtl="1"/>
          <a:endParaRPr lang="fr-MA" b="1">
            <a:solidFill>
              <a:srgbClr val="424D7C"/>
            </a:solidFill>
          </a:endParaRPr>
        </a:p>
      </dgm:t>
    </dgm:pt>
    <dgm:pt modelId="{A115A14A-64AD-4141-8C53-FB063C1E7F90}" type="pres">
      <dgm:prSet presAssocID="{E37EDFB8-0136-4C9D-9536-F82A9CA268BA}" presName="Name0" presStyleCnt="0">
        <dgm:presLayoutVars>
          <dgm:dir val="rev"/>
          <dgm:animLvl val="lvl"/>
          <dgm:resizeHandles val="exact"/>
        </dgm:presLayoutVars>
      </dgm:prSet>
      <dgm:spPr/>
    </dgm:pt>
    <dgm:pt modelId="{FDE9A4BC-D249-41EC-AB07-D237AD2D19EC}" type="pres">
      <dgm:prSet presAssocID="{31D434DC-007A-4431-A014-EF5E3BDC670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17F6DD6-5F2B-4E2C-A4DC-6552757F4C76}" type="pres">
      <dgm:prSet presAssocID="{D8CE2C8E-4294-49F5-84D7-017A2D9124CD}" presName="parTxOnlySpace" presStyleCnt="0"/>
      <dgm:spPr/>
    </dgm:pt>
    <dgm:pt modelId="{422E37D3-3E90-4767-95AB-8B215803CE85}" type="pres">
      <dgm:prSet presAssocID="{EAC8C60B-264F-4B79-A0B8-DDB843D6D76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B1C568-17A0-4C01-99F8-D6BE77A4776F}" type="pres">
      <dgm:prSet presAssocID="{610AD7F1-744C-4F2E-8AB2-418B8918B06E}" presName="parTxOnlySpace" presStyleCnt="0"/>
      <dgm:spPr/>
    </dgm:pt>
    <dgm:pt modelId="{BFD052A0-92B9-4661-B99B-052A4C171BC9}" type="pres">
      <dgm:prSet presAssocID="{D252F322-B4A2-40B3-98C1-18E00131A96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084628B-8283-490E-A1C5-C1ACB20831C2}" type="pres">
      <dgm:prSet presAssocID="{3AC31A4E-35BC-4F88-89E2-E2C0B2471492}" presName="parTxOnlySpace" presStyleCnt="0"/>
      <dgm:spPr/>
    </dgm:pt>
    <dgm:pt modelId="{873C743C-2518-4927-9733-4518E4AB8F84}" type="pres">
      <dgm:prSet presAssocID="{DCA5EC72-E921-491A-AE7E-ABC18E185C1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6165530-3BD6-4D4C-AACA-30D4969469A1}" type="presOf" srcId="{E37EDFB8-0136-4C9D-9536-F82A9CA268BA}" destId="{A115A14A-64AD-4141-8C53-FB063C1E7F90}" srcOrd="0" destOrd="0" presId="urn:microsoft.com/office/officeart/2005/8/layout/chevron1"/>
    <dgm:cxn modelId="{6B53793A-AA7F-47B0-BF70-806EA5743D20}" type="presOf" srcId="{DCA5EC72-E921-491A-AE7E-ABC18E185C12}" destId="{873C743C-2518-4927-9733-4518E4AB8F84}" srcOrd="0" destOrd="0" presId="urn:microsoft.com/office/officeart/2005/8/layout/chevron1"/>
    <dgm:cxn modelId="{1044413C-1A96-46FB-A096-6859474E616B}" srcId="{E37EDFB8-0136-4C9D-9536-F82A9CA268BA}" destId="{DCA5EC72-E921-491A-AE7E-ABC18E185C12}" srcOrd="3" destOrd="0" parTransId="{1F0B9F5E-EF66-4C7D-AF1A-EC27E514AE9F}" sibTransId="{E6B18FFA-156B-4DF4-9E16-E8168DE1F839}"/>
    <dgm:cxn modelId="{255A3D67-ACDE-4BEE-9AC0-5E759CB06747}" type="presOf" srcId="{EAC8C60B-264F-4B79-A0B8-DDB843D6D768}" destId="{422E37D3-3E90-4767-95AB-8B215803CE85}" srcOrd="0" destOrd="0" presId="urn:microsoft.com/office/officeart/2005/8/layout/chevron1"/>
    <dgm:cxn modelId="{E14EB397-44F7-43A2-A3D8-49DBCF87B787}" srcId="{E37EDFB8-0136-4C9D-9536-F82A9CA268BA}" destId="{31D434DC-007A-4431-A014-EF5E3BDC6704}" srcOrd="0" destOrd="0" parTransId="{40655F7C-4371-4D22-A187-36B5D19971C0}" sibTransId="{D8CE2C8E-4294-49F5-84D7-017A2D9124CD}"/>
    <dgm:cxn modelId="{B09DF0A6-7CE6-4021-A0AA-9897FE5BFD26}" srcId="{E37EDFB8-0136-4C9D-9536-F82A9CA268BA}" destId="{D252F322-B4A2-40B3-98C1-18E00131A962}" srcOrd="2" destOrd="0" parTransId="{083300F9-4330-4497-BDC0-9C253F7EE7B6}" sibTransId="{3AC31A4E-35BC-4F88-89E2-E2C0B2471492}"/>
    <dgm:cxn modelId="{EF14EABE-3FE6-4966-AAD9-F84AD667E83A}" type="presOf" srcId="{D252F322-B4A2-40B3-98C1-18E00131A962}" destId="{BFD052A0-92B9-4661-B99B-052A4C171BC9}" srcOrd="0" destOrd="0" presId="urn:microsoft.com/office/officeart/2005/8/layout/chevron1"/>
    <dgm:cxn modelId="{354B8DDA-9D29-4574-A01C-BB8A5657DFA9}" srcId="{E37EDFB8-0136-4C9D-9536-F82A9CA268BA}" destId="{EAC8C60B-264F-4B79-A0B8-DDB843D6D768}" srcOrd="1" destOrd="0" parTransId="{08BE9B2E-D63A-40EF-9891-8A0A8DB0CA26}" sibTransId="{610AD7F1-744C-4F2E-8AB2-418B8918B06E}"/>
    <dgm:cxn modelId="{39AA60DC-C23A-430A-8B63-665C6B466968}" type="presOf" srcId="{31D434DC-007A-4431-A014-EF5E3BDC6704}" destId="{FDE9A4BC-D249-41EC-AB07-D237AD2D19EC}" srcOrd="0" destOrd="0" presId="urn:microsoft.com/office/officeart/2005/8/layout/chevron1"/>
    <dgm:cxn modelId="{DB451BF7-1A3C-4E0F-814F-2782F326F7D3}" type="presParOf" srcId="{A115A14A-64AD-4141-8C53-FB063C1E7F90}" destId="{FDE9A4BC-D249-41EC-AB07-D237AD2D19EC}" srcOrd="0" destOrd="0" presId="urn:microsoft.com/office/officeart/2005/8/layout/chevron1"/>
    <dgm:cxn modelId="{F14ED099-FCC4-47E0-A076-B73EC115CC18}" type="presParOf" srcId="{A115A14A-64AD-4141-8C53-FB063C1E7F90}" destId="{C17F6DD6-5F2B-4E2C-A4DC-6552757F4C76}" srcOrd="1" destOrd="0" presId="urn:microsoft.com/office/officeart/2005/8/layout/chevron1"/>
    <dgm:cxn modelId="{923FF306-9536-469A-9489-F23FC92C0C2F}" type="presParOf" srcId="{A115A14A-64AD-4141-8C53-FB063C1E7F90}" destId="{422E37D3-3E90-4767-95AB-8B215803CE85}" srcOrd="2" destOrd="0" presId="urn:microsoft.com/office/officeart/2005/8/layout/chevron1"/>
    <dgm:cxn modelId="{63639378-F101-4FAB-8948-7419AAA818B8}" type="presParOf" srcId="{A115A14A-64AD-4141-8C53-FB063C1E7F90}" destId="{37B1C568-17A0-4C01-99F8-D6BE77A4776F}" srcOrd="3" destOrd="0" presId="urn:microsoft.com/office/officeart/2005/8/layout/chevron1"/>
    <dgm:cxn modelId="{B1164DEB-9FDC-4CE4-AEF9-AA57CC47F4A1}" type="presParOf" srcId="{A115A14A-64AD-4141-8C53-FB063C1E7F90}" destId="{BFD052A0-92B9-4661-B99B-052A4C171BC9}" srcOrd="4" destOrd="0" presId="urn:microsoft.com/office/officeart/2005/8/layout/chevron1"/>
    <dgm:cxn modelId="{948C88AD-38D2-4AB6-B2E6-A79B5400B875}" type="presParOf" srcId="{A115A14A-64AD-4141-8C53-FB063C1E7F90}" destId="{0084628B-8283-490E-A1C5-C1ACB20831C2}" srcOrd="5" destOrd="0" presId="urn:microsoft.com/office/officeart/2005/8/layout/chevron1"/>
    <dgm:cxn modelId="{191F2183-BF91-4FCC-943C-2E1AF93974E2}" type="presParOf" srcId="{A115A14A-64AD-4141-8C53-FB063C1E7F90}" destId="{873C743C-2518-4927-9733-4518E4AB8F8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9A4BC-D249-41EC-AB07-D237AD2D19EC}">
      <dsp:nvSpPr>
        <dsp:cNvPr id="0" name=""/>
        <dsp:cNvSpPr/>
      </dsp:nvSpPr>
      <dsp:spPr>
        <a:xfrm rot="10800000">
          <a:off x="5929510" y="0"/>
          <a:ext cx="2194718" cy="8296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 ٱلْأَوَّلُ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 rot="10800000">
        <a:off x="6344347" y="0"/>
        <a:ext cx="1365043" cy="829675"/>
      </dsp:txXfrm>
    </dsp:sp>
    <dsp:sp modelId="{422E37D3-3E90-4767-95AB-8B215803CE85}">
      <dsp:nvSpPr>
        <dsp:cNvPr id="0" name=""/>
        <dsp:cNvSpPr/>
      </dsp:nvSpPr>
      <dsp:spPr>
        <a:xfrm rot="10800000">
          <a:off x="3954264" y="0"/>
          <a:ext cx="2194718" cy="8296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 ٱلثّاني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 rot="10800000">
        <a:off x="4369101" y="0"/>
        <a:ext cx="1365043" cy="829675"/>
      </dsp:txXfrm>
    </dsp:sp>
    <dsp:sp modelId="{BFD052A0-92B9-4661-B99B-052A4C171BC9}">
      <dsp:nvSpPr>
        <dsp:cNvPr id="0" name=""/>
        <dsp:cNvSpPr/>
      </dsp:nvSpPr>
      <dsp:spPr>
        <a:xfrm rot="10800000">
          <a:off x="1979017" y="0"/>
          <a:ext cx="2194718" cy="8296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</a:t>
          </a:r>
          <a:r>
            <a:rPr kumimoji="0" lang="ar-MA" sz="24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r>
            <a:rPr kumimoji="0" lang="ar-MA" sz="3200" b="1" i="0" u="none" strike="noStrike" kern="1200" cap="none" spc="0" normalizeH="0" baseline="0" dirty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ٱلثّالِثُ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 rot="10800000">
        <a:off x="2393854" y="0"/>
        <a:ext cx="1365043" cy="829675"/>
      </dsp:txXfrm>
    </dsp:sp>
    <dsp:sp modelId="{873C743C-2518-4927-9733-4518E4AB8F84}">
      <dsp:nvSpPr>
        <dsp:cNvPr id="0" name=""/>
        <dsp:cNvSpPr/>
      </dsp:nvSpPr>
      <dsp:spPr>
        <a:xfrm rot="10800000">
          <a:off x="3770" y="0"/>
          <a:ext cx="2194718" cy="8296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اَلْحَدَثُ</a:t>
          </a:r>
          <a:r>
            <a:rPr kumimoji="0" lang="ar-MA" sz="24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 </a:t>
          </a:r>
          <a:r>
            <a:rPr kumimoji="0" lang="ar-MA" sz="3200" b="1" i="0" u="none" strike="noStrike" kern="1200" cap="none" spc="0" normalizeH="0" baseline="0">
              <a:ln/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ٱلرّابِعُ</a:t>
          </a:r>
          <a:endParaRPr kumimoji="0" lang="fr-MA" sz="3200" b="1" i="0" u="none" strike="noStrike" kern="1200" cap="none" spc="0" normalizeH="0" baseline="0" dirty="0">
            <a:ln/>
            <a:solidFill>
              <a:srgbClr val="424D7C"/>
            </a:solidFill>
            <a:effectLst/>
            <a:uLnTx/>
            <a:uFillTx/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 rot="10800000">
        <a:off x="418607" y="0"/>
        <a:ext cx="1365043" cy="829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36574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33998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6982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6.gif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diagramData" Target="../diagrams/data1.xml"/><Relationship Id="rId12" Type="http://schemas.openxmlformats.org/officeDocument/2006/relationships/image" Target="../media/image59.png"/><Relationship Id="rId17" Type="http://schemas.microsoft.com/office/2007/relationships/hdphoto" Target="../media/hdphoto8.wdp"/><Relationship Id="rId2" Type="http://schemas.openxmlformats.org/officeDocument/2006/relationships/image" Target="../media/image1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11" Type="http://schemas.microsoft.com/office/2007/relationships/diagramDrawing" Target="../diagrams/drawing1.xml"/><Relationship Id="rId5" Type="http://schemas.openxmlformats.org/officeDocument/2006/relationships/image" Target="../media/image19.png"/><Relationship Id="rId15" Type="http://schemas.microsoft.com/office/2007/relationships/hdphoto" Target="../media/hdphoto7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7.png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openxmlformats.org/officeDocument/2006/relationships/image" Target="../media/image70.png"/><Relationship Id="rId9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A2A7FC-973B-C991-53C8-9D44F7D0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b="349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00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DB799-6F6A-C23A-911C-33C041ECABA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04FEDD-37E1-C2CE-8715-E4772CA0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3BC426-3C56-D531-D6BA-A1CFB4B1AA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8F3F08-8193-2352-1FA5-D70C2ABC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E0AC1C-2085-EA5C-B14F-9F9D12A8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4FD37F-F3B4-4BD8-DFC2-FE37BCFA0AE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2F098-3C38-86E3-5508-05484084CD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C229B-264A-15B0-2EBD-410AEA8434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تابعوا</a:t>
            </a:r>
            <a:endParaRPr lang="fr-MA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5191BA-2034-021D-4601-BA5F315E3486}"/>
              </a:ext>
            </a:extLst>
          </p:cNvPr>
          <p:cNvSpPr txBox="1"/>
          <p:nvPr/>
        </p:nvSpPr>
        <p:spPr>
          <a:xfrm>
            <a:off x="353199" y="1657727"/>
            <a:ext cx="8437602" cy="4713645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تَقَعُ إِفْريقِيا  وَسَطَ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ﭐلْكُرَةِ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ﭐلْأَرْضِيَّةِ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وَتُحيطُ بِها ﭐلْمِياهُ مِنْ ثَلاثِ جِهاتٍ: اَلْبَحْرُ 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ﭐلْأَبْيَضُ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ﭐلْمُتَوَسِّطُ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ﭐلشَّمالِ،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ﭐلْهِنْدِيُّ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ﭐلْأَطْلَسِيُّ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تَبْلُغُ مَساحَتُها حَوالِي 30 مِلْيونَ كيلُومِتْرٍ مُرَبَّعٍ، وَهِيَ ثانِي أَكْبَرِ قارّاتِ ﭐلْعالَمِ بَعْدَ آسْيا.</a:t>
            </a:r>
          </a:p>
          <a:p>
            <a:pPr marL="0" marR="0" lvl="0" indent="0" algn="just" defTabSz="914400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تَتَمَيَّزُ إِفْريقِيا بِتَنَوُّعِ تَضارِيسِها، حَيْثُ تَضُمُّ أَكْبَرَ صَحْراءَ رَمْلِيَّةٍ في ﭐلْعالَمِ، إِضافَةً إلى نَهْرِ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ﭐلنِّيلِ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مِصْرَ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ﭐلّذي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يُعَدُّ أَطْوَلَ أَنْهارِ ﭐلْعالَمِ؛ وَبُحَيْرَةِ فيكْتورْيا ﭐلَّتي تُعْتَبَرُ ثَانِي أَكْبَرِ بُحَيْرَةٍ لِلْمِياهِ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ﭐلْعَذْبَةِ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الْكُرَةِ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ﭐلْأَرْضِيَّةِ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444BFC-E9A3-C513-2B54-0A57B35D3FC6}"/>
              </a:ext>
            </a:extLst>
          </p:cNvPr>
          <p:cNvSpPr txBox="1"/>
          <p:nvPr/>
        </p:nvSpPr>
        <p:spPr>
          <a:xfrm>
            <a:off x="353199" y="1657727"/>
            <a:ext cx="8437602" cy="4713645"/>
          </a:xfrm>
          <a:prstGeom prst="roundRect">
            <a:avLst>
              <a:gd name="adj" fmla="val 6229"/>
            </a:avLst>
          </a:prstGeom>
          <a:noFill/>
          <a:ln w="12700" cap="flat" cmpd="sng" algn="ctr">
            <a:noFill/>
            <a:prstDash val="dash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تَقَعُ إِفْريقِيا  وَسَطَ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ﭐلْكُرَةِ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ﭐلْأَرْضِيَّةِ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وَتُحيطُ بِها ﭐلْمِياهُ مِنْ ثَلاثِ جِهاتٍ: اَلْبَحْرُ 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ﭐلْأَبْيَضُ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ﭐلْمُتَوَسِّطُ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ﭐلشَّمالِ،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ﭐلْهِنْدِيُّ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ﭐلشَّرْقِ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وَﭐلْمُحيطُ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ﭐلْأَطْلَسِيُّ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ﭐلْغَرْبِ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تَبْلُغُ مَساحَتُها حَوالِي 30 مِلْيونَ كيلُومِتْرٍ مُرَبَّعٍ، وَهِيَ ثانِي أَكْبَرِ قارّاتِ ﭐلْعالَمِ بَعْدَ آسْيا.</a:t>
            </a:r>
          </a:p>
          <a:p>
            <a:pPr marL="0" marR="0" lvl="0" indent="0" algn="just" defTabSz="914400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تَتَمَيَّزُ إِفْريقِيا بِتَنَوُّعِ تَضارِيسِها، حَيْثُ تَضُمُّ أَكْبَرَ صَحْراءَ رَمْلِيَّةٍ في ﭐلْعالَمِ، إِضافَةً إلى نَهْرِ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ﭐلنِّيلِ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مِصْرَ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ﭐلّذي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يُعَدُّ أَطْوَلَ أَنْهارِ ﭐلْعالَمِ؛ وَبُحَيْرَةِ فيكْتورْيا ﭐلَّتي تُعْتَبَرُ ثَانِي أَكْبَرِ بُحَيْرَةٍ لِلْمِياهِ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ﭐلْعَذْبَةِ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الْكُرَةِ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ﭐلْأَرْضِيَّةِ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F248-E3EB-52F0-D9BF-C3494C79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DFB16F0-EAB7-F5A2-8DC2-1221D3AF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99" y="756000"/>
            <a:ext cx="7119174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و أجيبوا عن السؤال التالي بسرعة؟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C8D03F-5B76-C5D7-7B37-7DDBDBA82A5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BD34D-A127-B65D-BDC8-C54FBB94EF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BDFD81-16A5-F828-95BC-E6B9363B8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92DBF6-7313-4025-DC64-04C51DAE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EA1664-6692-A038-C67B-4F9E6C2E7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954EC1-1946-3315-3A19-C5D573B2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F4D805-39A8-AC7B-6CBA-E1D0166396D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39F3C-5694-1634-F4DB-ED6AFF048045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C63C6-049F-DA16-BF1F-CBC5B75108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C2D5000-7111-CDC5-6B32-A5B5DE36F9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8DC436-21D7-7746-1055-78F5827AF618}"/>
              </a:ext>
            </a:extLst>
          </p:cNvPr>
          <p:cNvSpPr txBox="1"/>
          <p:nvPr/>
        </p:nvSpPr>
        <p:spPr>
          <a:xfrm>
            <a:off x="1182763" y="1854014"/>
            <a:ext cx="7030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أَكْبَرُ قارّاتِ ﭐلْعالَمِ مِساحَةً؟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6957D-0C21-6EF9-3BF1-EFFF41A6D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096" y="2588082"/>
            <a:ext cx="7164704" cy="39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724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47E4-4791-F7E4-EB68-63C73DAE7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3C3375C-5619-047E-9C46-6A0D2C0A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99" y="756000"/>
            <a:ext cx="7119174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 ؟ أين ورد الجواب في النص؟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يركز الأستاذ(ة) على كتابة  المتعلمين للجواب بجمل تامة و مفيدة 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A450BE-1A2D-EC78-877D-FCF68F05C734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6B3F2-12F5-D9D2-0361-E6CD61EA7C85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2C7893-BF81-7FEB-E1A2-0864E28C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E7DC77-ADD3-EBB7-1583-55D2DEEB0A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480290-29A8-DF35-DBA0-08837236C4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7EBFA6-13E7-4E26-16AB-65DE920E74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EC2F42-BD2B-F7FF-F16A-AC27DE62EE4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F7FC67-6663-92E7-2E42-2CF7BF8DB5C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CBF4FB-BB81-2E09-CD8E-B69BB3F73CA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DF62CE8E-730C-E6EF-55FE-0F4AC3CF5B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8DA60E-CFCD-3E54-1FDF-865078F8ABFA}"/>
              </a:ext>
            </a:extLst>
          </p:cNvPr>
          <p:cNvSpPr txBox="1"/>
          <p:nvPr/>
        </p:nvSpPr>
        <p:spPr>
          <a:xfrm>
            <a:off x="1343982" y="1910644"/>
            <a:ext cx="7030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أَكْبَرُ قارّاتِ ﭐلْعالَمِ مِساحَةً؟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33A89A-A944-DB57-8F1C-DE3392EDE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096" y="2588082"/>
            <a:ext cx="7164704" cy="39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72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رحلة ابن بطوطة  - الجزء الثاني : توقع و تحقق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6000"/>
            <a:ext cx="704565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الجزء الثاني من رحلة ابن بطوط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يمكن استفادته من  زيارة بلدان مختلفة؟</a:t>
            </a:r>
            <a:endParaRPr lang="fr-F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77736F-6696-21A5-EFC5-34C47932F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CB6351-35DE-B27F-35CE-E0B55F5A0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696" y="2626702"/>
            <a:ext cx="6586608" cy="160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4" y="707387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B5960ADD-AD36-13ED-E043-1CED1E9614B0}"/>
              </a:ext>
            </a:extLst>
          </p:cNvPr>
          <p:cNvSpPr txBox="1"/>
          <p:nvPr/>
        </p:nvSpPr>
        <p:spPr>
          <a:xfrm>
            <a:off x="6758042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أَتَمَلّى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D1E1BDDA-610D-369C-2BF3-E4B4B7B2CC7E}"/>
              </a:ext>
            </a:extLst>
          </p:cNvPr>
          <p:cNvSpPr txBox="1"/>
          <p:nvPr/>
        </p:nvSpPr>
        <p:spPr>
          <a:xfrm>
            <a:off x="4701974" y="2999101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نَعِمْتُ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92021C82-40D7-290D-4488-BA970F4C697A}"/>
              </a:ext>
            </a:extLst>
          </p:cNvPr>
          <p:cNvSpPr txBox="1"/>
          <p:nvPr/>
        </p:nvSpPr>
        <p:spPr>
          <a:xfrm>
            <a:off x="2719733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نُحاذِرُ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FBD46FF3-F33E-8D8F-8C16-008676A027E2}"/>
              </a:ext>
            </a:extLst>
          </p:cNvPr>
          <p:cNvSpPr txBox="1"/>
          <p:nvPr/>
        </p:nvSpPr>
        <p:spPr>
          <a:xfrm>
            <a:off x="66415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 اِسْتَأْنَفْتُ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774821"/>
            <a:ext cx="7443975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 ما المقصود ب : أتملى؟ نعمت ؟ نحاذر ؟ استأنفت ؟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452DB142-0503-98E3-DE6B-00D5CA67CDE7}"/>
              </a:ext>
            </a:extLst>
          </p:cNvPr>
          <p:cNvSpPr txBox="1"/>
          <p:nvPr/>
        </p:nvSpPr>
        <p:spPr>
          <a:xfrm>
            <a:off x="487629" y="3165794"/>
            <a:ext cx="5742483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أَنْظُرُ بِتَأَمُّلٍ وَإِمْعانٍ وَﭐسْتِمْتاعٍ.</a:t>
            </a: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3C0380D-6BEE-BE2E-B1B3-FB451018A696}"/>
              </a:ext>
            </a:extLst>
          </p:cNvPr>
          <p:cNvSpPr txBox="1"/>
          <p:nvPr/>
        </p:nvSpPr>
        <p:spPr>
          <a:xfrm>
            <a:off x="394504" y="5625833"/>
            <a:ext cx="5801697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اِسْتَمْتَعْتُ وَ تَمَتَّعْتُ بِشَيْءٍ جَميلٍ.</a:t>
            </a:r>
            <a:endParaRPr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D49441C7-9F64-D3A9-A7D1-F73119E267DF}"/>
              </a:ext>
            </a:extLst>
          </p:cNvPr>
          <p:cNvSpPr txBox="1"/>
          <p:nvPr/>
        </p:nvSpPr>
        <p:spPr>
          <a:xfrm>
            <a:off x="428414" y="4455279"/>
            <a:ext cx="580169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 واصَلْتُ ما كُنْتُ أَقومُ بِهِ بَعْدَ </a:t>
            </a:r>
            <a:r>
              <a:rPr lang="ar-MA" dirty="0" err="1">
                <a:sym typeface="Sakkal Majalla"/>
              </a:rPr>
              <a:t>ﭐنْقِطاعٍ</a:t>
            </a:r>
            <a:r>
              <a:rPr lang="ar-MA" dirty="0">
                <a:sym typeface="Sakkal Majalla"/>
              </a:rPr>
              <a:t>.</a:t>
            </a:r>
            <a:endParaRPr dirty="0">
              <a:sym typeface="Calibri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DC240AA0-5ABB-2972-0D2F-C0A5209ACC1F}"/>
              </a:ext>
            </a:extLst>
          </p:cNvPr>
          <p:cNvSpPr txBox="1"/>
          <p:nvPr/>
        </p:nvSpPr>
        <p:spPr>
          <a:xfrm>
            <a:off x="487628" y="1957613"/>
            <a:ext cx="5742483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نَحْتَرِزُ مِنْ أَمْرٍ مُحْتَمَلِ ﭐلْخَطَرِ.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8CF34-CB95-ECA1-7470-E72AF8E2417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B14474-10AE-643F-6D94-4F3BF0C7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CBEEE5-837D-7B18-792E-395E2002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3DCC07-EE99-B904-84CA-3381BE7F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F03ABD-A087-9EE6-5D5D-6F2D396F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7916D8-0E59-AFA3-E66E-FBD7C9E64C9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25401-0385-21EF-A976-969D4382DAA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BCB044-C40E-4054-FD22-CEFE1647AAB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6C98F0DF-D1C6-9D64-F129-427660027C29}"/>
              </a:ext>
            </a:extLst>
          </p:cNvPr>
          <p:cNvSpPr txBox="1"/>
          <p:nvPr/>
        </p:nvSpPr>
        <p:spPr>
          <a:xfrm>
            <a:off x="6929513" y="1957613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أَتَمَلّى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7F14F740-E44F-56B3-0B96-98A75BC13D67}"/>
              </a:ext>
            </a:extLst>
          </p:cNvPr>
          <p:cNvSpPr txBox="1"/>
          <p:nvPr/>
        </p:nvSpPr>
        <p:spPr>
          <a:xfrm>
            <a:off x="6929513" y="3165794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نَعِمْتُ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3C546D8D-E719-EED6-418E-188364D21AE4}"/>
              </a:ext>
            </a:extLst>
          </p:cNvPr>
          <p:cNvSpPr txBox="1"/>
          <p:nvPr/>
        </p:nvSpPr>
        <p:spPr>
          <a:xfrm>
            <a:off x="6929513" y="44552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نُحاذِرُ</a:t>
            </a: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CE77510A-4DF3-16A2-8D01-D4AAE0DF1B41}"/>
              </a:ext>
            </a:extLst>
          </p:cNvPr>
          <p:cNvSpPr txBox="1"/>
          <p:nvPr/>
        </p:nvSpPr>
        <p:spPr>
          <a:xfrm>
            <a:off x="6929513" y="5625833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 اِسْتَأْنَفْتُ</a:t>
            </a:r>
          </a:p>
        </p:txBody>
      </p:sp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عنوان النص و الصور. أي البلدان تتوقعون ان يزورها ابن بطوطة؟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652111-D6C2-EFB9-2779-A9518052191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AB72D20-7850-8006-AE33-0B462213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A1B62B8-8EDC-0FA0-E718-37C98803C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01432AE-49EC-5A06-CDC4-885984FE41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40B96A-187D-CA55-8360-0B29E70FB5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7EF385B-33B4-145C-4DA6-74C467CBAAF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FDC615-8423-D954-B163-63DD3BDFAB8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C79715-EF70-2C64-97A3-F8D4A52C2A6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D2F308-C6AD-473A-508E-675245FB2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978" y="1431456"/>
            <a:ext cx="4782135" cy="9780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55DA90-0571-46A4-DC1E-0DA4DFB63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697" y="2641017"/>
            <a:ext cx="3169581" cy="39060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3B0C8E-5B18-4869-238D-CE00177EC8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721" y="2641017"/>
            <a:ext cx="3845119" cy="390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أجابتكم و توقعاتكم على السبورة لكي نتحقق منها بعد قراءة النص.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CF521D-7178-A712-F0DD-0777D94A62CC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5E95-2D28-661C-6601-1713F9A9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91247D-3327-FFD2-3066-F7689617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C019A-97A3-5A97-05E0-F364F2AE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933B18-0CED-62F0-9AF9-BA95F5B5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4FB092-2BE0-9F3E-E8C8-7F6C5408F2C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C39F5-A8C6-A812-A4F6-5F0B80D6183C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2EFB2-95F4-35FB-C63C-66B8E5F150C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7D515F-CA23-6036-3162-85909C590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978" y="1431456"/>
            <a:ext cx="4782135" cy="9780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C794B1-90FF-66BC-2230-0445306B7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697" y="2641017"/>
            <a:ext cx="3169581" cy="39060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FBD772-D6B8-228D-7617-D1A8ABEA2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721" y="2641017"/>
            <a:ext cx="3845119" cy="390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ستقرِون النص قراءة صامتة لتحققوا من توقعاتكم.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31C0C-EBF0-C02E-49DC-BFC818D6BEB5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AED7F7-3C92-9497-81FB-43AC7F4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2E3B1-B27F-AB5A-F0BE-7F84B887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955AC8-FF66-5FD9-B591-9FEEA207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16A4D5-240A-F14F-E91F-8475DC3D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6403B5-C2F0-3C33-9E63-1EE4DB60DF6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428B9-E9F7-3A24-5D97-D11DFA9EF57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EA2C4-EAEC-9F4D-36B9-F5285EBB3FB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AC060F-457B-1122-BC0A-86285537DE41}"/>
              </a:ext>
            </a:extLst>
          </p:cNvPr>
          <p:cNvGrpSpPr/>
          <p:nvPr/>
        </p:nvGrpSpPr>
        <p:grpSpPr>
          <a:xfrm>
            <a:off x="612001" y="2039625"/>
            <a:ext cx="8123658" cy="4134162"/>
            <a:chOff x="612001" y="2039625"/>
            <a:chExt cx="8123658" cy="413416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92847CA-3AF4-734A-6803-339C62DB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001" y="2155054"/>
              <a:ext cx="2494876" cy="401873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8C6D136-027E-6512-FF93-F1FE0FAA7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9548" y="2074835"/>
              <a:ext cx="2916111" cy="409895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FC6453A-F198-E004-810B-D51F0616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3101" y="2039625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35976B-5B67-68E5-EC1F-432AB60471A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1289EF-F624-8785-AD02-EB81D965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CF012-9F5A-C51B-D9EB-B586E94D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523E23-DC92-C106-211B-0E7FE5906E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4130B3-6D48-9F5A-9C7D-1BCEAD3B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2E6188-D249-A55B-6573-36EE9E80EBD0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584F9-A02F-77C7-2E93-13D0B327588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B8744-6A35-EF56-30C0-826B22CAEED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F98529-68ED-D314-AF1A-E6E8C06F6BF7}"/>
              </a:ext>
            </a:extLst>
          </p:cNvPr>
          <p:cNvGrpSpPr/>
          <p:nvPr/>
        </p:nvGrpSpPr>
        <p:grpSpPr>
          <a:xfrm>
            <a:off x="612001" y="2039625"/>
            <a:ext cx="8123658" cy="4134162"/>
            <a:chOff x="612001" y="2039625"/>
            <a:chExt cx="8123658" cy="413416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D78385E-19EA-CF8C-14D8-12204DD5B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001" y="2155054"/>
              <a:ext cx="2494876" cy="4018733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C080E77-6C55-88F8-6EDD-FF488D7CC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9548" y="2074835"/>
              <a:ext cx="2916111" cy="409895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D3E3413-0CE6-F933-0972-4DB0F4F4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3101" y="2039625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سنتعرف معا على محتوى النص. من يقرأ السؤال؟ من منكم يجيب؟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357BA5-C59E-9CCD-9705-C3B550674CC3}"/>
              </a:ext>
            </a:extLst>
          </p:cNvPr>
          <p:cNvSpPr txBox="1"/>
          <p:nvPr/>
        </p:nvSpPr>
        <p:spPr>
          <a:xfrm>
            <a:off x="1251572" y="3113079"/>
            <a:ext cx="6840001" cy="9194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تَعْرِفُ عَنِ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ﭐبْنِ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بَطّوطَةَ؟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0493-7627-A5DC-EF25-1971EBF8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97DAFA5-B8E6-D846-CF90-6E9449BC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سنتعرف معا على محتوى النص. من يقرأ السؤال؟ من منكم يجيب؟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4E4D5D-0603-585B-5841-209A6E09B5AD}"/>
              </a:ext>
            </a:extLst>
          </p:cNvPr>
          <p:cNvSpPr txBox="1"/>
          <p:nvPr/>
        </p:nvSpPr>
        <p:spPr>
          <a:xfrm>
            <a:off x="576900" y="2885921"/>
            <a:ext cx="8035834" cy="9194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اُذْكُرْ بَعْضَ أَسْماءِ ﭐلْبُلْدانِ ﭐلَّتي وَرَدَتْ في ﭐلنَّصِّ.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F168B-710D-0D7A-FF17-EE1BB2CA598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0A8AF1-03D9-1F4F-51F6-643E7EC6F4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338576-8C28-50A8-F7A6-022368B5E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A3CD1A-4295-D91C-CA66-0E0958989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2110C2-6FEF-BD25-EA0F-98EC9F074B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E4139C-1B44-3D75-E022-3852AD02479B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F0BE6-E61F-64FA-606F-8367378C5AAA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14B7DB-FB70-D1ED-A05C-269302C8905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BD42DEF-3ACF-9B0A-6CBB-2395974339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298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 : أتملى/ نحاذر/ نعمت  / استأنفت.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1E70905-5943-D0BD-56EF-70F9936834C3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189C58-C6DF-2D0B-7C27-A9DBF04F5C7C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51FA6C3-CC8F-8708-9D4B-B930DBBC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D3A9B03-E171-1407-4246-F6826FF3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7240BAE-0C7C-EA60-8A62-2E2C8BE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A960075-77F2-D57F-177E-CF708E8A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223370-5BB4-28EB-A397-A1D4D454C4B9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A42C1-4E08-8552-40EF-90CD697B5B95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 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2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E2B487-D866-6C1D-1B73-8C8C6D9C7F5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552173-D62D-6D69-9DE2-0E98C0B6D09B}"/>
              </a:ext>
            </a:extLst>
          </p:cNvPr>
          <p:cNvGrpSpPr/>
          <p:nvPr/>
        </p:nvGrpSpPr>
        <p:grpSpPr>
          <a:xfrm>
            <a:off x="612001" y="2039625"/>
            <a:ext cx="8123658" cy="4134162"/>
            <a:chOff x="612001" y="2039625"/>
            <a:chExt cx="8123658" cy="413416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2975F48-939E-375E-637B-F35E75E3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001" y="2155054"/>
              <a:ext cx="2494876" cy="4018733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E733E2-0D99-F207-09D7-38DD5453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9548" y="2074835"/>
              <a:ext cx="2916111" cy="409895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A994181-34AE-47F4-ADE1-797B3971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3101" y="2039625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26060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1280160" y="3158999"/>
            <a:ext cx="595226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رحلة ابن بطوطة – الجزء الثاني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 استراتيجية 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التسلسل الزمني لأحداث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52" y="12079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السليمة. الآخرون يتتبعون. من يقرأ؟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52C9865-4290-FDAB-4561-9343719C1636}"/>
              </a:ext>
            </a:extLst>
          </p:cNvPr>
          <p:cNvGrpSpPr/>
          <p:nvPr/>
        </p:nvGrpSpPr>
        <p:grpSpPr>
          <a:xfrm>
            <a:off x="612001" y="2039625"/>
            <a:ext cx="8123658" cy="4134162"/>
            <a:chOff x="612001" y="2039625"/>
            <a:chExt cx="8123658" cy="413416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725E193-55C9-52EE-B5D0-6A1D7341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001" y="2155054"/>
              <a:ext cx="2494876" cy="401873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7FF032-D39B-29CE-99DE-FE6D0290B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9548" y="2074835"/>
              <a:ext cx="2916111" cy="409895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F8EA505-FE4A-3AA8-012B-74F9CABE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3101" y="2039625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61035-75EB-D996-1D38-BFB8DAE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7A1BF54-8465-9242-AF06-5827A666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نواصل تعلم تحديد التسلسل الزمني لأحداث في النص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23A85C-E0D7-452E-CE7E-39CC8FB72B7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30E5CE-115B-A8C1-23BB-CA9BB9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F71966-89AE-EEE5-2135-3ED958B2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9782829-892D-9017-4134-4AF9FC5A3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686D99E-F95D-C2A0-3B3E-19E62270AA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9B5E08-6B13-A662-654F-9366D464382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D0F847-60FA-2E10-6BE5-7A734CEAB14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45E5F-C54C-046E-CE0D-BEAB3A17D8DD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47FD040-6271-21A6-FC22-8BED1AA78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53DADE9A-0C8A-9BC6-923C-4DE442591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423944"/>
              </p:ext>
            </p:extLst>
          </p:nvPr>
        </p:nvGraphicFramePr>
        <p:xfrm>
          <a:off x="674133" y="5557915"/>
          <a:ext cx="8128000" cy="82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59D43FF6-396C-1E7C-E937-980FD73B4949}"/>
              </a:ext>
            </a:extLst>
          </p:cNvPr>
          <p:cNvGrpSpPr/>
          <p:nvPr/>
        </p:nvGrpSpPr>
        <p:grpSpPr>
          <a:xfrm>
            <a:off x="924436" y="1901583"/>
            <a:ext cx="7827325" cy="3413477"/>
            <a:chOff x="612001" y="2039625"/>
            <a:chExt cx="8123658" cy="413416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E5FB3F8-FAB8-9ACF-19D2-417BCD5A6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001" y="2155054"/>
              <a:ext cx="2494876" cy="401873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BF3B156-D600-F6EC-47C8-D290FF07A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9548" y="2074835"/>
              <a:ext cx="2916111" cy="40989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4A55525-BDA7-68E2-0BD7-0D67E49E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3101" y="2039625"/>
              <a:ext cx="2916111" cy="409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82746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FAD8-B6FA-9974-A3CE-934316B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5664818-A19B-4348-8D2D-57E3E4AC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لماذا نوظف استراتيجية ‘تحديد التسلسل الزمني للأحداث؟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6F8A1-06CD-37F2-2035-5D82DE91C57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F0318B-77DE-7C16-2B18-2A7F508B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B22F25-E5B3-A16A-141D-8CDED54D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58D45D7-FF05-9EC2-52E1-73D0E42C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452F300-A350-A946-78F4-72A29B7B79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F811C4-D9D6-8B09-E816-F1EB03EFFE6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8AEEB1-4DA7-D049-C611-4A453574B4C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8783C-872D-20A2-591B-C09CFBB1F5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Espace réservé pour une image  16">
            <a:extLst>
              <a:ext uri="{FF2B5EF4-FFF2-40B4-BE49-F238E27FC236}">
                <a16:creationId xmlns:a16="http://schemas.microsoft.com/office/drawing/2014/main" id="{6E086BAD-92B1-A905-0F2A-5AFCDCFBC8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7D2918-4E94-75DC-4D05-866E1ADD633F}"/>
              </a:ext>
            </a:extLst>
          </p:cNvPr>
          <p:cNvSpPr txBox="1"/>
          <p:nvPr/>
        </p:nvSpPr>
        <p:spPr>
          <a:xfrm>
            <a:off x="552763" y="3319325"/>
            <a:ext cx="7800267" cy="919401"/>
          </a:xfrm>
          <a:prstGeom prst="roundRect">
            <a:avLst/>
          </a:prstGeom>
          <a:solidFill>
            <a:srgbClr val="D6E9EA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</a:rPr>
              <a:t>إ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سْتْراتيجِيَّةُ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تَحْديدِ ٱلتَّسَلْسُلِ ٱلزَّمَنِيِّ لِلْأَحْداثِ.</a:t>
            </a:r>
          </a:p>
        </p:txBody>
      </p:sp>
    </p:spTree>
    <p:extLst>
      <p:ext uri="{BB962C8B-B14F-4D97-AF65-F5344CB8AC3E}">
        <p14:creationId xmlns:p14="http://schemas.microsoft.com/office/powerpoint/2010/main" val="131786811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65AD-5B8D-60FB-7088-FD356D22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F915B8E-2176-53B2-3818-7525385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تحديد التسلسل الزمني لأحداث نص مقروء.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943856-F7E7-A602-6DDA-BC6CDBB5EF2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A9C37E-CDD2-F465-49AB-4E15F67E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77059B-EE38-9664-80FF-95F4AE3E59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77F6CD2-E80E-7E72-6F06-9B1BF4631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B2866DB-A650-1E98-B320-EB1C788DB6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F30CFE-74A7-3F9D-D797-A93D8624486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C977CF-CC58-1ABE-C996-815B4760A10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576AF2-DD4E-EF66-A55A-137EA2A568B3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5" name="Espace réservé pour une image  16">
            <a:extLst>
              <a:ext uri="{FF2B5EF4-FFF2-40B4-BE49-F238E27FC236}">
                <a16:creationId xmlns:a16="http://schemas.microsoft.com/office/drawing/2014/main" id="{90CD0780-BC8E-7C3D-FC6E-323D3D5774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8BFDF7-45C0-D5BE-BC15-D7F92F76160D}"/>
              </a:ext>
            </a:extLst>
          </p:cNvPr>
          <p:cNvSpPr txBox="1"/>
          <p:nvPr/>
        </p:nvSpPr>
        <p:spPr>
          <a:xfrm>
            <a:off x="552763" y="3319325"/>
            <a:ext cx="7800267" cy="919401"/>
          </a:xfrm>
          <a:prstGeom prst="roundRect">
            <a:avLst/>
          </a:prstGeom>
          <a:solidFill>
            <a:srgbClr val="D6E9EA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</a:rPr>
              <a:t>إ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سْتْراتيجِيَّةُ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تَحْديدِ ٱلتَّسَلْسُلِ ٱلزَّمَنِيِّ لِلْأَحْداثِ.</a:t>
            </a:r>
          </a:p>
        </p:txBody>
      </p:sp>
    </p:spTree>
    <p:extLst>
      <p:ext uri="{BB962C8B-B14F-4D97-AF65-F5344CB8AC3E}">
        <p14:creationId xmlns:p14="http://schemas.microsoft.com/office/powerpoint/2010/main" val="327359213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6DE0-2070-1D93-DC5B-49FD23EB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46C730D-E086-5588-1FF4-CD7524CB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82331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AA2AD2-B224-F281-64FF-447D4038ECB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FB682B-0999-7AD1-708D-B9DEFCFDBF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F8AE46-CE1A-606E-9ACF-0263098BA1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E7ADB4D-DFAE-554A-1FF4-CB4027CFD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B1E16BC-A4FD-6E18-EA4F-9499F25669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AA1151-E1B5-ABA0-C1EB-B2011EB8C49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59B253-21D8-6E75-9B57-B0EA9BD01CE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534BA9-3D55-85F4-33DE-35230F212C8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7A81E381-7730-062E-DA9A-B717D45134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B035A2-C593-C887-ACC6-B97508F67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56" y="2094800"/>
            <a:ext cx="7559695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96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D5900C4-21BE-464F-A2F3-3D5630B8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سيعمل كل واحد منكم بمفرده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9D29DE-20F1-8B93-80A7-35DB9515A1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C4BE07-034C-A6ED-4C30-72ACF5C2F5F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5083B6-99F5-2000-DA9D-71660E1C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CABFAA-DB53-D8B1-DA06-5954C48F1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7618A-13F2-62BB-5E0A-886B4C6B1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F6929A-09CB-F20B-6B97-20CCD2C2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963303-0404-49CF-D552-03842F71919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5051-D1B4-A8B1-87D2-015E812619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8541B-3B6B-FAA2-0C3D-85141D497F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44A110-A7CC-2A5E-8588-0E778DE19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انجزوا النشاط الوارد في الصفحة 83 من كراساتكم . الفقرة الواردة في الصفحة 80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F4FC6A-4BF9-EE67-2145-FF46941DC11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B047DD-74F2-F53F-D7EF-C5DECBCE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17A41-3871-65B6-02F7-2B8A3DE9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6123E-1C85-25C7-874F-6585215F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2DF28-CCE7-31D1-5E00-7B4BFE37B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C76D9-2C59-168A-AFF8-8553506280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615DE-3AB2-D632-95F5-C743217CF0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946A4-82A3-B6B4-E771-FBD958CA0F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ACB9C35-F75A-F258-9E9B-42EBC4D14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42BA64-4901-D0AA-9809-D6E4BC501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418" y="1472739"/>
            <a:ext cx="3422305" cy="48741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2425250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F82AC1E-A873-3646-A020-90EBCB13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لتقييم إنجازاتكم .معكم 10 دقائق للإنجاز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3201E4-38E0-46CC-06C2-36986B9F14D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C0CBB4-000F-7A91-1D3C-715E2961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BEC41D-3753-ABCB-A613-555B866655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342C37-4D1D-1641-0A74-4B511427E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40E31C-6AE2-BAEC-2786-C894264591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ADA4CF-317A-CB7E-69DA-B5FC73B8B886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06BD0-9539-EF52-8DF5-6FE3405648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75C8A6-BFD0-93A5-2352-89B03CD15F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2FF7D7-E7D5-2767-5C4F-87108F636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418" y="1472739"/>
            <a:ext cx="3422305" cy="4874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Espace réservé pour une image  14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90E62CC1-FDF6-55D6-90A4-D01E848236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8" b="-6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B977-6A5B-BF96-51D2-55380114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623F378-151A-F241-8B77-A943A58B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الفقرة الأولى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141D80-FA66-360B-A45E-B6AD39711BE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2A930F-4E3D-6F17-F34C-A9BCEFAB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396FDE-CD0E-0D95-FBDA-63A0A32C3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3B938F-F0E1-7CAA-3DEC-FC60BA258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0F3EC7-3F47-9D28-2650-93811A04AA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DFEAE7-1C9C-61D6-39D4-4268F7629D56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12FED6-DFE9-B73F-7FC8-11477C9AF46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43A54-F50C-1EDE-5501-282F6D6BFBE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F3151F2-E9F8-1AAA-AA60-5D7337C85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41AB57-5B77-EA79-D9CF-F4F83084F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763" y="1512478"/>
            <a:ext cx="5185445" cy="49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954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C333-B67F-94C7-3809-5AEAF9DA1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E3745B6-F5B7-4755-5224-A1293CFD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هي المؤشرات الدالة على الزمن التي أتت في الفقرة؟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7C125-EB42-AAA1-1834-6B30FD822E35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CD0847-8C52-12A2-8810-F81842D5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003DD9-62A2-7469-F3EB-37AF3EBB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B7A780-AAFA-49AA-75BA-3F8E98FD2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ABC8E76-3E97-ABB2-87BB-ABA830DAD6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A0B2B79-6A22-915B-4F86-53EF2B29779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05BFF8-EBB2-33CE-2A8B-C6C6DD98741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E0B44-7652-EA03-A32C-190DA2BF60D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700D28-5014-CD13-B496-2767271103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66AE46-CE51-78B2-A9E8-799B82B4F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763" y="1512478"/>
            <a:ext cx="5185445" cy="49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26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A6B89-A759-0B35-64C5-DD68A6C1F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3900BCD-7C0F-4D0C-0748-92B1CA30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العبارات التي وردت في النص و تدل على الزمن؟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DFAAB-08C4-A223-E53B-9B4DA6999F6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14AB12-5C38-681A-5B5C-5597B9E448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14B3F3-39CE-FB3F-7FCB-825F9A0FB6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453592-8E70-7177-402C-597C1A46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EEE18C-0D17-5F8C-7AC5-D6C92F41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004AA83-7F19-9917-159D-3060745A2DF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623F90-66FC-9071-ED39-7D9E1D55F1A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1EFE2-5CCB-DCF4-8510-4222F23B696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FC9B008-A0C0-2C4F-A73C-7BF9A3984B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EFD959-0116-D716-AAB8-023FCE19E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763" y="1512478"/>
            <a:ext cx="5185445" cy="4984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2016AE-C6A7-E4B6-2C5F-052F962C13EA}"/>
              </a:ext>
            </a:extLst>
          </p:cNvPr>
          <p:cNvSpPr/>
          <p:nvPr/>
        </p:nvSpPr>
        <p:spPr>
          <a:xfrm>
            <a:off x="5852161" y="1390358"/>
            <a:ext cx="1146048" cy="329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31CD3-4E02-EB72-BC3F-12956FCF1E70}"/>
              </a:ext>
            </a:extLst>
          </p:cNvPr>
          <p:cNvSpPr/>
          <p:nvPr/>
        </p:nvSpPr>
        <p:spPr>
          <a:xfrm>
            <a:off x="6326325" y="5180997"/>
            <a:ext cx="428043" cy="329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80B565-5B8E-86A1-669C-15055269CFBA}"/>
              </a:ext>
            </a:extLst>
          </p:cNvPr>
          <p:cNvSpPr/>
          <p:nvPr/>
        </p:nvSpPr>
        <p:spPr>
          <a:xfrm>
            <a:off x="6461761" y="3840065"/>
            <a:ext cx="268223" cy="354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6595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الثاني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قبل القراءة: التوقع والتحقق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– الفهم 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EE238-180F-85F4-E303-EAECD8F8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C4C16F2-BB4C-DB81-170E-E592C1BD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نستخرج الأحداث تباعا. ما الحدث الأول. ما الحدث الثاني؟ ... تصحيح تفاعلي.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9CA039-F62E-2975-96D5-A5A67B97CAC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2284F2-9956-5C50-594D-7B7B9F44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EF7E37-8C86-6DEE-4894-7027C21656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CAC93B-BEA2-0894-6514-2F91DD772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5E0C169-772C-2BB7-059E-5685A5A78D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6E9177-471C-37A8-4193-6FAF74F1584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B6C8B-D4D6-D1B8-0447-D08FFE66E6C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108D1-75B6-2995-766C-AAE77DB1FBC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CC19D19-C49F-9A17-D3BB-A1E4499BE7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227E99-F542-F6EB-DB3A-E4CC31F3A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738" y="1467056"/>
            <a:ext cx="5669280" cy="50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129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8032C-8678-2833-EAE1-3DAD2DCC5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AF6005C-0B13-EA2A-6DF8-EB24E08D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BAD84-40DB-AFCE-82F4-945AB727FE0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67EC5C-A3BE-72E5-955B-A0B7FACF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D990E2-6C0B-F1F9-2269-8F0A31B422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B56474-90C8-937D-AB72-14DDAB044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D8307F-0B7A-FBDA-EB17-F612B6A72E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5F9101-0DC9-B861-6336-10C89698BD7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02872-0DD0-EEB4-9FEE-A3A042CF5C6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11FBB-D8BE-44F8-D045-F704F3F05A3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FEFA48A2-1AA2-357F-E78A-FABFABA739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1668E0-4DA0-9999-3CE9-8FCE1D924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33" y="1467056"/>
            <a:ext cx="7095741" cy="5087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16D724-31F7-B47E-D1ED-3429660A7F3B}"/>
              </a:ext>
            </a:extLst>
          </p:cNvPr>
          <p:cNvSpPr txBox="1"/>
          <p:nvPr/>
        </p:nvSpPr>
        <p:spPr>
          <a:xfrm>
            <a:off x="1182625" y="1632348"/>
            <a:ext cx="543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مُكُوثُ ﭐبْنِ بَطّوطَةَ شَهْرَيْنِ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ٱلدِّيارِ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ٱلْمُقَدَّسَةِ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3FDBED-9A29-E0C2-AC62-B59E3787725A}"/>
              </a:ext>
            </a:extLst>
          </p:cNvPr>
          <p:cNvSpPr txBox="1"/>
          <p:nvPr/>
        </p:nvSpPr>
        <p:spPr>
          <a:xfrm>
            <a:off x="1426738" y="2612730"/>
            <a:ext cx="513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خُروجُ ﭐبْنِ بَطّوطَةَ في رَكْبِ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ٱلْحُجّاجِ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ٱلْعِراقِيّينَ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512138-6EDC-FB85-75E2-90B74C0698F1}"/>
              </a:ext>
            </a:extLst>
          </p:cNvPr>
          <p:cNvSpPr txBox="1"/>
          <p:nvPr/>
        </p:nvSpPr>
        <p:spPr>
          <a:xfrm>
            <a:off x="1426738" y="4820795"/>
            <a:ext cx="550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طَوافُ ﭐبْنِ بَطّوطَةَ بِمُدُنِ "فارِسَ" وَزِيارَتِهِ سَلاطِينِها.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B773E7-692B-6821-7BE1-DFB33D464816}"/>
              </a:ext>
            </a:extLst>
          </p:cNvPr>
          <p:cNvSpPr txBox="1"/>
          <p:nvPr/>
        </p:nvSpPr>
        <p:spPr>
          <a:xfrm>
            <a:off x="632373" y="3660496"/>
            <a:ext cx="7097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مُرورُ ركب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ﭐلحُجّاجِ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عِدَّةِ مُدُنٍ مِثْلَ "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ٱلْقادِسِيَّةِ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"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وَ"ٱلنَّجَفِ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"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وَ"واسِطَ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" حَتّى بُلوغِ "بَغْدادَ".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8AAB366-EE0F-B8A2-90F8-B922439781B0}"/>
              </a:ext>
            </a:extLst>
          </p:cNvPr>
          <p:cNvSpPr txBox="1"/>
          <p:nvPr/>
        </p:nvSpPr>
        <p:spPr>
          <a:xfrm>
            <a:off x="749002" y="5858170"/>
            <a:ext cx="68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اِنْتِقالِ ﭐبْنِ بَطّوطَةَ إلى بِلادِ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ٱلْأَتْرَاكِ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وَمُلاحَظَةِ عَادَاتِهِمْ فِي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942711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3">
            <a:extLst>
              <a:ext uri="{FF2B5EF4-FFF2-40B4-BE49-F238E27FC236}">
                <a16:creationId xmlns:a16="http://schemas.microsoft.com/office/drawing/2014/main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8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765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554DE8A8-8D21-E04F-3238-0822BAB1ABBD}"/>
              </a:ext>
            </a:extLst>
          </p:cNvPr>
          <p:cNvSpPr txBox="1"/>
          <p:nvPr/>
        </p:nvSpPr>
        <p:spPr>
          <a:xfrm>
            <a:off x="6758042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أَتَمَلّى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8CE6DA95-030E-B75F-985F-C43EDFE1782A}"/>
              </a:ext>
            </a:extLst>
          </p:cNvPr>
          <p:cNvSpPr txBox="1"/>
          <p:nvPr/>
        </p:nvSpPr>
        <p:spPr>
          <a:xfrm>
            <a:off x="4701974" y="2999101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نَعِمْتُ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C4F434AC-4AAC-EFD1-D4B6-6CCB41DC96AD}"/>
              </a:ext>
            </a:extLst>
          </p:cNvPr>
          <p:cNvSpPr txBox="1"/>
          <p:nvPr/>
        </p:nvSpPr>
        <p:spPr>
          <a:xfrm>
            <a:off x="2719733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نُحاذِرُ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E0C9050C-FE75-E434-2897-471396027F7E}"/>
              </a:ext>
            </a:extLst>
          </p:cNvPr>
          <p:cNvSpPr txBox="1"/>
          <p:nvPr/>
        </p:nvSpPr>
        <p:spPr>
          <a:xfrm>
            <a:off x="66415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 اِسْتَأْنَفْتُ</a:t>
            </a:r>
          </a:p>
        </p:txBody>
      </p:sp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E08D-0CA3-C55C-4A43-8DFD0A6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FC5B94D3-A129-CA52-C604-0E30108D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1EA635-BA9E-5341-322F-1124CF44D0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E07361-0902-DAD3-B592-D59FD736C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ED68D4-31AB-4E10-6235-AFB8F10A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A3871D-D00C-D258-BA30-4A104CE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A4E0F1-294B-E865-01AB-060994CBB5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818F5F-C91F-DC1C-6A9F-18FF075F8EA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B44614-54C4-17BA-D96F-C727502B6BF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6100AD-5AF7-0A83-0969-51920C184E3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C90C98B-7328-A158-D922-7240CE5D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E78846-9FBA-B4EE-5676-7B038BBFFE82}"/>
              </a:ext>
            </a:extLst>
          </p:cNvPr>
          <p:cNvSpPr txBox="1"/>
          <p:nvPr/>
        </p:nvSpPr>
        <p:spPr>
          <a:xfrm>
            <a:off x="552763" y="3319325"/>
            <a:ext cx="7800267" cy="919401"/>
          </a:xfrm>
          <a:prstGeom prst="roundRect">
            <a:avLst/>
          </a:prstGeom>
          <a:solidFill>
            <a:srgbClr val="D6E9EA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</a:rPr>
              <a:t>إ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سْتْراتيجِيَّةُ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تَحْديدِ ٱلتَّسَلْسُلِ ٱلزَّمَنِيِّ لِلْأَحْداثِ.</a:t>
            </a:r>
          </a:p>
        </p:txBody>
      </p:sp>
    </p:spTree>
    <p:extLst>
      <p:ext uri="{BB962C8B-B14F-4D97-AF65-F5344CB8AC3E}">
        <p14:creationId xmlns:p14="http://schemas.microsoft.com/office/powerpoint/2010/main" val="126984776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D84A-4180-9ACF-515D-82898E4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5524C3A4-4E7B-33E6-2D60-51C4EAF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المعجم في منازلكم.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8A503E8-7E5E-7019-E8E2-4D3E7B65A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63" y="1694319"/>
            <a:ext cx="792000" cy="792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ABC97C8-D172-77F5-7614-307890BD4497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399F91-65AE-4D5D-53B1-A600012DAA2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BDB5F-F2CD-F0C2-FF6C-B9B427E6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7E05275-AA7D-E629-CCCE-0C37DC7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E072EF-040B-A8B5-735A-418E3C30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503A3D7-6F1E-5E82-CD4E-13DD03764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02747D-ED70-23E9-8E00-214CD702941F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AEA572-ECA0-3240-87F2-A244C9C456D6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7FDBB2-0566-039A-6C19-2A9FB430698C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7D97D7C-6FE8-BD12-6DA7-C8D3BF116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76" y="714627"/>
            <a:ext cx="823008" cy="8230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14C524-B44C-E188-F50B-AE1395651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763" y="1537635"/>
            <a:ext cx="6253695" cy="48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645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7DECA9-E4D9-567E-2A15-71CF090EE725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97DC-F3CD-494A-B0F1-735C3C3205EB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رحلة ابن بطوطة -  الجزء الثاني : توقع و تحقق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 – الحصة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رحلة ابن بطوطة -  الجزء الثاني  - استراتيجية تحديد التسلسل الزمني لأحداث.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توقع مضمون نص مقروء و التحقق من التوقعات؛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976945"/>
            <a:chOff x="1331545" y="2851205"/>
            <a:chExt cx="6696000" cy="97694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5" y="2997153"/>
              <a:ext cx="49347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استراتيجية التسلسل الزمني لأحداث لترتيب أحداث نص مقروء وفق تسلسلها الزمني.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62539-11FD-42E7-A8FA-4327D7782E0E}"/>
              </a:ext>
            </a:extLst>
          </p:cNvPr>
          <p:cNvSpPr>
            <a:spLocks/>
          </p:cNvSpPr>
          <p:nvPr/>
        </p:nvSpPr>
        <p:spPr>
          <a:xfrm>
            <a:off x="4383567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2DCA-4239-D9DB-B3C6-3593CB47EF60}"/>
              </a:ext>
            </a:extLst>
          </p:cNvPr>
          <p:cNvSpPr>
            <a:spLocks/>
          </p:cNvSpPr>
          <p:nvPr/>
        </p:nvSpPr>
        <p:spPr>
          <a:xfrm>
            <a:off x="2283808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B75795F6-6B46-158A-2AC0-748861FA27FF}"/>
              </a:ext>
            </a:extLst>
          </p:cNvPr>
          <p:cNvSpPr txBox="1"/>
          <p:nvPr/>
        </p:nvSpPr>
        <p:spPr>
          <a:xfrm>
            <a:off x="899410" y="2847510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شَرْحِ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ٱلْأُسْتاذ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(ة) لِلدَّرْسِ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أَنْتَبِهُ وَأُرَكِّزُ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جَيِّداً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AADF30-3DEE-29D3-CCBF-F5DB5A029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5" y="1695624"/>
            <a:ext cx="2139304" cy="21393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001BD-14B0-70F7-99CF-903A69485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4" y="4016328"/>
            <a:ext cx="2139304" cy="2139304"/>
          </a:xfrm>
          <a:prstGeom prst="rect">
            <a:avLst/>
          </a:prstGeom>
        </p:spPr>
      </p:pic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2B6CD9D2-AB79-C49C-7D54-9D9A64EDF27A}"/>
              </a:ext>
            </a:extLst>
          </p:cNvPr>
          <p:cNvSpPr txBox="1"/>
          <p:nvPr/>
        </p:nvSpPr>
        <p:spPr>
          <a:xfrm>
            <a:off x="789949" y="4901436"/>
            <a:ext cx="55345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حِصَّةِ ٱلْقِراءَةِ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أُتابِعُ مَعَ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زُمَلائي بِأصْبُعي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14529</TotalTime>
  <Words>1474</Words>
  <Application>Microsoft Office PowerPoint</Application>
  <PresentationFormat>Affichage à l'écran (4:3)</PresentationFormat>
  <Paragraphs>288</Paragraphs>
  <Slides>48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48</vt:i4>
      </vt:variant>
    </vt:vector>
  </HeadingPairs>
  <TitlesOfParts>
    <vt:vector size="73" baseType="lpstr">
      <vt:lpstr>Calibri Light</vt:lpstr>
      <vt:lpstr>Dosis</vt:lpstr>
      <vt:lpstr>Microsoft Uighur</vt:lpstr>
      <vt:lpstr>Dosis Medium</vt:lpstr>
      <vt:lpstr>Sakkal Majalla</vt:lpstr>
      <vt:lpstr>Dosis ExtraBold</vt:lpstr>
      <vt:lpstr>Wingdings</vt:lpstr>
      <vt:lpstr>Calibri</vt:lpstr>
      <vt:lpstr>Arial</vt:lpstr>
      <vt:lpstr>Dosis SemiBold</vt:lpstr>
      <vt:lpstr>Modern Love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ستتدربون في هذه الحصة على قراءة فقرة بدقة وسرعة. من يقرأ . تابعوا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خذوا ألواحكم و أجيبوا عن السؤال التالي بسرعة؟</vt:lpstr>
      <vt:lpstr>نصحح. من يقرأ جوابه ؟ أين ورد الجواب في النص؟ يركز الأستاذ(ة) على كتابة  المتعلمين للجواب بجمل تامة و مفيدة .</vt:lpstr>
      <vt:lpstr>ورشة القراءة – الحصة 1 </vt:lpstr>
      <vt:lpstr> سنقرأ الجزء الثاني من رحلة ابن بطوط. ما الذي يمكن استفادته من  زيارة بلدان مختلفة؟</vt:lpstr>
      <vt:lpstr>قبل قراءة النص سنتعرف على مفردات تفيدنا في فهم النص. سأقرأ أولاً. من يقرأ مثلي؟</vt:lpstr>
      <vt:lpstr>الآن، سنربط كل كلمة بالتعريف المناسب لها . ما المقصود ب : أتملى؟ نعمت ؟ نحاذر ؟ استأنفت ؟ </vt:lpstr>
      <vt:lpstr> لاحظوا عنوان النص و الصور. أي البلدان تتوقعون ان يزورها ابن بطوطة؟</vt:lpstr>
      <vt:lpstr>سأسجل بعض أجابتكم و توقعاتكم على السبورة لكي نتحقق منها بعد قراءة النص.</vt:lpstr>
      <vt:lpstr>خدوا كراساتكم . ستقرِون النص قراءة صامتة لتحققوا من توقعاتكم.</vt:lpstr>
      <vt:lpstr>من توقع ما جاء في النص؟ أين  قرأت ذلك في النص؟</vt:lpstr>
      <vt:lpstr>انتبهوا سنتعرف معا على محتوى النص. من يقرأ السؤال؟ من منكم يجيب؟</vt:lpstr>
      <vt:lpstr>انتبهوا سنتعرف معا على محتوى النص. من يقرأ السؤال؟ من منكم يجيب؟</vt:lpstr>
      <vt:lpstr>سأقرأ النص ؛ تابعوا معي ؛ سطروا على مفردات المعجم التي تعلمناها عندما نصل إليها : أتملى/ نحاذر/ نعمت  / استأنفت.</vt:lpstr>
      <vt:lpstr>ورشة القراءة – الحصة 2</vt:lpstr>
      <vt:lpstr>الان سيقرأ كل واحد منكم  فقرة مع احترام قواعد القراءة السليمة. الآخرون يتتبعون. من يقرأ؟</vt:lpstr>
      <vt:lpstr>في هذه الحصة نواصل تعلم تحديد التسلسل الزمني لأحداث في النص</vt:lpstr>
      <vt:lpstr>لماذا نوظف استراتيجية ‘تحديد التسلسل الزمني للأحداث؟</vt:lpstr>
      <vt:lpstr>من يذكرنا بخطوات تحديد التسلسل الزمني لأحداث نص مقروء.</vt:lpstr>
      <vt:lpstr>من يقرأ؟</vt:lpstr>
      <vt:lpstr>الان سيعمل كل واحد منكم بمفرده</vt:lpstr>
      <vt:lpstr>انجزوا النشاط الوارد في الصفحة 83 من كراساتكم . الفقرة الواردة في الصفحة 80</vt:lpstr>
      <vt:lpstr>سأمر بين الصفوف لتقييم إنجازاتكم .معكم 10 دقائق للإنجاز </vt:lpstr>
      <vt:lpstr>لنصحح. من يقرأ الفقرة الأولى </vt:lpstr>
      <vt:lpstr>ما هي المؤشرات الدالة على الزمن التي أتت في الفقرة؟</vt:lpstr>
      <vt:lpstr>من يقرأ العبارات التي وردت في النص و تدل على الزمن؟</vt:lpstr>
      <vt:lpstr>نستخرج الأحداث تباعا. ما الحدث الأول. ما الحدث الثاني؟ ... تصحيح تفاعلي.</vt:lpstr>
      <vt:lpstr>صححوا.</vt:lpstr>
      <vt:lpstr>Présentation PowerPoint</vt:lpstr>
      <vt:lpstr>من يذكرنا بتعاريف هذه الكلمات؟ </vt:lpstr>
      <vt:lpstr>من يذكرنا بخطوات استراتيجية الكلمات المفاتيح؟ </vt:lpstr>
      <vt:lpstr>أنجزوا نشاط المعجم في منازلكم.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147</cp:revision>
  <dcterms:created xsi:type="dcterms:W3CDTF">2023-09-20T21:35:22Z</dcterms:created>
  <dcterms:modified xsi:type="dcterms:W3CDTF">2025-12-21T12:36:49Z</dcterms:modified>
</cp:coreProperties>
</file>