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2" r:id="rId6"/>
    <p:sldMasterId id="2147483815" r:id="rId7"/>
    <p:sldMasterId id="2147483830" r:id="rId8"/>
    <p:sldMasterId id="2147483854" r:id="rId9"/>
    <p:sldMasterId id="2147483878" r:id="rId10"/>
    <p:sldMasterId id="2147483893" r:id="rId11"/>
    <p:sldMasterId id="2147483918" r:id="rId12"/>
  </p:sldMasterIdLst>
  <p:notesMasterIdLst>
    <p:notesMasterId r:id="rId79"/>
  </p:notesMasterIdLst>
  <p:sldIdLst>
    <p:sldId id="2147482713" r:id="rId13"/>
    <p:sldId id="2147482629" r:id="rId14"/>
    <p:sldId id="2147482604" r:id="rId15"/>
    <p:sldId id="2147482469" r:id="rId16"/>
    <p:sldId id="2147482697" r:id="rId17"/>
    <p:sldId id="2147482618" r:id="rId18"/>
    <p:sldId id="2147482716" r:id="rId19"/>
    <p:sldId id="2147482470" r:id="rId20"/>
    <p:sldId id="2147482728" r:id="rId21"/>
    <p:sldId id="2147482477" r:id="rId22"/>
    <p:sldId id="2147482480" r:id="rId23"/>
    <p:sldId id="2147482483" r:id="rId24"/>
    <p:sldId id="2147482481" r:id="rId25"/>
    <p:sldId id="2147482482" r:id="rId26"/>
    <p:sldId id="2147482708" r:id="rId27"/>
    <p:sldId id="2147482485" r:id="rId28"/>
    <p:sldId id="2134807148" r:id="rId29"/>
    <p:sldId id="2147482503" r:id="rId30"/>
    <p:sldId id="2134807164" r:id="rId31"/>
    <p:sldId id="2134807155" r:id="rId32"/>
    <p:sldId id="2134807156" r:id="rId33"/>
    <p:sldId id="2147482504" r:id="rId34"/>
    <p:sldId id="2147482505" r:id="rId35"/>
    <p:sldId id="2147482712" r:id="rId36"/>
    <p:sldId id="2147482487" r:id="rId37"/>
    <p:sldId id="2147482486" r:id="rId38"/>
    <p:sldId id="2147482488" r:id="rId39"/>
    <p:sldId id="2147482489" r:id="rId40"/>
    <p:sldId id="2147482720" r:id="rId41"/>
    <p:sldId id="2147482719" r:id="rId42"/>
    <p:sldId id="2147482721" r:id="rId43"/>
    <p:sldId id="2147482725" r:id="rId44"/>
    <p:sldId id="2147482722" r:id="rId45"/>
    <p:sldId id="2147482726" r:id="rId46"/>
    <p:sldId id="2147482723" r:id="rId47"/>
    <p:sldId id="2147482727" r:id="rId48"/>
    <p:sldId id="2147482717" r:id="rId49"/>
    <p:sldId id="2147482724" r:id="rId50"/>
    <p:sldId id="2147482730" r:id="rId51"/>
    <p:sldId id="2147482731" r:id="rId52"/>
    <p:sldId id="2147482732" r:id="rId53"/>
    <p:sldId id="2147482733" r:id="rId54"/>
    <p:sldId id="2147482734" r:id="rId55"/>
    <p:sldId id="2147482735" r:id="rId56"/>
    <p:sldId id="2147482736" r:id="rId57"/>
    <p:sldId id="2147482737" r:id="rId58"/>
    <p:sldId id="2147482738" r:id="rId59"/>
    <p:sldId id="2147482739" r:id="rId60"/>
    <p:sldId id="2147482740" r:id="rId61"/>
    <p:sldId id="2147482741" r:id="rId62"/>
    <p:sldId id="2147482742" r:id="rId63"/>
    <p:sldId id="2147482490" r:id="rId64"/>
    <p:sldId id="2147482743" r:id="rId65"/>
    <p:sldId id="2147482491" r:id="rId66"/>
    <p:sldId id="2147482492" r:id="rId67"/>
    <p:sldId id="2147482493" r:id="rId68"/>
    <p:sldId id="2147482494" r:id="rId69"/>
    <p:sldId id="2134807111" r:id="rId70"/>
    <p:sldId id="2147482496" r:id="rId71"/>
    <p:sldId id="2147482497" r:id="rId72"/>
    <p:sldId id="2147482715" r:id="rId73"/>
    <p:sldId id="2147482499" r:id="rId74"/>
    <p:sldId id="2147482501" r:id="rId75"/>
    <p:sldId id="2147482729" r:id="rId76"/>
    <p:sldId id="2147482502" r:id="rId77"/>
    <p:sldId id="2147482634" r:id="rId78"/>
  </p:sldIdLst>
  <p:sldSz cx="9144000" cy="6858000" type="screen4x3"/>
  <p:notesSz cx="6858000" cy="9144000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crosoft Uighur" panose="02000000000000000000" pitchFamily="2" charset="-78"/>
      <p:regular r:id="rId85"/>
      <p:bold r:id="rId86"/>
    </p:embeddedFont>
    <p:embeddedFont>
      <p:font typeface="Modern Love" panose="04090805081005020601" pitchFamily="82" charset="0"/>
      <p:regular r:id="rId87"/>
    </p:embeddedFont>
    <p:embeddedFont>
      <p:font typeface="Sakkal Majalla" panose="02000000000000000000" pitchFamily="2" charset="-78"/>
      <p:regular r:id="rId88"/>
      <p:bold r:id="rId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F3EEE8"/>
    <a:srgbClr val="0097B2"/>
    <a:srgbClr val="70B1B6"/>
    <a:srgbClr val="7FB9BE"/>
    <a:srgbClr val="1E3F48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8.fntdata"/><Relationship Id="rId61" Type="http://schemas.openxmlformats.org/officeDocument/2006/relationships/slide" Target="slides/slide49.xml"/><Relationship Id="rId82" Type="http://schemas.openxmlformats.org/officeDocument/2006/relationships/font" Target="fonts/font3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894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3495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1257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27909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7434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6012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22796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57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676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1196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0830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50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853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9377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935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5340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1114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59381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40622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6620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9338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837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576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87223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2703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588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146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88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616867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32794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618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54091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75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4858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31265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438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821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4331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02987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8961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51776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297362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2449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5214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50966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6445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9944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93138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96959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6620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0045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640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54723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7659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5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22161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372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5769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449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26161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78615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533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742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6175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90434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6106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6845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4614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4229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9118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32408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9625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51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3674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6671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41723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7053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65000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2180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69739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0001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7393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410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33705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43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36786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3189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61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252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97333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500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2196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4685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477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8053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15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8879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9953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597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80915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0776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9619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70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060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4780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048520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367312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6323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21532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067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629376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6888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1372534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82525504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426550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202003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80628385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7776068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9266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2184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7664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45312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61371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00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358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0453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84492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66488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5833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26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2918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0467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12031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51320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95281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6230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727502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41407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914734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94485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252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13863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1633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55553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4141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5441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93684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826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857328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74908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54200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622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048796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3718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97529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355734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55783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51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915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05977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4172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335722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0610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6689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90734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1131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80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924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0576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8418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8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024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7774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9903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7240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0744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26299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9535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738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9872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735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6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83594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5650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7525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46529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0191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4059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3328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880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435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47741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7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453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0695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3006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9774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8529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24645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4258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4540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1719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490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82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46933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4207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62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93131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97367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1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238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6958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0258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30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5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9201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7889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5770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344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55747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267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733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50319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184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46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53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4023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444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7042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0054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67587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1542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6721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6099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30230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275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image" Target="../media/image14.jpg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84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9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2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1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2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3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7.png"/><Relationship Id="rId12" Type="http://schemas.openxmlformats.org/officeDocument/2006/relationships/image" Target="../media/image2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image" Target="../media/image47.sv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12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11" Type="http://schemas.openxmlformats.org/officeDocument/2006/relationships/image" Target="../media/image54.png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12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4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7.png"/><Relationship Id="rId7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4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4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4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7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4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7.png"/><Relationship Id="rId7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7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7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8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9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3.gif"/><Relationship Id="rId4" Type="http://schemas.openxmlformats.org/officeDocument/2006/relationships/image" Target="../media/image34.png"/><Relationship Id="rId9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F82A8-D46F-A3F5-381D-4505F641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C8A343F-39E3-9558-30A7-E6C3F3949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00716" y="639679"/>
            <a:ext cx="344372" cy="328748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45BABD-C9D6-8F99-DCEB-0B57BAF9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EB6161-995F-C049-6CA2-E60C180053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B7EBA5-A1CA-FF54-6F2F-50C62305D9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38E5-B04B-0E6D-F841-0325F93272A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ECD0BF-6095-DE98-6B19-D9887C6E5B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27576-9B77-20A2-198C-600BC8B17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36B61-B3FA-EC9D-9FD7-3F25596A93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7FD83-C54B-E01D-51F2-FD409EBA49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9" name="Espace réservé pour une image  4">
            <a:extLst>
              <a:ext uri="{FF2B5EF4-FFF2-40B4-BE49-F238E27FC236}">
                <a16:creationId xmlns:a16="http://schemas.microsoft.com/office/drawing/2014/main" id="{E4C2DF38-83A7-7ADA-6003-B528FDB65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0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51DB5B6B-E8CD-3134-5718-BD30EB4F7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129" y="2150680"/>
            <a:ext cx="7038975" cy="3959225"/>
          </a:xfrm>
          <a:prstGeom prst="rect">
            <a:avLst/>
          </a:prstGeom>
        </p:spPr>
      </p:pic>
      <p:pic>
        <p:nvPicPr>
          <p:cNvPr id="41" name="Image 4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73FDB4-5ADF-C81D-259B-B591F7194C4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617631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تابعوا.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36A501B-4469-5D27-3B4D-D7FCFE3E6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82611B-1785-F9D2-E23C-B34C75EE2860}"/>
              </a:ext>
            </a:extLst>
          </p:cNvPr>
          <p:cNvSpPr txBox="1"/>
          <p:nvPr/>
        </p:nvSpPr>
        <p:spPr>
          <a:xfrm>
            <a:off x="439179" y="1469568"/>
            <a:ext cx="8154954" cy="5352336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تُعَدُّ آسِيا أَكْبَرُ قارّاتِ ﭐلْعالَمِ مَساحَةً، وَتَضُمُّ أَكْثَرَ مِنْ نِصْفِ سُكّانِ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تَمْتَدُّ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إِلى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وَتَضُمُّ دُوَلاً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كَـﭑ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لصّينِ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وَﭐلْهِنْدِ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وَﭐلْيابانِ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تَتَمَيَّزُ بِتَضاريسَ مُتَنَوِّعَةٍ، فيها جِبالٌ شاهِقَةٌ مِثْلُ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ﭐلْهِمالايا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وَصَحارى واسِعَةٌ، وَغاباتٌ كَثيفَةٌ. تَعيشُ فيها شُعوبٌ مُتَعَدِّدَةُ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ﭐلثَّقافاتِ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وَﭐللُّغاتِ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وَلِكُلِّ بَلَدٍ عاداتُهُ وَتَقاليدُهُ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ﭐلْخاصَّةُ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تَشْتَهِرُ آسِيا  بِكَوْنِها مَوْطِنَ حَضاراتٍ عَريقَةٍ ساهَمَتْ في تَطَوُّرِ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ﭐلْبَشَرِيَّةِ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مِنْ أَهَمِّ إِنْجازاتِها : اِ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خْتِراعُ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ﭐلْوَرَقِ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وَﭐلطِّباعَةِ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وَﭐلْبارودِ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وَﭐلْبوصَلَةِ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وَكانَ لِعُلَمائِها دَوْرٌ كَبيرٌ في مَجالاتِ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ﭐلرِّياضِيّاتِ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وَﭐلْفَلَكِ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وَﭐلطِّبِّ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0041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18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0A4D2C9-DE76-6D87-2744-3021A4F5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6E31AD-4462-C868-F895-E393B94A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0BA3F3-3BFA-666D-A064-FBD87D287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E238DD-609B-106C-FDB1-D36FC7DB7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A12B3D-1FD5-7107-7A71-5CC0041624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68ACE7-8632-317D-C59A-26C841BB34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FE21F5-7753-5570-04CF-592965DE2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E5F2B0-0E8F-5518-9813-516D49053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C8E605A-24F6-ABA2-1993-74CFC017A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042868-41E5-754A-0C7D-5AC36676B0A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96DE2C10-F8A4-6ACF-62DF-9167839EA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2FC32D-5F92-6763-81B1-24B6A0E4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9E0585-C52C-C5D9-C2E4-8A57D3A2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8D6A5F5-5D2E-9F05-583D-415C3777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D43424-C2F2-8583-D851-F668C6C0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D1B066-FBC7-C512-0CE5-691295198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83B6CF-CACA-D234-4597-595965DFAB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56E91A-CEC6-2FCE-959A-E930D9486B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7DFEBD-01E1-6DAF-F4BB-3D2EBC7F9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13578D6-206E-1DF6-0837-D9BFCC9977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A1E964-53D9-767A-458C-295B3246FC97}"/>
              </a:ext>
            </a:extLst>
          </p:cNvPr>
          <p:cNvSpPr txBox="1"/>
          <p:nvPr/>
        </p:nvSpPr>
        <p:spPr>
          <a:xfrm>
            <a:off x="439179" y="1469568"/>
            <a:ext cx="8154954" cy="5352336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تُعَدُّ آسِيا أَكْبَرُ قارّاتِ ﭐلْعالَمِ مَساحَةً، وَتَضُمُّ أَكْثَرَ مِنْ نِصْفِ سُكّانِ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تَمْتَدُّ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إِلى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وَتَضُمُّ دُوَلاً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كَـﭑ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لصّينِ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وَﭐلْهِنْدِ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وَﭐلْيابانِ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تَتَمَيَّزُ بِتَضاريسَ مُتَنَوِّعَةٍ، فيها جِبالٌ شاهِقَةٌ مِثْلُ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ﭐلْهِمالايا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وَصَحارى واسِعَةٌ، وَغاباتٌ كَثيفَةٌ. تَعيشُ فيها شُعوبٌ مُتَعَدِّدَةُ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ﭐلثَّقافاتِ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وَﭐللُّغاتِ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وَلِكُلِّ بَلَدٍ عاداتُهُ وَتَقاليدُهُ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ﭐلْخاصَّةُ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تَشْتَهِرُ آسِيا  بِكَوْنِها مَوْطِنَ حَضاراتٍ عَريقَةٍ ساهَمَتْ في تَطَوُّرِ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ﭐلْبَشَرِيَّةِ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مِنْ أَهَمِّ إِنْجازاتِها : اِ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خْتِراعُ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ﭐلْوَرَقِ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وَﭐلطِّباعَةِ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وَﭐلْبارودِ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وَﭐلْبوصَلَةِ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وَكانَ لِعُلَمائِها دَوْرٌ كَبيرٌ في مَجالاتِ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ﭐلرِّياضِيّاتِ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وَﭐلْفَلَكِ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وَﭐلطِّبِّ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3941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736B846-2B70-3FCD-B3AD-7A410BD9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AB7939-9FEA-732F-EDC7-98BB5462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6831FE-B2BF-6305-C1A5-A2A81CE43E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F1DEEFF-1604-F869-8275-9130E0F9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206EC4-FE2C-2E2E-53D0-AC942D590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1905C-86D3-8396-D141-9E626C580C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D2274-0CAA-D72E-BB8A-A6E1F881E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9BD049-A701-8CB6-38C2-D743BEFA4E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A28BD6B-40CF-3313-FBAA-4F13CF69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FC53D9-931D-A881-8E2D-46E6D943B96F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65F3B82B-2B36-4C18-A035-FE4E352307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3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رحلة ابن بطوطة – الجزء الثاني 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 - استثمار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ورشة القراءة – الحصة </a:t>
            </a:r>
            <a:r>
              <a:rPr lang="ar-MA"/>
              <a:t>3 </a:t>
            </a:r>
            <a:endParaRPr lang="a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 الجزء الثاني من نص رحلة ابن بطوطة ؛ وتوظيف استراتيجيات فهم النص.</a:t>
            </a:r>
            <a:endParaRPr lang="fr-FR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0E837B-6290-E476-6666-AD0ADFE8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5AA7F46-1D11-A293-9D7F-1E5831E5A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526122A-77E9-E4AB-15CB-E8117A246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00B950B-D1DF-CDA9-2ABA-7000428196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AC0400-224F-67D3-0FCC-C29120D90D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C967F-E8E7-D268-FFB5-6BFC6C5523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307469-0313-80A0-AA0C-7B1B79961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6C2C4-F60D-3BB2-744B-F99812CF06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520B0AD0-F978-1C6C-3875-CA8C0545E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32B7EF7-60D5-2748-8BE8-9435B17C39CB}"/>
              </a:ext>
            </a:extLst>
          </p:cNvPr>
          <p:cNvGrpSpPr/>
          <p:nvPr/>
        </p:nvGrpSpPr>
        <p:grpSpPr>
          <a:xfrm>
            <a:off x="375899" y="2035392"/>
            <a:ext cx="8389394" cy="4180728"/>
            <a:chOff x="375899" y="2035392"/>
            <a:chExt cx="8389394" cy="418072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91ABCB-6559-AC51-04EB-C3B4E08D2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5899" y="2197387"/>
              <a:ext cx="2494876" cy="401873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12D275-0A6B-272C-15B2-86F15FFD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9182" y="2117168"/>
              <a:ext cx="2916111" cy="409895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55A659-783D-794B-5207-A25C555A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3071" y="2035392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8119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نصحح الواجب المنزلي. سأراقب إنجازاتكم.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683F770-EBEB-B80E-ED75-6936E95E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BAD736-1463-1EB7-3AD5-D2DC62712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747E1C-C8F5-83B0-6C3B-0F03E7A40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B77611-CE4D-0F74-8CB8-BD9D0B07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55E5F9-469F-37A5-B69B-8A5A60BDD6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F97480-EB86-3E39-4695-3059048A24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CAE443-8FE6-69C6-ABCD-9380C93FD2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8CDDB-8BB3-D3E8-B8F5-BCCF031442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F92D747-B8E1-5DEA-DFB3-0209BB493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F2A3D-8348-A833-ED75-0B215185E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349" y="1680999"/>
            <a:ext cx="7005852" cy="48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068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DCC1-D1F9-37B5-0E1C-65AD17EA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CAB935A5-2088-9F47-D5EA-5B2842218405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F0E4001-8FBF-22C0-FA55-0B50C387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شفويا.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21A612-E77D-0411-7223-E33F24FD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022388-3C00-1869-5EF7-A879B62B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266D51-EE59-412D-450C-064B16A90E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57A9B2-6CC6-1141-CC13-2068CA794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00CCA4-0714-0A79-EB65-9A0044E9CE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8C3376-CF14-2292-59E1-04882FF96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A8EBA-23E6-F78F-B033-87B2429D4F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E420A3-1E77-1C51-A240-46E4A62B80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E2AA883-4F44-55D2-5FD1-22B652DC4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FA6650-9B95-67E2-3520-D49300D56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349" y="1680999"/>
            <a:ext cx="7005852" cy="48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38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لتقرؤوا النص قراءات فردية. طبقوا ما تعلمتم في حصص الطلاقة.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84EDBBC-094B-BF0E-C4EB-44A4B9B7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962745-C93E-96B2-56E5-290C398A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DC7833-4167-7BFE-6F2F-E2A24453B5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E79C3D-3482-1A34-DAD0-9CCD49CD6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B486AC-798D-2082-C03B-18917E89B5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0171CD-CB13-FAC9-5847-3A65DA78B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A709C-61EF-DDD5-0BC6-5F8CFD36A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89A7E-7ADC-006D-D85F-25771668B4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id="{A1657752-9C01-93D8-1EA2-656F4528B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001" y="1872097"/>
            <a:ext cx="3600000" cy="360000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EB7F4DD-E065-D826-5BE9-2D4ECAD9ED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3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3F43-0243-DA9F-40B0-6C093352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260CE-E4F5-F84F-AEB5-D4AB8B06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فقرة الآخرون يتتبعون. من يقرأ؟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9C79B0A-B0BE-B143-3467-AB0972EC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E30230-E261-C705-70F0-0B41E9B17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71B4263-50AE-1A0B-4328-CF287859CE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4D8B0B-F7B2-C48E-958B-70B5E3AD65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AC8943-05E0-21DE-4623-4A1169C80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FDB4F-734C-2A59-B6FC-5B0D531377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DE51C3-61FF-FA10-2280-DFE19F5A28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6F61AF-4C83-E99D-1708-10F5624A65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0C19AB7D-3191-7C19-5645-726BB9AEB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1B35B9B-26C5-466B-076E-B55FD170D2B1}"/>
              </a:ext>
            </a:extLst>
          </p:cNvPr>
          <p:cNvGrpSpPr/>
          <p:nvPr/>
        </p:nvGrpSpPr>
        <p:grpSpPr>
          <a:xfrm>
            <a:off x="375899" y="2035392"/>
            <a:ext cx="8389394" cy="4180728"/>
            <a:chOff x="375899" y="2035392"/>
            <a:chExt cx="8389394" cy="418072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E5EAE4-4D6C-5334-4FC4-2A9AAE108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5899" y="2197387"/>
              <a:ext cx="2494876" cy="401873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4F07C47-C004-0E2E-AE98-DCB5E2D4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9182" y="2117168"/>
              <a:ext cx="2916111" cy="409895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E45EAF0-A250-C905-920E-7BAA60AAC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3071" y="2035392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34392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5D0C-A60D-9DFC-4C10-20056998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F974AB0-B0E6-C34B-94D0-572364DB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84  سوف تجيبون  الآن عن أسئلة بتوظيف استراتيجية الكلمات المفاتيح.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ينجز النشاط تفاعليا مع المتعلمين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1B586D3-96D2-08F5-A1D1-E59CC4F5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335DC0-7388-CBE2-4C78-8FD3BA84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CE1E481-42F0-1B4A-4D9A-491FE0DE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338268-2D74-4255-B3A1-06D9BF3F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74809D-9F68-1271-8C5F-BD5B01F257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1103FB-6C90-2EF2-C724-55BF79FCC6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6DE82B-BCBB-B209-7F6B-C87B3D25A1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F16B02-4EAF-45FA-BE4E-B1605B728A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BE9C1AA-240E-C30D-39DF-075F49A8D0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43D44E-0F76-F61B-8C90-F7DC4DA3D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18" y="1973645"/>
            <a:ext cx="8305695" cy="42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29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64F2-6585-AB03-1928-ACA83EAE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E1168-8DDD-843C-25AC-40F69719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الكلمات المفاتيح ثم ابحثوا في النص باستخدام القراءة المسحية وبعد ذلك قوموا بصياغة الجواب في جمل مفيدة.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91DE3C4-582E-C5D6-19A3-07BB5738C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019ACCA-9BAF-E635-3613-42F7481F9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25FF60E-408C-CBF3-AA14-C2B8FAAA5D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7FE03C-C061-5125-AC29-7D544EAAF8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4D26D5-9270-96C2-8D57-C1D473AA93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5CF88-F255-B26D-0974-924EBB9009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8150B-63BB-7C3B-12F0-284D914D39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616F6D-476C-D918-DA04-3F967495FE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33E8A053-31F0-2BBF-74A8-9CBB65A7FA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1D35EA-B037-950D-3D1B-FB5B464C3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18" y="1973645"/>
            <a:ext cx="8305695" cy="42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02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7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الإجابات على كراساتكم.</a:t>
            </a:r>
            <a:endParaRPr lang="fr-FR" sz="27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5C6D060-CAE6-3784-A321-076AFBEC61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C1796E-8A62-80AA-3A80-F7AD70D7B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E58A49C-491F-13C2-FC12-9EBC6E49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ADEF5D-260E-1BF3-D0BB-4B41D5BAFE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F1E0A7-59B7-8B7E-D5D5-8B2906B49C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CFF49F-0421-7E4E-5F14-E2C9BB8A1C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01989B-C898-76CA-4E6F-B7E302CAE1B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E20A06-DE6C-529B-D38E-C30078E3D5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F57F006C-AB4D-32E6-4847-ACB4CA1B35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5B845D-8097-DA0A-9E35-83D2E928B0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19" y="1859607"/>
            <a:ext cx="8025870" cy="4314179"/>
          </a:xfrm>
          <a:prstGeom prst="rect">
            <a:avLst/>
          </a:prstGeom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CB28677D-D8C3-501A-3915-6F001C7AD93A}"/>
              </a:ext>
            </a:extLst>
          </p:cNvPr>
          <p:cNvSpPr txBox="1"/>
          <p:nvPr/>
        </p:nvSpPr>
        <p:spPr>
          <a:xfrm>
            <a:off x="3510980" y="2284837"/>
            <a:ext cx="4840361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بَطَلُ </a:t>
            </a: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لقِصَّةِ هُوَ </a:t>
            </a: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لرَّحّالَةُ </a:t>
            </a: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لْمَغْرِبِيُّ </a:t>
            </a: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بْنُ بَطّوطَةَ.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BA07DFDA-CCAC-8AB1-4542-C4C9AF8BAB61}"/>
              </a:ext>
            </a:extLst>
          </p:cNvPr>
          <p:cNvSpPr txBox="1"/>
          <p:nvPr/>
        </p:nvSpPr>
        <p:spPr>
          <a:xfrm>
            <a:off x="-200994" y="3357007"/>
            <a:ext cx="8716538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سافَرَ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بْنُ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بَطّوطَةَ إِلى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لْعِراقِ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ثُمَّ إِلى بِلادِ فارِسَ وَ بِلا دِ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لْأَتْراكِ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، 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و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لْهِنْدِ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، وَبِلادِ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لصّينِ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.</a:t>
            </a:r>
            <a:endParaRPr sz="3200" b="1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0F081BC1-D093-6160-364D-9DD2007C7839}"/>
              </a:ext>
            </a:extLst>
          </p:cNvPr>
          <p:cNvSpPr txBox="1"/>
          <p:nvPr/>
        </p:nvSpPr>
        <p:spPr>
          <a:xfrm>
            <a:off x="105814" y="4471066"/>
            <a:ext cx="8518967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أَلَّفَ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بْنُ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بَطّوطَةَ كِتاباً عُنْوانُهُ: "تُحْفَةُ 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ٱلنُّظّارِ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، في غَرائِبِ 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ٱلْأَمْصارِ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، وَعَجائِبِ 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ٱلْأَسْفارِ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"</a:t>
            </a:r>
            <a:endParaRPr sz="3200" b="1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FCE41BE8-E4C7-784B-FE0F-C85C034155FB}"/>
              </a:ext>
            </a:extLst>
          </p:cNvPr>
          <p:cNvSpPr txBox="1"/>
          <p:nvPr/>
        </p:nvSpPr>
        <p:spPr>
          <a:xfrm>
            <a:off x="469322" y="5501348"/>
            <a:ext cx="8355591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وصل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لرَّحّالَةُ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</a:t>
            </a:r>
            <a:r>
              <a:rPr lang="ar-MA" sz="3200" b="1" dirty="0">
                <a:solidFill>
                  <a:srgbClr val="C00000"/>
                </a:solidFill>
              </a:rPr>
              <a:t>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لْمَغْرِبِيُّ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بْنُ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بَطّوطَةَ إِلى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لصّينِ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 عَبْرَ </a:t>
            </a:r>
            <a:r>
              <a:rPr lang="ar-MA" sz="3200" b="1" dirty="0">
                <a:solidFill>
                  <a:srgbClr val="C00000"/>
                </a:solidFill>
              </a:rPr>
              <a:t>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لْبَحْرِ راكِباً عَلى مَتْنِ </a:t>
            </a:r>
            <a:r>
              <a:rPr lang="ar-MA" sz="3200" b="1" dirty="0" err="1">
                <a:solidFill>
                  <a:srgbClr val="C00000"/>
                </a:solidFill>
              </a:rPr>
              <a:t>ﭐ</a:t>
            </a:r>
            <a:r>
              <a:rPr lang="ar-MA" sz="3200" b="1" dirty="0" err="1">
                <a:solidFill>
                  <a:srgbClr val="C00000"/>
                </a:solidFill>
                <a:sym typeface="Sakkal Majalla"/>
              </a:rPr>
              <a:t>لسَّفينَةِ</a:t>
            </a:r>
            <a:r>
              <a:rPr lang="ar-MA" sz="3200" b="1" dirty="0">
                <a:solidFill>
                  <a:srgbClr val="C00000"/>
                </a:solidFill>
                <a:sym typeface="Sakkal Majalla"/>
              </a:rPr>
              <a:t>. </a:t>
            </a:r>
            <a:endParaRPr lang="ar-MA" sz="3200" b="1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8079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التراكيب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 الجملة الاسمية – النواسخ الحرفية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ورشة الكتابة </a:t>
            </a:r>
            <a:r>
              <a:rPr lang="fr-MA" sz="3600" dirty="0"/>
              <a:t>-</a:t>
            </a:r>
            <a:r>
              <a:rPr lang="ar-MA" sz="3600" dirty="0"/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التراكيب</a:t>
            </a:r>
            <a:endParaRPr lang="ar-MA" sz="3600" dirty="0"/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163" y="121682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BD8D-9D23-EBA8-C272-B955814F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ADA4675-86E1-EECE-1CDF-C434EBEF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التراكيب. ستتعرفون على النواسخ الحرفية و عملها ووظيفتها.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74160E-481D-0E3C-5490-436A3AC9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448630-5130-E8DA-5C3A-A1969F80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0B0CA7-7DF7-CA8E-4438-A833CB52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9847E1-2243-BD14-61FF-CA79BB4C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EE2A1-AAE9-3BD5-31E9-37CB6E37D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1020B9-5DA8-5B84-A105-B5EAC6C3F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76DF9-D4F8-694C-0583-A7D73D126F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8F1478-5F6E-6B6E-806C-DFD9D9264A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A1615AB-CC4E-97A1-22AE-13B58B5AFA9A}"/>
              </a:ext>
            </a:extLst>
          </p:cNvPr>
          <p:cNvSpPr/>
          <p:nvPr/>
        </p:nvSpPr>
        <p:spPr>
          <a:xfrm>
            <a:off x="3037973" y="2971800"/>
            <a:ext cx="357221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اَلنَّواسِخُ ٱلْحَرْفِيَّةُ</a:t>
            </a:r>
            <a:endParaRPr lang="fr-MA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C4F1140-1305-347A-52DA-5C31CE3E1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111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9B6F-AE5D-11EC-8CD1-38CC3D7A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883D6D4-1C08-5244-B64A-A66662EE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أولا عناصر الجملة الاسمية. من منكم يذكرنا بعناصرها؟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42F1C84-8483-211D-B30B-F0EAE1EB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0B44318-3F8C-E3E8-101E-A2197A54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921DF8D-B733-4792-3E0F-70A0A360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5910D0A-D6A6-6362-E0DA-E2829A1132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98E9CD2-DB1C-2AA0-130D-FFE2AE022A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E271E9-D8D6-2E68-7474-1003ABDDA2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7DBAE7-0D7A-88F8-81F6-7F734E2CC9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24606-D76F-B505-1B86-2321658E2F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6DAD377-2698-385A-1F76-863E4F622D43}"/>
              </a:ext>
            </a:extLst>
          </p:cNvPr>
          <p:cNvGrpSpPr/>
          <p:nvPr/>
        </p:nvGrpSpPr>
        <p:grpSpPr>
          <a:xfrm>
            <a:off x="1534417" y="2468556"/>
            <a:ext cx="6542278" cy="2169079"/>
            <a:chOff x="1228440" y="2123077"/>
            <a:chExt cx="6542278" cy="2169079"/>
          </a:xfrm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66D1B7DA-E76B-7EE4-BEDB-880F1C14EA33}"/>
                </a:ext>
              </a:extLst>
            </p:cNvPr>
            <p:cNvSpPr txBox="1"/>
            <p:nvPr/>
          </p:nvSpPr>
          <p:spPr>
            <a:xfrm>
              <a:off x="2845839" y="2123077"/>
              <a:ext cx="3234798" cy="923042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اَلْجُمْلَةُ ٱلاِسْمِيَّةُ</a:t>
              </a:r>
              <a:endParaRPr sz="4800" dirty="0">
                <a:sym typeface="Calibri"/>
              </a:endParaRPr>
            </a:p>
          </p:txBody>
        </p:sp>
        <p:sp>
          <p:nvSpPr>
            <p:cNvPr id="5" name="Accolade fermante 4">
              <a:extLst>
                <a:ext uri="{FF2B5EF4-FFF2-40B4-BE49-F238E27FC236}">
                  <a16:creationId xmlns:a16="http://schemas.microsoft.com/office/drawing/2014/main" id="{4A5D4A1E-E09F-E3F7-A98D-CA5DDEA0EB7E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37992C4E-BA2A-BD3C-9DB8-43732B9EDD22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827925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....................</a:t>
              </a:r>
              <a:endParaRPr sz="4800" dirty="0"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1AA3D664-5B92-31A0-93D0-11815B55CCD4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828000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..........................</a:t>
              </a:r>
              <a:endParaRPr sz="4800" dirty="0">
                <a:sym typeface="Calibri"/>
              </a:endParaRP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7F01053D-E607-4B30-5789-425EE2AD92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24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F5E79-210E-173A-8EDE-666A8B8A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5A486BC-B883-327B-437C-D4011808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المبتدأ و الخبر. من يصوغ جملة اسمية تتضمن مبتدأ و خبرا؟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A73498-6989-DA76-AF59-56B4E29E2EAE}"/>
              </a:ext>
            </a:extLst>
          </p:cNvPr>
          <p:cNvGrpSpPr/>
          <p:nvPr/>
        </p:nvGrpSpPr>
        <p:grpSpPr>
          <a:xfrm>
            <a:off x="1534417" y="2540745"/>
            <a:ext cx="6542278" cy="2169079"/>
            <a:chOff x="1228440" y="2123077"/>
            <a:chExt cx="6542278" cy="2169079"/>
          </a:xfrm>
        </p:grpSpPr>
        <p:sp>
          <p:nvSpPr>
            <p:cNvPr id="17" name="Google Shape;452;p158">
              <a:extLst>
                <a:ext uri="{FF2B5EF4-FFF2-40B4-BE49-F238E27FC236}">
                  <a16:creationId xmlns:a16="http://schemas.microsoft.com/office/drawing/2014/main" id="{0D449C21-4A91-35D4-EA27-C3220D13F027}"/>
                </a:ext>
              </a:extLst>
            </p:cNvPr>
            <p:cNvSpPr txBox="1"/>
            <p:nvPr/>
          </p:nvSpPr>
          <p:spPr>
            <a:xfrm>
              <a:off x="2845839" y="2123077"/>
              <a:ext cx="3234798" cy="923042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اَلْجُمْلَةُ ٱلاِسْمِيَّةُ</a:t>
              </a:r>
              <a:endParaRPr sz="4800" dirty="0">
                <a:sym typeface="Calibri"/>
              </a:endParaRPr>
            </a:p>
          </p:txBody>
        </p:sp>
        <p:sp>
          <p:nvSpPr>
            <p:cNvPr id="19" name="Accolade fermante 18">
              <a:extLst>
                <a:ext uri="{FF2B5EF4-FFF2-40B4-BE49-F238E27FC236}">
                  <a16:creationId xmlns:a16="http://schemas.microsoft.com/office/drawing/2014/main" id="{016F2FC1-BE32-C372-FD43-8083B6663178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452;p158">
              <a:extLst>
                <a:ext uri="{FF2B5EF4-FFF2-40B4-BE49-F238E27FC236}">
                  <a16:creationId xmlns:a16="http://schemas.microsoft.com/office/drawing/2014/main" id="{06F41184-7D06-DFD4-504E-F95A43FF3991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827925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مُبْتَدَأٌ</a:t>
              </a:r>
              <a:endParaRPr sz="4800" dirty="0">
                <a:sym typeface="Calibri"/>
              </a:endParaRPr>
            </a:p>
          </p:txBody>
        </p:sp>
        <p:sp>
          <p:nvSpPr>
            <p:cNvPr id="21" name="Google Shape;452;p158">
              <a:extLst>
                <a:ext uri="{FF2B5EF4-FFF2-40B4-BE49-F238E27FC236}">
                  <a16:creationId xmlns:a16="http://schemas.microsoft.com/office/drawing/2014/main" id="{E8A6DAA3-16F2-259A-9821-1BAF2241EE6D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828000"/>
            </a:xfrm>
            <a:prstGeom prst="roundRect">
              <a:avLst/>
            </a:prstGeom>
            <a:solidFill>
              <a:srgbClr val="D6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خَبَرٌ</a:t>
              </a:r>
              <a:endParaRPr sz="4800" dirty="0">
                <a:sym typeface="Calibri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6E4E0F70-9DED-6A9D-E0E9-62A78F3659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21F26E8-365C-86DD-D5E0-156365B9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4E87C04-2206-4AF3-9AAC-482572E1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4B89B0B-5A95-9D44-ACEF-6C6050219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F5D0F78-7471-AB74-2618-B0A3B0CDC0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A60856-9DDB-CAE9-6A07-FA6FB676F0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E8BDFF-D1D2-CAB2-B6A0-2806D3B78D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CD8A35-1FFE-09FC-5F46-668318064F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D7EDBB01-29B3-D4F9-C3CD-EEE7CDCDB5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953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B551-D17C-4478-AAD6-E989DF37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38391-CE09-28D4-EAAC-532FDD61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معي هذه الجمل. من منكم يقرأ؟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E3E4BAB-D3BB-EFB1-877E-1D562B3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B94959-0D79-C722-6213-B9CC4C3E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EFB1A9-A8EA-75DB-3F53-73A7F602D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6B99D8-4B58-BC8A-B85E-9C84E246A2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E26857-0734-EB3E-389E-AFD12C3115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10B2A0-758E-1851-8581-8FEDEC9EDA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600EFC-D641-546A-2AA8-BF264AAC85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E9D41E-1E0B-8160-D642-0F8F5FE075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5">
            <a:extLst>
              <a:ext uri="{FF2B5EF4-FFF2-40B4-BE49-F238E27FC236}">
                <a16:creationId xmlns:a16="http://schemas.microsoft.com/office/drawing/2014/main" id="{8A34EDD1-D7B5-57AD-91F2-62D5860891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B28955B1-A1E4-7D63-F96F-777F357888FB}"/>
              </a:ext>
            </a:extLst>
          </p:cNvPr>
          <p:cNvSpPr txBox="1"/>
          <p:nvPr/>
        </p:nvSpPr>
        <p:spPr>
          <a:xfrm>
            <a:off x="1495830" y="2123077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اَلرَّحّالَةُ مُغامِرٌ.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471646A3-B449-1636-222C-79704D7DAD5B}"/>
              </a:ext>
            </a:extLst>
          </p:cNvPr>
          <p:cNvSpPr txBox="1"/>
          <p:nvPr/>
        </p:nvSpPr>
        <p:spPr>
          <a:xfrm>
            <a:off x="1495830" y="3090281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اَلْجَمَلُ صَبورٌ.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C192FD2C-4600-5DE2-5FC1-81A4B9F6795F}"/>
              </a:ext>
            </a:extLst>
          </p:cNvPr>
          <p:cNvSpPr txBox="1"/>
          <p:nvPr/>
        </p:nvSpPr>
        <p:spPr>
          <a:xfrm>
            <a:off x="1495830" y="4057485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اَلْمَسالِكُ صَعْبَةٌ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C4916D05-B2C6-64B9-6C8E-BF7E15B2AB07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50858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07413-D05C-19CA-831E-11453DD9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9DA87-B2BD-A147-A492-5E30608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المبتدأ ؟ ما حاته الإعرابية؟ أين الخبر ؟ ما حالته الإعرابية؟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1F31CC5-52A6-AFA3-43F4-4B156028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848AC82-8194-9D72-DA8A-F43D42733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B1B37E-BB81-5562-F84F-4E3CEA15B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93863E-385E-41E8-8D8B-00F1CDAD20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8F73705-21AD-4BD8-8459-433C63CCC6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8C479F-C219-AACF-13FA-F1CE541AC5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AEEAFB-9E50-6C76-ADA1-CDDDBFC219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26EB27-4FB5-6E51-37FD-BA8E940765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C8E1167-17F3-2173-AC77-B7480E03DD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A4C66C36-55F3-75E2-5927-489BA638FD53}"/>
              </a:ext>
            </a:extLst>
          </p:cNvPr>
          <p:cNvSpPr txBox="1"/>
          <p:nvPr/>
        </p:nvSpPr>
        <p:spPr>
          <a:xfrm>
            <a:off x="1495830" y="2123077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اَلرَّحّالَةُ مُغامِرٌ.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6EF4A816-87E3-73A8-5E61-A29C563D112E}"/>
              </a:ext>
            </a:extLst>
          </p:cNvPr>
          <p:cNvSpPr txBox="1"/>
          <p:nvPr/>
        </p:nvSpPr>
        <p:spPr>
          <a:xfrm>
            <a:off x="1495830" y="3090281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اَلْجَمَلُ صَبورٌ.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48F51C5B-971F-358C-6821-201E85573FDB}"/>
              </a:ext>
            </a:extLst>
          </p:cNvPr>
          <p:cNvSpPr txBox="1"/>
          <p:nvPr/>
        </p:nvSpPr>
        <p:spPr>
          <a:xfrm>
            <a:off x="1495830" y="4057485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اَلْمَسالِكُ صَعْبَةٌ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265A2B38-E518-459A-A253-A7D408AC8BE1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95921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A01B-7E8B-9976-5060-484645B1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C15ED48-1E2D-44FD-B963-BDF155EA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الخبر يأتي مفردا أو جملة أو شبه جملة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D776E4E-7A28-C5AC-F085-DD6A504ED2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98D4CD-164B-203C-A26B-A83369B9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715F07-8D6B-B3DB-ADC0-95B9967B7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DD90609-064E-5D8C-D736-8FFF91C76D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12A957-A03F-3E05-9920-31145CA8CF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DF178-C419-826A-D7C9-0EC0DAADC0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95E6F5-D5BF-3FBC-F6F4-17B55CDF2A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9402CE-9124-6E33-41B8-FF67A56A0B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E903D04-B2AE-E1EE-722B-8C9DB82306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AA78768B-B011-AED6-98B6-6774DD7FB15C}"/>
              </a:ext>
            </a:extLst>
          </p:cNvPr>
          <p:cNvSpPr txBox="1"/>
          <p:nvPr/>
        </p:nvSpPr>
        <p:spPr>
          <a:xfrm>
            <a:off x="1500753" y="2751012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اَلرَّحّالَ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ُ مُغامِــ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ـرٌ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1205;p194">
            <a:extLst>
              <a:ext uri="{FF2B5EF4-FFF2-40B4-BE49-F238E27FC236}">
                <a16:creationId xmlns:a16="http://schemas.microsoft.com/office/drawing/2014/main" id="{BA419382-6965-2E99-B938-A5EE7F5A40D5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اَلْمُبْتدَأُ مَرْفوعٌ بِٱلضَّمَّةِ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1207;p194">
            <a:extLst>
              <a:ext uri="{FF2B5EF4-FFF2-40B4-BE49-F238E27FC236}">
                <a16:creationId xmlns:a16="http://schemas.microsoft.com/office/drawing/2014/main" id="{B362E67B-2D5C-C403-03AD-48EE5BF8F3C5}"/>
              </a:ext>
            </a:extLst>
          </p:cNvPr>
          <p:cNvSpPr txBox="1"/>
          <p:nvPr/>
        </p:nvSpPr>
        <p:spPr>
          <a:xfrm>
            <a:off x="785231" y="4643501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اَلْخَبَرُ مَرْفوعٌ بِٱلضَّمَّةِ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AB63B66-58ED-A7D7-7D1A-AEE607ADF8B9}"/>
              </a:ext>
            </a:extLst>
          </p:cNvPr>
          <p:cNvCxnSpPr>
            <a:cxnSpLocks/>
          </p:cNvCxnSpPr>
          <p:nvPr/>
        </p:nvCxnSpPr>
        <p:spPr>
          <a:xfrm flipH="1" flipV="1">
            <a:off x="5133925" y="3509072"/>
            <a:ext cx="1664370" cy="12994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6A7ED05-D77D-B81C-A7C7-A1EDFC3EA69A}"/>
              </a:ext>
            </a:extLst>
          </p:cNvPr>
          <p:cNvCxnSpPr>
            <a:cxnSpLocks/>
          </p:cNvCxnSpPr>
          <p:nvPr/>
        </p:nvCxnSpPr>
        <p:spPr>
          <a:xfrm flipV="1">
            <a:off x="2297580" y="3509072"/>
            <a:ext cx="1516431" cy="124561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3096009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BC4B-AA1E-38C6-35C4-5C5012B65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2D74146-DBE0-074B-3B15-E6B0E8CC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انتبهوا معي ستتعرفون على نواسخ حرفية  و كيف توظفونها. من يقرأ؟.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58ADA26-6D5C-2044-7900-90378F38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B675BD-1BF9-E295-AF6B-870C66A0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2807CA-F601-A1F5-C4EE-2C30D51A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D14282F-6A50-223B-EB65-DD4793A264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7EEDEE-326F-DEFD-6B83-484C1B9E8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1BC55A-F97F-8EC7-89BC-E2EF5220E4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89FC8-0205-7F7B-D27C-79FCD5552E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8F176A-7A11-A69D-4BC5-BA736DE7B9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id="{9CF44EDF-C52D-2401-0B47-9B23605677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55420C71-A9ED-B7C3-4D4B-E9BF4E933C12}"/>
              </a:ext>
            </a:extLst>
          </p:cNvPr>
          <p:cNvSpPr txBox="1"/>
          <p:nvPr/>
        </p:nvSpPr>
        <p:spPr>
          <a:xfrm>
            <a:off x="6420533" y="2351179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إنَّ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9435C94C-3CC2-96A8-1D1C-88A9536C748D}"/>
              </a:ext>
            </a:extLst>
          </p:cNvPr>
          <p:cNvSpPr txBox="1"/>
          <p:nvPr/>
        </p:nvSpPr>
        <p:spPr>
          <a:xfrm>
            <a:off x="3844139" y="2355263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أَنَّ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F1ADC4A9-5A5F-5EA1-BF3F-4BC313E75DBB}"/>
              </a:ext>
            </a:extLst>
          </p:cNvPr>
          <p:cNvSpPr txBox="1"/>
          <p:nvPr/>
        </p:nvSpPr>
        <p:spPr>
          <a:xfrm>
            <a:off x="1174240" y="2351179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لَعَلَّ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03A7ADEB-903E-ADA5-A0F4-F142B919680A}"/>
              </a:ext>
            </a:extLst>
          </p:cNvPr>
          <p:cNvSpPr txBox="1"/>
          <p:nvPr/>
        </p:nvSpPr>
        <p:spPr>
          <a:xfrm>
            <a:off x="5450384" y="3647461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لَيْتَ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241C31CA-2BEB-9F1F-3B83-CE4706EF1183}"/>
              </a:ext>
            </a:extLst>
          </p:cNvPr>
          <p:cNvSpPr txBox="1"/>
          <p:nvPr/>
        </p:nvSpPr>
        <p:spPr>
          <a:xfrm>
            <a:off x="2603453" y="3646524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كَأَنَّ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7D0C48E-F0E4-706F-8B95-26258622D1E2}"/>
              </a:ext>
            </a:extLst>
          </p:cNvPr>
          <p:cNvSpPr txBox="1"/>
          <p:nvPr/>
        </p:nvSpPr>
        <p:spPr>
          <a:xfrm>
            <a:off x="4118941" y="4761377"/>
            <a:ext cx="1780183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لَكِنَّ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46863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CB219-B047-B488-9017-22FF47F7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766056F-83BC-DF36-3F10-9891897A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كي أوكد الجملة ، أستعمل الناسخ الحرفي "إنّ"  و أنصب  المبتدأ وأرفع  الخبر.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B22130E-4AFF-E3DB-EB98-3F4E7662E8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28FD96-E334-D814-93CB-2F7050044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525DD4-FEDC-755A-3385-F6D0641D2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6C9135-43BD-DFF2-4141-179760131D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6D80A7-AC47-17B2-A1C8-943BF276C4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B59B3C-1BFA-33BB-02CF-1A2900D705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48D09B-6D32-6D93-5EF1-6DBF2CA730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E2520C-74AA-8111-984F-D581E03FEE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7504FCFA-CDF7-5A53-CF86-FBA26F58DD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1205;p194">
            <a:extLst>
              <a:ext uri="{FF2B5EF4-FFF2-40B4-BE49-F238E27FC236}">
                <a16:creationId xmlns:a16="http://schemas.microsoft.com/office/drawing/2014/main" id="{319AE773-00FB-C21C-463B-924492ECE803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اِسْمُ إنَّ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مَنْصوبٌ</a:t>
            </a:r>
            <a:endParaRPr sz="40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1207;p194">
            <a:extLst>
              <a:ext uri="{FF2B5EF4-FFF2-40B4-BE49-F238E27FC236}">
                <a16:creationId xmlns:a16="http://schemas.microsoft.com/office/drawing/2014/main" id="{010032D4-75D2-2A73-AD38-8CEE6F4D4306}"/>
              </a:ext>
            </a:extLst>
          </p:cNvPr>
          <p:cNvSpPr txBox="1"/>
          <p:nvPr/>
        </p:nvSpPr>
        <p:spPr>
          <a:xfrm>
            <a:off x="775900" y="4643500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خَبَرُ إنَّ مَرْفوعٌ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223B75DE-A9F9-EDDA-FB1F-A43E25E879A4}"/>
              </a:ext>
            </a:extLst>
          </p:cNvPr>
          <p:cNvSpPr txBox="1"/>
          <p:nvPr/>
        </p:nvSpPr>
        <p:spPr>
          <a:xfrm>
            <a:off x="1349739" y="2440008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إنَّ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ٱلرَّحّالَــ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مُغامِـــ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5EDAFB2-5C69-FFAA-F05D-8B3D4D90ECA6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098800"/>
            <a:ext cx="2523021" cy="16296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0C60EB7-B367-C3F7-FE2F-65316002BB70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2393871" y="3224463"/>
            <a:ext cx="962940" cy="14190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5FA04DDB-2530-69C6-3645-B079129A9EB3}"/>
              </a:ext>
            </a:extLst>
          </p:cNvPr>
          <p:cNvSpPr txBox="1"/>
          <p:nvPr/>
        </p:nvSpPr>
        <p:spPr>
          <a:xfrm>
            <a:off x="7292178" y="2542462"/>
            <a:ext cx="1434078" cy="646941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اَلتَّوْكيدُ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9757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F62A-6E35-E477-6DA9-FC1D64A4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0A21328-063A-00D5-2F33-C42CBC43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809714"/>
            <a:ext cx="7221673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يعبر عن التوكيد  باستعمال الناسخ "إنّ" في كل جملة؟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71F3F1-9D59-7298-710C-E2B4C2B0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7A29F7-85E5-F5EB-9432-4248D7FBE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8574640-3E3E-10BB-3E22-0E1D3EEE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59EB74F-66F2-BB59-6D25-E3405EABF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CC9BC5-9466-3C20-6905-B31A68A13A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76B9F5-D681-C001-5E5D-D093BFCE397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DAD4F-4EB3-D920-4243-15B85ECF18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28ACA6-EB11-6FE3-693F-6E8F81DEAE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5">
            <a:extLst>
              <a:ext uri="{FF2B5EF4-FFF2-40B4-BE49-F238E27FC236}">
                <a16:creationId xmlns:a16="http://schemas.microsoft.com/office/drawing/2014/main" id="{3AB38CCB-A29C-EFA8-31AD-11680D50D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2A244A5D-611A-DA7B-D145-1B6DD175FD84}"/>
              </a:ext>
            </a:extLst>
          </p:cNvPr>
          <p:cNvSpPr txBox="1"/>
          <p:nvPr/>
        </p:nvSpPr>
        <p:spPr>
          <a:xfrm>
            <a:off x="1495829" y="2663928"/>
            <a:ext cx="6444521" cy="923042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اَلْجَمَلُ صَبورٌ.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F8FA461D-EC94-D13A-2010-6D0F31E09F08}"/>
              </a:ext>
            </a:extLst>
          </p:cNvPr>
          <p:cNvSpPr txBox="1"/>
          <p:nvPr/>
        </p:nvSpPr>
        <p:spPr>
          <a:xfrm>
            <a:off x="1495829" y="3856427"/>
            <a:ext cx="644452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اَلْمَسالِكُ صَعْبَةٌ 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EAA647EE-3AB3-BB0D-A552-B2E157E802F8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29805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82A65-F94E-ECF4-1D1F-6CCE3DC9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B471201-B04D-B1D8-43CC-D1B284FB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809714"/>
            <a:ext cx="7221673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كي أعبر عن الاستدراك، أستعمل الناسخ الحرفي "لكن"  و أنصب  المبتدأ وأرفع  الخبر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8E276D-0B71-6855-F793-46FEC0EF9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ABEF2E-7AF1-62DF-B8A9-506970B7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B46502-4FE7-B816-1B6F-2A173730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9E34B78-0619-64B6-39CE-009F3E2B9B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CACAA5D-3914-477B-6F03-FBF773885D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33C96A-C116-3C25-1A23-36183406EF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E9C1A7-0A45-1F08-2EB9-98AF31B6CE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75C35D-8C7B-2985-FD96-1BE8E7E409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79E3030-3741-8A6D-4EC8-DB06933139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205;p194">
            <a:extLst>
              <a:ext uri="{FF2B5EF4-FFF2-40B4-BE49-F238E27FC236}">
                <a16:creationId xmlns:a16="http://schemas.microsoft.com/office/drawing/2014/main" id="{422133D1-F153-C225-9811-053591961EEF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اِسْمُ لَكِنَّ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مَنْصوبٌ</a:t>
            </a:r>
            <a:endParaRPr sz="40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1207;p194">
            <a:extLst>
              <a:ext uri="{FF2B5EF4-FFF2-40B4-BE49-F238E27FC236}">
                <a16:creationId xmlns:a16="http://schemas.microsoft.com/office/drawing/2014/main" id="{BBBFE9C8-730E-E552-654E-4AAE1137475A}"/>
              </a:ext>
            </a:extLst>
          </p:cNvPr>
          <p:cNvSpPr txBox="1"/>
          <p:nvPr/>
        </p:nvSpPr>
        <p:spPr>
          <a:xfrm>
            <a:off x="775900" y="4643500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خَبَرُ  لَكِنَّ مَرْفوعٌ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95343B85-0E6C-D1EA-650F-0BD9319A32A4}"/>
              </a:ext>
            </a:extLst>
          </p:cNvPr>
          <p:cNvSpPr txBox="1"/>
          <p:nvPr/>
        </p:nvSpPr>
        <p:spPr>
          <a:xfrm>
            <a:off x="1349739" y="2440008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لَكِنَّ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ٱلْمَسالِ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 صَعْبَـــ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8742045-6D64-3243-085A-17DB1315EF4D}"/>
              </a:ext>
            </a:extLst>
          </p:cNvPr>
          <p:cNvCxnSpPr>
            <a:cxnSpLocks/>
          </p:cNvCxnSpPr>
          <p:nvPr/>
        </p:nvCxnSpPr>
        <p:spPr>
          <a:xfrm flipH="1" flipV="1">
            <a:off x="4394200" y="3098800"/>
            <a:ext cx="2700821" cy="16296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E567006-5148-8888-1139-85734169162E}"/>
              </a:ext>
            </a:extLst>
          </p:cNvPr>
          <p:cNvCxnSpPr>
            <a:cxnSpLocks/>
          </p:cNvCxnSpPr>
          <p:nvPr/>
        </p:nvCxnSpPr>
        <p:spPr>
          <a:xfrm flipV="1">
            <a:off x="2393870" y="3098800"/>
            <a:ext cx="782467" cy="16296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0EA1DDAB-9A35-18F4-BD22-D27171439F6E}"/>
              </a:ext>
            </a:extLst>
          </p:cNvPr>
          <p:cNvSpPr txBox="1"/>
          <p:nvPr/>
        </p:nvSpPr>
        <p:spPr>
          <a:xfrm>
            <a:off x="7207761" y="2576215"/>
            <a:ext cx="1434078" cy="646941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اَلاِسْتِدْراكُ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22123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5B70-AF05-5E50-31E7-7EAFC113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FC8D690-2C85-8041-54B9-ECABDBCC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7527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يعبر عن الاستدراك   باستعمال الناسخ "لكن" في كل جملة؟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E1A2A0-0546-6AA6-176F-2B5A390A91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A1D0645-88EC-709D-58E3-F7A17EC1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05A3749-F39C-B5CE-11A4-0052C3BE5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A742DF-75C7-B80B-5A63-E16A79049F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B5FEA7-44B8-5C0C-5DDD-D4165C094C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A57A64-9009-9FBA-A066-9ECCAC0E2D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2A1A9A-F4AB-7ED1-B5AB-92D929A54B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59DE9F-3920-080D-78BE-355A267555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5">
            <a:extLst>
              <a:ext uri="{FF2B5EF4-FFF2-40B4-BE49-F238E27FC236}">
                <a16:creationId xmlns:a16="http://schemas.microsoft.com/office/drawing/2014/main" id="{B5A983F0-BA08-29AF-F7A3-2D0A381D1C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37555E37-C8C0-5268-8C9E-B97F24BE363C}"/>
              </a:ext>
            </a:extLst>
          </p:cNvPr>
          <p:cNvSpPr txBox="1"/>
          <p:nvPr/>
        </p:nvSpPr>
        <p:spPr>
          <a:xfrm>
            <a:off x="1495829" y="2663928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اَلْجَمَلُ صَبورٌ.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5EF3DDB5-4746-4AA5-526F-7C88029C9570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D8AC5429-A7F9-9BC5-976B-92A10E18EA33}"/>
              </a:ext>
            </a:extLst>
          </p:cNvPr>
          <p:cNvSpPr txBox="1"/>
          <p:nvPr/>
        </p:nvSpPr>
        <p:spPr>
          <a:xfrm>
            <a:off x="1495829" y="3842465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اَلرَّحّالَةُ مُغامِرٌ.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0687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C7E8-5E16-ACB3-52E4-4EBDA009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1D04DEE-D2CC-833D-E218-487996DA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7527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كي أعبر عن  التشبيه، أستعمل الناسخ الحرفي "كأن"  و أنصب  المبتدأ وأرفع  الخبر.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72A4F41-766C-C5B5-A0C6-4353FEDE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898A642-E902-7B47-1AF9-18F1D0FD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7281FE-8FC5-65C3-6625-0A8420826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89495F-2822-50B6-40EB-23A33A212D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EBF87-3C78-BD93-72D6-72F8B36019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E4D4E6-8CA5-46F5-36E8-C473AE2ADF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4DD2D0-C193-F9BC-33E9-1E4015769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27B510-5B34-4E59-78C5-4B8739BF61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DF7A017-3FE4-E662-34A2-6F511074D8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205;p194">
            <a:extLst>
              <a:ext uri="{FF2B5EF4-FFF2-40B4-BE49-F238E27FC236}">
                <a16:creationId xmlns:a16="http://schemas.microsoft.com/office/drawing/2014/main" id="{345C1C2E-A45F-2E99-5C90-E808BAA0827B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اِسْمُ كأنّ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مَنْصوبٌ</a:t>
            </a:r>
            <a:endParaRPr sz="40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1207;p194">
            <a:extLst>
              <a:ext uri="{FF2B5EF4-FFF2-40B4-BE49-F238E27FC236}">
                <a16:creationId xmlns:a16="http://schemas.microsoft.com/office/drawing/2014/main" id="{66DC855B-EAEC-D318-C6F1-1F6BE3EF60EC}"/>
              </a:ext>
            </a:extLst>
          </p:cNvPr>
          <p:cNvSpPr txBox="1"/>
          <p:nvPr/>
        </p:nvSpPr>
        <p:spPr>
          <a:xfrm>
            <a:off x="775900" y="4643500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خَبَرُ  كأنّ مَرْفوعٌ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A2237307-75F1-3B5D-F247-5F4439E7F46F}"/>
              </a:ext>
            </a:extLst>
          </p:cNvPr>
          <p:cNvSpPr txBox="1"/>
          <p:nvPr/>
        </p:nvSpPr>
        <p:spPr>
          <a:xfrm>
            <a:off x="1349739" y="2440008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كَأَنَّ ٱلْجَمَ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 سَفينَ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BE13F1F-4807-BB00-EECC-F960CC3BC1C6}"/>
              </a:ext>
            </a:extLst>
          </p:cNvPr>
          <p:cNvCxnSpPr>
            <a:cxnSpLocks/>
          </p:cNvCxnSpPr>
          <p:nvPr/>
        </p:nvCxnSpPr>
        <p:spPr>
          <a:xfrm flipH="1" flipV="1">
            <a:off x="4600552" y="3114447"/>
            <a:ext cx="2371748" cy="190205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1458582-EBF7-5EE9-1B7D-292757F596A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393871" y="3060700"/>
            <a:ext cx="1149429" cy="15828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75EFF6BA-4AF5-D037-30CB-948FF8AE099C}"/>
              </a:ext>
            </a:extLst>
          </p:cNvPr>
          <p:cNvSpPr txBox="1"/>
          <p:nvPr/>
        </p:nvSpPr>
        <p:spPr>
          <a:xfrm>
            <a:off x="7020282" y="2576215"/>
            <a:ext cx="1520930" cy="646941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اَلتَّشْبيهُ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25752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01518-8CD8-C383-9274-797DCB23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3831FA7-230C-9141-C8F5-FA96696D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يعبر عن التشبيه   باستعمال الناسخ "كأن" في كل جملة؟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FD6491-881B-98B7-ED98-329AD18DF0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C0B7B2-DB98-962B-9DE3-A8D7E00400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3E72406-903E-EE66-977B-85032FB5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13B22D-0C46-A3F3-17BB-B0C6D11E35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551C122-0F56-B26E-E405-2C32F92C69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07748B-D4F8-8465-E3A1-72599F1D5F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0099E1-35C0-5C12-AE05-1C386C566C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D844E2-60B4-DA65-F007-7E0C1C5AFC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BE63D8A4-5AE3-1456-C0FA-18AC715CC4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83ABAD6-9251-DF99-2B46-352024C35958}"/>
              </a:ext>
            </a:extLst>
          </p:cNvPr>
          <p:cNvSpPr txBox="1"/>
          <p:nvPr/>
        </p:nvSpPr>
        <p:spPr>
          <a:xfrm>
            <a:off x="1495830" y="2123077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اَلرَّحّالَةُ مَفْقودٌ.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43815B32-2CCD-E16D-8E03-5608CED1D368}"/>
              </a:ext>
            </a:extLst>
          </p:cNvPr>
          <p:cNvSpPr txBox="1"/>
          <p:nvPr/>
        </p:nvSpPr>
        <p:spPr>
          <a:xfrm>
            <a:off x="1495830" y="3553645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اَلْمَسالِكُ صَعْبَةٌ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E0808343-2C47-7879-D35B-7FA66CB1F6BF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5609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DA11-D1F7-3696-8AD4-1B4FAEBB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64A15F3-3006-B1B0-5DD0-42075C48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 أعبر عن  الترجي، أستعمل الناسخ الحرفي "لعلّ"  و أنصب  المبتدأ وأرفع  الخبر.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F14CC9-A2E2-A9FC-8808-08ED97CA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A9E429-CDB7-5773-B073-E1C641B1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82FEFC-4872-621B-415E-8DE17493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5923C00-058B-D673-A37D-E624322B25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7EF1DD-CE6F-BA7F-3FE4-B27778E10F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51EA4-92C7-0DE5-D04D-4EDE6226CE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A2434F-3FF3-1439-B2A5-53DDF378A0B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F7844-A5D8-52A0-49B8-B032A3C7B4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EC0B6086-8FDF-5857-6A79-D7FCD318D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205;p194">
            <a:extLst>
              <a:ext uri="{FF2B5EF4-FFF2-40B4-BE49-F238E27FC236}">
                <a16:creationId xmlns:a16="http://schemas.microsoft.com/office/drawing/2014/main" id="{A063A825-EE0F-9E9F-388D-983CFDC094A7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اِسْمُ لَعَلَّ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مَنْصوبٌ</a:t>
            </a:r>
            <a:endParaRPr sz="40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1207;p194">
            <a:extLst>
              <a:ext uri="{FF2B5EF4-FFF2-40B4-BE49-F238E27FC236}">
                <a16:creationId xmlns:a16="http://schemas.microsoft.com/office/drawing/2014/main" id="{4E7B8087-11A2-69B2-79B2-7D4A88AF7D3A}"/>
              </a:ext>
            </a:extLst>
          </p:cNvPr>
          <p:cNvSpPr txBox="1"/>
          <p:nvPr/>
        </p:nvSpPr>
        <p:spPr>
          <a:xfrm>
            <a:off x="775900" y="4643500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خَبَرُ  لَعَلَّ مَرْفوعٌ</a:t>
            </a:r>
            <a:endParaRPr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A1F2A467-9C1A-16D0-50D1-F4D4D992701D}"/>
              </a:ext>
            </a:extLst>
          </p:cNvPr>
          <p:cNvSpPr txBox="1"/>
          <p:nvPr/>
        </p:nvSpPr>
        <p:spPr>
          <a:xfrm>
            <a:off x="1349739" y="2440008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لَعَلَّ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الدِّيا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 قَريبَــ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ـةٌ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414DA93-FDC1-88A5-FE1D-6A3F46D53B22}"/>
              </a:ext>
            </a:extLst>
          </p:cNvPr>
          <p:cNvCxnSpPr>
            <a:cxnSpLocks/>
          </p:cNvCxnSpPr>
          <p:nvPr/>
        </p:nvCxnSpPr>
        <p:spPr>
          <a:xfrm flipH="1" flipV="1">
            <a:off x="4403558" y="3176337"/>
            <a:ext cx="2568742" cy="184016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7EFC10E-F311-9454-AF42-47382957668B}"/>
              </a:ext>
            </a:extLst>
          </p:cNvPr>
          <p:cNvCxnSpPr>
            <a:cxnSpLocks/>
          </p:cNvCxnSpPr>
          <p:nvPr/>
        </p:nvCxnSpPr>
        <p:spPr>
          <a:xfrm flipV="1">
            <a:off x="2502568" y="3060700"/>
            <a:ext cx="1040732" cy="204068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3F58E860-0699-0E7D-6DF6-67625DF697EC}"/>
              </a:ext>
            </a:extLst>
          </p:cNvPr>
          <p:cNvSpPr txBox="1"/>
          <p:nvPr/>
        </p:nvSpPr>
        <p:spPr>
          <a:xfrm>
            <a:off x="6893369" y="2602619"/>
            <a:ext cx="1695825" cy="646941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اَلتَّرَجّي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57065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E055-50E2-ED81-EF69-9B8A39B4B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B5EB389-C9FA-9D6A-9366-50A76138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يعبر عن الترجي   باستعمال الناسخ "لعلّ" في كل جملة؟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34B578-EA63-0691-E423-BD8131B4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573491C-6F84-123D-6B18-39250544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4D3F3BD-B44A-0359-A552-0E3346914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ED1DA4C-60F7-88A8-A192-D569579D7F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ED018-FACD-B10D-82FF-392EEE1C84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F974CB-9129-8AFE-E848-7529C9F206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F94739-419C-1FDA-432D-2E843B1943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ED208-900D-5405-129A-0189515423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DF2FA1CA-2C3C-3D46-3AE1-4F08C427E1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08DF5859-787B-0356-9D3C-CD224D89AC37}"/>
              </a:ext>
            </a:extLst>
          </p:cNvPr>
          <p:cNvSpPr txBox="1"/>
          <p:nvPr/>
        </p:nvSpPr>
        <p:spPr>
          <a:xfrm>
            <a:off x="1495830" y="2123077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99058FBC-5F2D-C792-CF75-03DCF063E600}"/>
              </a:ext>
            </a:extLst>
          </p:cNvPr>
          <p:cNvSpPr txBox="1"/>
          <p:nvPr/>
        </p:nvSpPr>
        <p:spPr>
          <a:xfrm>
            <a:off x="1495830" y="3553645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اَلْسَّفَرُ مُريحٌ.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FC6A8B47-8FBA-D33C-03D6-6968A8050AE7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اَلطَّريقَ سالِكَةٌ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36545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الثاني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  4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الأساليب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  <a:endParaRPr lang="ar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</a:t>
            </a:r>
            <a:r>
              <a:rPr lang="fr-FR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2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1نشاط اعتيادي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التراكيب .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F797-1608-8154-75A5-1AD886E4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B351D76-FB7D-21CF-2B73-8DB20DB6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 أعبر عن  التمني، أستعمل الناسخ الحرفي "ليت"  و أنصب  المبتدأ وأرفع  الخبر.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1B5AAFF-D0AF-8370-17ED-145ECE45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481A0F-1B12-836F-B271-BEDC1D81F6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B442F13-1F13-2226-5223-AEDB5EFD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3755B6-41A8-B15E-3FB0-C3B42CA7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1E70BA0-2F1F-95D2-74ED-90472B5401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ECDBF8-6F38-FD30-D082-DC9FB4E3E5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75A178-8F11-79C2-C36F-6FF0411BE07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64A9FA-B78E-A023-56BD-3E51ECD0EC7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37D1DC2E-6430-3456-1189-6DD5F1A7DB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205;p194">
            <a:extLst>
              <a:ext uri="{FF2B5EF4-FFF2-40B4-BE49-F238E27FC236}">
                <a16:creationId xmlns:a16="http://schemas.microsoft.com/office/drawing/2014/main" id="{2A8AA2D7-2FAA-1082-2001-15B2AD5EFF63}"/>
              </a:ext>
            </a:extLst>
          </p:cNvPr>
          <p:cNvSpPr txBox="1"/>
          <p:nvPr/>
        </p:nvSpPr>
        <p:spPr>
          <a:xfrm>
            <a:off x="5673120" y="4643501"/>
            <a:ext cx="29160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اِسْمُ لَيْتَ 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مَنْصوبٌ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1207;p194">
            <a:extLst>
              <a:ext uri="{FF2B5EF4-FFF2-40B4-BE49-F238E27FC236}">
                <a16:creationId xmlns:a16="http://schemas.microsoft.com/office/drawing/2014/main" id="{6C512794-8870-83A0-30DA-BC72694EE4CA}"/>
              </a:ext>
            </a:extLst>
          </p:cNvPr>
          <p:cNvSpPr txBox="1"/>
          <p:nvPr/>
        </p:nvSpPr>
        <p:spPr>
          <a:xfrm>
            <a:off x="775900" y="4643500"/>
            <a:ext cx="32359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خَبَرُ  لَيْتَ مَرْفوعٌ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206FCE42-34D7-16E8-EEF0-98B5F03C1A23}"/>
              </a:ext>
            </a:extLst>
          </p:cNvPr>
          <p:cNvSpPr txBox="1"/>
          <p:nvPr/>
        </p:nvSpPr>
        <p:spPr>
          <a:xfrm>
            <a:off x="1349739" y="2440008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لَيْتَ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ٱلرِّحْلَــ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آمِنَـ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ـةٌ.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502C489-A3AD-2723-3C58-C97899442C91}"/>
              </a:ext>
            </a:extLst>
          </p:cNvPr>
          <p:cNvCxnSpPr>
            <a:cxnSpLocks/>
          </p:cNvCxnSpPr>
          <p:nvPr/>
        </p:nvCxnSpPr>
        <p:spPr>
          <a:xfrm flipH="1" flipV="1">
            <a:off x="4403558" y="3176337"/>
            <a:ext cx="2568742" cy="184016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E7F076B-01E4-E454-BCE3-5B519562E3BA}"/>
              </a:ext>
            </a:extLst>
          </p:cNvPr>
          <p:cNvCxnSpPr>
            <a:cxnSpLocks/>
          </p:cNvCxnSpPr>
          <p:nvPr/>
        </p:nvCxnSpPr>
        <p:spPr>
          <a:xfrm flipV="1">
            <a:off x="2502568" y="3060700"/>
            <a:ext cx="1040732" cy="204068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CBDAD6F0-5C77-018D-EC66-299291CF6F75}"/>
              </a:ext>
            </a:extLst>
          </p:cNvPr>
          <p:cNvSpPr txBox="1"/>
          <p:nvPr/>
        </p:nvSpPr>
        <p:spPr>
          <a:xfrm>
            <a:off x="7164335" y="2602619"/>
            <a:ext cx="1520929" cy="646941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اَلتَّمَنّي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71892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B00F-E4BC-64DB-2627-C62B570E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87CEAA2-C904-8D93-91F8-276077AC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يعبر عن التمني   باستعمال الناسخ "ليت" في كل جملة؟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753A243-CF42-E679-B207-7E74179831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9F84DA-2F39-46FF-88D4-120D5C686C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AA34F-3982-8457-8614-B79ED7A9F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73E71C-ECC1-60D4-9A3B-5AAA277C62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774EC4-FB1E-0FAA-30C9-DE4C29ECF7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E8D226-2B91-5554-B066-A262B50DAA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648E23-7EE5-53E0-9D4B-FE114A153A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2647E7-B545-6082-E3D0-8D8CB46578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2E07D61F-8144-5FF8-DECC-03C618C900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0A4C45B3-82F1-4998-EDEC-2E6BD2EA943F}"/>
              </a:ext>
            </a:extLst>
          </p:cNvPr>
          <p:cNvSpPr txBox="1"/>
          <p:nvPr/>
        </p:nvSpPr>
        <p:spPr>
          <a:xfrm>
            <a:off x="1495830" y="2123077"/>
            <a:ext cx="644452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اَلْقافِلَةُ جاهِزَةٌ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6EC07BCB-6A08-4780-557C-92012C8BB4EE}"/>
              </a:ext>
            </a:extLst>
          </p:cNvPr>
          <p:cNvSpPr txBox="1"/>
          <p:nvPr/>
        </p:nvSpPr>
        <p:spPr>
          <a:xfrm>
            <a:off x="1495830" y="3553645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اَلْسَّفَرُ مُريحٌ.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0A71FBDE-F3A7-332F-775C-F38EA6CBECDC}"/>
              </a:ext>
            </a:extLst>
          </p:cNvPr>
          <p:cNvSpPr txBox="1"/>
          <p:nvPr/>
        </p:nvSpPr>
        <p:spPr>
          <a:xfrm>
            <a:off x="1495830" y="5021003"/>
            <a:ext cx="644452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اَلطَّريقَ سالِكَةٌ .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88155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64D1-E2B9-60EC-25A8-5E1C7525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073CF3A-C722-FEC0-9A2A-D300D6E7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حددوا وظيفة الناسخ الحرفي  في كل جملة . أكتبوا رقم الجواب الصحيح فقط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6D461E0-1075-B6F7-D849-7680DB92ED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0620E8-EF5B-0276-D309-60CC6A6B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86B0DB5-BA39-2422-7210-F0F631164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6D61E1-B42C-5760-87A3-609E1952AD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B8C82F4-11E2-E8FE-50B1-920C02480F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2AA00F-2496-3EC7-14D8-EE79E0C4D5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D1D6A3-A7D6-09EF-ACDE-BCF91E62D5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193C1D-BA0A-BF4A-CF3B-CD163DD2EC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506B28F-3819-1221-DDD5-CBF60163DB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B2A61B5-BA40-D0E5-66E6-7F3665DAFB08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CBB3E39C-5C84-FA39-991C-2714A4B7380D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أرَدتُ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ﭐلْعَوْدَةَ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لَكِنَّ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ﭐلْوَقْتَ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مُتَأَخِّرٌ.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CD9D9D5A-2A93-7A3D-9061-DC22D7CC8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2641" y="3753114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A142C0D4-9A5C-C308-7167-EF14CAF6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27889" y="3763316"/>
              <a:ext cx="914400" cy="914400"/>
            </a:xfrm>
            <a:prstGeom prst="rect">
              <a:avLst/>
            </a:prstGeom>
          </p:spPr>
        </p:pic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5970E780-31CC-240E-2FDA-19C7AFBC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8917" y="3832902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064994AB-0E9D-F931-AFFB-115341832909}"/>
                </a:ext>
              </a:extLst>
            </p:cNvPr>
            <p:cNvSpPr txBox="1"/>
            <p:nvPr/>
          </p:nvSpPr>
          <p:spPr>
            <a:xfrm>
              <a:off x="7361449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اَلتّوْكيدُ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083079FD-B7E7-76E4-CAA4-5D4A910D771D}"/>
                </a:ext>
              </a:extLst>
            </p:cNvPr>
            <p:cNvSpPr txBox="1"/>
            <p:nvPr/>
          </p:nvSpPr>
          <p:spPr>
            <a:xfrm>
              <a:off x="5758696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C539F270-D6C9-A2F0-59BE-601B6D89B07D}"/>
                </a:ext>
              </a:extLst>
            </p:cNvPr>
            <p:cNvSpPr txBox="1"/>
            <p:nvPr/>
          </p:nvSpPr>
          <p:spPr>
            <a:xfrm>
              <a:off x="4052831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093237E4-B728-55AB-D3CA-CB5F0CF1FF9A}"/>
                </a:ext>
              </a:extLst>
            </p:cNvPr>
            <p:cNvSpPr txBox="1"/>
            <p:nvPr/>
          </p:nvSpPr>
          <p:spPr>
            <a:xfrm>
              <a:off x="2286048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51DB26C3-E070-0525-8B39-99D989F9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7141" y="3855804"/>
              <a:ext cx="914400" cy="914400"/>
            </a:xfrm>
            <a:prstGeom prst="rect">
              <a:avLst/>
            </a:prstGeom>
          </p:spPr>
        </p:pic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AA7DE610-AD87-DCEF-8BA8-0327C1802F01}"/>
                </a:ext>
              </a:extLst>
            </p:cNvPr>
            <p:cNvSpPr txBox="1"/>
            <p:nvPr/>
          </p:nvSpPr>
          <p:spPr>
            <a:xfrm>
              <a:off x="456119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9AF47600-1963-1E64-27CA-837E412A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989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06150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ED43-DC2E-BD39-DFDC-BD368D8A0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8B73A8E-AA69-D46B-20FC-684FEAD6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5A3729B-6DBE-8FD1-0347-26BA466EEF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4D2DC0-4F6B-EF88-B2E4-825BA42672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EFD396-E38F-2038-63B3-C6D9D0A40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4C5C664-0B2D-E075-D691-623ECA6451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65798B9-E130-5327-AA84-B5F3167311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281CB5-EA08-AFBC-6252-78A43C570F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1F59D-BA31-967F-BBEF-30F63196A9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5BA59E-4161-23F7-60AD-167DD881961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8C254D66-9B90-A9F1-A5A1-5DDF3D4D0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B831269-3054-1AA5-89C5-ED78D30721D0}"/>
              </a:ext>
            </a:extLst>
          </p:cNvPr>
          <p:cNvGrpSpPr/>
          <p:nvPr/>
        </p:nvGrpSpPr>
        <p:grpSpPr>
          <a:xfrm>
            <a:off x="377859" y="2311548"/>
            <a:ext cx="8447054" cy="3398502"/>
            <a:chOff x="380125" y="2034822"/>
            <a:chExt cx="8447054" cy="3398502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12CDDC9F-2F01-F97F-D020-8D55F79B41D3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أرَدتُ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ﭐلْعَوْدَةَ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لَكِنَّ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ﭐلْوَقْتَ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مُتَأَخّرٌ.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BFC7A893-8E21-1CD9-AC51-7545ADD3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4710" y="3763316"/>
              <a:ext cx="914400" cy="914400"/>
            </a:xfrm>
            <a:prstGeom prst="rect">
              <a:avLst/>
            </a:prstGeom>
          </p:spPr>
        </p:pic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B9F2D633-592C-6AB0-4595-8CCB37290169}"/>
                </a:ext>
              </a:extLst>
            </p:cNvPr>
            <p:cNvSpPr txBox="1"/>
            <p:nvPr/>
          </p:nvSpPr>
          <p:spPr>
            <a:xfrm>
              <a:off x="3785517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38453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3DB9-FDED-DCA8-9CF8-C609234F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0880956-611D-A781-277C-EE147FF03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الثانية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AC5CBD1-6987-7019-7C65-BD036FD9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5E96F4F-AAF6-1F4E-5DAC-1C16264E3E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9AFE8D5-8456-BEAE-14D0-EB39D666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046168D-8223-9BA4-B5D7-6A267B6C30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640BC3-1604-29AD-6932-4378DDDD51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0A9B5D-B346-575E-C44D-9DFC63F5E0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9E0E03-B982-9475-8ED7-F2B89E4900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56B00B-DA44-B67B-666A-2DBF511291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3F6497B2-3E9A-C5E4-F746-64F679C46C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DC17AC3-F344-A554-A8D0-2A2D8D15E710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E2A81388-F4F9-E07C-E1F9-62549BAFF7D1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إنَّ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ٱلْمَغَامَرَةَ خَطيرَةٌ.</a:t>
              </a: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7CF63CD4-6AEA-18BC-3021-F3EE30C37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2641" y="3753114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446349F9-6274-8C15-DC4A-06F25312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27889" y="3763316"/>
              <a:ext cx="914400" cy="914400"/>
            </a:xfrm>
            <a:prstGeom prst="rect">
              <a:avLst/>
            </a:prstGeom>
          </p:spPr>
        </p:pic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C6F0A7A4-1AA7-BAEE-799A-1853C2FD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8917" y="3832902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6F3A6BE3-EAC2-C923-B0D3-084745AD245F}"/>
                </a:ext>
              </a:extLst>
            </p:cNvPr>
            <p:cNvSpPr txBox="1"/>
            <p:nvPr/>
          </p:nvSpPr>
          <p:spPr>
            <a:xfrm>
              <a:off x="7361449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اَلتَّوْكيدُ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BF1EA2E9-39D1-305E-97D1-8C49F0C1CE23}"/>
                </a:ext>
              </a:extLst>
            </p:cNvPr>
            <p:cNvSpPr txBox="1"/>
            <p:nvPr/>
          </p:nvSpPr>
          <p:spPr>
            <a:xfrm>
              <a:off x="5758696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F2414E4C-B787-0F21-B688-C3045D6BD124}"/>
                </a:ext>
              </a:extLst>
            </p:cNvPr>
            <p:cNvSpPr txBox="1"/>
            <p:nvPr/>
          </p:nvSpPr>
          <p:spPr>
            <a:xfrm>
              <a:off x="4052831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اَلتَّمَنّي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5D9072F4-AF12-F35D-87F9-76E98BF7A9B4}"/>
                </a:ext>
              </a:extLst>
            </p:cNvPr>
            <p:cNvSpPr txBox="1"/>
            <p:nvPr/>
          </p:nvSpPr>
          <p:spPr>
            <a:xfrm>
              <a:off x="2286048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62E7123B-7B7A-51DB-D9EC-18F6145E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7141" y="3855804"/>
              <a:ext cx="914400" cy="914400"/>
            </a:xfrm>
            <a:prstGeom prst="rect">
              <a:avLst/>
            </a:prstGeom>
          </p:spPr>
        </p:pic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BC7CD7DE-9818-DD93-B832-F714798E35ED}"/>
                </a:ext>
              </a:extLst>
            </p:cNvPr>
            <p:cNvSpPr txBox="1"/>
            <p:nvPr/>
          </p:nvSpPr>
          <p:spPr>
            <a:xfrm>
              <a:off x="456119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B3211406-2F6B-8039-58D3-0E2CF67AC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989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07693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683C7-52C8-2A64-B20F-592670B1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33C6EC1-85D3-00C8-F5E7-94696DD5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BD2926A-86E6-13EF-CEB6-A6EF8D48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26D3B39-0171-9F75-D81C-FF84549C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129BE6-F200-C2CF-5EBF-F5406A1A9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B3004A1-4FEF-17F2-3AAE-3B5FF45C5E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7681E2C-A0EF-5EB5-92C7-724BA78BE6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1FA47B-AC96-F88F-809E-E6EC293299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EF6DF4-87AB-CEEE-E947-DC85CD1B96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7BA276-27E1-8EEE-8FAC-7ED49710F1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E1B139E3-C6A8-4559-466B-12BEF94303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DF7E622-C795-F90F-DAC7-4340F8858D30}"/>
              </a:ext>
            </a:extLst>
          </p:cNvPr>
          <p:cNvGrpSpPr/>
          <p:nvPr/>
        </p:nvGrpSpPr>
        <p:grpSpPr>
          <a:xfrm>
            <a:off x="377859" y="2311548"/>
            <a:ext cx="8447054" cy="3379029"/>
            <a:chOff x="380125" y="2034822"/>
            <a:chExt cx="8447054" cy="3379029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C123E8D7-25B3-3FFE-7382-60AECDBD55D2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إنَّ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ٱلْمَغَامَرَةَ خَطيرَةٌ.</a:t>
              </a: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6F490F2E-3564-2C3D-0CD5-BE0E02F8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69572" y="3753114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8801E547-CAE5-2419-8699-6AD5D0016CAB}"/>
                </a:ext>
              </a:extLst>
            </p:cNvPr>
            <p:cNvSpPr txBox="1"/>
            <p:nvPr/>
          </p:nvSpPr>
          <p:spPr>
            <a:xfrm>
              <a:off x="3908380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اَلتَّوْكيدُ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6656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EBD34-FE01-D67C-F522-BA206F253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56D7CE4-E549-F6EC-1558-20A99D6D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الثالثة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AD376BC-6CA6-7758-7BFC-FF95DDD999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F6797C-50DE-5A97-5268-8FB08C4D9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80C91DB-3DA6-7297-3564-D9D8EEA0C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36B1C7E-3C9E-6A6E-ECE8-8B33BDEF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D037DBC-A492-B717-A737-0D4B90FFD7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17735D-4171-F410-45D9-A9EC2E5C2D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6EAF60-8485-9948-CE6A-E05F9F5BB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721324-91E4-1923-158E-80122EF6EE2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B4128D83-BB67-9B49-71A9-02CD290F45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D7F9A1C-B4CB-2E25-072B-BA3171452DD6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3607521B-8362-751C-FB41-EE3F34FBA8CC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لَعَلَّ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ٱلْمَوْعِدَ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وَشيكٌ.</a:t>
              </a: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B92B953D-DFE1-B4BE-5058-396A32F8E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2641" y="3753114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12575D27-91E9-D873-9ED0-D5F03FCBD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27889" y="3763316"/>
              <a:ext cx="914400" cy="914400"/>
            </a:xfrm>
            <a:prstGeom prst="rect">
              <a:avLst/>
            </a:prstGeom>
          </p:spPr>
        </p:pic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23752ADA-AD77-E24D-3257-497C8A452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8917" y="3832902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E88E510E-127C-FD96-82E6-250C86E709F8}"/>
                </a:ext>
              </a:extLst>
            </p:cNvPr>
            <p:cNvSpPr txBox="1"/>
            <p:nvPr/>
          </p:nvSpPr>
          <p:spPr>
            <a:xfrm>
              <a:off x="7361449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اَلتَّو</a:t>
              </a:r>
              <a:r>
                <a:rPr lang="ar-MA" sz="3200" kern="0" dirty="0">
                  <a:solidFill>
                    <a:prstClr val="black"/>
                  </a:solidFill>
                  <a:sym typeface="Sakkal Majalla"/>
                </a:rPr>
                <a:t>ْ</a:t>
              </a: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F6EC44FC-CCF7-F2A3-175B-AC610C11C9AB}"/>
                </a:ext>
              </a:extLst>
            </p:cNvPr>
            <p:cNvSpPr txBox="1"/>
            <p:nvPr/>
          </p:nvSpPr>
          <p:spPr>
            <a:xfrm>
              <a:off x="5758696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5E75CFA5-5D30-A6D3-F424-307B966AFCB0}"/>
                </a:ext>
              </a:extLst>
            </p:cNvPr>
            <p:cNvSpPr txBox="1"/>
            <p:nvPr/>
          </p:nvSpPr>
          <p:spPr>
            <a:xfrm>
              <a:off x="4052831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6D8A6FB3-9330-362D-34EA-274ABDA7A951}"/>
                </a:ext>
              </a:extLst>
            </p:cNvPr>
            <p:cNvSpPr txBox="1"/>
            <p:nvPr/>
          </p:nvSpPr>
          <p:spPr>
            <a:xfrm>
              <a:off x="2286048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45D77D2C-FE8C-C099-78F2-34DA7CB4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7141" y="3855804"/>
              <a:ext cx="914400" cy="914400"/>
            </a:xfrm>
            <a:prstGeom prst="rect">
              <a:avLst/>
            </a:prstGeom>
          </p:spPr>
        </p:pic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1CCDA998-264D-CAB8-72BB-C649537A30CA}"/>
                </a:ext>
              </a:extLst>
            </p:cNvPr>
            <p:cNvSpPr txBox="1"/>
            <p:nvPr/>
          </p:nvSpPr>
          <p:spPr>
            <a:xfrm>
              <a:off x="456119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1DE8B46F-4617-B1D8-9148-FCE6DBE6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989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6769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414A4-9FD8-16A6-ABA3-00AF52B6B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7B17D19-493D-E3A7-6239-6A3C08C9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AAA1FBD-366D-E4A4-FC03-77DD0E6B19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033C2E-7AA5-5777-CD5A-3DFFB0A3B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A345D78-B814-D429-3382-E03E857BD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CA58953-F506-2E3F-039B-AE4994959B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FA93CA5-F8CC-4A59-162E-647BD2F457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5F8C37-823D-ADF3-FF40-ECDACF32646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A92831-D754-2EC0-3C39-554DBFDCBA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3179AF-2A4C-3A72-6D2F-7E23E636C3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D895CE91-58F7-4865-64C1-BE95267508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DA873F6-95C5-4BFB-60E4-99BDC66644D5}"/>
              </a:ext>
            </a:extLst>
          </p:cNvPr>
          <p:cNvGrpSpPr/>
          <p:nvPr/>
        </p:nvGrpSpPr>
        <p:grpSpPr>
          <a:xfrm>
            <a:off x="377859" y="2311548"/>
            <a:ext cx="8447054" cy="3418152"/>
            <a:chOff x="380125" y="2034822"/>
            <a:chExt cx="8447054" cy="3418152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E0074F87-B625-5A4A-F84D-B2DBD792FB10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لَعَلَّ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ٱلْمَوْعِدَ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وَشيكٌ.</a:t>
              </a:r>
            </a:p>
          </p:txBody>
        </p:sp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63168872-EB65-5D73-6B5E-D3D39C40B7F3}"/>
                </a:ext>
              </a:extLst>
            </p:cNvPr>
            <p:cNvSpPr txBox="1"/>
            <p:nvPr/>
          </p:nvSpPr>
          <p:spPr>
            <a:xfrm>
              <a:off x="3993405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8ECA15ED-4192-3AEC-989A-469582B66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90275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76556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F840-75F5-9B50-C5DE-F2206139E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EBC1F19-9963-8C83-8126-ECD7C69A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الرابعة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16047EA-699C-3DAD-E0C0-8A4E52993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22637DA-9BC8-1446-E3A3-E44D1EBC4B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1D25D6-C7CA-2CFD-962E-1B2147FBF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824E8AE-FF4D-C260-47AD-9A8B759DA1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32C706A-1991-8781-2904-8221754FA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A9340C-331F-3DFD-27A0-29DF99274A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DB7697-14D1-8E01-2D1A-16671C76086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7E34D9-78D1-327A-1A3E-141C44F476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F8BA94EC-FA75-C02B-FB4C-C16AF564E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F97BC84-5133-FAAB-D27E-623DE1F76D04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D2A99C4E-5D2B-4148-A43E-27BA655DB54C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كَأَنَّ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ٱلْمُسافِرَ مُرْهَقٌ.</a:t>
              </a: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E967A108-F45F-97B0-5865-3760E095E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2641" y="3753114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A4514A90-EAA8-1CCE-52A8-AF04ECB04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27889" y="3763316"/>
              <a:ext cx="914400" cy="914400"/>
            </a:xfrm>
            <a:prstGeom prst="rect">
              <a:avLst/>
            </a:prstGeom>
          </p:spPr>
        </p:pic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316EACE5-9F5C-E16B-4BA5-30DB7B02D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8917" y="3832902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3151001F-426C-77E7-9961-C626E151B9C7}"/>
                </a:ext>
              </a:extLst>
            </p:cNvPr>
            <p:cNvSpPr txBox="1"/>
            <p:nvPr/>
          </p:nvSpPr>
          <p:spPr>
            <a:xfrm>
              <a:off x="7361449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اَلتَّوْكيدُ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261B8083-0A7A-A20B-76F1-886BA4627835}"/>
                </a:ext>
              </a:extLst>
            </p:cNvPr>
            <p:cNvSpPr txBox="1"/>
            <p:nvPr/>
          </p:nvSpPr>
          <p:spPr>
            <a:xfrm>
              <a:off x="5758696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2626D007-C80D-03E8-EDF1-A87EE063898F}"/>
                </a:ext>
              </a:extLst>
            </p:cNvPr>
            <p:cNvSpPr txBox="1"/>
            <p:nvPr/>
          </p:nvSpPr>
          <p:spPr>
            <a:xfrm>
              <a:off x="4052831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43BAFA58-F9C2-4F15-90F6-06AE59A1F688}"/>
                </a:ext>
              </a:extLst>
            </p:cNvPr>
            <p:cNvSpPr txBox="1"/>
            <p:nvPr/>
          </p:nvSpPr>
          <p:spPr>
            <a:xfrm>
              <a:off x="2286048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8571A334-0F4B-E7AC-E08A-CB9F1BAA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7141" y="3855804"/>
              <a:ext cx="914400" cy="914400"/>
            </a:xfrm>
            <a:prstGeom prst="rect">
              <a:avLst/>
            </a:prstGeom>
          </p:spPr>
        </p:pic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D0407A7C-D26E-7986-E4E5-32AE2A636704}"/>
                </a:ext>
              </a:extLst>
            </p:cNvPr>
            <p:cNvSpPr txBox="1"/>
            <p:nvPr/>
          </p:nvSpPr>
          <p:spPr>
            <a:xfrm>
              <a:off x="456119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1D31874A-4DE8-FD21-CA66-CF5C932B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989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75623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FA53-9430-125A-B293-FB1ACE88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B5D9C55-9AF1-8D87-588C-030CAA9E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AEB610F-7E94-2C30-452F-37BB1D5F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40BAA66-4746-4946-9FE0-58DDD7F70D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648313-109E-B018-22C8-C7ED79CB8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CBEE5D9-8EEE-D619-1D9B-7BA0A10C8F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A91DD1-5AC5-0202-30D7-9DA415988C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762217-FA25-433A-7B7E-E1AC6F26DA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F3FDE9-90B0-FBA7-4D7B-9200AF85BBD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61F33C-C4F9-2DE4-2AB4-A93EFC6215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D5061328-DAAE-254C-8046-8B4016A433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E33462D-7820-81FA-96BD-EBFB6E86219C}"/>
              </a:ext>
            </a:extLst>
          </p:cNvPr>
          <p:cNvGrpSpPr/>
          <p:nvPr/>
        </p:nvGrpSpPr>
        <p:grpSpPr>
          <a:xfrm>
            <a:off x="377859" y="2311548"/>
            <a:ext cx="8447054" cy="3418152"/>
            <a:chOff x="380125" y="2034822"/>
            <a:chExt cx="8447054" cy="3418152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D53B4B53-0ED9-1114-4EF5-73E08372EE62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كَأَنَّ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ٱلْمُسافِرَ مُرْهَقٌ.</a:t>
              </a: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98DC84EC-EDD6-94AA-FE33-56A7E22BAC6E}"/>
                </a:ext>
              </a:extLst>
            </p:cNvPr>
            <p:cNvSpPr txBox="1"/>
            <p:nvPr/>
          </p:nvSpPr>
          <p:spPr>
            <a:xfrm>
              <a:off x="3838124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A48121EE-4A4E-21B0-DAF0-8163F152B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39217" y="385580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5969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21" y="2122576"/>
            <a:ext cx="1302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AE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رحلة ابن بطوطة – الجزء الثاني</a:t>
            </a:r>
            <a:r>
              <a:rPr lang="fr-FR" dirty="0"/>
              <a:t>-</a:t>
            </a:r>
            <a:r>
              <a:rPr lang="ar-MA" dirty="0"/>
              <a:t> - استثمار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930731" y="3380220"/>
            <a:ext cx="167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</a:t>
            </a:r>
            <a:r>
              <a:rPr lang="fr-MA"/>
              <a:t>- 02</a:t>
            </a:r>
            <a:r>
              <a:rPr lang="ar-MA" dirty="0"/>
              <a:t>ورشة القراءة – </a:t>
            </a:r>
            <a:r>
              <a:rPr lang="ar-MA"/>
              <a:t>الحصة 3</a:t>
            </a:r>
            <a:r>
              <a:rPr lang="ar-MA" dirty="0"/>
              <a:t> </a:t>
            </a:r>
          </a:p>
          <a:p>
            <a:endParaRPr lang="a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الجملة الاسمية – النواسخ الحرفية.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855907" y="4668066"/>
            <a:ext cx="1702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- 03</a:t>
            </a:r>
            <a:r>
              <a:rPr lang="ar-MA" dirty="0"/>
              <a:t>ورشة الكتابة – التراكيب</a:t>
            </a:r>
          </a:p>
          <a:p>
            <a:endParaRPr lang="ar-MA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51EC42AD-0440-EB74-CE91-A5C179EDCD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24852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D626-89ED-9834-729D-3180AE70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DECEEFC-E740-566F-9ED9-933D9226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الأخيرة.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24A3DC-CB85-65FC-A798-421707BDE4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E813CA6-8927-3AB5-F25E-9DAEF07908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66AC6A9-1D36-25FE-166A-EDFBE3261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48F5302-77FD-F7E4-210C-61AC3557D8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78E929E-0B36-ACDC-48C2-B9D691F882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C63766-354D-0507-4693-8320EEA96F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82A4D0-6553-28E7-ECE1-F7C48FEA57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E6858B-B63D-3203-6B19-4519E00187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D73D0177-BCF2-B0BD-6338-15B8C55A97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1918B38-DE66-4942-2007-7820C8C3D6EC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B4DFC0C4-B9D6-B993-6570-4121F1EDB6C1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لَيْتَ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ٱلْمَسارَ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هَيِّنٌ.</a:t>
              </a:r>
            </a:p>
          </p:txBody>
        </p:sp>
        <p:pic>
          <p:nvPicPr>
            <p:cNvPr id="5" name="Graphique 4" descr="Badge 1 avec un remplissage uni">
              <a:extLst>
                <a:ext uri="{FF2B5EF4-FFF2-40B4-BE49-F238E27FC236}">
                  <a16:creationId xmlns:a16="http://schemas.microsoft.com/office/drawing/2014/main" id="{FF23AE6A-16CA-710D-0E3A-DF216697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2641" y="3753114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adge avec un remplissage uni">
              <a:extLst>
                <a:ext uri="{FF2B5EF4-FFF2-40B4-BE49-F238E27FC236}">
                  <a16:creationId xmlns:a16="http://schemas.microsoft.com/office/drawing/2014/main" id="{D35A1D60-A663-59E1-2224-9680F02F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27889" y="3763316"/>
              <a:ext cx="914400" cy="914400"/>
            </a:xfrm>
            <a:prstGeom prst="rect">
              <a:avLst/>
            </a:prstGeom>
          </p:spPr>
        </p:pic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994B5BD1-6C1C-D33D-C788-E1D74839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8917" y="3832902"/>
              <a:ext cx="914400" cy="914400"/>
            </a:xfrm>
            <a:prstGeom prst="rect">
              <a:avLst/>
            </a:prstGeom>
          </p:spPr>
        </p:pic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74DB65A2-06B2-8F1B-D6F9-21B23E91DE94}"/>
                </a:ext>
              </a:extLst>
            </p:cNvPr>
            <p:cNvSpPr txBox="1"/>
            <p:nvPr/>
          </p:nvSpPr>
          <p:spPr>
            <a:xfrm>
              <a:off x="7361449" y="4766910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اَلتَّوْكيدُ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FA2EFEC9-7B20-AD91-BDEC-26325F454075}"/>
                </a:ext>
              </a:extLst>
            </p:cNvPr>
            <p:cNvSpPr txBox="1"/>
            <p:nvPr/>
          </p:nvSpPr>
          <p:spPr>
            <a:xfrm>
              <a:off x="5758696" y="4786383"/>
              <a:ext cx="1434078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اَلاِسْتِدْراكُ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84CD8EDB-087C-07DB-FB70-A75D10A0647F}"/>
                </a:ext>
              </a:extLst>
            </p:cNvPr>
            <p:cNvSpPr txBox="1"/>
            <p:nvPr/>
          </p:nvSpPr>
          <p:spPr>
            <a:xfrm>
              <a:off x="4052831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D77BAD37-D575-2E51-B727-888B412F4EEB}"/>
                </a:ext>
              </a:extLst>
            </p:cNvPr>
            <p:cNvSpPr txBox="1"/>
            <p:nvPr/>
          </p:nvSpPr>
          <p:spPr>
            <a:xfrm>
              <a:off x="2286048" y="4806033"/>
              <a:ext cx="1520930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اَلتَّشْبيهُ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5" name="Graphique 14" descr="Badge 4 avec un remplissage uni">
              <a:extLst>
                <a:ext uri="{FF2B5EF4-FFF2-40B4-BE49-F238E27FC236}">
                  <a16:creationId xmlns:a16="http://schemas.microsoft.com/office/drawing/2014/main" id="{9CB6EA55-5F81-C8B8-0478-E35D047C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7141" y="3855804"/>
              <a:ext cx="914400" cy="914400"/>
            </a:xfrm>
            <a:prstGeom prst="rect">
              <a:avLst/>
            </a:prstGeom>
          </p:spPr>
        </p:pic>
        <p:sp>
          <p:nvSpPr>
            <p:cNvPr id="16" name="Google Shape;452;p158">
              <a:extLst>
                <a:ext uri="{FF2B5EF4-FFF2-40B4-BE49-F238E27FC236}">
                  <a16:creationId xmlns:a16="http://schemas.microsoft.com/office/drawing/2014/main" id="{D543082C-3196-AA13-9581-C6A54A5361A0}"/>
                </a:ext>
              </a:extLst>
            </p:cNvPr>
            <p:cNvSpPr txBox="1"/>
            <p:nvPr/>
          </p:nvSpPr>
          <p:spPr>
            <a:xfrm>
              <a:off x="456119" y="4806033"/>
              <a:ext cx="1695825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اَلتَّرَجّي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pic>
          <p:nvPicPr>
            <p:cNvPr id="17" name="Graphique 16" descr="Badge 5 avec un remplissage uni">
              <a:extLst>
                <a:ext uri="{FF2B5EF4-FFF2-40B4-BE49-F238E27FC236}">
                  <a16:creationId xmlns:a16="http://schemas.microsoft.com/office/drawing/2014/main" id="{A9199664-7872-0113-C7C5-0B0BE4A6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989" y="38916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57001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4D7CE-3902-E3A8-3267-734AF355C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F559200-5DF7-1B9F-D379-51350906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BAD5E87-508A-068A-DACF-14FBD170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C0452E-A429-B044-13A6-6BD87CEB98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0F9D2FD-EC18-B20F-0BEF-576F34243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5D5681D-97F3-48EC-A47E-17CCC0AE7F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406A4DB-8AB8-8EA8-5A8C-A4A38014E7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63C8B4-A84C-F4B0-EEAC-6A9C908943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41E857-D024-5169-85E4-5CDA085B76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AAB354-3ECC-4BB3-DC9D-1F877AD553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0A647EC-FA80-5BE4-EBB1-DFC3B4FF8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3987280-3E60-3193-5C14-6BB91DA49301}"/>
              </a:ext>
            </a:extLst>
          </p:cNvPr>
          <p:cNvGrpSpPr/>
          <p:nvPr/>
        </p:nvGrpSpPr>
        <p:grpSpPr>
          <a:xfrm>
            <a:off x="377859" y="2311548"/>
            <a:ext cx="8447054" cy="3423585"/>
            <a:chOff x="380125" y="2034822"/>
            <a:chExt cx="8447054" cy="3423585"/>
          </a:xfrm>
        </p:grpSpPr>
        <p:sp>
          <p:nvSpPr>
            <p:cNvPr id="3" name="Google Shape;452;p158">
              <a:extLst>
                <a:ext uri="{FF2B5EF4-FFF2-40B4-BE49-F238E27FC236}">
                  <a16:creationId xmlns:a16="http://schemas.microsoft.com/office/drawing/2014/main" id="{6A552C45-2E8F-EDAA-EF32-327E82A5B463}"/>
                </a:ext>
              </a:extLst>
            </p:cNvPr>
            <p:cNvSpPr txBox="1"/>
            <p:nvPr/>
          </p:nvSpPr>
          <p:spPr>
            <a:xfrm>
              <a:off x="380125" y="2034822"/>
              <a:ext cx="8447054" cy="91935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لَيْتَ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ٱلْمَسارَ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هَيِّنٌ.</a:t>
              </a:r>
            </a:p>
          </p:txBody>
        </p:sp>
        <p:pic>
          <p:nvPicPr>
            <p:cNvPr id="7" name="Graphique 6" descr="Badge 3 avec un remplissage uni">
              <a:extLst>
                <a:ext uri="{FF2B5EF4-FFF2-40B4-BE49-F238E27FC236}">
                  <a16:creationId xmlns:a16="http://schemas.microsoft.com/office/drawing/2014/main" id="{BB2F7C8A-22D6-5F20-7A4E-4248CD2B8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2505" y="3832902"/>
              <a:ext cx="914400" cy="914400"/>
            </a:xfrm>
            <a:prstGeom prst="rect">
              <a:avLst/>
            </a:prstGeom>
          </p:spPr>
        </p:pic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70B4C12C-E6F4-6D76-9E24-94E48254CE85}"/>
                </a:ext>
              </a:extLst>
            </p:cNvPr>
            <p:cNvSpPr txBox="1"/>
            <p:nvPr/>
          </p:nvSpPr>
          <p:spPr>
            <a:xfrm>
              <a:off x="3896419" y="4811466"/>
              <a:ext cx="1520929" cy="646941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اَلتَّمَنّي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20892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96B0E-2A72-5F9D-048D-BB1A41E0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C17BCC-580E-80A2-5449-CD228BE7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719714"/>
            <a:ext cx="7303931" cy="612000"/>
          </a:xfrm>
        </p:spPr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:  ما  هي النواسخ الحرفية؟ و ماذا تغير عندما تدخل على الجملة الاسمية؟ ما هي وظيفة كل ناسخ؟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6DAB6A3-0038-E1C1-6257-6C9D0346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7FC65DA-B0CA-8088-E0E3-B6DEC0DBFF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852B6A-B13D-EA18-1833-ED5303E3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6E98C3C-D150-4739-563B-505E8AE5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9351BB1-D7C9-2402-0918-911D61C3FC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140CE3-CC4F-9F17-24DA-6568FA4836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0C422D-C769-296E-CA2F-90528CACA6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805B57-5BC9-FA86-539A-5EC86AA55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DDDA323-6D9C-467C-C27A-5CCCBA08B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93D3DD-F61D-7EA7-AD64-709923105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7BF0A9-1DA6-5604-DE2F-EB5D4CD609EB}"/>
              </a:ext>
            </a:extLst>
          </p:cNvPr>
          <p:cNvSpPr txBox="1"/>
          <p:nvPr/>
        </p:nvSpPr>
        <p:spPr>
          <a:xfrm>
            <a:off x="2462784" y="2475478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اَلنَّواسِخُ ٱلْحَرْفِيَّةُ</a:t>
            </a:r>
          </a:p>
        </p:txBody>
      </p:sp>
    </p:spTree>
    <p:extLst>
      <p:ext uri="{BB962C8B-B14F-4D97-AF65-F5344CB8AC3E}">
        <p14:creationId xmlns:p14="http://schemas.microsoft.com/office/powerpoint/2010/main" val="256978175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6315-5D00-81C3-F31C-5E15622E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01E3E23-5C08-26E6-1C52-0FEA6EB0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719714"/>
            <a:ext cx="7303931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من يقرأ الخلاصة الواردة على الصفحة 86؟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59508B8-3EAC-0EDB-8929-9BE2BFBC6A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58AA218-8B84-9B79-DC9B-4ABCB050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4893ECE-6A74-72B3-E6F2-61574E59D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18C3CC3-8C99-BE3D-4D1A-07619A2516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1B1D9F-57B8-12B7-E194-0E226F561D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A5F87-43B4-C2FA-5369-5ADBADBC83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DB1D0F-7335-CE03-B206-F785BF28F7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F5D594-F8E3-0DB0-0D43-FCE7B4E346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5F67ABBD-0807-2BDF-717E-FFEFCA4C05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B1E5D1-BF6F-E73D-64F4-B9AD6857D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47" y="1889232"/>
            <a:ext cx="8353454" cy="39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253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87DE-68F2-FB9F-A7BA-AF2DB9E8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2244643-D0FE-B83A-6313-4C3C9229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نموذج الإعراب؟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650DBF6-5D89-84BD-7224-916E3345B9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1EE967C-26E6-971D-90A7-894139DB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2AB751A-DF15-41E4-44EF-3FA32FB71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F550C9F-6B2D-067B-51B7-86A8CD1676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B6FC79A-508C-D18C-EDC9-A20DB2896C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1322F1-8516-F9A4-E563-A8E169E705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53CD34-C6B8-D0F2-FCA6-D9863E0E68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09D89F-9CED-BA44-546E-A4A96BEE17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FD17400B-0041-9709-51CB-6C9D48862C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7CFF88-5512-5EED-DDA7-0D0563115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0696" y="1474442"/>
            <a:ext cx="3322608" cy="4663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654B81-B08E-A268-000B-6FB404644E56}"/>
              </a:ext>
            </a:extLst>
          </p:cNvPr>
          <p:cNvSpPr/>
          <p:nvPr/>
        </p:nvSpPr>
        <p:spPr>
          <a:xfrm>
            <a:off x="3483141" y="4848886"/>
            <a:ext cx="2177717" cy="534672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5104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651C-3252-6BC0-1340-6AB6E79A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6AEADDE-37CC-CBE5-D266-84778D71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ستشتغلون في ثنائيات لإنجاز النشاط التالي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CE6F1C8-D17D-2C37-08F1-2FC5300B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E1F2A8-D0E8-F756-F6CA-D151B85F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BA51E3-6E20-7F22-6B53-7F50EB81F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FEDB0D-BF82-26B8-1F21-DE965BA11E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3299BC8-5660-DA14-9C75-3E4957CA5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83CD75-D81D-E4F1-CFE5-884588E50B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E4298-7F23-0A5A-47BB-60FC9262F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CC2C2-10D8-7FF9-6D78-EAF6D21BBC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3F339C1-A897-193A-7112-35C6FE4B0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06DC703-FAB1-9AE7-24CD-655E7DE66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802" y="1819568"/>
            <a:ext cx="8269725" cy="35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747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EC45-26CA-6260-5D2B-22D9986D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4966644-0E0A-2BCD-57EB-942E6D0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C6A4FF9-36A8-D185-932F-4062289AE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44B865-3605-EE48-48F2-7FBEDC9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81AFB5-EE39-80ED-7D57-752D35AC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2456AD-D465-E04C-4F5B-D56F9277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01E23E-8B6D-0974-2D3D-F37B544A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0ADEB1-A924-9AF9-BB71-EBC371EED6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E7A89F-F1D9-0560-8C1B-5749ED4FAE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4A8EC8-8D32-0DA6-74F9-2D30D5B83C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1F226-F94E-6B0C-D7BA-CC67007B35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098AFF-8095-FB5D-70EE-9EEBFBFED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802" y="1819568"/>
            <a:ext cx="8269725" cy="35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609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04070-CAC8-18F1-8C45-190E5647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5858F2B-F683-97B2-F553-4B2627FC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تصحيح تفاعلي.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854AE5-1ED2-B5C0-2254-8C3E9EF5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4E8A56-8AEA-96A1-D384-C4C80B95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59E8F12-4A71-9B9E-05AD-EE0F1F18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E68312-4860-2231-2909-AB8DECEE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CFDED1-3DC1-BABD-A76E-E249A8142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8ADD2B-E87D-5F3F-7409-BAF219DE16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6977C1-6282-8F14-A421-95DFBC30B7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D5F413-987E-FD6C-63C3-2764FE8589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1BEC4DF-0222-98E7-F0E0-366B761BC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42F6AE-F616-F35D-3925-D284DD391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802" y="1819568"/>
            <a:ext cx="8269725" cy="351443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0CA1B9A8-05CF-A48D-683D-3F87F2480FBC}"/>
              </a:ext>
            </a:extLst>
          </p:cNvPr>
          <p:cNvSpPr txBox="1"/>
          <p:nvPr/>
        </p:nvSpPr>
        <p:spPr>
          <a:xfrm>
            <a:off x="868178" y="4170273"/>
            <a:ext cx="2756829" cy="646941"/>
          </a:xfrm>
          <a:prstGeom prst="roundRect">
            <a:avLst/>
          </a:prstGeom>
          <a:noFill/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لَعَلَّ طَريقَ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ٱلصّينِ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آمِنَةٌ.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CD48AA3F-7B71-DF5F-1F69-89AD73584FE6}"/>
              </a:ext>
            </a:extLst>
          </p:cNvPr>
          <p:cNvSpPr txBox="1"/>
          <p:nvPr/>
        </p:nvSpPr>
        <p:spPr>
          <a:xfrm>
            <a:off x="525802" y="4598277"/>
            <a:ext cx="3336335" cy="646941"/>
          </a:xfrm>
          <a:prstGeom prst="roundRect">
            <a:avLst/>
          </a:prstGeom>
          <a:noFill/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لَكِنَّ ٱلطَّريقَ مَحْفوفَةٌ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بِٱلْمَخاطِرِ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75249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أنجزوا النشاط التالي على  دفاتر القسم. عمل فردي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CC834ED-7B20-3EA8-6278-5DCCF92E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D64024-775A-6959-BB18-1FEE1D70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36A97A-9073-EE04-9EE7-1E359F40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D643D2C-1D51-4668-BBBA-DADACFADAB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1AFCB5-5E38-D32D-4A0C-2EA2FE5593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EE3E49-E07E-6EFA-0638-3B9F19311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C8443-3B71-0337-32E8-91630726EA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49CFCB-05A1-A02B-AB95-A9B8D159C6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28D9C68-B320-76A1-2346-4D0FB2915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201EFF-99C9-59C3-C0C0-06E44525F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67" y="2586790"/>
            <a:ext cx="8259929" cy="1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1FFEC-A060-86AB-E992-E39FACC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241E269-A232-9EB1-593F-BAF67B35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C0AEC82-489D-DF22-AC5B-960ABCF4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4DAE55-E663-FD07-AFAE-F07E7BDB28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58EF45-4B5A-9C61-DA17-279AF6ABF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30759AB-88BF-A5CB-1ACC-4AB0E9671B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B71EA0-B15E-27A9-68CF-C2EB2B8CAB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6B7006-4E83-4971-AC02-A6E29FC394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C4B9F2-1D03-D206-F1C0-5F6F34285E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6A7CB0-3F1A-9F17-2F09-E6CAED7E32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896D1D88-0D51-ED61-94A3-C2C5C6AE9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4347B0-53BE-7E99-2AF4-09BB7ADB5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67" y="2586790"/>
            <a:ext cx="8259929" cy="1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7501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استراتيجيات الفهم القرائي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النواسخ الحرفية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وتوظيفها.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83B9-D64C-7288-C72C-F5377814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39A19BB-F694-D226-FEA4-70131C79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سندون بعض المقترحات على السبورة. 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859C096-FC27-2D42-31C9-A1A941AE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2C7784-5DA6-3C7D-B9B8-0F0C7C44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B590E3-B68D-8A3A-3157-7422E0324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665CEE7-486A-48A2-0DEC-05C21FA850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EF51A1A-5AF2-DA8B-A32B-22401E5DD0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2ED1D3-9954-957B-EB8C-0437BA2377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610B0A-1CDF-D33D-1722-9A5713AB4E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68EC9C-3BCF-295B-A6E1-47DD3F325C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901689C-0C48-2594-33BA-1A7B5B96AF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504EC4-5CBA-566D-6115-3179D5FA9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67" y="2586790"/>
            <a:ext cx="8259929" cy="1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226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5BBC94F-7F8A-5637-5D3D-6BAAD55D0EE7}"/>
              </a:ext>
            </a:extLst>
          </p:cNvPr>
          <p:cNvSpPr txBox="1"/>
          <p:nvPr/>
        </p:nvSpPr>
        <p:spPr>
          <a:xfrm>
            <a:off x="499812" y="829308"/>
            <a:ext cx="703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بالنواسخ الحرفية؟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9F97B6D-2C4E-F69B-71B0-3FA97880EA1D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578C14A-BF7F-8431-16F8-6ABA5CB0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17E6D0D-1F6A-AEA5-4817-22BB6136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2D95B47-1810-04D1-613F-47FE3913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B73A7C3-A055-28B7-0B3C-53ECABCC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A07FCA-1D83-24D4-3494-E1796CA620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32411D-695D-8D4E-753D-105FAB37B6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AAEEDE-AF45-AD2E-891E-1B871F8940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7F3892-0399-48A9-22EB-0F21080FDC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C5707DA2-7CD7-01E9-CD63-77387C1A4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EE12EF-CDB4-4E01-FB94-BF934B541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47" y="1889232"/>
            <a:ext cx="8353454" cy="39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185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D85C788-938A-E78E-0742-DB3DD9CBF47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7F2B0B-8353-8BA5-0EFF-45FE3AB5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A58CDF5-8907-D98C-9A51-BDA359FAE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729CD8-6732-C5BA-47E1-75D58175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528EE44-9117-664F-EFFB-B914912C5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D651A7-5C2D-4DF7-6405-17340F0E3F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B61159-17FF-CC60-4737-7282691CA6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0EA6DC-F010-0833-2004-A04B69FFD0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485BAD-7004-A7E4-E9F9-DD5405C81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594AC566-250E-D6A1-75BD-E1E0F26D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الواجب المنزلي.</a:t>
            </a:r>
            <a:endParaRPr lang="fr-MA" sz="1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08CE653-5EDE-EAF4-67C3-D91DC0FCF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D776AF-7053-B1FE-3A49-CFB124662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293" y="2102220"/>
            <a:ext cx="7829938" cy="40715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E84730E-5DD1-6AEE-7D01-462FEF9EE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563037"/>
            <a:ext cx="783583" cy="7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489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05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514F8AB-BD80-3244-AB6D-B6FFB2D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B599338-6AA2-7D03-05D4-910DE6C6B7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59600" y="747713"/>
            <a:ext cx="793399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05A037-F205-A1E0-129A-553AFC28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C0695D-232E-CE9A-9A16-36DB5BE30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8076B4-C53F-D4B3-680F-DC86D63F87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17498-CEC3-E3CC-8245-C5D2A7C00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CDD245-6FF8-FFEC-1742-784D44F96E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111D1-E732-5233-E20D-F3100A3277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5855E8-A135-9692-2177-586EECE815F7}"/>
              </a:ext>
            </a:extLst>
          </p:cNvPr>
          <p:cNvSpPr>
            <a:spLocks/>
          </p:cNvSpPr>
          <p:nvPr/>
        </p:nvSpPr>
        <p:spPr>
          <a:xfrm>
            <a:off x="862804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D82AC7-D525-19C4-62FC-67EC44C2E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10">
            <a:extLst>
              <a:ext uri="{FF2B5EF4-FFF2-40B4-BE49-F238E27FC236}">
                <a16:creationId xmlns:a16="http://schemas.microsoft.com/office/drawing/2014/main" id="{3EC99CEC-E4AE-5A28-5ED9-3167875F32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2" y="2188580"/>
            <a:ext cx="5400675" cy="3598862"/>
          </a:xfrm>
          <a:prstGeom prst="roundRect">
            <a:avLst>
              <a:gd name="adj" fmla="val 11828"/>
            </a:avLst>
          </a:prstGeom>
        </p:spPr>
      </p:pic>
    </p:spTree>
    <p:extLst>
      <p:ext uri="{BB962C8B-B14F-4D97-AF65-F5344CB8AC3E}">
        <p14:creationId xmlns:p14="http://schemas.microsoft.com/office/powerpoint/2010/main" val="1459722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029033-EF80-AD36-E7C3-106A5FF1FC1A}"/>
              </a:ext>
            </a:extLst>
          </p:cNvPr>
          <p:cNvSpPr>
            <a:spLocks/>
          </p:cNvSpPr>
          <p:nvPr/>
        </p:nvSpPr>
        <p:spPr>
          <a:xfrm>
            <a:off x="43763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F11A2-6A86-C606-81DB-4854A7A564DD}"/>
              </a:ext>
            </a:extLst>
          </p:cNvPr>
          <p:cNvSpPr>
            <a:spLocks/>
          </p:cNvSpPr>
          <p:nvPr/>
        </p:nvSpPr>
        <p:spPr>
          <a:xfrm>
            <a:off x="24415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B54B6E70-4C42-7A94-3A75-889AF27F53DB}"/>
              </a:ext>
            </a:extLst>
          </p:cNvPr>
          <p:cNvSpPr txBox="1"/>
          <p:nvPr/>
        </p:nvSpPr>
        <p:spPr>
          <a:xfrm>
            <a:off x="899410" y="2847510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شَرْحِ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ٱلْأُسْتاذ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(ة) لِلدَّرْسِ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أَنْتَبِهُ وَأُرَكِّزُ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جَيِّداً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6D39F4-1CAF-4870-A110-F08CCF44F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5" y="1695624"/>
            <a:ext cx="2139304" cy="21393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0C98D3-4D08-A9B1-E67E-D4A9E1560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4" y="4016328"/>
            <a:ext cx="2139304" cy="2139304"/>
          </a:xfrm>
          <a:prstGeom prst="rect">
            <a:avLst/>
          </a:prstGeom>
        </p:spPr>
      </p:pic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CDA897A8-2F5E-98DA-A7CE-B72D7F5544E6}"/>
              </a:ext>
            </a:extLst>
          </p:cNvPr>
          <p:cNvSpPr txBox="1"/>
          <p:nvPr/>
        </p:nvSpPr>
        <p:spPr>
          <a:xfrm>
            <a:off x="789949" y="4901436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حِصَّةِ ٱلْقِراءَةِ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أُتابِعُ مَعَ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زُمَلائي بِأصْبُعي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17991</TotalTime>
  <Words>1778</Words>
  <Application>Microsoft Office PowerPoint</Application>
  <PresentationFormat>Affichage à l'écran (4:3)</PresentationFormat>
  <Paragraphs>454</Paragraphs>
  <Slides>66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66</vt:i4>
      </vt:variant>
    </vt:vector>
  </HeadingPairs>
  <TitlesOfParts>
    <vt:vector size="89" baseType="lpstr">
      <vt:lpstr>Calibri Light</vt:lpstr>
      <vt:lpstr>Dosis</vt:lpstr>
      <vt:lpstr>Microsoft Uighur</vt:lpstr>
      <vt:lpstr>Dosis Medium</vt:lpstr>
      <vt:lpstr>Sakkal Majalla</vt:lpstr>
      <vt:lpstr>Dosis ExtraBold</vt:lpstr>
      <vt:lpstr>Wingdings</vt:lpstr>
      <vt:lpstr>Calibri</vt:lpstr>
      <vt:lpstr>Arial</vt:lpstr>
      <vt:lpstr>Dosis SemiBold</vt:lpstr>
      <vt:lpstr>Modern Love</vt:lpstr>
      <vt:lpstr>2_Thème Office</vt:lpstr>
      <vt:lpstr>1_01- نشاط اعتيادي</vt:lpstr>
      <vt:lpstr>2_01- نشاط اعتيادي</vt:lpstr>
      <vt:lpstr>1_04- قراءة/ كتابة</vt:lpstr>
      <vt:lpstr>الصـــرف والتحويل</vt:lpstr>
      <vt:lpstr>1_05- اختتام الحصة</vt:lpstr>
      <vt:lpstr>3_Env-Enseignant</vt:lpstr>
      <vt:lpstr>1_الصـــرف والتحويل</vt:lpstr>
      <vt:lpstr>2_05- اختتام الحصة</vt:lpstr>
      <vt:lpstr>1_Thème Office</vt:lpstr>
      <vt:lpstr>1_Env-Enseignant</vt:lpstr>
      <vt:lpstr>3_01- نشاط اعتيادي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ستتدربون في هذه الحصة على قراءة فقرة بدقة وسرعة. من يقرأ؟  تابعوا.</vt:lpstr>
      <vt:lpstr>الآن سنمر لتحدي الطلاقة. سأسحب 5 بطاقات تحمل أسماء 5 متعلمين.  سأنادي على المتعلم الأول ليقرأ النص بطلاقة. </vt:lpstr>
      <vt:lpstr>أنادي على التلميذ الأول: .................................. </vt:lpstr>
      <vt:lpstr>الفائزون بنجمة الطلاقة هم ........................................................................... </vt:lpstr>
      <vt:lpstr>ورشة القراءة – الحصة 3 </vt:lpstr>
      <vt:lpstr>نواصل قراءة  الجزء الثاني من نص رحلة ابن بطوطة ؛ وتوظيف استراتيجيات فهم النص.</vt:lpstr>
      <vt:lpstr>قبل ذلك نصحح الواجب المنزلي. سأراقب إنجازاتكم.</vt:lpstr>
      <vt:lpstr>لنصحح شفويا.</vt:lpstr>
      <vt:lpstr>خذوا كراساتكم . لتقرؤوا النص قراءات فردية. طبقوا ما تعلمتم في حصص الطلاقة.</vt:lpstr>
      <vt:lpstr>يقرأ كل واحد منكم  فقرة الآخرون يتتبعون. من يقرأ؟</vt:lpstr>
      <vt:lpstr>خذوا الصفحة 84  سوف تجيبون  الآن عن أسئلة بتوظيف استراتيجية الكلمات المفاتيح.  ( ينجز النشاط تفاعليا مع المتعلمين)</vt:lpstr>
      <vt:lpstr>حددوا الكلمات المفاتيح ثم ابحثوا في النص باستخدام القراءة المسحية وبعد ذلك قوموا بصياغة الجواب في جمل مفيدة.</vt:lpstr>
      <vt:lpstr>سجلوا الإجابات على كراساتكم.</vt:lpstr>
      <vt:lpstr>ورشة الكتابة - التراكيب</vt:lpstr>
      <vt:lpstr>سنشرع الآن في حصة التراكيب. ستتعرفون على النواسخ الحرفية و عملها ووظيفتها.</vt:lpstr>
      <vt:lpstr>سنتذكر أولا عناصر الجملة الاسمية. من منكم يذكرنا بعناصرها؟</vt:lpstr>
      <vt:lpstr>المبتدأ و الخبر. من يصوغ جملة اسمية تتضمن مبتدأ و خبرا؟</vt:lpstr>
      <vt:lpstr>لاحظوا معي هذه الجمل. من منكم يقرأ؟ </vt:lpstr>
      <vt:lpstr>أين المبتدأ ؟ ما حاته الإعرابية؟ أين الخبر ؟ ما حالته الإعرابية؟</vt:lpstr>
      <vt:lpstr>الخبر يأتي مفردا أو جملة أو شبه جملة</vt:lpstr>
      <vt:lpstr> انتبهوا معي ستتعرفون على نواسخ حرفية  و كيف توظفونها. من يقرأ؟. </vt:lpstr>
      <vt:lpstr> كي أوكد الجملة ، أستعمل الناسخ الحرفي "إنّ"  و أنصب  المبتدأ وأرفع  الخبر. </vt:lpstr>
      <vt:lpstr> من منكم يعبر عن التوكيد  باستعمال الناسخ "إنّ" في كل جملة؟</vt:lpstr>
      <vt:lpstr> كي أعبر عن الاستدراك، أستعمل الناسخ الحرفي "لكن"  و أنصب  المبتدأ وأرفع  الخبر</vt:lpstr>
      <vt:lpstr> من منكم يعبر عن الاستدراك   باستعمال الناسخ "لكن" في كل جملة؟ </vt:lpstr>
      <vt:lpstr> كي أعبر عن  التشبيه، أستعمل الناسخ الحرفي "كأن"  و أنصب  المبتدأ وأرفع  الخبر. </vt:lpstr>
      <vt:lpstr>من منكم يعبر عن التشبيه   باستعمال الناسخ "كأن" في كل جملة؟</vt:lpstr>
      <vt:lpstr>كي أعبر عن  الترجي، أستعمل الناسخ الحرفي "لعلّ"  و أنصب  المبتدأ وأرفع  الخبر. </vt:lpstr>
      <vt:lpstr>من منكم يعبر عن الترجي   باستعمال الناسخ "لعلّ" في كل جملة؟</vt:lpstr>
      <vt:lpstr>كي أعبر عن  التمني، أستعمل الناسخ الحرفي "ليت"  و أنصب  المبتدأ وأرفع  الخبر. </vt:lpstr>
      <vt:lpstr>من منكم يعبر عن التمني   باستعمال الناسخ "ليت" في كل جملة؟</vt:lpstr>
      <vt:lpstr>خذوا ألواحكم. حددوا وظيفة الناسخ الحرفي  في كل جملة . أكتبوا رقم الجواب الصحيح فقط</vt:lpstr>
      <vt:lpstr>صححوا.</vt:lpstr>
      <vt:lpstr>الجملة الثانية</vt:lpstr>
      <vt:lpstr>صححوا.</vt:lpstr>
      <vt:lpstr>الجملة الثالثة</vt:lpstr>
      <vt:lpstr>صححوا.</vt:lpstr>
      <vt:lpstr>الجملة الرابعة</vt:lpstr>
      <vt:lpstr>صححوا</vt:lpstr>
      <vt:lpstr>الجملة الأخيرة.</vt:lpstr>
      <vt:lpstr>صححوا.</vt:lpstr>
      <vt:lpstr>لنتذكر :  ما  هي النواسخ الحرفية؟ و ماذا تغير عندما تدخل على الجملة الاسمية؟ ما هي وظيفة كل ناسخ؟ </vt:lpstr>
      <vt:lpstr>خذوا كراساتكم . من يقرأ الخلاصة الواردة على الصفحة 86؟</vt:lpstr>
      <vt:lpstr>من يقرأ نموذج الإعراب؟</vt:lpstr>
      <vt:lpstr>الآن، ستشتغلون في ثنائيات لإنجاز النشاط التالي</vt:lpstr>
      <vt:lpstr>سأمر بين الصفوف لمساعدتكم.</vt:lpstr>
      <vt:lpstr>لنصحح. تصحيح تفاعلي.</vt:lpstr>
      <vt:lpstr>الآن، أنجزوا النشاط التالي على  دفاتر القسم. عمل فردي</vt:lpstr>
      <vt:lpstr>سأمر بين الصفوف لمساعدتكم.</vt:lpstr>
      <vt:lpstr>لنصحح. سندون بعض المقترحات على السبورة. </vt:lpstr>
      <vt:lpstr>Présentation PowerPoint</vt:lpstr>
      <vt:lpstr>Présentation PowerPoint</vt:lpstr>
      <vt:lpstr>سجلوا الواجب المنزلي.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153</cp:revision>
  <dcterms:created xsi:type="dcterms:W3CDTF">2023-09-20T21:35:22Z</dcterms:created>
  <dcterms:modified xsi:type="dcterms:W3CDTF">2025-12-21T12:14:16Z</dcterms:modified>
</cp:coreProperties>
</file>