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7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0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1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2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4" r:id="rId6"/>
    <p:sldMasterId id="2147483804" r:id="rId7"/>
    <p:sldMasterId id="2147483827" r:id="rId8"/>
    <p:sldMasterId id="2147483842" r:id="rId9"/>
    <p:sldMasterId id="2147483845" r:id="rId10"/>
    <p:sldMasterId id="2147483869" r:id="rId11"/>
    <p:sldMasterId id="2147483909" r:id="rId12"/>
    <p:sldMasterId id="2147483932" r:id="rId13"/>
  </p:sldMasterIdLst>
  <p:notesMasterIdLst>
    <p:notesMasterId r:id="rId60"/>
  </p:notesMasterIdLst>
  <p:sldIdLst>
    <p:sldId id="2147482748" r:id="rId14"/>
    <p:sldId id="2147482602" r:id="rId15"/>
    <p:sldId id="2134807034" r:id="rId16"/>
    <p:sldId id="2134807036" r:id="rId17"/>
    <p:sldId id="2147482514" r:id="rId18"/>
    <p:sldId id="2147482749" r:id="rId19"/>
    <p:sldId id="2147482750" r:id="rId20"/>
    <p:sldId id="2147482604" r:id="rId21"/>
    <p:sldId id="2147482605" r:id="rId22"/>
    <p:sldId id="2147482606" r:id="rId23"/>
    <p:sldId id="2147482751" r:id="rId24"/>
    <p:sldId id="2147482607" r:id="rId25"/>
    <p:sldId id="2147482608" r:id="rId26"/>
    <p:sldId id="2147482609" r:id="rId27"/>
    <p:sldId id="2147482610" r:id="rId28"/>
    <p:sldId id="2147482611" r:id="rId29"/>
    <p:sldId id="2147482613" r:id="rId30"/>
    <p:sldId id="2147482703" r:id="rId31"/>
    <p:sldId id="2147482614" r:id="rId32"/>
    <p:sldId id="2147482615" r:id="rId33"/>
    <p:sldId id="2147482752" r:id="rId34"/>
    <p:sldId id="2147482616" r:id="rId35"/>
    <p:sldId id="2147482727" r:id="rId36"/>
    <p:sldId id="2147482753" r:id="rId37"/>
    <p:sldId id="2147482754" r:id="rId38"/>
    <p:sldId id="2147482755" r:id="rId39"/>
    <p:sldId id="2147482756" r:id="rId40"/>
    <p:sldId id="2147482757" r:id="rId41"/>
    <p:sldId id="2147482758" r:id="rId42"/>
    <p:sldId id="2147482768" r:id="rId43"/>
    <p:sldId id="2147482763" r:id="rId44"/>
    <p:sldId id="2147482761" r:id="rId45"/>
    <p:sldId id="2147482767" r:id="rId46"/>
    <p:sldId id="2147482764" r:id="rId47"/>
    <p:sldId id="2147482766" r:id="rId48"/>
    <p:sldId id="2147482729" r:id="rId49"/>
    <p:sldId id="2147482769" r:id="rId50"/>
    <p:sldId id="2147482728" r:id="rId51"/>
    <p:sldId id="2147482738" r:id="rId52"/>
    <p:sldId id="2147482503" r:id="rId53"/>
    <p:sldId id="2147482626" r:id="rId54"/>
    <p:sldId id="2147482627" r:id="rId55"/>
    <p:sldId id="2147482630" r:id="rId56"/>
    <p:sldId id="2147482726" r:id="rId57"/>
    <p:sldId id="2147482628" r:id="rId58"/>
    <p:sldId id="2147482634" r:id="rId59"/>
  </p:sldIdLst>
  <p:sldSz cx="9144000" cy="6858000" type="screen4x3"/>
  <p:notesSz cx="6858000" cy="9144000"/>
  <p:embeddedFontLst>
    <p:embeddedFont>
      <p:font typeface="Modern Love" panose="020B0604020202020204" charset="0"/>
      <p:regular r:id="rId61"/>
    </p:embeddedFont>
    <p:embeddedFont>
      <p:font typeface="Dosis ExtraBold" panose="020B0604020202020204" charset="0"/>
      <p:bold r:id="rId62"/>
    </p:embeddedFont>
    <p:embeddedFont>
      <p:font typeface="Microsoft Uighur" panose="02000000000000000000" pitchFamily="2" charset="-78"/>
      <p:regular r:id="rId63"/>
      <p:bold r:id="rId64"/>
    </p:embeddedFont>
    <p:embeddedFont>
      <p:font typeface="Dosis" panose="020B0604020202020204" charset="0"/>
      <p:regular r:id="rId65"/>
      <p:bold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Dosis Medium" panose="020B0604020202020204" charset="0"/>
      <p:regular r:id="rId73"/>
    </p:embeddedFont>
    <p:embeddedFont>
      <p:font typeface="Sakkal Majalla" panose="02000000000000000000" pitchFamily="2" charset="-78"/>
      <p:regular r:id="rId74"/>
      <p:bold r:id="rId75"/>
    </p:embeddedFont>
    <p:embeddedFont>
      <p:font typeface="Dosis SemiBold" panose="020B0604020202020204" charset="0"/>
      <p:bold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5"/>
    <a:srgbClr val="0097B2"/>
    <a:srgbClr val="B4C7E7"/>
    <a:srgbClr val="424D7C"/>
    <a:srgbClr val="00ACA4"/>
    <a:srgbClr val="1E3F48"/>
    <a:srgbClr val="7FB9BE"/>
    <a:srgbClr val="D6E9EA"/>
    <a:srgbClr val="70B1B6"/>
    <a:srgbClr val="C3D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01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font" Target="fonts/font12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font" Target="fonts/font7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font" Target="fonts/font16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3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4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.png"/></Relationships>
</file>

<file path=ppt/slideLayouts/_rels/slideLayout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80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3267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053461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102610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086739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318612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22949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982323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064719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797512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18094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030085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746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10261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139460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83284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8676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98965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856708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863498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640002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48047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969830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701840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08107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24376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79987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109125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899337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8671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667429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646044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67016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677266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4854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75634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96784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06768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67749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803773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87855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955813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32302524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60213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615968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0373098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500774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79597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634492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01077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922079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271188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096535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09185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676233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23128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879333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1142438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3927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05580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647382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28200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6934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0046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666356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63966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01739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7347976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35731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1534649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7275817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594701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52385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34034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2355438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78758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34388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485104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40266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134563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623078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2930036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901343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586546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90461544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71336168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411563416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35408771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117205425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33204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8230722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53532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74071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087361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55729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50341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13219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34136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47537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944345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693891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7152590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1130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xmlns="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02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5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9074336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6413715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642144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11698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57694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12452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544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981114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53904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5563701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48856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11252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7732706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453905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38671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4131818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051674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257377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13071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43584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675710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95996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9139922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9357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357997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0227530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3570686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56893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26089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162196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014722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285980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706641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015098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9665120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0346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992702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927373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74421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515457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427855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456986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9111464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7573831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319590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5628534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606700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7749550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27051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69825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050897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142661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334898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48269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410820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94750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724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463274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06277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195190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9843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745158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535082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410611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050677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22763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43675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186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62911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754208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81126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85815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488021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79065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0725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21694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774931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160448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324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82748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937630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84780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13275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651435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507218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8195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75067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524068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98094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359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581554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468793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09978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61700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689121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19411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46256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264871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757132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53424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2801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897743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12657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8418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834756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24520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511018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82067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92021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976662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392210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284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3764278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01034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43979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152354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952445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454090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811594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736944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57344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784424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981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05988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840224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89358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87766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56520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96639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68892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05058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436574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33399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5" Type="http://schemas.openxmlformats.org/officeDocument/2006/relationships/image" Target="../media/image21.jpg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23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slideLayout" Target="../slideLayouts/slideLayout19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slideLayout" Target="../slideLayouts/slideLayout21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1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18.xml"/><Relationship Id="rId21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17" Type="http://schemas.openxmlformats.org/officeDocument/2006/relationships/slideLayout" Target="../slideLayouts/slideLayout232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217.xml"/><Relationship Id="rId16" Type="http://schemas.openxmlformats.org/officeDocument/2006/relationships/slideLayout" Target="../slideLayouts/slideLayout231.xml"/><Relationship Id="rId20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30.xml"/><Relationship Id="rId23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25.xml"/><Relationship Id="rId19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9.xml"/><Relationship Id="rId22" Type="http://schemas.openxmlformats.org/officeDocument/2006/relationships/slideLayout" Target="../slideLayouts/slideLayout2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image" Target="../media/image1.bin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4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image" Target="../media/image15.png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theme" Target="../theme/theme7.xml"/><Relationship Id="rId28" Type="http://schemas.openxmlformats.org/officeDocument/2006/relationships/image" Target="../media/image18.png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image" Target="../media/image1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69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33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33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  <p:sldLayoutId id="2147483889" r:id="rId20"/>
    <p:sldLayoutId id="2147483890" r:id="rId21"/>
    <p:sldLayoutId id="2147483892" r:id="rId22"/>
    <p:sldLayoutId id="2147483893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039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958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  <p:sldLayoutId id="214748395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77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850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6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142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124886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67D49505-DA1F-F15B-5832-25E02AA0B252}"/>
              </a:ext>
            </a:extLst>
          </p:cNvPr>
          <p:cNvGrpSpPr/>
          <p:nvPr userDrawn="1"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A5BC1F2-FD4F-152B-CEED-1341DA8A5BD2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AE10573-E48B-8295-E4D2-F69E7D08E7CF}"/>
                </a:ext>
              </a:extLst>
            </p:cNvPr>
            <p:cNvSpPr>
              <a:spLocks/>
            </p:cNvSpPr>
            <p:nvPr/>
          </p:nvSpPr>
          <p:spPr>
            <a:xfrm>
              <a:off x="6659247" y="153545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اعتيادي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73B4CEB8-5746-9063-A6F8-291476563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F9A1B5A3-4540-D579-3313-3C9CD9CF9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CEBBDAD4-9E39-5002-94D5-AD41F3CF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C4BDB479-6C18-DCD5-C04F-E8AE6DBC3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A46771B-41E6-FD4C-7970-BD233DE973FF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146C4D9F-A235-473F-8F42-1923CA1B56A8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26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81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10" Type="http://schemas.openxmlformats.org/officeDocument/2006/relationships/image" Target="../media/image37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10" Type="http://schemas.openxmlformats.org/officeDocument/2006/relationships/image" Target="../media/image37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12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12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12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12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12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6.png"/><Relationship Id="rId7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6.png"/><Relationship Id="rId7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6.png"/><Relationship Id="rId7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5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57.gif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7D54213-A285-B02A-14F1-3B3689748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" b="3527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1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8C475C-3751-92E3-E9BB-CDE88B35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080FBEA0-6411-ED47-9AAC-17F590DF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50" y="778736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سنربط كل كلمة بالتعريف المناسب لها . غريزة – نضوب – غريزة - إرهاق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xmlns="" id="{452DB142-0503-98E3-DE6B-00D5CA67CDE7}"/>
              </a:ext>
            </a:extLst>
          </p:cNvPr>
          <p:cNvSpPr txBox="1"/>
          <p:nvPr/>
        </p:nvSpPr>
        <p:spPr>
          <a:xfrm>
            <a:off x="438488" y="3181871"/>
            <a:ext cx="4711546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دافِعٌ طَبيعِيٌّ، فِطْرِيٌّ.</a:t>
            </a: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xmlns="" id="{43C0380D-6BEE-BE2E-B1B3-FB451018A696}"/>
              </a:ext>
            </a:extLst>
          </p:cNvPr>
          <p:cNvSpPr txBox="1"/>
          <p:nvPr/>
        </p:nvSpPr>
        <p:spPr>
          <a:xfrm>
            <a:off x="428414" y="5557729"/>
            <a:ext cx="46818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مُراقَبَةٌ وَتَتَبُّعٌ وَمُلاحَظَةٌ دَقيقَةٌ.</a:t>
            </a: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xmlns="" id="{D49441C7-9F64-D3A9-A7D1-F73119E267DF}"/>
              </a:ext>
            </a:extLst>
          </p:cNvPr>
          <p:cNvSpPr txBox="1"/>
          <p:nvPr/>
        </p:nvSpPr>
        <p:spPr>
          <a:xfrm>
            <a:off x="468581" y="4369800"/>
            <a:ext cx="465206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dirty="0">
                <a:sym typeface="Sakkal Majalla"/>
              </a:rPr>
              <a:t> </a:t>
            </a:r>
            <a:r>
              <a:rPr lang="ar-MA" dirty="0">
                <a:sym typeface="Sakkal Majalla"/>
              </a:rPr>
              <a:t>تَعَبٌ شَديدٌ</a:t>
            </a:r>
            <a:r>
              <a:rPr lang="ar-MA" dirty="0">
                <a:sym typeface="Calibri"/>
              </a:rPr>
              <a:t>.</a:t>
            </a:r>
            <a:endParaRPr lang="ar-MA" dirty="0">
              <a:sym typeface="Sakkal Majalla"/>
            </a:endParaRPr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xmlns="" id="{DC240AA0-5ABB-2972-0D2F-C0A5209ACC1F}"/>
              </a:ext>
            </a:extLst>
          </p:cNvPr>
          <p:cNvSpPr txBox="1"/>
          <p:nvPr/>
        </p:nvSpPr>
        <p:spPr>
          <a:xfrm>
            <a:off x="428415" y="1993942"/>
            <a:ext cx="4711546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نَفادٌ </a:t>
            </a:r>
            <a:r>
              <a:rPr lang="ar-MA" dirty="0" err="1">
                <a:sym typeface="Sakkal Majalla"/>
              </a:rPr>
              <a:t>وَﭐسْتِنْزافٌ</a:t>
            </a:r>
            <a:r>
              <a:rPr lang="ar-MA" dirty="0">
                <a:sym typeface="Sakkal Majalla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F8CF34-CB95-ECA1-7470-E72AF8E24176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3B14474-10AE-643F-6D94-4F3BF0C7A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ECBEEE5-837D-7B18-792E-395E20020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F3DCC07-EE99-B904-84CA-3381BE7FE5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2F03ABD-A087-9EE6-5D5D-6F2D396FA0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77916D8-0E59-AFA3-E66E-FBD7C9E64C9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B25401-0385-21EF-A976-969D4382DAA8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BCB044-C40E-4054-FD22-CEFE1647AAB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xmlns="" id="{F351C6FD-D04A-BFDB-086A-D4591A6A12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6" name="Google Shape;452;p158">
            <a:extLst>
              <a:ext uri="{FF2B5EF4-FFF2-40B4-BE49-F238E27FC236}">
                <a16:creationId xmlns:a16="http://schemas.microsoft.com/office/drawing/2014/main" xmlns="" id="{36E0F153-C9B3-B82C-0C1D-AC191E06AB1C}"/>
              </a:ext>
            </a:extLst>
          </p:cNvPr>
          <p:cNvSpPr txBox="1"/>
          <p:nvPr/>
        </p:nvSpPr>
        <p:spPr>
          <a:xfrm>
            <a:off x="7048896" y="1993942"/>
            <a:ext cx="156842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غَريزَةٌ 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xmlns="" id="{1E0B1AE3-2C28-19F6-F6F6-90ED722DDA60}"/>
              </a:ext>
            </a:extLst>
          </p:cNvPr>
          <p:cNvSpPr txBox="1"/>
          <p:nvPr/>
        </p:nvSpPr>
        <p:spPr>
          <a:xfrm>
            <a:off x="7048897" y="3181871"/>
            <a:ext cx="156842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نُضوبٌ</a:t>
            </a: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xmlns="" id="{7DE982BF-80E3-0351-3D26-EDF0C10B97CA}"/>
              </a:ext>
            </a:extLst>
          </p:cNvPr>
          <p:cNvSpPr txBox="1"/>
          <p:nvPr/>
        </p:nvSpPr>
        <p:spPr>
          <a:xfrm>
            <a:off x="7048898" y="4369800"/>
            <a:ext cx="156842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رَصْدٌ</a:t>
            </a: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xmlns="" id="{8A673EE7-16B2-E79B-C0AE-770804174413}"/>
              </a:ext>
            </a:extLst>
          </p:cNvPr>
          <p:cNvSpPr txBox="1"/>
          <p:nvPr/>
        </p:nvSpPr>
        <p:spPr>
          <a:xfrm>
            <a:off x="7048899" y="5557729"/>
            <a:ext cx="1568428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إِرْهاقٌٌ</a:t>
            </a:r>
          </a:p>
        </p:txBody>
      </p:sp>
    </p:spTree>
    <p:extLst>
      <p:ext uri="{BB962C8B-B14F-4D97-AF65-F5344CB8AC3E}">
        <p14:creationId xmlns:p14="http://schemas.microsoft.com/office/powerpoint/2010/main" val="53280753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602981-516B-B99A-5E4F-8A607C6DE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2D1B9E45-D845-69D3-598D-FB72C7D6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50" y="778736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xmlns="" id="{23C3B015-6464-7624-09A9-153A36B48E15}"/>
              </a:ext>
            </a:extLst>
          </p:cNvPr>
          <p:cNvSpPr txBox="1"/>
          <p:nvPr/>
        </p:nvSpPr>
        <p:spPr>
          <a:xfrm>
            <a:off x="438488" y="3181871"/>
            <a:ext cx="4711546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دافِعٌ طَبيعِيٌّ، فِطْرِيٌّ.</a:t>
            </a: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xmlns="" id="{AA063991-5FEE-9145-E4F5-1296D07B1FBC}"/>
              </a:ext>
            </a:extLst>
          </p:cNvPr>
          <p:cNvSpPr txBox="1"/>
          <p:nvPr/>
        </p:nvSpPr>
        <p:spPr>
          <a:xfrm>
            <a:off x="428414" y="5557729"/>
            <a:ext cx="46818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مُراقَبَةٌ وَتَتَبُّعٌ وَمُلاحَظَةٌ دَقيقَةٌ.</a:t>
            </a: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xmlns="" id="{5B77B3D6-CAEE-682F-4CEB-B7B51FA6EBB1}"/>
              </a:ext>
            </a:extLst>
          </p:cNvPr>
          <p:cNvSpPr txBox="1"/>
          <p:nvPr/>
        </p:nvSpPr>
        <p:spPr>
          <a:xfrm>
            <a:off x="468581" y="4369800"/>
            <a:ext cx="465206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تَعَبٌ شَديدٌ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Sakkal Majalla"/>
            </a:endParaRPr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xmlns="" id="{70CBEA51-5CC7-48C9-3627-E7ECD6EBD725}"/>
              </a:ext>
            </a:extLst>
          </p:cNvPr>
          <p:cNvSpPr txBox="1"/>
          <p:nvPr/>
        </p:nvSpPr>
        <p:spPr>
          <a:xfrm>
            <a:off x="428415" y="1993942"/>
            <a:ext cx="4711546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نَفادٌ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وَﭐسْتِنْزافٌ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E08B97-A32C-8A6E-9CB9-BE4039F9323E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0E90E5-5C31-AB8A-869F-4E0882B557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B56AFEA-5F12-5106-BFFD-74E9E653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0E672D9-7C3C-D8E8-E4B3-4045B5B387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00FDB78-F4C3-FF0C-0D84-7DABF22755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C551CD5-B54E-7E15-1053-3EA5EE9262AF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58085F-08DE-91F8-3228-884CC435B0C4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A01647-0B75-8A03-4531-742D354F834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xmlns="" id="{137C4294-091A-1E84-6E1F-97B8352A20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6" name="Google Shape;452;p158">
            <a:extLst>
              <a:ext uri="{FF2B5EF4-FFF2-40B4-BE49-F238E27FC236}">
                <a16:creationId xmlns:a16="http://schemas.microsoft.com/office/drawing/2014/main" xmlns="" id="{1B011E2D-057D-24DD-274D-ECFFBD6D9DE4}"/>
              </a:ext>
            </a:extLst>
          </p:cNvPr>
          <p:cNvSpPr txBox="1"/>
          <p:nvPr/>
        </p:nvSpPr>
        <p:spPr>
          <a:xfrm>
            <a:off x="7048896" y="1993942"/>
            <a:ext cx="156842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غَريزَةٌ 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xmlns="" id="{8FB73B7E-B6BD-2862-4E35-D97D5223679E}"/>
              </a:ext>
            </a:extLst>
          </p:cNvPr>
          <p:cNvSpPr txBox="1"/>
          <p:nvPr/>
        </p:nvSpPr>
        <p:spPr>
          <a:xfrm>
            <a:off x="7048897" y="3181871"/>
            <a:ext cx="156842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نُضوبٌ</a:t>
            </a: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xmlns="" id="{4D6A545A-5B84-0A64-C196-2C70D4146CF4}"/>
              </a:ext>
            </a:extLst>
          </p:cNvPr>
          <p:cNvSpPr txBox="1"/>
          <p:nvPr/>
        </p:nvSpPr>
        <p:spPr>
          <a:xfrm>
            <a:off x="7048898" y="4369800"/>
            <a:ext cx="156842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رَصْدٌ</a:t>
            </a: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xmlns="" id="{22C0A0A7-9A54-892F-A68C-3DF2768885D1}"/>
              </a:ext>
            </a:extLst>
          </p:cNvPr>
          <p:cNvSpPr txBox="1"/>
          <p:nvPr/>
        </p:nvSpPr>
        <p:spPr>
          <a:xfrm>
            <a:off x="7048899" y="5557729"/>
            <a:ext cx="1568428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إِرْهاقٌٌ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xmlns="" id="{0F7D8DCC-62CB-9BFE-F7F6-4FBFEA253482}"/>
              </a:ext>
            </a:extLst>
          </p:cNvPr>
          <p:cNvCxnSpPr>
            <a:cxnSpLocks/>
            <a:stCxn id="16" idx="1"/>
            <a:endCxn id="27" idx="3"/>
          </p:cNvCxnSpPr>
          <p:nvPr/>
        </p:nvCxnSpPr>
        <p:spPr>
          <a:xfrm flipH="1">
            <a:off x="5150034" y="2453620"/>
            <a:ext cx="1898862" cy="11879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xmlns="" id="{FEA7EBDF-7038-0DE2-5706-6089472A31C5}"/>
              </a:ext>
            </a:extLst>
          </p:cNvPr>
          <p:cNvCxnSpPr>
            <a:cxnSpLocks/>
            <a:stCxn id="17" idx="1"/>
            <a:endCxn id="30" idx="3"/>
          </p:cNvCxnSpPr>
          <p:nvPr/>
        </p:nvCxnSpPr>
        <p:spPr>
          <a:xfrm flipH="1" flipV="1">
            <a:off x="5139961" y="2453620"/>
            <a:ext cx="1908936" cy="11879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034E7AC2-4481-A857-C1B0-8AC981AD017B}"/>
              </a:ext>
            </a:extLst>
          </p:cNvPr>
          <p:cNvCxnSpPr>
            <a:cxnSpLocks/>
            <a:stCxn id="18" idx="1"/>
            <a:endCxn id="28" idx="3"/>
          </p:cNvCxnSpPr>
          <p:nvPr/>
        </p:nvCxnSpPr>
        <p:spPr>
          <a:xfrm flipH="1">
            <a:off x="5110216" y="4829478"/>
            <a:ext cx="1938682" cy="11879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xmlns="" id="{723BB893-8C8B-0004-B600-100877BB52EA}"/>
              </a:ext>
            </a:extLst>
          </p:cNvPr>
          <p:cNvCxnSpPr>
            <a:cxnSpLocks/>
          </p:cNvCxnSpPr>
          <p:nvPr/>
        </p:nvCxnSpPr>
        <p:spPr>
          <a:xfrm flipH="1" flipV="1">
            <a:off x="5097289" y="4812772"/>
            <a:ext cx="1908936" cy="11879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17784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D1948B-7F31-6FBD-9CC0-ACEF28CD8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649FD59-DF26-FB44-A87A-5513B031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عنوان النص و الصور. لتتوقعوا مضمون النص.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1652111-D6C2-EFB9-2779-A95180521912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EAB72D20-7850-8006-AE33-0B46221382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8A1B62B8-8EDC-0FA0-E718-37C98803C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C01432AE-49EC-5A06-CDC4-885984FE41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CA40B96A-187D-CA55-8360-0B29E70FB5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7EF385B-33B4-145C-4DA6-74C467CBAAF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FDC615-8423-D954-B163-63DD3BDFAB84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9C79715-EF70-2C64-97A3-F8D4A52C2A6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314EA25D-29FE-474A-4BA8-BB3824A237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472B12F-99F2-4224-D770-EF77B1B8D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191" y="1584324"/>
            <a:ext cx="3044187" cy="9001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6E55B42-250C-D187-22A2-34C44B86E4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73" y="2577931"/>
            <a:ext cx="3919417" cy="40195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43731DC-B0B4-FAEE-FDD7-4EF4D290A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7145" y="2577931"/>
            <a:ext cx="3972401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771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9E4F81-E5EB-3C5F-9C89-0A244E61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CEB02CD-1FB6-6643-B2B0-96944870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سأسجل بعض أجابتكم و توقعاتكم على السبورة لكي نتحقق منها بعد قراءة النص.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8CF521D-7178-A712-F0DD-0777D94A62CC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3AB5E95-2D28-661C-6601-1713F9A943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691247D-3327-FFD2-3066-F7689617A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53C019A-97A3-5A97-05E0-F364F2AE5F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2933B18-0CED-62F0-9AF9-BA95F5B590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44FB092-2BE0-9F3E-E8C8-7F6C5408F2C5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ADC39F5-A8C6-A812-A4F6-5F0B80D6183C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A2EFB2-95F4-35FB-C63C-66B8E5F150C0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C3D82B1F-A44E-22F4-CD06-7999554FFB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56C4766-D7CD-1EA9-BBAA-D13EDDEBC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191" y="1584324"/>
            <a:ext cx="3044187" cy="9001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05BF05A-E66E-8AA0-7808-B5595DC7F3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73" y="2577931"/>
            <a:ext cx="3919417" cy="40195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97DD625-4E48-6585-B629-B608970475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7145" y="2577931"/>
            <a:ext cx="3972401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3774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0881E5-ED9F-A246-6329-074CCEB1B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459B72A-28C2-6841-80B1-EBE70A36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 . ستقرِؤون النص قراءة صامتة لتحققوا من توقعاتكم.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D31C0C-EBF0-C02E-49DC-BFC818D6BEB5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DAED7F7-3C92-9497-81FB-43AC7F49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BA2E3B1-B27F-AB5A-F0BE-7F84B887E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5955AC8-FF66-5FD9-B591-9FEEA2075A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C16A4D5-240A-F14F-E91F-8475DC3D43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B6403B5-C2F0-3C33-9E63-1EE4DB60DF65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08428B9-E9F7-3A24-5D97-D11DFA9EF576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DEA2C4-EAEC-9F4D-36B9-F5285EBB3FB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xmlns="" id="{510393EE-5D0C-07C6-2931-08BB9BDF69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927479B9-912A-BFE6-B460-1BEB1041B344}"/>
              </a:ext>
            </a:extLst>
          </p:cNvPr>
          <p:cNvGrpSpPr/>
          <p:nvPr/>
        </p:nvGrpSpPr>
        <p:grpSpPr>
          <a:xfrm>
            <a:off x="438258" y="2176795"/>
            <a:ext cx="8267483" cy="3915388"/>
            <a:chOff x="503950" y="2535936"/>
            <a:chExt cx="8267483" cy="391538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8162143A-5A44-0CE6-E058-F9A362DB8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38332" y="2535936"/>
              <a:ext cx="2733101" cy="384342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A96D0E9C-47A3-0999-0F21-CBE96AE48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16525" y="2535945"/>
              <a:ext cx="2727000" cy="3831221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2603779C-5BF1-E685-5974-57E9230C7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950" y="2535936"/>
              <a:ext cx="2784277" cy="3915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315773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D64E3C-2CBB-562C-3163-68040A8F1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F0250A6-3D9F-244A-82ED-9BF2D4B0B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96" y="765817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توقع ما جاء في النص؟ أين  قرأت ذلك في النص؟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35976B-5B67-68E5-EC1F-432AB60471A4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41289EF-F624-8785-AD02-EB81D965E3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26CF012-9F5A-C51B-D9EB-B586E94D8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B523E23-DC92-C106-211B-0E7FE5906E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64130B3-6D48-9F5A-9C7D-1BCEAD3BA8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42E6188-D249-A55B-6573-36EE9E80EBD0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0E584F9-A02F-77C7-2E93-13D0B327588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7B8744-6A35-EF56-30C0-826B22CAEEDB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9907B642-7449-7C06-305D-910737CE04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ECC32BDF-6CE5-A001-61CA-EB650A7D0A76}"/>
              </a:ext>
            </a:extLst>
          </p:cNvPr>
          <p:cNvGrpSpPr/>
          <p:nvPr/>
        </p:nvGrpSpPr>
        <p:grpSpPr>
          <a:xfrm>
            <a:off x="438258" y="2176795"/>
            <a:ext cx="8267483" cy="3915388"/>
            <a:chOff x="503950" y="2535936"/>
            <a:chExt cx="8267483" cy="391538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6180FB09-CEC1-8775-2E49-748BEE87E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38332" y="2535936"/>
              <a:ext cx="2733101" cy="3843422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0EB927B9-1668-BD11-02F0-FF5576AD7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16525" y="2535945"/>
              <a:ext cx="2727000" cy="3831221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826E876C-419E-C37F-73CC-A45346A51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950" y="2535936"/>
              <a:ext cx="2784277" cy="3915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54060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B17626-661D-7277-1F7A-506BCF1F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F134C3B3-669E-E448-8B8A-908F7D98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سنتعرف معا على محتوى النص. من يقرأ السؤال؟ من منكم يجيب؟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21357BA5-C59E-9CCD-9705-C3B550674CC3}"/>
              </a:ext>
            </a:extLst>
          </p:cNvPr>
          <p:cNvSpPr txBox="1"/>
          <p:nvPr/>
        </p:nvSpPr>
        <p:spPr>
          <a:xfrm>
            <a:off x="451104" y="3003351"/>
            <a:ext cx="8290090" cy="160043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74295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هِيَ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ﭐلْكائِناتُ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ﭐلَّتي يَتَحَدَّثُ عَنْها ﭐلنَّصُّ؟ وَ ما ﭐلَّذي يُمَيِّزُها؟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4C8DEDA-D1B0-1DF6-9D84-4349084E77B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F49798F-27EA-0101-E9CC-6FE21C0EF0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2F86A8E-FED4-CB33-E012-620069D93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A255EAC-2B0B-FA53-90B3-002FCC414B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7A3306A-E1AB-E78A-4016-4100B8808B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65CA0C-1AC4-DD58-189D-38ADE82E524F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2E41AC3-D768-4181-83B9-C9E6F90EF1C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CED05E-160E-C4DF-B5E8-8DF2D9C6FAD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45EC2088-F820-06D8-B8A8-A6ADA92654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2865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AEDC21-0130-CC89-3902-EF95C5E2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E0AE688-F3A4-DE4F-AECD-B287E91E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النص ؛ تابعوا معي ؛ سطروا على مفردات المعجم التي تعلمناها عندما نصل إليها : غريزة – نضوب – غريزة - إرهاق.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1E70905-5943-D0BD-56EF-70F9936834C3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F189C58-C6DF-2D0B-7C27-A9DBF04F5C7C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xmlns="" id="{151FA6C3-CC8F-8708-9D4B-B930DBBCC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7D3A9B03-E171-1407-4246-F6826FF3E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D7240BAE-0C7C-EA60-8A62-2E2C8BE4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3A960075-77F2-D57F-177E-CF708E8A0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B223370-5BB4-28EB-A397-A1D4D454C4B9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r>
                <a:rPr lang="fr-FR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D27A42C1-4E08-8552-40EF-90CD697B5B95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 القراءة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2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CE2B487-D866-6C1D-1B73-8C8C6D9C7F5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FE912A91-4B52-82ED-3628-12CFB99D4B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C5C0224D-AF71-A98D-31A8-7B0B56B74053}"/>
              </a:ext>
            </a:extLst>
          </p:cNvPr>
          <p:cNvGrpSpPr/>
          <p:nvPr/>
        </p:nvGrpSpPr>
        <p:grpSpPr>
          <a:xfrm>
            <a:off x="438258" y="2176795"/>
            <a:ext cx="8267483" cy="3915388"/>
            <a:chOff x="503950" y="2535936"/>
            <a:chExt cx="8267483" cy="391538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25AB9351-A545-CDB2-B1F4-E738A06A6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38332" y="2535936"/>
              <a:ext cx="2733101" cy="384342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ECBD693B-FF16-DBFD-B6AA-99B4C99F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16525" y="2535945"/>
              <a:ext cx="2727000" cy="3831221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13519A45-506A-42B2-90D8-1DECCEE7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950" y="2535936"/>
              <a:ext cx="2784277" cy="3915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599423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260600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7567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– الحصة 2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هجرة الطيور-  استراتيجية 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سبب ونتيجة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xmlns="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BC60C81-D7D7-2EAD-6045-0B3B679B5792}"/>
              </a:ext>
            </a:extLst>
          </p:cNvPr>
          <p:cNvSpPr txBox="1"/>
          <p:nvPr/>
        </p:nvSpPr>
        <p:spPr>
          <a:xfrm>
            <a:off x="3755955" y="1807373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C163FCB-F264-BF3A-4395-CAEB6AA7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3395" y="2099760"/>
            <a:ext cx="648000" cy="8238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9297129-DDA0-8BFE-B0F8-CF2663DA6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52" y="1207948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873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739D9D-2B3F-6153-51F9-A8DDBFC99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892A97F4-966C-F242-A543-DDB2C371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2" y="756000"/>
            <a:ext cx="69917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سيقرأ كل واحد منكم  فقرة مع احترام قواعد القراءة السليمة. الآخرون يتتبعون. من يقرأ؟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CDA464-4F44-2141-2713-8F38FD96A05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498F715-1BB8-2E9A-F184-9C98B9059B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F529334-14AC-534B-029E-FAD47D8F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1820B88-EC1A-B402-C332-5D667962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DCE33AB-1FC3-FB96-2A1F-1BAAAF0770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9299B3-AF8B-A43A-D00B-4100E8DE987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98F8F13-EBCA-254C-3C3F-B5926026423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176D2B-59B4-EA23-8BBC-E4B353F7892C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A7048A56-6B23-6C09-8B82-E14BCB884C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660B893E-C22E-3CA6-583F-4B3C13DFEBD6}"/>
              </a:ext>
            </a:extLst>
          </p:cNvPr>
          <p:cNvGrpSpPr/>
          <p:nvPr/>
        </p:nvGrpSpPr>
        <p:grpSpPr>
          <a:xfrm>
            <a:off x="438258" y="2176795"/>
            <a:ext cx="8267483" cy="3915388"/>
            <a:chOff x="503950" y="2535936"/>
            <a:chExt cx="8267483" cy="391538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C41EE4DC-81CA-917A-B1FA-74336AC38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38332" y="2535936"/>
              <a:ext cx="2733101" cy="384342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5F6EFDC5-0A43-3F32-2D4E-62B7B6D95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16525" y="2535945"/>
              <a:ext cx="2727000" cy="3831221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B4241CAF-0095-5BE3-1027-E01862AB8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950" y="2535936"/>
              <a:ext cx="2784277" cy="3915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730592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6312BDE-69C2-B9F0-3EF4-D20EAABB1FC9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04D79D-6AF4-E245-5FDB-3EF99990948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B764F48-3701-CA86-0B35-107271B81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2966784-C58D-0A26-D8E1-13D053AF2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7B6E927-2432-DC8B-4469-68DAB3FD1D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540AF3F-AAFE-F34B-D41A-AD422E9426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A35324-101F-4A52-4478-025416B020B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77B88B-E2BC-EE27-14FD-07040D8BD8D8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BD07438-4638-87B0-86F0-854FA20A821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96851026-B790-BD33-1078-44F6F50F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من يقرأ ؟ تابعوا.</a:t>
            </a:r>
            <a:endParaRPr lang="fr-MA" dirty="0"/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20CB6E11-6A9D-2B7E-08F6-CF618F5FD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88D0A77-2083-144D-4399-971D75A3B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87" y="1532785"/>
            <a:ext cx="8151813" cy="532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013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E61035-75EB-D996-1D38-BFB8DAE33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A7A1BF54-8465-9242-AF06-5827A666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سوف نتعلم في هذه الحصة توظيف استراتيجية سبب ونتيجة.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223A85C-E0D7-452E-CE7E-39CC8FB72B7B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230E5CE-115B-A8C1-23BB-CA9BB98B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90F71966-89AE-EEE5-2135-3ED958B2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E9782829-892D-9017-4134-4AF9FC5A3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686D99E-F95D-C2A0-3B3E-19E62270AA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29B5E08-6B13-A662-654F-9366D464382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1D0F847-60FA-2E10-6BE5-7A734CEAB14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945E5F-C54C-046E-CE0D-BEAB3A17D8DD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B47FD040-6271-21A6-FC22-8BED1AA78A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17D317A-66A8-F64E-825D-F971B10EFB83}"/>
              </a:ext>
            </a:extLst>
          </p:cNvPr>
          <p:cNvSpPr txBox="1"/>
          <p:nvPr/>
        </p:nvSpPr>
        <p:spPr>
          <a:xfrm>
            <a:off x="4866064" y="3652295"/>
            <a:ext cx="2382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اَلسَّبَبُ 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MingLiU_MSCS" panose="020B0604030504040204" pitchFamily="18" charset="-120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4A7DA15-7F8C-75C6-9A90-AE25C265090B}"/>
              </a:ext>
            </a:extLst>
          </p:cNvPr>
          <p:cNvSpPr txBox="1"/>
          <p:nvPr/>
        </p:nvSpPr>
        <p:spPr>
          <a:xfrm>
            <a:off x="2262739" y="3652295"/>
            <a:ext cx="2382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اَلنَّتيجَةُ 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MingLiU_MSCS" panose="020B0604030504040204" pitchFamily="18" charset="-120"/>
              <a:cs typeface="Microsoft Uighur" panose="02000000000000000000" pitchFamily="2" charset="-78"/>
            </a:endParaRPr>
          </a:p>
        </p:txBody>
      </p:sp>
      <p:sp>
        <p:nvSpPr>
          <p:cNvPr id="17" name="Flèche : courbe vers le bas 16">
            <a:extLst>
              <a:ext uri="{FF2B5EF4-FFF2-40B4-BE49-F238E27FC236}">
                <a16:creationId xmlns:a16="http://schemas.microsoft.com/office/drawing/2014/main" xmlns="" id="{9E1ABED4-226A-AD7B-7C07-B0A2298DFA72}"/>
              </a:ext>
            </a:extLst>
          </p:cNvPr>
          <p:cNvSpPr/>
          <p:nvPr/>
        </p:nvSpPr>
        <p:spPr>
          <a:xfrm>
            <a:off x="3727616" y="2245386"/>
            <a:ext cx="2275087" cy="1076755"/>
          </a:xfrm>
          <a:prstGeom prst="curvedDownArrow">
            <a:avLst>
              <a:gd name="adj1" fmla="val 25000"/>
              <a:gd name="adj2" fmla="val 72821"/>
              <a:gd name="adj3" fmla="val 25000"/>
            </a:avLst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xmlns="" id="{C84BB334-4441-D10C-75F9-1FAA2083C08E}"/>
              </a:ext>
            </a:extLst>
          </p:cNvPr>
          <p:cNvSpPr/>
          <p:nvPr/>
        </p:nvSpPr>
        <p:spPr>
          <a:xfrm>
            <a:off x="4261378" y="4008967"/>
            <a:ext cx="1068687" cy="463610"/>
          </a:xfrm>
          <a:prstGeom prst="leftArrow">
            <a:avLst>
              <a:gd name="adj1" fmla="val 50000"/>
              <a:gd name="adj2" fmla="val 67830"/>
            </a:avLst>
          </a:prstGeom>
          <a:solidFill>
            <a:srgbClr val="B4C7E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482746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FA4B57-E64B-08AF-003F-7B583AF72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4F58EC31-7A51-C3F3-CA3B-344A5B9B4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6" y="775632"/>
            <a:ext cx="7434272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تساعدنا هذه الاستراتيجية على فهم العلاقات المنطقية بين الأحداث و المعلومات الواردة في النص.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BE59797-6F22-50DF-05DA-48F4141BE902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CC4A3A5-34D2-EB05-4CE3-CA869E10CD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4ED5DC9-08D9-1B98-ED0B-7A3CCE3BCB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76006B3-1E0D-6B97-B6B1-710A891E4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E3516DAE-2FBD-007D-1EF0-8006BBD4CD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8BD495F-F9A1-97C0-5450-75008B0FE2A7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4E8A8AB-0E55-22BF-3471-D8C14184D44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525C591-4FE9-D0CF-7299-648E8602220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CAEF0384-B330-057D-63C3-DFE50B3D40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6F56ACF-9C19-1261-5837-7D3B83610D97}"/>
              </a:ext>
            </a:extLst>
          </p:cNvPr>
          <p:cNvSpPr txBox="1"/>
          <p:nvPr/>
        </p:nvSpPr>
        <p:spPr>
          <a:xfrm>
            <a:off x="4866064" y="3652295"/>
            <a:ext cx="2382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اَلسَّبَبُ 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MingLiU_MSCS" panose="020B0604030504040204" pitchFamily="18" charset="-12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B468F34-B90C-FFA6-7AA3-3919B96EF1A6}"/>
              </a:ext>
            </a:extLst>
          </p:cNvPr>
          <p:cNvSpPr txBox="1"/>
          <p:nvPr/>
        </p:nvSpPr>
        <p:spPr>
          <a:xfrm>
            <a:off x="2262739" y="3652295"/>
            <a:ext cx="2382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اَلنَّتيجَةُ 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MingLiU_MSCS" panose="020B0604030504040204" pitchFamily="18" charset="-120"/>
              <a:cs typeface="Microsoft Uighur" panose="02000000000000000000" pitchFamily="2" charset="-78"/>
            </a:endParaRPr>
          </a:p>
        </p:txBody>
      </p:sp>
      <p:sp>
        <p:nvSpPr>
          <p:cNvPr id="5" name="Flèche : courbe vers le bas 4">
            <a:extLst>
              <a:ext uri="{FF2B5EF4-FFF2-40B4-BE49-F238E27FC236}">
                <a16:creationId xmlns:a16="http://schemas.microsoft.com/office/drawing/2014/main" xmlns="" id="{2854863C-F1CB-D87F-AA4C-863FA24657E4}"/>
              </a:ext>
            </a:extLst>
          </p:cNvPr>
          <p:cNvSpPr/>
          <p:nvPr/>
        </p:nvSpPr>
        <p:spPr>
          <a:xfrm>
            <a:off x="3727616" y="2245386"/>
            <a:ext cx="2275087" cy="1076755"/>
          </a:xfrm>
          <a:prstGeom prst="curvedDownArrow">
            <a:avLst>
              <a:gd name="adj1" fmla="val 25000"/>
              <a:gd name="adj2" fmla="val 72821"/>
              <a:gd name="adj3" fmla="val 25000"/>
            </a:avLst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xmlns="" id="{A6942A99-4B50-1AF2-261A-944CF71770C7}"/>
              </a:ext>
            </a:extLst>
          </p:cNvPr>
          <p:cNvSpPr/>
          <p:nvPr/>
        </p:nvSpPr>
        <p:spPr>
          <a:xfrm>
            <a:off x="4261378" y="4008967"/>
            <a:ext cx="1068687" cy="463610"/>
          </a:xfrm>
          <a:prstGeom prst="leftArrow">
            <a:avLst>
              <a:gd name="adj1" fmla="val 50000"/>
              <a:gd name="adj2" fmla="val 67830"/>
            </a:avLst>
          </a:prstGeom>
          <a:solidFill>
            <a:srgbClr val="B4C7E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227271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B9FAD8-B6FA-9974-A3CE-934316BA4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35664818-A19B-4348-8D2D-57E3E4AC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823319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ستتعلمون كيف تبحثون عن السبب انطلاقا من نتيجة.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6C6F8A1-06CD-37F2-2035-5D82DE91C57F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FF0318B-77DE-7C16-2B18-2A7F508B8D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8B22F25-E5B3-A16A-141D-8CDED54DC0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58D45D7-FF05-9EC2-52E1-73D0E42CE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7452F300-A350-A946-78F4-72A29B7B79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0F811C4-D9D6-8B09-E816-F1EB03EFFE6E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D8AEEB1-4DA7-D049-C611-4A453574B4C1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528783C-872D-20A2-591B-C09CFBB1F58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17">
            <a:extLst>
              <a:ext uri="{FF2B5EF4-FFF2-40B4-BE49-F238E27FC236}">
                <a16:creationId xmlns:a16="http://schemas.microsoft.com/office/drawing/2014/main" xmlns="" id="{1390CC1D-8340-7E39-3993-4EA2EFC20F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0D4DA2F-F7CF-21FB-1527-064EDB5F4063}"/>
              </a:ext>
            </a:extLst>
          </p:cNvPr>
          <p:cNvSpPr txBox="1"/>
          <p:nvPr/>
        </p:nvSpPr>
        <p:spPr>
          <a:xfrm>
            <a:off x="5603168" y="3036406"/>
            <a:ext cx="2382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اَلسَّبَبُ</a:t>
            </a:r>
            <a:r>
              <a:rPr lang="ar-MA" sz="5400" b="1" dirty="0">
                <a:solidFill>
                  <a:srgbClr val="4472C4">
                    <a:lumMod val="75000"/>
                  </a:srgbClr>
                </a:solidFill>
                <a:ea typeface="Calibri" panose="020F0502020204030204"/>
                <a:cs typeface="Calibri" panose="020F0502020204030204"/>
              </a:rPr>
              <a:t> </a:t>
            </a:r>
            <a:endParaRPr lang="fr-MA" sz="5400" b="1" dirty="0">
              <a:solidFill>
                <a:srgbClr val="4472C4">
                  <a:lumMod val="75000"/>
                </a:srgbClr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23766C-3357-5AAF-73B9-E639E984F88B}"/>
              </a:ext>
            </a:extLst>
          </p:cNvPr>
          <p:cNvSpPr txBox="1"/>
          <p:nvPr/>
        </p:nvSpPr>
        <p:spPr>
          <a:xfrm>
            <a:off x="1878160" y="3061445"/>
            <a:ext cx="2382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اَلنَّتيجَةُ 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MingLiU_MSCS" panose="020B0604030504040204" pitchFamily="18" charset="-120"/>
              <a:cs typeface="Microsoft Uighur" panose="02000000000000000000" pitchFamily="2" charset="-78"/>
            </a:endParaRPr>
          </a:p>
        </p:txBody>
      </p:sp>
      <p:sp>
        <p:nvSpPr>
          <p:cNvPr id="5" name="Flèche : courbe vers le bas 4">
            <a:extLst>
              <a:ext uri="{FF2B5EF4-FFF2-40B4-BE49-F238E27FC236}">
                <a16:creationId xmlns:a16="http://schemas.microsoft.com/office/drawing/2014/main" xmlns="" id="{5C9A43CC-8F62-84A9-05CC-7580A5D0B82A}"/>
              </a:ext>
            </a:extLst>
          </p:cNvPr>
          <p:cNvSpPr/>
          <p:nvPr/>
        </p:nvSpPr>
        <p:spPr>
          <a:xfrm>
            <a:off x="4077390" y="2072529"/>
            <a:ext cx="2275087" cy="1076755"/>
          </a:xfrm>
          <a:prstGeom prst="curvedDownArrow">
            <a:avLst>
              <a:gd name="adj1" fmla="val 25000"/>
              <a:gd name="adj2" fmla="val 72821"/>
              <a:gd name="adj3" fmla="val 25000"/>
            </a:avLst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41A1006-A2B3-6C96-806A-A7A8E6083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933" y="3884105"/>
            <a:ext cx="1989645" cy="180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6811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836DE0-2070-1D93-DC5B-49FD23EBE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46C730D-E086-5588-1FF4-CD7524CB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823319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سأقدم لكم نموذجا. ركزوا معي جيدا. لدينا نتيجة معروفة ونريد البحث عن سببها.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3AA2AD2-B224-F281-64FF-447D4038ECB9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3FB682B-0999-7AD1-708D-B9DEFCFDBF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8F8AE46-CE1A-606E-9ACF-0263098BA1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E7ADB4D-DFAE-554A-1FF4-CB4027CFD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B1E16BC-A4FD-6E18-EA4F-9499F25669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5AA1151-E1B5-ABA0-C1EB-B2011EB8C49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059B253-21D8-6E75-9B57-B0EA9BD01CE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534BA9-3D55-85F4-33DE-35230F212C8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17">
            <a:extLst>
              <a:ext uri="{FF2B5EF4-FFF2-40B4-BE49-F238E27FC236}">
                <a16:creationId xmlns:a16="http://schemas.microsoft.com/office/drawing/2014/main" xmlns="" id="{8CDB343E-BFAE-A086-E97F-6EB86F43F2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860132DF-EAE4-E8B6-E6B0-86F16B6D8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296151"/>
              </p:ext>
            </p:extLst>
          </p:nvPr>
        </p:nvGraphicFramePr>
        <p:xfrm>
          <a:off x="743157" y="2606039"/>
          <a:ext cx="7657686" cy="2011680"/>
        </p:xfrm>
        <a:graphic>
          <a:graphicData uri="http://schemas.openxmlformats.org/drawingml/2006/table">
            <a:tbl>
              <a:tblPr firstRow="1" bandRow="1"/>
              <a:tblGrid>
                <a:gridCol w="3828843">
                  <a:extLst>
                    <a:ext uri="{9D8B030D-6E8A-4147-A177-3AD203B41FA5}">
                      <a16:colId xmlns:a16="http://schemas.microsoft.com/office/drawing/2014/main" xmlns="" val="3080952375"/>
                    </a:ext>
                  </a:extLst>
                </a:gridCol>
                <a:gridCol w="3828843">
                  <a:extLst>
                    <a:ext uri="{9D8B030D-6E8A-4147-A177-3AD203B41FA5}">
                      <a16:colId xmlns:a16="http://schemas.microsoft.com/office/drawing/2014/main" xmlns="" val="2171746708"/>
                    </a:ext>
                  </a:extLst>
                </a:gridCol>
              </a:tblGrid>
              <a:tr h="565369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نتيجَتُهُ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اَلسَّبَبُ</a:t>
                      </a:r>
                      <a:endParaRPr lang="fr-MA" sz="40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360543"/>
                  </a:ext>
                </a:extLst>
              </a:tr>
              <a:tr h="1016922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تَحْليقُ ٱلطُّيورِ عَلى شَكْلِ</a:t>
                      </a:r>
                      <a:r>
                        <a:rPr lang="fr-FR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V</a:t>
                      </a:r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 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................................</a:t>
                      </a:r>
                    </a:p>
                    <a:p>
                      <a:pPr algn="ctr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................................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8322647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B84F9B-207E-CC85-2A9D-2FFA8C8C5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857" y="3429000"/>
            <a:ext cx="1148921" cy="104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3696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B64CD1-E728-380C-35D8-1CCA8215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A407896A-E267-5553-5F3E-71E9176F3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823319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أولاً، أقرأ الجملة التي تشير إلى النتيجة هنا هي: تَحْليقُ ٱلطُّيورِ عَلى شَكْلِ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V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يقرأ 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5CE8E19-A59A-E228-B6FA-B2F9E5E5C9F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C200225-72D4-86F3-9CF9-2E94853BC2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B766968-5F5F-F756-C3A4-D7A29DB000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CA70E16-70A9-4720-1771-97F1BDC6B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0883F8F5-4761-C63D-BB76-82556BF67A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FA3942C-7DB0-F2F5-D73A-B534627C919F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B3E072A-6058-C892-3ED9-A86FDF260E0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42D2FA-B59C-B521-7DA9-DB7ADA16E8C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17">
            <a:extLst>
              <a:ext uri="{FF2B5EF4-FFF2-40B4-BE49-F238E27FC236}">
                <a16:creationId xmlns:a16="http://schemas.microsoft.com/office/drawing/2014/main" xmlns="" id="{CF891117-EE2A-E5C4-CBC9-D5F66114F3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44BEC8C3-A817-03A3-1882-3FE1FDF7F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674827"/>
              </p:ext>
            </p:extLst>
          </p:nvPr>
        </p:nvGraphicFramePr>
        <p:xfrm>
          <a:off x="743157" y="2606039"/>
          <a:ext cx="7657686" cy="2011680"/>
        </p:xfrm>
        <a:graphic>
          <a:graphicData uri="http://schemas.openxmlformats.org/drawingml/2006/table">
            <a:tbl>
              <a:tblPr firstRow="1" bandRow="1"/>
              <a:tblGrid>
                <a:gridCol w="3828843">
                  <a:extLst>
                    <a:ext uri="{9D8B030D-6E8A-4147-A177-3AD203B41FA5}">
                      <a16:colId xmlns:a16="http://schemas.microsoft.com/office/drawing/2014/main" xmlns="" val="3080952375"/>
                    </a:ext>
                  </a:extLst>
                </a:gridCol>
                <a:gridCol w="3828843">
                  <a:extLst>
                    <a:ext uri="{9D8B030D-6E8A-4147-A177-3AD203B41FA5}">
                      <a16:colId xmlns:a16="http://schemas.microsoft.com/office/drawing/2014/main" xmlns="" val="2171746708"/>
                    </a:ext>
                  </a:extLst>
                </a:gridCol>
              </a:tblGrid>
              <a:tr h="565369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نتيجَتُهُ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اَلسَّبَبُ</a:t>
                      </a:r>
                      <a:endParaRPr lang="fr-MA" sz="40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360543"/>
                  </a:ext>
                </a:extLst>
              </a:tr>
              <a:tr h="1016922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تَحْليقُ ٱلطُّيورِ عَلى شَكْلِ</a:t>
                      </a:r>
                      <a:r>
                        <a:rPr lang="fr-FR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V</a:t>
                      </a:r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 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................................</a:t>
                      </a:r>
                    </a:p>
                    <a:p>
                      <a:pPr algn="ctr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................................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8322647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0642D9E-B2F9-04D9-2C59-B3E4BF9CC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857" y="3429000"/>
            <a:ext cx="1148921" cy="104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1494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FE1663-BF36-BAEE-3175-EB81022EC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68510EE9-D965-3CF2-51C7-C8D21A69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823319"/>
            <a:ext cx="6840000" cy="612000"/>
          </a:xfrm>
        </p:spPr>
        <p:txBody>
          <a:bodyPr>
            <a:normAutofit fontScale="90000"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ثانيا، استفسر عن السبب الذي أدى إلى النتيجة من خلال صياغة سؤال باستعمال "لماذا ...؟   ما سبب ؟"من يقرأ السؤال؟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E5C3EF2-50FE-A6CE-102E-72BB4EE0915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25614BE-64D2-E4AF-FF39-D5A392F9AA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3D9D29C-7753-152E-BEFF-D4DA28C5DF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C6B0135-ADA0-6333-04B4-B7DA4CFC4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318A3868-62A1-07D7-09CE-17E5BB2E45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DE99B79-526C-400E-8ED0-26E8E4DA4A92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A3B7D30-A24C-5E6E-E1DB-4675CA84AB71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A4B51A-2022-8DE3-EC32-C829421AE82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17">
            <a:extLst>
              <a:ext uri="{FF2B5EF4-FFF2-40B4-BE49-F238E27FC236}">
                <a16:creationId xmlns:a16="http://schemas.microsoft.com/office/drawing/2014/main" xmlns="" id="{EC9ABB08-C7E0-0ABB-B0C4-31B1329BB4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E9504743-FA4E-FE6E-C409-9B8C3BD3C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107022"/>
              </p:ext>
            </p:extLst>
          </p:nvPr>
        </p:nvGraphicFramePr>
        <p:xfrm>
          <a:off x="615517" y="3465038"/>
          <a:ext cx="7657686" cy="2011680"/>
        </p:xfrm>
        <a:graphic>
          <a:graphicData uri="http://schemas.openxmlformats.org/drawingml/2006/table">
            <a:tbl>
              <a:tblPr firstRow="1" bandRow="1"/>
              <a:tblGrid>
                <a:gridCol w="3828843">
                  <a:extLst>
                    <a:ext uri="{9D8B030D-6E8A-4147-A177-3AD203B41FA5}">
                      <a16:colId xmlns:a16="http://schemas.microsoft.com/office/drawing/2014/main" xmlns="" val="3080952375"/>
                    </a:ext>
                  </a:extLst>
                </a:gridCol>
                <a:gridCol w="3828843">
                  <a:extLst>
                    <a:ext uri="{9D8B030D-6E8A-4147-A177-3AD203B41FA5}">
                      <a16:colId xmlns:a16="http://schemas.microsoft.com/office/drawing/2014/main" xmlns="" val="2171746708"/>
                    </a:ext>
                  </a:extLst>
                </a:gridCol>
              </a:tblGrid>
              <a:tr h="565369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نتيجَتُهُ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اَلسَّبَبُ</a:t>
                      </a:r>
                      <a:endParaRPr lang="fr-MA" sz="40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360543"/>
                  </a:ext>
                </a:extLst>
              </a:tr>
              <a:tr h="1016922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تَحْليقُ ٱلطُّيورِ عَلى شَكْلِ</a:t>
                      </a:r>
                      <a:r>
                        <a:rPr lang="fr-FR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V</a:t>
                      </a:r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 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................................</a:t>
                      </a:r>
                    </a:p>
                    <a:p>
                      <a:pPr algn="ctr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................................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8322647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5FA1D84-C41E-B640-555A-B1F2A2A15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841" y="1911249"/>
            <a:ext cx="1148921" cy="104187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A05DC3-BA21-8284-14AD-99124FFA0383}"/>
              </a:ext>
            </a:extLst>
          </p:cNvPr>
          <p:cNvSpPr txBox="1"/>
          <p:nvPr/>
        </p:nvSpPr>
        <p:spPr>
          <a:xfrm>
            <a:off x="2795209" y="2245241"/>
            <a:ext cx="6541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لِماذا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تَطيرُ ٱلطُّيورُ عَلى شَكْلِ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V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؟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ea typeface="MingLiU_MSCS" panose="020B0604030504040204" pitchFamily="18" charset="-12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67104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295EC3-E87C-456B-54F9-EC720E592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F8958DE0-189B-E201-23B7-75412CE6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2" y="756000"/>
            <a:ext cx="69917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ثالثا : أستخرج الجواب من النص من خلال الكلمات المفاتيح من السؤال و القراءة المسحية.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FE59131-6F0F-A81D-BC5A-6BFA7F48F4C5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9B73D96-FB00-3DE3-C0FA-35EF9AC57F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FFC621E-1600-621C-4FFD-01F44CF07B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AFDD596-D083-7264-BFF8-1A77F573C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21120AF-4C57-9D99-BB4B-88F9E6A7F8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654149C-ECEF-C34C-A495-02898347AD3A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C3E2F6A-8DBF-58F5-0706-21DB182BF40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9BEE76-9354-0D7B-C774-0DC440128873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306E679D-3D42-4B3E-47AA-48065909E8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4C3C4479-8070-CD99-7630-A9DA9F1F5D7E}"/>
              </a:ext>
            </a:extLst>
          </p:cNvPr>
          <p:cNvGrpSpPr/>
          <p:nvPr/>
        </p:nvGrpSpPr>
        <p:grpSpPr>
          <a:xfrm>
            <a:off x="459423" y="2498527"/>
            <a:ext cx="8267483" cy="3915388"/>
            <a:chOff x="503950" y="2535936"/>
            <a:chExt cx="8267483" cy="3915388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04548F74-0DC2-5B46-85B5-D5473A9B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38332" y="2535936"/>
              <a:ext cx="2733101" cy="3843422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912046BB-5802-8A01-FEDB-21DA65CBF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16525" y="2535945"/>
              <a:ext cx="2727000" cy="3831221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63574A9D-AE98-0038-2494-3F21AB9B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950" y="2535936"/>
              <a:ext cx="2784277" cy="3915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82188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413C63-6480-F18E-F887-AC91027A4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C427B0FA-7B32-BDDA-1DD7-85BBD2C2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2" y="756000"/>
            <a:ext cx="69917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الفقرة للبحث عن الجواب.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F06DA4D-CDEA-FF03-2C36-B6046DC1891B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5093688-88EB-0EC0-ACE4-882C39F2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65DFD6F-FA56-B623-B11D-E5A5E438E3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9171232-08CF-D71C-900F-E3B872F71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7815EC7-DE1D-A5AD-DED1-1287A35BF8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0F76D2E-8501-891B-6E4E-F5D6E864638E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56FDFA-D9C8-9B3A-87F8-66AEDA1FC345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FB3DE10-E974-3D15-48DA-E3ECCA01053C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9C98922C-EE7D-2142-9F20-393052D9DA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BD1B43D-08D8-0B81-067B-6AD182BC4A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604" y="2258201"/>
            <a:ext cx="8224791" cy="429062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98CAA7B-316A-ACE5-D051-1A8A39AE93BA}"/>
              </a:ext>
            </a:extLst>
          </p:cNvPr>
          <p:cNvSpPr/>
          <p:nvPr/>
        </p:nvSpPr>
        <p:spPr>
          <a:xfrm>
            <a:off x="2238065" y="2796534"/>
            <a:ext cx="6446330" cy="153251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24754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15A030-60F5-B0E5-B910-5E8F70F25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8118EF75-51B2-B290-A4C5-A1E52329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2" y="756000"/>
            <a:ext cx="69917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السبب؟ إذن: الحاجة إلى توفير الطاقة أثناء الطيران أدت إلى اعتماد التحليق على شكل حرف </a:t>
            </a:r>
            <a:r>
              <a:rPr lang="fr-MA" sz="24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V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4F5FCB1-777F-39FB-5AE0-9F4CF2A1766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4943578-CB55-DC14-D714-AF294C8D3E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6AB8317-B1C6-DBA4-3617-541A1FAE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8893537-2E3D-2E86-FE07-06A4F95AF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0AC44CF-3CF0-F766-1C30-34C9D897A6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2F258E5-AF8E-ABA9-5059-8A13C5B44D4C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6D6822-23DB-D29C-22A8-D693330E48D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F9F5191-369F-D629-0386-041C6C6D104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FFAEDDC7-763D-6CD4-8FA0-8C5657C078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06D4AC74-0EC9-E3A9-7723-B47B101F0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918677"/>
              </p:ext>
            </p:extLst>
          </p:nvPr>
        </p:nvGraphicFramePr>
        <p:xfrm>
          <a:off x="675861" y="3399885"/>
          <a:ext cx="7435322" cy="2011680"/>
        </p:xfrm>
        <a:graphic>
          <a:graphicData uri="http://schemas.openxmlformats.org/drawingml/2006/table">
            <a:tbl>
              <a:tblPr firstRow="1" bandRow="1"/>
              <a:tblGrid>
                <a:gridCol w="3717661">
                  <a:extLst>
                    <a:ext uri="{9D8B030D-6E8A-4147-A177-3AD203B41FA5}">
                      <a16:colId xmlns:a16="http://schemas.microsoft.com/office/drawing/2014/main" xmlns="" val="3080952375"/>
                    </a:ext>
                  </a:extLst>
                </a:gridCol>
                <a:gridCol w="3717661">
                  <a:extLst>
                    <a:ext uri="{9D8B030D-6E8A-4147-A177-3AD203B41FA5}">
                      <a16:colId xmlns:a16="http://schemas.microsoft.com/office/drawing/2014/main" xmlns="" val="2171746708"/>
                    </a:ext>
                  </a:extLst>
                </a:gridCol>
              </a:tblGrid>
              <a:tr h="565369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نتيجَتُهُ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اَلسَّبَبُ</a:t>
                      </a:r>
                      <a:endParaRPr lang="fr-MA" sz="40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360543"/>
                  </a:ext>
                </a:extLst>
              </a:tr>
              <a:tr h="1016922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تَحْليقُ ٱلطُّيورِ عَلى شَكْلِ</a:t>
                      </a:r>
                      <a:r>
                        <a:rPr lang="fr-FR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V</a:t>
                      </a:r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 </a:t>
                      </a:r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ar-MA" sz="40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اَلْحاجَةُ إلى تَوْفيرِ الطّاقَةِ أَثْناءَ الطَّيَرانِ.  </a:t>
                      </a:r>
                      <a:endParaRPr lang="fr-MA" sz="40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8322647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B130308-FBFF-61A8-C09E-8322508DA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841" y="1911249"/>
            <a:ext cx="1148921" cy="104187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9E88018-B2A8-71F2-AFA7-25772F7DA649}"/>
              </a:ext>
            </a:extLst>
          </p:cNvPr>
          <p:cNvSpPr txBox="1"/>
          <p:nvPr/>
        </p:nvSpPr>
        <p:spPr>
          <a:xfrm>
            <a:off x="2795209" y="2245241"/>
            <a:ext cx="6541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لِماذا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تَطيرُ ٱلطُّيورُ عَلى شَكْلِ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V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؟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ea typeface="MingLiU_MSCS" panose="020B0604030504040204" pitchFamily="18" charset="-12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803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710F89-3FF9-968F-8EFC-1A0C80F8B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8918C5F8-0F2A-1BBC-7119-FF649788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2" y="756000"/>
            <a:ext cx="69917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اَلْآنْ . سَنَنْطَلِقُ مِنْ سبب ونبحث عن نتيجته أو نتائجه.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71AED88-0C0D-E9E3-8278-030900B9402D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6FE8D71-BD8D-40B1-6578-1FBFD210A2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4D764DE-F5C1-33AB-B380-5310770FDA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2B13C44-47B5-0CFC-41CF-E8380D08A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F11FD12-38F2-8D96-0DC6-4DA9F4B2D4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850D143-F0E7-8215-D965-C5E32FB93DB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172EAA8-1265-24D4-33DC-C99E7786F1F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63743CA-1762-6D1C-E63B-E8C424EBC6F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1BC9B88E-7039-8F2F-6CD2-E63705106F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17CFA20-95CF-108E-44CD-5A49109F3CB3}"/>
              </a:ext>
            </a:extLst>
          </p:cNvPr>
          <p:cNvSpPr txBox="1"/>
          <p:nvPr/>
        </p:nvSpPr>
        <p:spPr>
          <a:xfrm>
            <a:off x="4866064" y="3652295"/>
            <a:ext cx="2382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اَلسَّبَبُ 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MingLiU_MSCS" panose="020B0604030504040204" pitchFamily="18" charset="-12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847DE29-E626-AEEA-869A-CF7F156CB4EA}"/>
              </a:ext>
            </a:extLst>
          </p:cNvPr>
          <p:cNvSpPr txBox="1"/>
          <p:nvPr/>
        </p:nvSpPr>
        <p:spPr>
          <a:xfrm>
            <a:off x="2262739" y="3652295"/>
            <a:ext cx="2382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اَلنَّتيجَةُ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 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MingLiU_MSCS" panose="020B0604030504040204" pitchFamily="18" charset="-120"/>
              <a:cs typeface="Microsoft Uighur" panose="02000000000000000000" pitchFamily="2" charset="-78"/>
            </a:endParaRPr>
          </a:p>
        </p:txBody>
      </p:sp>
      <p:sp>
        <p:nvSpPr>
          <p:cNvPr id="13" name="Flèche : gauche 12">
            <a:extLst>
              <a:ext uri="{FF2B5EF4-FFF2-40B4-BE49-F238E27FC236}">
                <a16:creationId xmlns:a16="http://schemas.microsoft.com/office/drawing/2014/main" xmlns="" id="{822E2E9F-DD4E-C755-D8A3-70FF8CCA0BFB}"/>
              </a:ext>
            </a:extLst>
          </p:cNvPr>
          <p:cNvSpPr/>
          <p:nvPr/>
        </p:nvSpPr>
        <p:spPr>
          <a:xfrm>
            <a:off x="4261378" y="4008967"/>
            <a:ext cx="1068687" cy="463610"/>
          </a:xfrm>
          <a:prstGeom prst="leftArrow">
            <a:avLst>
              <a:gd name="adj1" fmla="val 50000"/>
              <a:gd name="adj2" fmla="val 67830"/>
            </a:avLst>
          </a:prstGeom>
          <a:solidFill>
            <a:srgbClr val="B4C7E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5E9D9AB-368A-3AEF-2453-2B857871A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422" y="2542936"/>
            <a:ext cx="1148921" cy="104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9247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E46DD2-09D9-28C2-30C8-BC3FD6E5E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33E1327-95A1-99FF-7CD2-4666691B5467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5EFC728-A537-FC6E-BA13-D942B1DF04B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265EAA9-F40B-C411-D6BD-4012AA6D3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938EFF9-5EB1-17E9-881A-156C6273A8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232BE61-F894-ECCD-AC30-F872A0D38B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BA207D8-0145-BFFC-4B58-A41A3F34397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A2298E-0072-36B5-D9F3-FD200B0074C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1F8E14A-25FB-E22A-A04F-DEC630B8269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66D10441-5A49-4BEE-6DCF-0F58DDC34360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8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AA9EEDE9-0387-E23F-664A-DC88488C2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xmlns="" id="{563B43FA-0BD6-3010-207B-FB143119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بطلاقة.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F74B62A-E881-A260-622D-8583D0DE26C6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DA92DAA4-6E09-4842-2951-77D3435071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8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D2ADB9-E75C-9CFD-632C-072F127D3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DF9CD110-BC70-F4D8-67B0-A8FF6545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2" y="756000"/>
            <a:ext cx="69917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نريد البحث عن نتيجة أو نتائج التحليق على شكل</a:t>
            </a:r>
            <a:r>
              <a:rPr lang="fr-MA" sz="24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V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السبب؟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E270D52-6393-11CE-BD1B-8ED193A6553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D370062-0F59-C3E6-06C3-ADEEA04607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07FDC9C-2864-0C31-5329-916DDD1BAF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B9C0D90-0D41-507D-607D-3ADADD988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86F7AD9-BD08-0EEA-EDDE-C401D073EA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C15BBDF-2B65-236F-17A6-23E77F6ECF68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73D147B-9A0C-FCA4-A1F2-E3890E416553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1A27370-2BEF-AD03-FA11-33E3FA51EB0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72D21632-7012-8531-AA39-E3F63FC602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xmlns="" id="{FB9F854F-2B22-C1A6-D307-5B95F45C290B}"/>
              </a:ext>
            </a:extLst>
          </p:cNvPr>
          <p:cNvGraphicFramePr>
            <a:graphicFrameLocks noGrp="1"/>
          </p:cNvGraphicFramePr>
          <p:nvPr/>
        </p:nvGraphicFramePr>
        <p:xfrm>
          <a:off x="743157" y="3429000"/>
          <a:ext cx="7657686" cy="2011680"/>
        </p:xfrm>
        <a:graphic>
          <a:graphicData uri="http://schemas.openxmlformats.org/drawingml/2006/table">
            <a:tbl>
              <a:tblPr firstRow="1" bandRow="1"/>
              <a:tblGrid>
                <a:gridCol w="3828843">
                  <a:extLst>
                    <a:ext uri="{9D8B030D-6E8A-4147-A177-3AD203B41FA5}">
                      <a16:colId xmlns:a16="http://schemas.microsoft.com/office/drawing/2014/main" xmlns="" val="3080952375"/>
                    </a:ext>
                  </a:extLst>
                </a:gridCol>
                <a:gridCol w="3828843">
                  <a:extLst>
                    <a:ext uri="{9D8B030D-6E8A-4147-A177-3AD203B41FA5}">
                      <a16:colId xmlns:a16="http://schemas.microsoft.com/office/drawing/2014/main" xmlns="" val="2171746708"/>
                    </a:ext>
                  </a:extLst>
                </a:gridCol>
              </a:tblGrid>
              <a:tr h="565369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نتيجَتُهُ</a:t>
                      </a:r>
                      <a:endParaRPr lang="fr-MA" sz="40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اَلسَّبَبُ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360543"/>
                  </a:ext>
                </a:extLst>
              </a:tr>
              <a:tr h="1016922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...................................</a:t>
                      </a:r>
                    </a:p>
                    <a:p>
                      <a:pPr algn="ctr" rtl="1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...................................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تَطيرُ ٱلطُّيورُ عَلى شَكْلِ</a:t>
                      </a:r>
                      <a:r>
                        <a:rPr lang="fr-MA" sz="4000" b="1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V </a:t>
                      </a:r>
                      <a:r>
                        <a:rPr lang="ar-MA" sz="4000" b="1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8322647"/>
                  </a:ext>
                </a:extLst>
              </a:tr>
            </a:tbl>
          </a:graphicData>
        </a:graphic>
      </p:graphicFrame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29B606B-EBE5-F8A5-8156-4F364BAB8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473" y="4184478"/>
            <a:ext cx="1148921" cy="104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89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40FB76-BA58-93BC-3DB1-39E2B9ABD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024483F1-9A7C-3E4A-0D65-B42604E9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2" y="756000"/>
            <a:ext cx="69917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استفسر عن النتيجة التي  سيؤدي  إليها السبب من خلال صياغة سؤال باستعمال "ما نتيجة .. ؟ ما عواقب ؟ من يقرأ السؤال؟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3A7353-1011-9E45-F081-94329067EB02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EB2936D-D5C4-FE7D-F91E-6CFB9F54BF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214A792-CE8B-DC09-C6D3-83AC589E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92C1BC6-A438-508B-4E49-27609A812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7FEE65F-D563-91D0-D517-6E1BBD7A1F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5CCF37-6736-3D28-D1F8-4CB221A13062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4D00491-6A47-1AC9-DDDB-7EF145C60A4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00482F9-F51D-F1FC-0B27-481C345E5348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D5B7D84F-5432-258F-E791-0F1C3C3545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xmlns="" id="{7547D739-6E51-A398-D54D-EA33979CA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638941"/>
              </p:ext>
            </p:extLst>
          </p:nvPr>
        </p:nvGraphicFramePr>
        <p:xfrm>
          <a:off x="743157" y="3429000"/>
          <a:ext cx="7657686" cy="2011680"/>
        </p:xfrm>
        <a:graphic>
          <a:graphicData uri="http://schemas.openxmlformats.org/drawingml/2006/table">
            <a:tbl>
              <a:tblPr firstRow="1" bandRow="1"/>
              <a:tblGrid>
                <a:gridCol w="3828843">
                  <a:extLst>
                    <a:ext uri="{9D8B030D-6E8A-4147-A177-3AD203B41FA5}">
                      <a16:colId xmlns:a16="http://schemas.microsoft.com/office/drawing/2014/main" xmlns="" val="3080952375"/>
                    </a:ext>
                  </a:extLst>
                </a:gridCol>
                <a:gridCol w="3828843">
                  <a:extLst>
                    <a:ext uri="{9D8B030D-6E8A-4147-A177-3AD203B41FA5}">
                      <a16:colId xmlns:a16="http://schemas.microsoft.com/office/drawing/2014/main" xmlns="" val="2171746708"/>
                    </a:ext>
                  </a:extLst>
                </a:gridCol>
              </a:tblGrid>
              <a:tr h="565369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نتيجَتُهُ</a:t>
                      </a:r>
                      <a:endParaRPr lang="fr-MA" sz="40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اَلسَّبَبُ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360543"/>
                  </a:ext>
                </a:extLst>
              </a:tr>
              <a:tr h="1016922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...................................</a:t>
                      </a:r>
                    </a:p>
                    <a:p>
                      <a:pPr algn="ctr" rtl="1"/>
                      <a:r>
                        <a:rPr lang="ar-MA" sz="40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...................................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51433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4000" b="1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تَطيرُ ٱلطُّيورُ عَلى شَكْلِ</a:t>
                      </a:r>
                      <a:r>
                        <a:rPr lang="fr-MA" sz="4000" b="1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V </a:t>
                      </a:r>
                      <a:r>
                        <a:rPr lang="ar-MA" sz="4000" b="1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8322647"/>
                  </a:ext>
                </a:extLst>
              </a:tr>
            </a:tbl>
          </a:graphicData>
        </a:graphic>
      </p:graphicFrame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083F702-418A-984D-EA79-BBC9B697F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473" y="4184478"/>
            <a:ext cx="1148921" cy="104187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07AF07F-FCF5-DA72-B9D6-41A54C03CE7C}"/>
              </a:ext>
            </a:extLst>
          </p:cNvPr>
          <p:cNvSpPr txBox="1"/>
          <p:nvPr/>
        </p:nvSpPr>
        <p:spPr>
          <a:xfrm>
            <a:off x="1467363" y="2274356"/>
            <a:ext cx="6541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ما نَتيجَةُ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تَحْليقِ الطُّيورِ عَلى شَكْلِ 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V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؟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ea typeface="MingLiU_MSCS" panose="020B0604030504040204" pitchFamily="18" charset="-12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3498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25A47C-91AB-9128-C542-C9063858C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5DAF8285-A0DA-080D-8852-80AF0B57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2" y="756000"/>
            <a:ext cx="69917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ثالثا : أستخرج النتيجة من النص من خلال الكلمات المفاتيح من السؤال و القراءة المسحية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C145C8A-22F8-0143-CFAE-BF0FF066FFBB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9AB8393-E86E-705E-DE45-E31F3A95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157E444-2E70-7C80-B071-F300369DED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5A1DB0F-2332-1FE8-09CE-8A9690783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16BE9E6-1278-DD18-ED47-48072B05F1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0D7414C-0E48-1AD7-C69A-F3D641903F5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CF41C4-38FD-91B6-836A-0519BBD6EA99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1D92AF-CBB4-78E6-84D1-5BF6DFDF33C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6CA48014-C6C7-0F71-FE6F-712AF8A0F1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3120F0A-FD8B-1E8F-5DBB-F70D17F1B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604" y="2094758"/>
            <a:ext cx="8224791" cy="4290622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630C29A2-19FB-5FD9-5C63-947E1DE334DB}"/>
              </a:ext>
            </a:extLst>
          </p:cNvPr>
          <p:cNvCxnSpPr>
            <a:cxnSpLocks/>
          </p:cNvCxnSpPr>
          <p:nvPr/>
        </p:nvCxnSpPr>
        <p:spPr>
          <a:xfrm flipH="1">
            <a:off x="7275443" y="5216939"/>
            <a:ext cx="141385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593D0D48-A51F-DE2E-B79F-6ADBBDACCE49}"/>
              </a:ext>
            </a:extLst>
          </p:cNvPr>
          <p:cNvCxnSpPr>
            <a:cxnSpLocks/>
          </p:cNvCxnSpPr>
          <p:nvPr/>
        </p:nvCxnSpPr>
        <p:spPr>
          <a:xfrm flipH="1">
            <a:off x="4435061" y="4702312"/>
            <a:ext cx="34770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9DC3CE3E-93AF-24D3-C112-11E2694F2A14}"/>
              </a:ext>
            </a:extLst>
          </p:cNvPr>
          <p:cNvCxnSpPr>
            <a:cxnSpLocks/>
          </p:cNvCxnSpPr>
          <p:nvPr/>
        </p:nvCxnSpPr>
        <p:spPr>
          <a:xfrm flipH="1">
            <a:off x="2364221" y="5698435"/>
            <a:ext cx="314426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3F76B657-7A56-2581-2CEA-B476919C5C4B}"/>
              </a:ext>
            </a:extLst>
          </p:cNvPr>
          <p:cNvCxnSpPr>
            <a:cxnSpLocks/>
          </p:cNvCxnSpPr>
          <p:nvPr/>
        </p:nvCxnSpPr>
        <p:spPr>
          <a:xfrm flipH="1">
            <a:off x="1631738" y="6221896"/>
            <a:ext cx="314426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05024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A8CB8D-C54B-213D-DEA1-0FD31FB42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05685160-577C-FA7F-6584-3139D1345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2" y="756000"/>
            <a:ext cx="69917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استفسر عن النتيجة التي  سيؤدي  إليها السبب من خلال صياغة سؤال باستعمال "ما نتيجة .. ؟ ما عواقب ؟ من يقرأ السؤال؟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8D8215-CB9A-0644-ED15-5CFE3B55E61B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1B26CF8-3827-E941-44F8-5AB847D833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0745D49-4C81-5D75-CA5C-CA26F837CC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97B9637-4C22-4E7B-86B9-DC2CE5E67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61DD50A-59B1-3A66-D2CF-2730DB5D90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32068D-D9F5-3427-3CC2-DC543F951E52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B65DD00-0756-140C-283E-C6ACA088FACE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57C4F05-D879-85B7-0834-997C973F7E6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570D7051-86AB-F1AC-B04E-7A63806903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xmlns="" id="{92636495-D1BA-A08B-CF23-8BC65A984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457708"/>
              </p:ext>
            </p:extLst>
          </p:nvPr>
        </p:nvGraphicFramePr>
        <p:xfrm>
          <a:off x="818253" y="2948429"/>
          <a:ext cx="7657686" cy="3230880"/>
        </p:xfrm>
        <a:graphic>
          <a:graphicData uri="http://schemas.openxmlformats.org/drawingml/2006/table">
            <a:tbl>
              <a:tblPr firstRow="1" bandRow="1"/>
              <a:tblGrid>
                <a:gridCol w="3828843">
                  <a:extLst>
                    <a:ext uri="{9D8B030D-6E8A-4147-A177-3AD203B41FA5}">
                      <a16:colId xmlns:a16="http://schemas.microsoft.com/office/drawing/2014/main" xmlns="" val="3080952375"/>
                    </a:ext>
                  </a:extLst>
                </a:gridCol>
                <a:gridCol w="3828843">
                  <a:extLst>
                    <a:ext uri="{9D8B030D-6E8A-4147-A177-3AD203B41FA5}">
                      <a16:colId xmlns:a16="http://schemas.microsoft.com/office/drawing/2014/main" xmlns="" val="2171746708"/>
                    </a:ext>
                  </a:extLst>
                </a:gridCol>
              </a:tblGrid>
              <a:tr h="565369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نتيجَتُهُ</a:t>
                      </a:r>
                      <a:endParaRPr lang="fr-MA" sz="40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sz="4000" b="1" kern="1200" noProof="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  <a:sym typeface="Arial"/>
                        </a:rPr>
                        <a:t>اَلسَّبَبُ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8360543"/>
                  </a:ext>
                </a:extLst>
              </a:tr>
              <a:tr h="1016922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08000" indent="0" algn="r" rtl="1">
                        <a:buSzPct val="80000"/>
                        <a:buFont typeface="Arial" panose="020B0604020202020204" pitchFamily="34" charset="0"/>
                        <a:buChar char="•"/>
                      </a:pPr>
                      <a:r>
                        <a:rPr lang="ar-MA" sz="40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الطيران لمسافات طويلة.</a:t>
                      </a:r>
                    </a:p>
                    <a:p>
                      <a:pPr marL="108000" indent="0" algn="r" rtl="1">
                        <a:buSzPct val="80000"/>
                        <a:buFont typeface="Arial" panose="020B0604020202020204" pitchFamily="34" charset="0"/>
                        <a:buChar char="•"/>
                      </a:pPr>
                      <a:r>
                        <a:rPr lang="ar-MA" sz="40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ضبط اتجاه السرب.</a:t>
                      </a:r>
                    </a:p>
                    <a:p>
                      <a:pPr marL="108000" indent="0" algn="r" rtl="1">
                        <a:buSzPct val="80000"/>
                        <a:buFont typeface="Arial" panose="020B0604020202020204" pitchFamily="34" charset="0"/>
                        <a:buChar char="•"/>
                      </a:pPr>
                      <a:r>
                        <a:rPr lang="ar-MA" sz="40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زيادة الأمان أثناء الطيران. </a:t>
                      </a:r>
                    </a:p>
                    <a:p>
                      <a:pPr marL="108000" indent="0" algn="r" rtl="1">
                        <a:buSzPct val="80000"/>
                        <a:buFont typeface="Arial" panose="020B0604020202020204" pitchFamily="34" charset="0"/>
                        <a:buChar char="•"/>
                      </a:pPr>
                      <a:r>
                        <a:rPr lang="ar-MA" sz="40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التَّواصل بشكل أفضل. </a:t>
                      </a:r>
                      <a:endParaRPr lang="fr-MA" sz="40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51433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4000" b="1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تَطيرُ ٱلطُّيورُ عَلى شَكْلِ</a:t>
                      </a:r>
                      <a:r>
                        <a:rPr lang="fr-MA" sz="4000" b="1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V </a:t>
                      </a:r>
                      <a:r>
                        <a:rPr lang="ar-MA" sz="4000" b="1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MingLiU_MSCS" panose="020B0604030504040204" pitchFamily="18" charset="-120"/>
                          <a:cs typeface="Microsoft Uighur" panose="02000000000000000000" pitchFamily="2" charset="-78"/>
                        </a:rPr>
                        <a:t>.</a:t>
                      </a:r>
                      <a:endParaRPr lang="fr-MA" sz="40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MingLiU_MSCS" panose="020B0604030504040204" pitchFamily="18" charset="-120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8322647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CA642D4-770F-9428-5FB3-25F43AC3DC7F}"/>
              </a:ext>
            </a:extLst>
          </p:cNvPr>
          <p:cNvSpPr txBox="1"/>
          <p:nvPr/>
        </p:nvSpPr>
        <p:spPr>
          <a:xfrm>
            <a:off x="1467363" y="2274356"/>
            <a:ext cx="6541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dirty="0">
                <a:solidFill>
                  <a:srgbClr val="C00000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ما نَتيجَةُ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تَحْليقِ الطُّيورِ عَلى شَكْلِ 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V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MingLiU_MSCS" panose="020B0604030504040204" pitchFamily="18" charset="-120"/>
                <a:cs typeface="Microsoft Uighur" panose="02000000000000000000" pitchFamily="2" charset="-78"/>
              </a:rPr>
              <a:t>؟</a:t>
            </a:r>
            <a:endParaRPr lang="fr-MA" sz="4000" b="1" dirty="0">
              <a:solidFill>
                <a:srgbClr val="002060"/>
              </a:solidFill>
              <a:latin typeface="Microsoft Uighur" panose="02000000000000000000" pitchFamily="2" charset="-78"/>
              <a:ea typeface="MingLiU_MSCS" panose="020B0604030504040204" pitchFamily="18" charset="-12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48656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7C1397-BFBD-86A0-477C-95D53BCC5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970D2899-ECA0-6BBB-8601-783AC200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الذي ينبغي عليكم تذكره؟ لماذا نوظف استراتيجية سبب ونتيجة؟ وكيف نوظفها؟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6C341B9-2F32-25F1-27AB-B5CC2D52AC6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E0C147E-500D-8B1B-6808-5ACBF3261F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1924BE0-7199-CC8A-BDD4-8F6705AC63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BCC794A-C6B1-501A-86F0-2A679DB72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0BF9649-9FF4-53BF-2A4C-425F9AA65D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B1AC21F-AA18-87B3-807E-328992B2BCF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26EF581-19BA-C091-C915-22C136426E49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03442D9-91D9-C517-C541-805534EBE3D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Espace réservé pour une image  16">
            <a:extLst>
              <a:ext uri="{FF2B5EF4-FFF2-40B4-BE49-F238E27FC236}">
                <a16:creationId xmlns:a16="http://schemas.microsoft.com/office/drawing/2014/main" xmlns="" id="{67354A70-E838-26D2-91B2-73EF7BF9A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89500DA-361D-D56C-D06B-651CC17BB567}"/>
              </a:ext>
            </a:extLst>
          </p:cNvPr>
          <p:cNvSpPr txBox="1"/>
          <p:nvPr/>
        </p:nvSpPr>
        <p:spPr>
          <a:xfrm>
            <a:off x="2625599" y="1504145"/>
            <a:ext cx="3892801" cy="851297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106585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إسْتْراتيجِيَّةُ سَبَبٍ وَنَتيجَةٍ.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85C2CBF-F5AA-98DC-5CAC-14682E5823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659" r="15090"/>
          <a:stretch>
            <a:fillRect/>
          </a:stretch>
        </p:blipFill>
        <p:spPr>
          <a:xfrm>
            <a:off x="2814193" y="3280116"/>
            <a:ext cx="3935582" cy="3266626"/>
          </a:xfrm>
          <a:prstGeom prst="roundRect">
            <a:avLst>
              <a:gd name="adj" fmla="val 13931"/>
            </a:avLst>
          </a:prstGeom>
          <a:ln>
            <a:solidFill>
              <a:srgbClr val="0097B2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A6A4B21-D23F-84AA-D1AB-BDB5363BF2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249" b="79261"/>
          <a:stretch>
            <a:fillRect/>
          </a:stretch>
        </p:blipFill>
        <p:spPr>
          <a:xfrm>
            <a:off x="658712" y="2275261"/>
            <a:ext cx="7716144" cy="612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5158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EBC896-9C74-38EC-4AE7-C88EEB8BD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69C106BA-3C2F-F8DC-1B75-4B703A0DD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2" y="756000"/>
            <a:ext cx="69917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97 من كراساتكم.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B86C7B-3304-09C9-788C-16C2654BD4C4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E68696D-77EE-AD19-488C-CCBDDE99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BA8DD85-9C20-39A3-292A-94554DE1CA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EE1926E-DB8A-86C4-DD11-07235ACA9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3C38EC4-B2E3-F3CA-590C-43537F7A50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7196A4-3110-1DA9-CB4C-F1E5B6C5988F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2BF6E3D-068C-0364-37D7-E0BE8EE7B876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CEF053-2B06-B966-5D99-A7056AAC4D2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4C525E9C-16FD-1A9B-32F8-FD706BC570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D9BF2B8-484D-D7B2-1965-1A472EE0A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4972" y="1584325"/>
            <a:ext cx="3414056" cy="482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103313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0D1596-5E6A-1F32-0264-9CC13D357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7218F5DE-DCE9-126E-4DBC-D42E3626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تعليمة النشاط؟ أنجزوا النشاط على كراساتكم. أمامكم دقيقتان.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3F90C3-35A2-121B-EDE6-72093324B4C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5BA275C-FB23-D0CA-05C4-AB44A25E72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A3FC8EF-6FE0-80E2-DEA7-B627B7D442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C88A5B6-CD38-4AFE-5702-B44FBE1AF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3A1085DF-95AF-C88B-25C1-A39C2893BB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E531D62-9F2F-B8FE-9341-CE813447757A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C9967EE-220B-5AC5-B5B7-178EFB49677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FDDCDF0-0A16-0636-361B-5EE2D8A3168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965ADB3-45B8-CCFA-05FF-258013A16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2267712"/>
            <a:ext cx="8027268" cy="3601275"/>
          </a:xfrm>
          <a:prstGeom prst="rect">
            <a:avLst/>
          </a:prstGeom>
        </p:spPr>
      </p:pic>
      <p:pic>
        <p:nvPicPr>
          <p:cNvPr id="8" name="Espace réservé pour une image  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782A359-F792-ABE8-C721-17E2A1902C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482401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A0BF74-3D97-0762-70BD-9AEDA68A2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FB2479E6-751A-A9EF-558B-5CCD15898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الوقت. كل واحد يناقش إجاباته مع زميله ويشرح كيف توصل إليها.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087344B-D1DB-EF58-E272-73D60CE119FC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22040FE-8B3B-3928-54D9-632AF3C355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4B93800-8E5A-BF05-8C44-3F0A7FD62B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E3B8D23-E607-63F7-56C7-F9685C7AB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70B4266-6EB1-8AF1-2115-042DD15CAC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215B7E1-DFED-9772-2A85-38A2067F8F6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068E512-D6D2-9077-BF44-53E3892EE92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12C3B4-0F0D-385B-6E58-2C3D1704510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14C54C0-9D14-2B3F-363C-04891AD87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2267712"/>
            <a:ext cx="8027268" cy="3601275"/>
          </a:xfrm>
          <a:prstGeom prst="rect">
            <a:avLst/>
          </a:prstGeom>
        </p:spPr>
      </p:pic>
      <p:pic>
        <p:nvPicPr>
          <p:cNvPr id="8" name="Espace réservé pour une image  7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B7AD0CDC-E548-97C9-87EF-9F4B80B094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335035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CD7F51-9351-6B5B-0A39-4563D6AA2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FA2777C-2F69-024D-984C-388F7E72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جوابه؟ هل انتم متفقون؟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82AC7B-D229-F67F-C378-7194C51395AB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C76C8E9-A909-B25E-917C-0E5670C9B9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29C0D7C-723F-98B0-B7E8-C1C8DCAFF4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078BE01-266A-8C01-1FC1-FB94869C8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A5DEA91F-0657-87EE-DAC5-721E60AC85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2C320E-CCD3-0C9C-8CC9-6C1893F73A7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141E971-D230-B683-5D4B-3532918B64B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4273E5-1DB8-29B6-047E-FFF1BB2D3F6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8" name="Espace réservé pour une image  17">
            <a:extLst>
              <a:ext uri="{FF2B5EF4-FFF2-40B4-BE49-F238E27FC236}">
                <a16:creationId xmlns:a16="http://schemas.microsoft.com/office/drawing/2014/main" xmlns="" id="{4B81485A-1795-5966-81AD-B67A8C3A13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36529EF-40A2-AB24-F4AE-2C503699E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2267712"/>
            <a:ext cx="8027268" cy="36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7412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1AE073-97D1-DA16-0D76-FA836833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E99F348D-54A0-0C80-E0E3-C04C598A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 أمامكم دقيقة واحدة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3EAFC9C-D2D2-88DD-4332-245050B6C178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EBA7340-22F6-B8C3-8BC1-C215A0E023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466421C-BF51-6D57-7DB1-8790CB7B7D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1F75376-76E2-DCC6-FCCE-633BB7F02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397E5171-2FC3-27B2-7CF7-1C67BA15E0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40C3BD9-9065-2EAC-D718-35BED4181D25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089D1BD-F8D6-5B83-438A-447BC8852D00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A685EA0-E8B6-F70B-D7B8-80CFC130663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9" name="Espace réservé pour une image  17">
            <a:extLst>
              <a:ext uri="{FF2B5EF4-FFF2-40B4-BE49-F238E27FC236}">
                <a16:creationId xmlns:a16="http://schemas.microsoft.com/office/drawing/2014/main" xmlns="" id="{56E3790B-D7BF-9C41-B9F7-284DD9A4A7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AB01A1A-8DF5-9C32-0065-AE5C08ED50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2267712"/>
            <a:ext cx="8027268" cy="36012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AD6E22D-3D11-4241-7D3D-AC6DE2019AAB}"/>
              </a:ext>
            </a:extLst>
          </p:cNvPr>
          <p:cNvSpPr txBox="1"/>
          <p:nvPr/>
        </p:nvSpPr>
        <p:spPr>
          <a:xfrm>
            <a:off x="5818571" y="4331208"/>
            <a:ext cx="2106229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اِنْقَطَعَتِ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ﭐلْكَهْرَباءُ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337B02A-6810-4451-B55A-8B4CCC9C2705}"/>
              </a:ext>
            </a:extLst>
          </p:cNvPr>
          <p:cNvSpPr txBox="1"/>
          <p:nvPr/>
        </p:nvSpPr>
        <p:spPr>
          <a:xfrm>
            <a:off x="2016114" y="4331208"/>
            <a:ext cx="2106229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 err="1"/>
              <a:t>أَضْلَمَتِ</a:t>
            </a:r>
            <a:r>
              <a:rPr lang="ar-MA" sz="3200" b="1" dirty="0"/>
              <a:t> </a:t>
            </a:r>
            <a:r>
              <a:rPr lang="ar-MA" sz="3200" b="1" dirty="0" err="1"/>
              <a:t>ﭐلْغُرْفَةُ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45E2C57-B30C-28F2-8F86-F4A5E120E4CA}"/>
              </a:ext>
            </a:extLst>
          </p:cNvPr>
          <p:cNvSpPr txBox="1"/>
          <p:nvPr/>
        </p:nvSpPr>
        <p:spPr>
          <a:xfrm>
            <a:off x="5865918" y="4776604"/>
            <a:ext cx="2106229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/>
              <a:t>تَأَخَّرَ ﭐلتِّلْميذُ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E5AB496-1178-ACBD-AEDF-236065C8241B}"/>
              </a:ext>
            </a:extLst>
          </p:cNvPr>
          <p:cNvSpPr txBox="1"/>
          <p:nvPr/>
        </p:nvSpPr>
        <p:spPr>
          <a:xfrm>
            <a:off x="1219201" y="4776604"/>
            <a:ext cx="2721816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/>
              <a:t>فاتَتْهُ </a:t>
            </a:r>
            <a:r>
              <a:rPr lang="ar-MA" sz="3200" b="1" dirty="0" err="1"/>
              <a:t>ﭐلْحِصَّةُ</a:t>
            </a:r>
            <a:r>
              <a:rPr lang="ar-MA" sz="3200" b="1" dirty="0"/>
              <a:t> </a:t>
            </a:r>
            <a:r>
              <a:rPr lang="ar-MA" sz="3200" b="1" dirty="0" err="1"/>
              <a:t>ﭐلدِّراسِيَّةُ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287EB7B8-2555-68A7-79A2-B27081C30E91}"/>
              </a:ext>
            </a:extLst>
          </p:cNvPr>
          <p:cNvSpPr txBox="1"/>
          <p:nvPr/>
        </p:nvSpPr>
        <p:spPr>
          <a:xfrm>
            <a:off x="5835191" y="5222000"/>
            <a:ext cx="2106229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/>
              <a:t>بَرُدَ </a:t>
            </a:r>
            <a:r>
              <a:rPr lang="ar-MA" sz="3200" b="1" dirty="0" err="1"/>
              <a:t>ﭐلطَّعامُ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3FF4721-6F32-C441-9F0F-176D284FF128}"/>
              </a:ext>
            </a:extLst>
          </p:cNvPr>
          <p:cNvSpPr txBox="1"/>
          <p:nvPr/>
        </p:nvSpPr>
        <p:spPr>
          <a:xfrm>
            <a:off x="679999" y="5222000"/>
            <a:ext cx="3581379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/>
              <a:t>لَمْ يَسْتَمْتِعِ ﭐلْأَطْفالُ بَوَجْبَتِهِمْ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123931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AC542-4C87-E920-F269-29A8025C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246E4A1C-0C93-0F4B-8AC2-D341FB32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39DB16E-B6BF-7DBC-643D-1672F41571F6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59F1F0-565D-9C51-7D1B-D1FE8265E60F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34CD3FA-7F06-FE93-BD6E-73EDFEEA5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BED6781-92A2-724A-BEA1-AB1762421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B81A186-360E-27A0-D8FF-0434F6204E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EAC9E47-50A1-2A45-6910-196C072E1D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C2AA281-5E29-CB9B-0C71-7D413D3C51E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7EA114B-5C25-1D14-98C9-7D39FEB319E6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6B55075-C0B0-D264-963B-59BF420F30B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67244B7C-A4C0-45A5-0CA7-11F66C00B5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3D14B8D-5AF6-4CE5-A7BE-C1D8FA998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87" y="1532785"/>
            <a:ext cx="8151813" cy="532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2635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xmlns="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2743200"/>
            <a:ext cx="7542707" cy="2498148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2322000" y="381716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48532D9-994E-68F4-EFE1-BB90C48A129A}"/>
              </a:ext>
            </a:extLst>
          </p:cNvPr>
          <p:cNvSpPr txBox="1"/>
          <p:nvPr/>
        </p:nvSpPr>
        <p:spPr>
          <a:xfrm>
            <a:off x="2578720" y="3040837"/>
            <a:ext cx="4750904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8DC29B-3DC3-D765-046B-21A161927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3">
            <a:extLst>
              <a:ext uri="{FF2B5EF4-FFF2-40B4-BE49-F238E27FC236}">
                <a16:creationId xmlns:a16="http://schemas.microsoft.com/office/drawing/2014/main" xmlns="" id="{EFE2FEDA-A97A-2D40-DFC6-862C094A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87" y="771354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بتعاريف هذه الكلمات؟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949B53-4FDA-94BE-19A3-9C567BC234B8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60655B9-2820-1AED-C397-97D31A4EE4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765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60E88E6-605A-6344-D431-83D3C53DEC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2088DB0-09C5-FECD-A351-D9A7840E29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E8E3BDE-D490-3CD5-76D1-AF41ABD668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73DA70A-8B5A-267F-EBAF-0DADE146DDA7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05B6320-B6C1-BF34-852A-05E3C61EE500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AC0C626-A1FA-5E5E-490C-E1B887DE9B7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FD69AFBC-26EE-34A2-A151-E8989EF056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C39573F2-DBD3-308F-6F9C-A0A5F8C27952}"/>
              </a:ext>
            </a:extLst>
          </p:cNvPr>
          <p:cNvSpPr txBox="1"/>
          <p:nvPr/>
        </p:nvSpPr>
        <p:spPr>
          <a:xfrm>
            <a:off x="6746515" y="2994165"/>
            <a:ext cx="202599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غَريزَةٌ </a:t>
            </a: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0706E49A-5ABA-3E4D-735B-90038D2F2F46}"/>
              </a:ext>
            </a:extLst>
          </p:cNvPr>
          <p:cNvSpPr txBox="1"/>
          <p:nvPr/>
        </p:nvSpPr>
        <p:spPr>
          <a:xfrm>
            <a:off x="4658475" y="2994165"/>
            <a:ext cx="202599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نُضوبٌ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xmlns="" id="{DF3117E6-0408-E45C-9A66-2382BB8E6F2A}"/>
              </a:ext>
            </a:extLst>
          </p:cNvPr>
          <p:cNvSpPr txBox="1"/>
          <p:nvPr/>
        </p:nvSpPr>
        <p:spPr>
          <a:xfrm>
            <a:off x="2583716" y="3007705"/>
            <a:ext cx="202599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رَصْدٌ</a:t>
            </a: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xmlns="" id="{A89CC182-2510-EC19-C4F8-4D021EF21359}"/>
              </a:ext>
            </a:extLst>
          </p:cNvPr>
          <p:cNvSpPr txBox="1"/>
          <p:nvPr/>
        </p:nvSpPr>
        <p:spPr>
          <a:xfrm>
            <a:off x="420317" y="3007705"/>
            <a:ext cx="202599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إِرْهاقٌٌ</a:t>
            </a:r>
          </a:p>
        </p:txBody>
      </p:sp>
    </p:spTree>
    <p:extLst>
      <p:ext uri="{BB962C8B-B14F-4D97-AF65-F5344CB8AC3E}">
        <p14:creationId xmlns:p14="http://schemas.microsoft.com/office/powerpoint/2010/main" val="195955728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50E08D-0CA3-C55C-4A43-8DFD0A60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54AF0E1-4C83-773F-1181-1A9985C59ED4}"/>
              </a:ext>
            </a:extLst>
          </p:cNvPr>
          <p:cNvSpPr txBox="1"/>
          <p:nvPr/>
        </p:nvSpPr>
        <p:spPr>
          <a:xfrm>
            <a:off x="1501097" y="3328808"/>
            <a:ext cx="6141806" cy="11237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C"/>
                </a:solidFill>
              </a:rPr>
              <a:t>إ</a:t>
            </a:r>
            <a:r>
              <a:rPr kumimoji="0" lang="ar-MA" sz="6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سْتْراتيج</a:t>
            </a:r>
            <a:r>
              <a:rPr lang="ar-MA" sz="6000" b="1" dirty="0">
                <a:solidFill>
                  <a:srgbClr val="424D7C"/>
                </a:solidFill>
              </a:rPr>
              <a:t>ِ</a:t>
            </a:r>
            <a:r>
              <a:rPr kumimoji="0" lang="ar-MA" sz="6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يَّةُ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سَبَبٍ وَنَتيجَةٍ. </a:t>
            </a:r>
          </a:p>
        </p:txBody>
      </p:sp>
      <p:sp>
        <p:nvSpPr>
          <p:cNvPr id="11" name="Titre 13">
            <a:extLst>
              <a:ext uri="{FF2B5EF4-FFF2-40B4-BE49-F238E27FC236}">
                <a16:creationId xmlns:a16="http://schemas.microsoft.com/office/drawing/2014/main" xmlns="" id="{FC5B94D3-A129-CA52-C604-0E30108D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استراتيجية سبب ونتيجة؟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1EA635-BA9E-5341-322F-1124CF44D0CC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8E07361-0902-DAD3-B592-D59FD736CD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FED68D4-31AB-4E10-6235-AFB8F10A25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AA3871D-D00C-D258-BA30-4A104CE953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0A4E0F1-294B-E865-01AB-060994CBB5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7818F5F-C91F-DC1C-6A9F-18FF075F8EA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B44614-54C4-17BA-D96F-C727502B6BF3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26100AD-5AF7-0A83-0969-51920C184E3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0C90C98B-7328-A158-D922-7240CE5D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4776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76D84A-4180-9ACF-515D-82898E4CE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3">
            <a:extLst>
              <a:ext uri="{FF2B5EF4-FFF2-40B4-BE49-F238E27FC236}">
                <a16:creationId xmlns:a16="http://schemas.microsoft.com/office/drawing/2014/main" xmlns="" id="{5524C3A4-4E7B-33E6-2D60-51C4EAF8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نشاط المعجم في منازلكم. الصفحة 98.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ABC97C8-D172-77F5-7614-307890BD4497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52763" y="126524"/>
            <a:chExt cx="7558419" cy="32810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1D399F91-65AE-4D5D-53B1-A600012DAA2B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85DBDB5F-F2CD-F0C2-FF6C-B9B427E6D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17E05275-AA7D-E629-CCCE-0C37DC7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43E072EF-040B-A8B5-735A-418E3C30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6503A3D7-6F1E-5E82-CD4E-13DD03764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302747D-ED70-23E9-8E00-214CD702941F}"/>
                </a:ext>
              </a:extLst>
            </p:cNvPr>
            <p:cNvSpPr>
              <a:spLocks/>
            </p:cNvSpPr>
            <p:nvPr/>
          </p:nvSpPr>
          <p:spPr>
            <a:xfrm>
              <a:off x="4738133" y="166631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4AEA572-ECA0-3240-87F2-A244C9C456D6}"/>
                </a:ext>
              </a:extLst>
            </p:cNvPr>
            <p:cNvSpPr>
              <a:spLocks/>
            </p:cNvSpPr>
            <p:nvPr/>
          </p:nvSpPr>
          <p:spPr>
            <a:xfrm>
              <a:off x="2638374" y="126524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67FDBB2-0566-039A-6C19-2A9FB430698C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7D97D7C-6FE8-BD12-6DA7-C8D3BF116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76" y="714627"/>
            <a:ext cx="823008" cy="8230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1D8DFE7-733A-D35A-7355-1F00DF8095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592" y="2031005"/>
            <a:ext cx="7446288" cy="4297571"/>
          </a:xfrm>
          <a:prstGeom prst="rect">
            <a:avLst/>
          </a:prstGeom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78A503E8-7E5E-7019-E8E2-4D3E7B65A9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96" y="145367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239932645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52763" y="126524"/>
            <a:chExt cx="7558419" cy="3281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D7DECA9-E4D9-567E-2A15-71CF090EE725}"/>
                </a:ext>
              </a:extLst>
            </p:cNvPr>
            <p:cNvSpPr>
              <a:spLocks/>
            </p:cNvSpPr>
            <p:nvPr/>
          </p:nvSpPr>
          <p:spPr>
            <a:xfrm>
              <a:off x="4738133" y="166631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15597DC-F3CD-494A-B0F1-735C3C3205EB}"/>
                </a:ext>
              </a:extLst>
            </p:cNvPr>
            <p:cNvSpPr>
              <a:spLocks/>
            </p:cNvSpPr>
            <p:nvPr/>
          </p:nvSpPr>
          <p:spPr>
            <a:xfrm>
              <a:off x="2638374" y="126524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1FFBB3A4-E47E-0A1F-4EDF-48C3A0DDF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5E8E94-55AD-263E-48C3-ABC75656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xmlns="" id="{1715AF14-1EF2-15C2-E76B-FA03D66C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pic>
        <p:nvPicPr>
          <p:cNvPr id="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xmlns="" id="{07E2D7E6-3EAF-0006-7B3B-1B980B35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8EF55583-AF08-C2B5-6383-6599C8ED69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8F0BDE9-0EC3-9916-A553-24DB8DE7509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EF8BCE8-EA6A-9762-D3D4-0D7C0FBBE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8230D68-39E9-FC1D-554B-FC0A054477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4A90079-1A78-288F-4002-5299F3E596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C02F445-B0FE-347A-456A-D3964F0ED6A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7B17518-65D9-092A-F4CA-7C3D3BED9D3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955F57C-4BE8-5214-94BE-2C1D92F2CE5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A965166-E611-AD54-4B78-8BC9EC51B60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C05F5E7-A446-A764-A157-6DDA0013F1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690243"/>
            <a:ext cx="847392" cy="8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666ACB-43B0-BDB5-4767-567219E5C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F1773A63-6EC1-9B19-E854-FDFB3994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</a:t>
            </a:r>
            <a:endParaRPr lang="fr-MA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6E2DFB2-5567-E720-796C-FEB67DA860AD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F72BC7A8-E62D-C0B1-F794-AF24CB8AF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6A59839-0AE5-EC75-EE22-B03A0697FBE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18DBDE7-0167-3E46-A313-58B02155D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F92CF4F-347B-6E98-1783-665C6F0E16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513979A-F2AD-1D0E-FE93-FB927B33B3D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6964922-198F-CEBA-781D-F7689DCA484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DA0C0FC-3391-ABBE-2CF1-B9D0B1BB9EF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03B11E0-7586-70FC-F947-27F15D6381B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0D1F9A9-B898-E203-4F2D-C1DD1285ABB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78D3DC6C-A685-C8B4-D34F-037CA540F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4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35D822-CEB2-BE34-CBAC-AB4D232F9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BD8E7AF-A202-40F1-7FC1-8E6B2D01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و أجيبوا عن السؤال التالي بجملة تامة ؟ سأمنحكم دقيقة واحدة لكتابة الجواب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B9D3843-880B-4525-A686-E8AF718F2248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8C220CD-CD57-EDD7-FDCB-6DDB157E51B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79E1B6F-4D80-D10B-F1F8-58E20908C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91CB395-A475-D681-BD71-32027F2F98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55FA351-A6A1-C584-1613-925340EF46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934322-FBA9-B185-24F5-E72F781537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73B807-B3ED-F831-FA10-5EFAF550474F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3F73700-0C66-9EA3-9F60-0456A5E54940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CD0E2D-CB0E-56ED-C5DC-6940F8E6445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630FEECA-E53A-8277-AB6B-7034A6C93D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6F44532-B4FE-4467-AEA2-41F358C0B590}"/>
              </a:ext>
            </a:extLst>
          </p:cNvPr>
          <p:cNvSpPr txBox="1"/>
          <p:nvPr/>
        </p:nvSpPr>
        <p:spPr>
          <a:xfrm>
            <a:off x="932868" y="1602635"/>
            <a:ext cx="690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تُعَدُّ  مَدينَةُ ﭐلْعُيونِ مَرْكَزاً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ﭐقْتِصادِيّاً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وَسِياحِيّاً هامّاً ؟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7452168-0670-E601-7E96-D852E3E553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202" y="2367812"/>
            <a:ext cx="6277364" cy="41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9411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87FB39-8150-8810-775D-3D09E03E8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6D18758C-0FBD-5BFD-A8D9-090B50EF4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جوابه 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يركز الأستاذ(ة) على كتابة  المتعلمين للجواب بجمل تامة و مفيدة .</a:t>
            </a:r>
            <a:endParaRPr lang="fr-FR" sz="2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40D2345-2AAE-DF12-8554-7CACDF323F81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FC4E1E-CF16-3AAE-3B6F-3537D4F98686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0C468FE-B360-604B-EA68-7ED9488A1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F85DC78-D304-4950-8A85-1E96FAA68F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B389FF3-9437-D16F-C340-D4CB8FC3CB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CF8C738-35AD-917C-00B7-5C196C2BA3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81491F-0CB8-D899-4D9A-3D67F838C74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2491731-8047-1D5B-47F4-6BC4518062DE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455673A-6796-6016-65DF-0BA20279D55B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CFA5402C-D142-2C24-7631-7EDC0D8327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B35B435-295F-F203-BB1A-710CEBA66F5B}"/>
              </a:ext>
            </a:extLst>
          </p:cNvPr>
          <p:cNvSpPr txBox="1"/>
          <p:nvPr/>
        </p:nvSpPr>
        <p:spPr>
          <a:xfrm>
            <a:off x="1288010" y="3217207"/>
            <a:ext cx="6900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 تُعَدُّ  مَدينَةُ ﭐلْعُيونِ مَرْكَزاً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ﭐقْتِصادِيّاً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وَسِياحِيّاً هامّاً ؟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395328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F70D438-6CCB-AD46-B08A-2828249A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نصا بعنوان هجرة الطيور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تهاجر الطيور؟ لماذا في نظركم؟</a:t>
            </a:r>
            <a:endParaRPr lang="fr-FR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45948EF-B700-6351-D496-DC006CAFCEF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C01BD42-CB4A-B4CA-731B-42E67D9FF0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DF34306-F9A9-47D0-911C-0E5D6F89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FB07C67-E077-FF1F-275E-9195A1C8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837CA27-BBEE-45CA-EEE8-46B03F3D7F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C4833CA-FE7A-8F07-5A8E-8BC64FCE1288}"/>
              </a:ext>
            </a:extLst>
          </p:cNvPr>
          <p:cNvSpPr>
            <a:spLocks/>
          </p:cNvSpPr>
          <p:nvPr/>
        </p:nvSpPr>
        <p:spPr>
          <a:xfrm>
            <a:off x="4772040" y="156799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9777A26-6347-AFD9-4C1B-27A12F370506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4249CB-7B86-E73E-5C07-F5324DE149B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7">
            <a:extLst>
              <a:ext uri="{FF2B5EF4-FFF2-40B4-BE49-F238E27FC236}">
                <a16:creationId xmlns:a16="http://schemas.microsoft.com/office/drawing/2014/main" xmlns="" id="{37BFF0FD-13C4-B402-2FCB-E1F34D1C41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12BB88-66FF-71BC-6985-876C46458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9906" y="3168293"/>
            <a:ext cx="3044187" cy="11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0286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DAA71D-6EE5-B225-D55E-E111ABAC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1C4EC07E-D258-F744-8B5E-5C8B995F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74" y="707387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قراءة النص سنتعرف على مفردات تفيدنا في فهم النص. سأقرأ أولاً. من يقرأ مثلي؟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xmlns="" id="{B5960ADD-AD36-13ED-E043-1CED1E9614B0}"/>
              </a:ext>
            </a:extLst>
          </p:cNvPr>
          <p:cNvSpPr txBox="1"/>
          <p:nvPr/>
        </p:nvSpPr>
        <p:spPr>
          <a:xfrm>
            <a:off x="6746515" y="2994165"/>
            <a:ext cx="202599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غَريزَةٌ </a:t>
            </a: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xmlns="" id="{D1E1BDDA-610D-369C-2BF3-E4B4B7B2CC7E}"/>
              </a:ext>
            </a:extLst>
          </p:cNvPr>
          <p:cNvSpPr txBox="1"/>
          <p:nvPr/>
        </p:nvSpPr>
        <p:spPr>
          <a:xfrm>
            <a:off x="4658475" y="2994165"/>
            <a:ext cx="202599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نُضوبٌ</a:t>
            </a: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xmlns="" id="{92021C82-40D7-290D-4488-BA970F4C697A}"/>
              </a:ext>
            </a:extLst>
          </p:cNvPr>
          <p:cNvSpPr txBox="1"/>
          <p:nvPr/>
        </p:nvSpPr>
        <p:spPr>
          <a:xfrm>
            <a:off x="2583716" y="3007705"/>
            <a:ext cx="202599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رَصْدٌ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xmlns="" id="{FBD46FF3-F33E-8D8F-8C16-008676A027E2}"/>
              </a:ext>
            </a:extLst>
          </p:cNvPr>
          <p:cNvSpPr txBox="1"/>
          <p:nvPr/>
        </p:nvSpPr>
        <p:spPr>
          <a:xfrm>
            <a:off x="420317" y="3007705"/>
            <a:ext cx="202599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إِرْهاقٌٌ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FF51CD4-8EEF-12D1-BD80-7B82FC6D2399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6686DC1-6282-4A77-52F1-937833437A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D7C03D3-FAF0-3F05-1349-289503CC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8C107AB-8F5E-E298-7536-D4F8CAC4E9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8042A4D-1E71-BDCD-8666-27601D819E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D1CCAA6-10EB-7050-E2E8-38A09A062673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D10E835-FE2E-915C-E815-0BED347A45A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2CB3EC-9FA5-7AD6-B27F-547932CCF73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D9928E65-9FB7-C6CC-3527-6B6F3AD631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0975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14795</TotalTime>
  <Words>1262</Words>
  <Application>Microsoft Office PowerPoint</Application>
  <PresentationFormat>Affichage à l'écran (4:3)</PresentationFormat>
  <Paragraphs>305</Paragraphs>
  <Slides>46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46</vt:i4>
      </vt:variant>
    </vt:vector>
  </HeadingPairs>
  <TitlesOfParts>
    <vt:vector size="71" baseType="lpstr">
      <vt:lpstr>Modern Love</vt:lpstr>
      <vt:lpstr>Dosis ExtraBold</vt:lpstr>
      <vt:lpstr>Microsoft Uighur</vt:lpstr>
      <vt:lpstr>Dosis</vt:lpstr>
      <vt:lpstr>Arial</vt:lpstr>
      <vt:lpstr>Calibri</vt:lpstr>
      <vt:lpstr>Calibri Light</vt:lpstr>
      <vt:lpstr>Wingdings</vt:lpstr>
      <vt:lpstr>Dosis Medium</vt:lpstr>
      <vt:lpstr>MingLiU_MSCS</vt:lpstr>
      <vt:lpstr>Sakkal Majalla</vt:lpstr>
      <vt:lpstr>Dosis SemiBold</vt:lpstr>
      <vt:lpstr>2_Thème Office</vt:lpstr>
      <vt:lpstr>2_05- افتتاح الحصة</vt:lpstr>
      <vt:lpstr>01- نشاط اعتيادي</vt:lpstr>
      <vt:lpstr>1_01- نشاط اعتيادي</vt:lpstr>
      <vt:lpstr>04- قراءة/ كتابة</vt:lpstr>
      <vt:lpstr>1_04- قراءة/ كتابة</vt:lpstr>
      <vt:lpstr>1_05- اختتام الحصة</vt:lpstr>
      <vt:lpstr>3_Env-Enseignant</vt:lpstr>
      <vt:lpstr>00_Env-Enseignant</vt:lpstr>
      <vt:lpstr>3_01- نشاط اعتيادي</vt:lpstr>
      <vt:lpstr>1_Env-Enseignant</vt:lpstr>
      <vt:lpstr>2_01- نشاط اعتيادي</vt:lpstr>
      <vt:lpstr>2_05- اختتام الحصة</vt:lpstr>
      <vt:lpstr>Présentation PowerPoint</vt:lpstr>
      <vt:lpstr>ستتدربون في هذه الحصة على قراءة فقرة بدقة وسرعة. من يقرأ ؟ تابعوا.</vt:lpstr>
      <vt:lpstr>الآن سنمر لتحدي الطلاقة. سأسحب 5 بطاقات تحمل أسماء 5 متعلمين.  سأنادي على المتعلم الأول ليقرأ النص بطلاقة.</vt:lpstr>
      <vt:lpstr>أنادي على التلميذ الأول: .................................. .</vt:lpstr>
      <vt:lpstr>الفائزون بنجمة الطلاقة هم ...........................................................................</vt:lpstr>
      <vt:lpstr>على ألواحكم و أجيبوا عن السؤال التالي بجملة تامة ؟ سأمنحكم دقيقة واحدة لكتابة الجواب.</vt:lpstr>
      <vt:lpstr>نصحح. من يقرأ جوابه ؟ يركز الأستاذ(ة) على كتابة  المتعلمين للجواب بجمل تامة و مفيدة .</vt:lpstr>
      <vt:lpstr> سنقرأ نصا بعنوان هجرة الطيور . هل تهاجر الطيور؟ لماذا في نظركم؟</vt:lpstr>
      <vt:lpstr>قبل قراءة النص سنتعرف على مفردات تفيدنا في فهم النص. سأقرأ أولاً. من يقرأ مثلي؟</vt:lpstr>
      <vt:lpstr>الآن، سنربط كل كلمة بالتعريف المناسب لها . غريزة – نضوب – غريزة - إرهاق</vt:lpstr>
      <vt:lpstr>من يقرأ؟</vt:lpstr>
      <vt:lpstr> لاحظوا عنوان النص و الصور. لتتوقعوا مضمون النص. </vt:lpstr>
      <vt:lpstr>سأسجل بعض أجابتكم و توقعاتكم على السبورة لكي نتحقق منها بعد قراءة النص.</vt:lpstr>
      <vt:lpstr>خدوا كراساتكم . ستقرِؤون النص قراءة صامتة لتحققوا من توقعاتكم.</vt:lpstr>
      <vt:lpstr>من توقع ما جاء في النص؟ أين  قرأت ذلك في النص؟</vt:lpstr>
      <vt:lpstr>انتبهوا سنتعرف معا على محتوى النص. من يقرأ السؤال؟ من منكم يجيب؟</vt:lpstr>
      <vt:lpstr>سأقرأ النص ؛ تابعوا معي ؛ سطروا على مفردات المعجم التي تعلمناها عندما نصل إليها : غريزة – نضوب – غريزة - إرهاق.</vt:lpstr>
      <vt:lpstr>ورشة القراءة – الحصة 2</vt:lpstr>
      <vt:lpstr>الان سيقرأ كل واحد منكم  فقرة مع احترام قواعد القراءة السليمة. الآخرون يتتبعون. من يقرأ؟</vt:lpstr>
      <vt:lpstr>سوف نتعلم في هذه الحصة توظيف استراتيجية سبب ونتيجة.</vt:lpstr>
      <vt:lpstr>تساعدنا هذه الاستراتيجية على فهم العلاقات المنطقية بين الأحداث و المعلومات الواردة في النص.</vt:lpstr>
      <vt:lpstr>تابعوا ستتعلمون كيف تبحثون عن السبب انطلاقا من نتيجة. </vt:lpstr>
      <vt:lpstr>سأقدم لكم نموذجا. ركزوا معي جيدا. لدينا نتيجة معروفة ونريد البحث عن سببها.</vt:lpstr>
      <vt:lpstr>أولاً، أقرأ الجملة التي تشير إلى النتيجة هنا هي: تَحْليقُ ٱلطُّيورِ عَلى شَكْلِV . من يقرأ ؟</vt:lpstr>
      <vt:lpstr>ثانيا، استفسر عن السبب الذي أدى إلى النتيجة من خلال صياغة سؤال باستعمال "لماذا ...؟   ما سبب ؟"من يقرأ السؤال؟</vt:lpstr>
      <vt:lpstr>ثالثا : أستخرج الجواب من النص من خلال الكلمات المفاتيح من السؤال و القراءة المسحية.</vt:lpstr>
      <vt:lpstr>أقرأ الفقرة للبحث عن الجواب. </vt:lpstr>
      <vt:lpstr>من يقرأ السبب؟ إذن: الحاجة إلى توفير الطاقة أثناء الطيران أدت إلى اعتماد التحليق على شكل حرف V</vt:lpstr>
      <vt:lpstr>اَلْآنْ . سَنَنْطَلِقُ مِنْ سبب ونبحث عن نتيجته أو نتائجه. </vt:lpstr>
      <vt:lpstr>نريد البحث عن نتيجة أو نتائج التحليق على شكلV .  من يقرأ السبب؟  </vt:lpstr>
      <vt:lpstr> استفسر عن النتيجة التي  سيؤدي  إليها السبب من خلال صياغة سؤال باستعمال "ما نتيجة .. ؟ ما عواقب ؟ من يقرأ السؤال؟</vt:lpstr>
      <vt:lpstr>ثالثا : أستخرج النتيجة من النص من خلال الكلمات المفاتيح من السؤال و القراءة المسحية</vt:lpstr>
      <vt:lpstr> استفسر عن النتيجة التي  سيؤدي  إليها السبب من خلال صياغة سؤال باستعمال "ما نتيجة .. ؟ ما عواقب ؟ من يقرأ السؤال؟</vt:lpstr>
      <vt:lpstr>ما الذي ينبغي عليكم تذكره؟ لماذا نوظف استراتيجية سبب ونتيجة؟ وكيف نوظفها؟</vt:lpstr>
      <vt:lpstr>خذوا الصفحة 97 من كراساتكم. </vt:lpstr>
      <vt:lpstr>من يقرأ تعليمة النشاط؟ أنجزوا النشاط على كراساتكم. أمامكم دقيقتان. </vt:lpstr>
      <vt:lpstr>انتهى الوقت. كل واحد يناقش إجاباته مع زميله ويشرح كيف توصل إليها. </vt:lpstr>
      <vt:lpstr>نصحح. من يقرأ جوابه؟ هل انتم متفقون؟</vt:lpstr>
      <vt:lpstr>صححوا.  أمامكم دقيقة واحدة</vt:lpstr>
      <vt:lpstr>Présentation PowerPoint</vt:lpstr>
      <vt:lpstr>من يذكرنا بتعاريف هذه الكلمات؟ </vt:lpstr>
      <vt:lpstr>من يذكرنا بخطوات استراتيجية سبب ونتيجة؟ </vt:lpstr>
      <vt:lpstr>أنجزوا نشاط المعجم في منازلكم. الصفحة 98.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150</cp:revision>
  <dcterms:created xsi:type="dcterms:W3CDTF">2023-09-20T21:35:22Z</dcterms:created>
  <dcterms:modified xsi:type="dcterms:W3CDTF">2025-12-29T15:53:54Z</dcterms:modified>
</cp:coreProperties>
</file>