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2" r:id="rId6"/>
    <p:sldMasterId id="2147483815" r:id="rId7"/>
    <p:sldMasterId id="2147483830" r:id="rId8"/>
    <p:sldMasterId id="2147483854" r:id="rId9"/>
    <p:sldMasterId id="2147483893" r:id="rId10"/>
    <p:sldMasterId id="2147483918" r:id="rId11"/>
  </p:sldMasterIdLst>
  <p:notesMasterIdLst>
    <p:notesMasterId r:id="rId71"/>
  </p:notesMasterIdLst>
  <p:sldIdLst>
    <p:sldId id="2147482761" r:id="rId12"/>
    <p:sldId id="2147482480" r:id="rId13"/>
    <p:sldId id="2147482483" r:id="rId14"/>
    <p:sldId id="2147482481" r:id="rId15"/>
    <p:sldId id="2147482482" r:id="rId16"/>
    <p:sldId id="2147482708" r:id="rId17"/>
    <p:sldId id="2147482485" r:id="rId18"/>
    <p:sldId id="2134807148" r:id="rId19"/>
    <p:sldId id="2147482503" r:id="rId20"/>
    <p:sldId id="2147482762" r:id="rId21"/>
    <p:sldId id="2134807164" r:id="rId22"/>
    <p:sldId id="2147482737" r:id="rId23"/>
    <p:sldId id="2134807155" r:id="rId24"/>
    <p:sldId id="2134807156" r:id="rId25"/>
    <p:sldId id="2147482738" r:id="rId26"/>
    <p:sldId id="2147482739" r:id="rId27"/>
    <p:sldId id="2147482763" r:id="rId28"/>
    <p:sldId id="2147482741" r:id="rId29"/>
    <p:sldId id="2147482742" r:id="rId30"/>
    <p:sldId id="2147482743" r:id="rId31"/>
    <p:sldId id="2147482744" r:id="rId32"/>
    <p:sldId id="2147482712" r:id="rId33"/>
    <p:sldId id="2147482487" r:id="rId34"/>
    <p:sldId id="2147482760" r:id="rId35"/>
    <p:sldId id="2147482745" r:id="rId36"/>
    <p:sldId id="2147482764" r:id="rId37"/>
    <p:sldId id="2147482746" r:id="rId38"/>
    <p:sldId id="2147482766" r:id="rId39"/>
    <p:sldId id="2147482767" r:id="rId40"/>
    <p:sldId id="2147482488" r:id="rId41"/>
    <p:sldId id="2147482747" r:id="rId42"/>
    <p:sldId id="2147482748" r:id="rId43"/>
    <p:sldId id="2147482768" r:id="rId44"/>
    <p:sldId id="2147482769" r:id="rId45"/>
    <p:sldId id="2147482770" r:id="rId46"/>
    <p:sldId id="2147482749" r:id="rId47"/>
    <p:sldId id="2147482490" r:id="rId48"/>
    <p:sldId id="2147482772" r:id="rId49"/>
    <p:sldId id="2147482773" r:id="rId50"/>
    <p:sldId id="2147482774" r:id="rId51"/>
    <p:sldId id="2147482775" r:id="rId52"/>
    <p:sldId id="2147482776" r:id="rId53"/>
    <p:sldId id="2147482777" r:id="rId54"/>
    <p:sldId id="2147482778" r:id="rId55"/>
    <p:sldId id="2147482771" r:id="rId56"/>
    <p:sldId id="2147482492" r:id="rId57"/>
    <p:sldId id="2147482493" r:id="rId58"/>
    <p:sldId id="2147482494" r:id="rId59"/>
    <p:sldId id="2147482779" r:id="rId60"/>
    <p:sldId id="2134807111" r:id="rId61"/>
    <p:sldId id="2147482496" r:id="rId62"/>
    <p:sldId id="2147482497" r:id="rId63"/>
    <p:sldId id="2147482758" r:id="rId64"/>
    <p:sldId id="2147482715" r:id="rId65"/>
    <p:sldId id="2147482499" r:id="rId66"/>
    <p:sldId id="2147482501" r:id="rId67"/>
    <p:sldId id="2147482729" r:id="rId68"/>
    <p:sldId id="2147482502" r:id="rId69"/>
    <p:sldId id="2147482634" r:id="rId7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libri Light" panose="020F0302020204030204" pitchFamily="34" charset="0"/>
      <p:regular r:id="rId76"/>
      <p:italic r:id="rId77"/>
    </p:embeddedFont>
    <p:embeddedFont>
      <p:font typeface="Sakkal Majalla" panose="02000000000000000000" pitchFamily="2" charset="-78"/>
      <p:regular r:id="rId78"/>
      <p:bold r:id="rId79"/>
    </p:embeddedFont>
    <p:embeddedFont>
      <p:font typeface="Dosis SemiBold" panose="020B0604020202020204" charset="0"/>
      <p:bold r:id="rId80"/>
    </p:embeddedFont>
    <p:embeddedFont>
      <p:font typeface="Dosis Medium" panose="020B0604020202020204" charset="0"/>
      <p:regular r:id="rId81"/>
    </p:embeddedFont>
    <p:embeddedFont>
      <p:font typeface="Modern Love" panose="020B0604020202020204" charset="0"/>
      <p:regular r:id="rId82"/>
    </p:embeddedFont>
    <p:embeddedFont>
      <p:font typeface="Dosis ExtraBold" panose="020B0604020202020204" charset="0"/>
      <p:bold r:id="rId83"/>
    </p:embeddedFont>
    <p:embeddedFont>
      <p:font typeface="Microsoft Uighur" panose="02000000000000000000" pitchFamily="2" charset="-78"/>
      <p:regular r:id="rId84"/>
      <p:bold r:id="rId85"/>
    </p:embeddedFont>
    <p:embeddedFont>
      <p:font typeface="Dosis" panose="020B0604020202020204" charset="0"/>
      <p:regular r:id="rId86"/>
      <p:bold r:id="rId8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4FC"/>
    <a:srgbClr val="0097B2"/>
    <a:srgbClr val="424D7C"/>
    <a:srgbClr val="D6E9EA"/>
    <a:srgbClr val="F3EEE8"/>
    <a:srgbClr val="70B1B6"/>
    <a:srgbClr val="7FB9BE"/>
    <a:srgbClr val="1E3F48"/>
    <a:srgbClr val="106585"/>
    <a:srgbClr val="C3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13.fntdata"/><Relationship Id="rId89" Type="http://schemas.openxmlformats.org/officeDocument/2006/relationships/viewProps" Target="viewProp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font" Target="fonts/font16.fntdata"/><Relationship Id="rId61" Type="http://schemas.openxmlformats.org/officeDocument/2006/relationships/slide" Target="slides/slide50.xml"/><Relationship Id="rId82" Type="http://schemas.openxmlformats.org/officeDocument/2006/relationships/font" Target="fonts/font11.fntdata"/><Relationship Id="rId1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72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8944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834953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312576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227909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874346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60128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227964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2578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67639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011961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0830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6501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8535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93774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93576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53404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311146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259381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40622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66205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9338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983743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9576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87223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027032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455880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1461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9885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616867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8327946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86185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154091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87518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448588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31265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4386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82128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43312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02987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8961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51776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297362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24496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152143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50966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364454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9944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93138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396959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6620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100454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6407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54723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76590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3512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221616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693728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657699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4490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726161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078615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75337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17424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36175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904348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61060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36845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646145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42299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91186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032408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29625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405186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36749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566718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417232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7053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650003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2180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69739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60001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373930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41073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033705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11433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336786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31895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6129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325294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97333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35008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21968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66323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21532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0677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46888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51372534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82525504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426550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80915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4202003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80628385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7776068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9266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62184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47664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613718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7006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43584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2045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091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6293767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584492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866488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58336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3264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xmlns="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72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7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5120319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251320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595281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62304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0453124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7275021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941407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9147340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294485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71252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64163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55553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4141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54415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9368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046707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382643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857328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749087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542005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6228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37184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1975294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355734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13863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04879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555783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551771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88915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05977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4172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74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335722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043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06103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6689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90734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811312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802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59242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505763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8418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168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0243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477746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599036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72400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07449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26299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95352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7389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89872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73518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16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83594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5650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7525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46529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01919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440591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933287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88063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435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477419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667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42453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06958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630062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29774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785290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246454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842584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45404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17198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4902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82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46933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42078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7262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93131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97367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60152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23860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69587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602588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66306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856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9201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7889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57703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3442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855747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52678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87338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250319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41841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74680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4536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54023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4444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70428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00547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67587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15421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467219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6099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30230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2756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image" Target="../media/image14.jpg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90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4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6" r:id="rId22"/>
    <p:sldLayoutId id="2147483917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95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26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42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042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1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98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45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822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34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12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microsoft.com/office/2007/relationships/hdphoto" Target="../media/hdphoto6.wdp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12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microsoft.com/office/2007/relationships/hdphoto" Target="../media/hdphoto6.wdp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9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3.png"/><Relationship Id="rId7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17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0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53.gif"/><Relationship Id="rId4" Type="http://schemas.openxmlformats.org/officeDocument/2006/relationships/image" Target="../media/image22.png"/><Relationship Id="rId9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12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microsoft.com/office/2007/relationships/hdphoto" Target="../media/hdphoto6.wdp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A1CFABC-D50C-8E3F-FA67-A2DF4A88A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" b="3613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36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C064E4-6B4F-F7C5-7AEA-268122BD5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1D03D82-9BCD-A534-FE14-0EA53B1610BD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A5BB93F-97A3-9805-74C7-6620DC8E0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يقرأ؟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352783F-C110-820F-D3A9-437A84C4F5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88B9396-42D1-F6A2-51DF-FE33D7AFD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DEEE8CDE-308F-8EB6-A41B-B57D9791E1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B20C020-3571-3CD0-A2F4-99B73C1869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74762BA-9834-1A01-7262-38E2E7A9A48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A73922B-8D2E-2788-074D-B4903F22DED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DFED3F-EC47-DB9F-3B91-553A5C65EC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C75F149-5796-2F06-E1BD-73BD4F1EF39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F746B8EC-74E0-6EB7-0C0E-F1BB4B2925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5C504-EB4C-1089-E6A3-5DFDC7219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71" y="1896241"/>
            <a:ext cx="7950809" cy="45887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DF5E93A-DC0D-2BF3-E797-291941350F2F}"/>
              </a:ext>
            </a:extLst>
          </p:cNvPr>
          <p:cNvSpPr txBox="1"/>
          <p:nvPr/>
        </p:nvSpPr>
        <p:spPr>
          <a:xfrm>
            <a:off x="4325815" y="2942740"/>
            <a:ext cx="164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مَلْحَمِيَّةً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DFBB20E-7F8A-B817-C09C-E6CDE103F256}"/>
              </a:ext>
            </a:extLst>
          </p:cNvPr>
          <p:cNvSpPr txBox="1"/>
          <p:nvPr/>
        </p:nvSpPr>
        <p:spPr>
          <a:xfrm>
            <a:off x="6596933" y="3466783"/>
            <a:ext cx="188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غَريزَةٍ فِطْرِيَّةٍ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4DCA5ED-82D0-1382-51E3-EB8088A7CC65}"/>
              </a:ext>
            </a:extLst>
          </p:cNvPr>
          <p:cNvSpPr txBox="1"/>
          <p:nvPr/>
        </p:nvSpPr>
        <p:spPr>
          <a:xfrm>
            <a:off x="3947879" y="483721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تَزْخَرُ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9829FD9-6BC7-2698-A114-07B235FD5CEB}"/>
              </a:ext>
            </a:extLst>
          </p:cNvPr>
          <p:cNvSpPr txBox="1"/>
          <p:nvPr/>
        </p:nvSpPr>
        <p:spPr>
          <a:xfrm>
            <a:off x="773723" y="3940527"/>
            <a:ext cx="1401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عَشْوائِيّاً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EF81C7C-8F01-D715-FFB8-BC08D8CCEF71}"/>
              </a:ext>
            </a:extLst>
          </p:cNvPr>
          <p:cNvSpPr txBox="1"/>
          <p:nvPr/>
        </p:nvSpPr>
        <p:spPr>
          <a:xfrm>
            <a:off x="1459543" y="3412286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نَفادُ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7533151-DA1E-338E-2862-517CA4B77944}"/>
              </a:ext>
            </a:extLst>
          </p:cNvPr>
          <p:cNvSpPr txBox="1"/>
          <p:nvPr/>
        </p:nvSpPr>
        <p:spPr>
          <a:xfrm>
            <a:off x="6679761" y="5269722"/>
            <a:ext cx="119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تَحْجُبُ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8FBDEFF-2151-50FF-90B6-5037D86B95C0}"/>
              </a:ext>
            </a:extLst>
          </p:cNvPr>
          <p:cNvSpPr txBox="1"/>
          <p:nvPr/>
        </p:nvSpPr>
        <p:spPr>
          <a:xfrm>
            <a:off x="1956375" y="527890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مُذْهِلَةً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017C149D-EF50-2153-0019-BDB4F6ADB0CC}"/>
              </a:ext>
            </a:extLst>
          </p:cNvPr>
          <p:cNvSpPr txBox="1"/>
          <p:nvPr/>
        </p:nvSpPr>
        <p:spPr>
          <a:xfrm>
            <a:off x="6328238" y="5765184"/>
            <a:ext cx="136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ﭐلْإِرْهاقِ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683702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8609F9-10FD-1489-5D5E-358AB2EB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B6E950C-F7F2-6D44-9C50-DED9BD23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 لتقرؤوا النص قراءات فردية. طبقوا ما تعلمتم في حصص الطلاقة.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84EDBBC-094B-BF0E-C4EB-44A4B9B7FE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4962745-C93E-96B2-56E5-290C398A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4DC7833-4167-7BFE-6F2F-E2A24453B5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FE79C3D-3482-1A34-DAD0-9CCD49CD66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8B486AC-798D-2082-C03B-18917E89B5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A0171CD-CB13-FAC9-5847-3A65DA78BD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82A709C-61EF-DDD5-0BC6-5F8CFD36A4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4689A7E-7ADC-006D-D85F-25771668B4B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2">
            <a:extLst>
              <a:ext uri="{FF2B5EF4-FFF2-40B4-BE49-F238E27FC236}">
                <a16:creationId xmlns:a16="http://schemas.microsoft.com/office/drawing/2014/main" xmlns="" id="{A1657752-9C01-93D8-1EA2-656F4528B7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1001" y="1872097"/>
            <a:ext cx="3600000" cy="3600000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6EB7F4DD-E065-D826-5BE9-2D4ECAD9ED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483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A7125F-A556-0FAB-3388-D320EA4E2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70D153-D003-62D0-A905-410B72506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كل واحد منكم  فقرة الآخرون يتتبعون. من يقرأ؟</a:t>
            </a:r>
            <a:endParaRPr lang="fr-FR" sz="2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A4153D8-6C91-E7FE-25C8-1C4261F739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250584A-A83E-A726-D358-F3F74356D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BC5FD68-2F15-E4DC-F483-4FEF5503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1BB3301-D6EB-0C3D-8DE6-6F32A98F67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3CAC372-7F09-5AC8-3088-A66BBC6EBD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E0DA7E9-FC19-1CA1-AC35-5EA589CC2C2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C73CEF2-B86E-40AD-5AA0-B5A15DD8E9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1CEB11D-8F3D-0DC5-BA0E-C191522C28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xmlns="" id="{4F6D3C14-D5FC-8CC3-5640-FD072F84F8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B5B2C077-8718-1FA9-F652-3E329D5C9CA7}"/>
              </a:ext>
            </a:extLst>
          </p:cNvPr>
          <p:cNvGrpSpPr/>
          <p:nvPr/>
        </p:nvGrpSpPr>
        <p:grpSpPr>
          <a:xfrm>
            <a:off x="579015" y="2161212"/>
            <a:ext cx="8184805" cy="3741631"/>
            <a:chOff x="453151" y="2629070"/>
            <a:chExt cx="8184805" cy="374163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951B20F0-B4A1-EA7C-E0D5-2CFE1AB92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77240" y="2629070"/>
              <a:ext cx="2660716" cy="3741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EC25F84A-0CF3-0E2B-0EF6-66CD6C0A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6525" y="2629070"/>
              <a:ext cx="2660715" cy="3738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BEB66605-7519-248C-A518-D479F7314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b="2741"/>
            <a:stretch>
              <a:fillRect/>
            </a:stretch>
          </p:blipFill>
          <p:spPr>
            <a:xfrm>
              <a:off x="453151" y="2629070"/>
              <a:ext cx="2733101" cy="3738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874091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D23F43-0243-DA9F-40B0-6C0933527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5260CE-E4F5-F84F-AEB5-D4AB8B062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 زميلكم وسطروا بقلم الرصاص على الكلمات المشتقة من فعل طار في النص.</a:t>
            </a:r>
            <a:endParaRPr lang="fr-FR" sz="2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9C79B0A-B0BE-B143-3467-AB0972EC4B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AE30230-E261-C705-70F0-0B41E9B17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71B4263-50AE-1A0B-4328-CF287859CE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94D8B0B-F7B2-C48E-958B-70B5E3AD65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9AC8943-05E0-21DE-4623-4A1169C808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54FDB4F-734C-2A59-B6FC-5B0D531377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8DE51C3-61FF-FA10-2280-DFE19F5A28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26F61AF-4C83-E99D-1708-10F5624A65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xmlns="" id="{0C19AB7D-3191-7C19-5645-726BB9AEB1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2B65172-1910-4551-83BD-D7235D8F8620}"/>
              </a:ext>
            </a:extLst>
          </p:cNvPr>
          <p:cNvGrpSpPr/>
          <p:nvPr/>
        </p:nvGrpSpPr>
        <p:grpSpPr>
          <a:xfrm>
            <a:off x="579015" y="2161212"/>
            <a:ext cx="8184805" cy="3741631"/>
            <a:chOff x="453151" y="2629070"/>
            <a:chExt cx="8184805" cy="374163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6157E0A5-61F8-6999-5BE0-857DC05CC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77240" y="2629070"/>
              <a:ext cx="2660716" cy="3741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F206ACFE-E1EE-0477-E739-AE808339F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6525" y="2629070"/>
              <a:ext cx="2660715" cy="3738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085D500D-3F71-537B-E102-9A58D2880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b="2741"/>
            <a:stretch>
              <a:fillRect/>
            </a:stretch>
          </p:blipFill>
          <p:spPr>
            <a:xfrm>
              <a:off x="453151" y="2629070"/>
              <a:ext cx="2733101" cy="3738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934392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FC5D0C-A60D-9DFC-4C10-20056998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4F974AB0-B0E6-C34B-94D0-572364DB1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98 سوف تجيبون الآن عن الأسئلة التالية. 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1B586D3-96D2-08F5-A1D1-E59CC4F52F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0335DC0-7388-CBE2-4C78-8FD3BA847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CE1E481-42F0-1B4A-4D9A-491FE0DEBD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7338268-2D74-4255-B3A1-06D9BF3F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374809D-9F68-1271-8C5F-BD5B01F257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51103FB-6C90-2EF2-C724-55BF79FCC6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6DE82B-BCBB-B209-7F6B-C87B3D25A1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9F16B02-4EAF-45FA-BE4E-B1605B728A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7BE9C1AA-240E-C30D-39DF-075F49A8D0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7528300-FB3C-AF41-85E7-112DF1697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768" y="1925518"/>
            <a:ext cx="7701088" cy="45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291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3E6EFE-23D4-97C2-E0B3-3F57572CB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E187D29-3004-4EB3-5677-260AC797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معكم 10 دقائق للإنجاز؟ سأمر بين الصفوف لمساعدتكم.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943812C-C2DB-A134-F52F-2256E81159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C5D96DC-63FA-B086-D87D-A6FE6499E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049DDD0-5763-E0DC-47D9-8689351885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E8A5A74-D06C-92BE-3C13-3FE8644C3A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66CD879-9EBD-E4D2-ADDB-B7D593BF6C6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3A0A398-8E60-88D0-BC48-8F286361CB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FFA3843-2654-0EAF-2D90-95958F500A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B0F8632-FCA2-463A-4896-3D5A417AEF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BB940A80-0AB8-1064-35CD-779DFFB0F7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8201F01-A55D-16EA-34A4-7D6BC654A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768" y="1925518"/>
            <a:ext cx="7701088" cy="45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5176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DC8EBD-1453-317D-6A5A-1CA5B33D6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F00DAB7-D9A5-35F1-E3DA-08E0F39B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الأول. من يقرأ جوابه؟ كيف حصلت على الجواب؟ هل أنتم متفقون؟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6034F09-2AF8-4D39-2C2F-C7C44AA29D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4A22971-FB9B-77BE-782B-3F00FCA5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1DC9609-287C-7CEC-F82B-695B60EEBB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9715645-8FBE-9383-67EC-821115DC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781381C-CB8B-AE92-A5F8-F587EF7DE9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3B9A189-408C-0BD9-F394-E707BDD1E1C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2C57765-9545-8D39-87EF-74D3DE7BF4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E505588-2FD0-6FDC-A8A8-7C9291037D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xmlns="" id="{78B2DD03-D431-5C4F-014C-398C81FC7D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E16F340-1CDB-E8F9-7A1A-378931B37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996" y="2719137"/>
            <a:ext cx="7993601" cy="12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653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81A5CC-AE7C-CFA2-B1AE-AA5BA54C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F3C1804-7563-455F-C752-8E188EB3A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199ECF8-0AB5-44D5-ADF3-9EC23DCBFF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23B2417-5D2E-8938-C7F6-167682FEF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D5F55E9-FFAD-DA5A-380E-C65552A1A3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930D1B3-1D6C-687B-E5A1-9E370DCDBE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F63A815-31FE-5EB1-9F45-3646989C4B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9C634C7-91F9-6227-3F91-8ADA07E29C9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E176668-C0D0-745B-1734-B622753BE9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D203040-3555-729E-63CA-892B0330D3A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xmlns="" id="{81F3791F-9A5F-B084-928E-D44AB7CFDD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A011EA7-EFC2-E5E5-32EB-1A5A5B832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996" y="2719137"/>
            <a:ext cx="7993601" cy="1221820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B3870C99-8267-31BE-EBB5-D9E77ED90352}"/>
              </a:ext>
            </a:extLst>
          </p:cNvPr>
          <p:cNvSpPr txBox="1"/>
          <p:nvPr/>
        </p:nvSpPr>
        <p:spPr>
          <a:xfrm>
            <a:off x="522614" y="3339168"/>
            <a:ext cx="8148983" cy="851252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يَتَحَدَّثُ ﭐلنَّصُّ عَنْ ظاهِرَةِ هِجْرَةِ بَعْضِ </a:t>
            </a:r>
            <a:r>
              <a:rPr lang="ar-MA" sz="4400" b="1" kern="0" dirty="0">
                <a:solidFill>
                  <a:srgbClr val="C00000"/>
                </a:solidFill>
                <a:ea typeface="Calibri" panose="020F0502020204030204" pitchFamily="34" charset="0"/>
              </a:rPr>
              <a:t>أ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نْواعِ ﭐلطُّيورِ. </a:t>
            </a:r>
          </a:p>
        </p:txBody>
      </p:sp>
    </p:spTree>
    <p:extLst>
      <p:ext uri="{BB962C8B-B14F-4D97-AF65-F5344CB8AC3E}">
        <p14:creationId xmlns:p14="http://schemas.microsoft.com/office/powerpoint/2010/main" val="38720898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BB7BBE-B934-E23E-5A98-BD0CC1947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735AAA16-E1B8-9A40-A22D-08B1CD1D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الثاني. من يقرأ جوابه؟ كيف حصلت على الجواب؟ هل أنتم متفقون؟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B3DC7FF-2FA7-F6FA-FF14-D1B35026B7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5342A66-F468-BC85-EDAA-E342C3EF4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3FC2CB0-A2A4-C74C-93DB-49498C6EA2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C7D7490-4DAB-C089-E914-0B1BBCC0D4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5982388-85CC-6A3D-5CD7-33D860D8BA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08DF29B-E20D-5BDF-D7A9-26F007F5216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49D7FE9-2539-E212-1955-42F141929B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55CECD0-BF98-E2D5-961A-24B48D03211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xmlns="" id="{9C4BF965-B05F-CF85-2076-A42B6DF34B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64C1494-3E39-D7DC-92AB-802654CE7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997" y="2891369"/>
            <a:ext cx="8028006" cy="121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340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8689CB-9886-A41A-EA0F-76FC689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BC731D5B-3EC5-1DF8-9B5E-3094F7813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490B1CA-F683-C4DE-669A-B73495C01D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95AAB72-8368-CA54-5B61-7D6B2EDAB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167E27A-8EB2-3A18-8230-37B3FB11CF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4AF74CE-9B98-5BF9-E148-85CA802D10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409CC05-45FC-F07A-9E0D-0E4C4CAB3A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0808125-979F-7A58-8D33-FF95CF177AB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CBA5EDE-1BE4-5072-D417-CD07051C260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7BF4661-F633-9F51-24AA-DBB36259D6A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6E4A9251-E5C7-DE42-2F4E-25AC4AC154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27B0364-B8AC-F5C0-533D-CA9FD7ABD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997" y="2891369"/>
            <a:ext cx="8028006" cy="12113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D5126D5-4B75-309F-415D-9EDFD0258D48}"/>
              </a:ext>
            </a:extLst>
          </p:cNvPr>
          <p:cNvSpPr txBox="1"/>
          <p:nvPr/>
        </p:nvSpPr>
        <p:spPr>
          <a:xfrm>
            <a:off x="4521156" y="349706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8388465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F0E93D1-10BC-D74F-84D8-55A3EF1D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تابعوا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146A1C4-3327-1F82-02B5-E69CFB870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163A3D1-DD8E-A0E6-BB29-C63367D814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DB6BAC5-15A7-D4D2-08A0-F3B93603CB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2E40663-1010-4DDB-3122-2280F1B8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7BCACB-A217-2B33-6A3E-53CE7DBB50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07D3CF-31FE-9F17-F78F-D069750C23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AAC789-23C1-1882-C787-360D208AE8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48DD54D-7746-7541-0E36-74B34B3264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xmlns="" id="{436A501B-4469-5D27-3B4D-D7FCFE3E60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8324A47-0582-93A3-420C-648DD3620B1C}"/>
              </a:ext>
            </a:extLst>
          </p:cNvPr>
          <p:cNvSpPr txBox="1"/>
          <p:nvPr/>
        </p:nvSpPr>
        <p:spPr>
          <a:xfrm>
            <a:off x="319087" y="1798236"/>
            <a:ext cx="8505826" cy="4908947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يَعيشُ حَيوانُ "ﭐلنُّوْ" في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ﭐلسُّهولِ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ﭐلْعُشْبِيَّةِ بِإِفْرِيقْيا. في كُلِّ سَنَةٍ، يَقومُ بِرِحْلَةٍ طَويلَةٍ بَحْثاً عَنِ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ﭐلْماءِ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وَﭐلْعُشْبِ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، حَيْثُ يُهاجِرُ في مَجْموعاتٍ كَبيرَةٍ. تَبْدَأُ هِجْرَتُهُ عِنْدَما يَجِفُّ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ﭐلْعُشْبُ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في مَكانِ عَيْشِهِ، فَيَسيرُ لِمَسافاتٍ طَويلَةٍ مُتَحَمِّلاً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ﭐلتَّعَبَ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وَﭐلْخَطَرَ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. فَيَعْبُرُ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ﭐلْأَنْهارَ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، وَقَدْ يُواجِهُ ﭐلتَّماسيحَ وَﭐلأُسودَ ﭐلَّتي تُحاوِلُ ﭐفْتِراسَهُ. لَكِنَّه يُواصِلُ طَريقَهُ بِشَجاعَةٍ. هَذِهِ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ﭐلْهِجْرَةُ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مُهِمَّةٌ جِدّاً لِبَقائِهِ، لِأَنَّها تُمَكِّنُهُ مِنَ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ﭐلْعُثورِ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عَلى غِذائِهِ وَحِمايَةِ صِغارِهِ. وَتُعْتَبَرُ مِنْ أَعْظَمِ مَشاهِدِ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ﭐلطَّبيعَةِ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، حَيْثُ تَجْذِبُ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ﭐلْعَديدَ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مِنَ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ﭐلْباحِثينَ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وَﭐلْمُصَوِّرينَ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لِمُتابَعَتِها.</a:t>
            </a:r>
          </a:p>
        </p:txBody>
      </p:sp>
    </p:spTree>
    <p:extLst>
      <p:ext uri="{BB962C8B-B14F-4D97-AF65-F5344CB8AC3E}">
        <p14:creationId xmlns:p14="http://schemas.microsoft.com/office/powerpoint/2010/main" val="280800417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92130F-E98F-0B7A-21EC-F07CA741A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46CF874-B177-724B-DD7C-3F946E8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الثالث. من يقرأ جوابه؟ كيف حصلت على الجواب؟ هل أنتم متفقون؟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7092679-940C-9F2C-B6F5-9E69D742DC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031D24D-4E46-E9B5-4B10-556C3912F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CF804B9-FB61-FFFF-D359-53AA24A38E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38AFA20-B7A3-907E-AB0D-0BF58F2DE5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18C824C-4B79-97C3-BCD9-7FFD64082A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678D904-D95D-C364-4C06-72633484147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0485335-1B04-7A6F-ADE8-B79F4B818A6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D94AF9E-638E-DA5F-6381-6075FB2A54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xmlns="" id="{D34590E0-3595-0B8B-4B1E-206F5F0EA5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ECE015C-DBEC-F9A5-4F0D-304FB4030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263" y="2634916"/>
            <a:ext cx="8336887" cy="32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2831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C01B67-9230-D26E-BDA5-A5EBDF17D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C56B1E7-D9C0-3267-70D7-A91287F8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324B37F-1A55-2455-17FC-9AED5D7098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565DD62-F62C-4737-5F77-0F93EE9F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CE9F14E-6CF6-8F50-E4E9-4629B48721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35F9D54-F112-4999-12ED-AC91F916B4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66D28D8-B2B3-1E6C-213B-B4E7BD577C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325212D-E34C-728E-2D82-8338698925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BFA11EF-DFCF-B6AE-9F89-9408600ADD2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634EE85-B86E-F998-A7FC-FD523ED7A4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EB5A7376-C09E-A4B9-8DEA-5848B4A003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E17B408-1AD5-2261-CD57-462C08C7A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263" y="2634916"/>
            <a:ext cx="8336887" cy="322787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0B14AAD2-AF97-3E51-4A83-4854E0FF6AD7}"/>
              </a:ext>
            </a:extLst>
          </p:cNvPr>
          <p:cNvCxnSpPr>
            <a:cxnSpLocks/>
          </p:cNvCxnSpPr>
          <p:nvPr/>
        </p:nvCxnSpPr>
        <p:spPr>
          <a:xfrm flipH="1">
            <a:off x="4018241" y="3621505"/>
            <a:ext cx="1480191" cy="938463"/>
          </a:xfrm>
          <a:prstGeom prst="line">
            <a:avLst/>
          </a:prstGeom>
          <a:ln w="12700">
            <a:solidFill>
              <a:srgbClr val="0097B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213445BD-A0AB-0A2E-6547-25643B0EE3D7}"/>
              </a:ext>
            </a:extLst>
          </p:cNvPr>
          <p:cNvCxnSpPr>
            <a:cxnSpLocks/>
          </p:cNvCxnSpPr>
          <p:nvPr/>
        </p:nvCxnSpPr>
        <p:spPr>
          <a:xfrm flipH="1">
            <a:off x="4018241" y="4559968"/>
            <a:ext cx="1480191" cy="874296"/>
          </a:xfrm>
          <a:prstGeom prst="line">
            <a:avLst/>
          </a:prstGeom>
          <a:ln w="12700">
            <a:solidFill>
              <a:srgbClr val="0097B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E594B859-BDCB-96BE-A418-F7DD3F9DD6FE}"/>
              </a:ext>
            </a:extLst>
          </p:cNvPr>
          <p:cNvCxnSpPr>
            <a:cxnSpLocks/>
          </p:cNvCxnSpPr>
          <p:nvPr/>
        </p:nvCxnSpPr>
        <p:spPr>
          <a:xfrm flipH="1" flipV="1">
            <a:off x="4018241" y="3621505"/>
            <a:ext cx="1480191" cy="1925052"/>
          </a:xfrm>
          <a:prstGeom prst="line">
            <a:avLst/>
          </a:prstGeom>
          <a:ln w="12700">
            <a:solidFill>
              <a:srgbClr val="0097B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82355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A8BC41-1F6F-2CC1-B5A0-2B9052EA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E0D87EB8-C741-895C-BDE6-2D1903EF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88" y="1051258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ورشة الكتابة </a:t>
            </a:r>
            <a:r>
              <a:rPr lang="fr-MA" sz="4000" dirty="0">
                <a:solidFill>
                  <a:srgbClr val="424D7C"/>
                </a:solidFill>
              </a:rPr>
              <a:t>–</a:t>
            </a:r>
            <a:r>
              <a:rPr lang="ar-MA" sz="4000" dirty="0"/>
              <a:t> </a:t>
            </a:r>
            <a:r>
              <a:rPr lang="ar-MA" sz="4000" dirty="0">
                <a:solidFill>
                  <a:srgbClr val="424D7B"/>
                </a:solidFill>
              </a:rPr>
              <a:t>الصرف والتحويل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B0539CC-5072-1797-7F7D-4E40D7EC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936820"/>
            <a:ext cx="7789894" cy="273509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6B7B0373-6A9E-B5E2-1C43-58E4E5BCBC9B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المصدر الصريح.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DB7E8D8D-5442-0397-4A55-E0527B432A95}"/>
              </a:ext>
            </a:extLst>
          </p:cNvPr>
          <p:cNvSpPr txBox="1"/>
          <p:nvPr/>
        </p:nvSpPr>
        <p:spPr>
          <a:xfrm>
            <a:off x="3342962" y="1775538"/>
            <a:ext cx="3932902" cy="661720"/>
          </a:xfrm>
          <a:prstGeom prst="rect">
            <a:avLst/>
          </a:prstGeom>
        </p:spPr>
        <p:txBody>
          <a:bodyPr anchor="ctr"/>
          <a:lstStyle>
            <a:lvl1pPr algn="ctr" defTabSz="914400" rtl="1">
              <a:lnSpc>
                <a:spcPct val="90000"/>
              </a:lnSpc>
              <a:spcBef>
                <a:spcPct val="0"/>
              </a:spcBef>
              <a:buNone/>
              <a:defRPr lang="fr-MA" sz="4000" b="1">
                <a:solidFill>
                  <a:srgbClr val="424D7B"/>
                </a:solidFill>
                <a:latin typeface="Dosis ExtraBold" pitchFamily="2" charset="0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ورشة الكتابة </a:t>
            </a:r>
            <a:r>
              <a:rPr lang="fr-MA" sz="3600" dirty="0"/>
              <a:t>–</a:t>
            </a:r>
            <a:r>
              <a:rPr lang="ar-MA" sz="3600" dirty="0"/>
              <a:t> </a:t>
            </a:r>
            <a:r>
              <a:rPr lang="ar-MA" sz="3600" dirty="0">
                <a:latin typeface="Microsoft Uighur" panose="02000000000000000000" pitchFamily="2" charset="-78"/>
              </a:rPr>
              <a:t>الصرف والتحويل</a:t>
            </a:r>
            <a:endParaRPr lang="ar-MA" sz="3600" dirty="0"/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xmlns="" id="{DF20D383-1A63-FDCE-DE0B-D08BBA01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970" y="1775538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38BB70B-38F1-8697-6A54-87C852EA2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000" y="116210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4521C25-4846-D5B7-DDBE-44DDDE4A1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>
            <a:fillRect/>
          </a:stretch>
        </p:blipFill>
        <p:spPr>
          <a:xfrm>
            <a:off x="7277297" y="2045538"/>
            <a:ext cx="59465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EDBD8D-9D23-EBA8-C272-B955814FD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ADA4675-86E1-EECE-1CDF-C434EBEF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سنشرع الآن في حصة الصرف والتحويل. ستتعرفون على المصدر الصريح و كيفية صياغته.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74160E-481D-0E3C-5490-436A3AC966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F448630-5130-E8DA-5C3A-A1969F8008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40B0CA7-7DF7-CA8E-4438-A833CB52B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19847E1-2243-BD14-61FF-CA79BB4C4B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C4EE2A1-AAE9-3BD5-31E9-37CB6E37D8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81020B9-5DA8-5B84-A105-B5EAC6C3F8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B76DF9-D4F8-694C-0583-A7D73D126F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8F1478-5F6E-6B6E-806C-DFD9D9264A8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FA1615AB-CC4E-97A1-22AE-13B58B5AFA9A}"/>
              </a:ext>
            </a:extLst>
          </p:cNvPr>
          <p:cNvSpPr/>
          <p:nvPr/>
        </p:nvSpPr>
        <p:spPr>
          <a:xfrm>
            <a:off x="3037973" y="2971800"/>
            <a:ext cx="3290265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اَلْمَصْدَرُ ٱلصَّريحُ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xmlns="" id="{4C4F1140-1305-347A-52DA-5C31CE3E15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11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1365C2-DBF9-2B2E-E475-3E4200333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2F0D624-E9CF-0F2B-BF35-72A81343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سأقرأ الكلمات التالية. من يقرأ مثلي؟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EA90E0E-C9E0-454E-991E-EA88C61BAE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F32DCB9-4D29-ADC2-7351-B26C0E9210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EFEFD24-F18E-B3C3-F9F9-1E2B933AA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4610BA69-D2A4-959C-9EE0-37B03558B9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99C2AA6-A456-C937-72CF-91CE155150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2454E47-313B-DD09-A329-520F3EF9282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1596E07-9918-B9B7-3B1A-6E95EDCFDD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7D52543-B054-03D3-C1DB-C4C4A2303D6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0564917E-0190-C34A-DE1F-41D0857868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01E365AB-F035-2222-7165-5BA6947D01BA}"/>
              </a:ext>
            </a:extLst>
          </p:cNvPr>
          <p:cNvSpPr txBox="1"/>
          <p:nvPr/>
        </p:nvSpPr>
        <p:spPr>
          <a:xfrm>
            <a:off x="2624267" y="4606931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نَرْفَعُ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xmlns="" id="{BDFC9975-BD18-7836-4B40-2B4A708F29E8}"/>
              </a:ext>
            </a:extLst>
          </p:cNvPr>
          <p:cNvSpPr txBox="1"/>
          <p:nvPr/>
        </p:nvSpPr>
        <p:spPr>
          <a:xfrm>
            <a:off x="592002" y="4550860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تَحْليقٌ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C259E040-B125-070C-893A-6840B7C60701}"/>
              </a:ext>
            </a:extLst>
          </p:cNvPr>
          <p:cNvSpPr txBox="1"/>
          <p:nvPr/>
        </p:nvSpPr>
        <p:spPr>
          <a:xfrm>
            <a:off x="6610183" y="3401318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رَجَعَ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xmlns="" id="{A9EE9750-1FBA-2D31-7350-6212FE848160}"/>
              </a:ext>
            </a:extLst>
          </p:cNvPr>
          <p:cNvSpPr txBox="1"/>
          <p:nvPr/>
        </p:nvSpPr>
        <p:spPr>
          <a:xfrm>
            <a:off x="4629189" y="3401318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يُحَلِّقُ</a:t>
            </a: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xmlns="" id="{D81F8A2F-3C6A-6184-58BA-04813C152E9D}"/>
              </a:ext>
            </a:extLst>
          </p:cNvPr>
          <p:cNvSpPr txBox="1"/>
          <p:nvPr/>
        </p:nvSpPr>
        <p:spPr>
          <a:xfrm>
            <a:off x="6634109" y="4606931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حَل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xmlns="" id="{37F01788-44F4-B831-80D5-214BDBDE6A2B}"/>
              </a:ext>
            </a:extLst>
          </p:cNvPr>
          <p:cNvSpPr txBox="1"/>
          <p:nvPr/>
        </p:nvSpPr>
        <p:spPr>
          <a:xfrm>
            <a:off x="4629188" y="4606931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رُجوعٌ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77A3EDD3-06AB-A408-EEFC-ECFB153DD135}"/>
              </a:ext>
            </a:extLst>
          </p:cNvPr>
          <p:cNvSpPr txBox="1"/>
          <p:nvPr/>
        </p:nvSpPr>
        <p:spPr>
          <a:xfrm>
            <a:off x="2607252" y="3424933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طَيَرانٌ</a:t>
            </a: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xmlns="" id="{1CC5D994-CBDA-AC54-ABBF-1E95F54D9FCE}"/>
              </a:ext>
            </a:extLst>
          </p:cNvPr>
          <p:cNvSpPr txBox="1"/>
          <p:nvPr/>
        </p:nvSpPr>
        <p:spPr>
          <a:xfrm>
            <a:off x="580227" y="3350133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اِنْطَلِقْ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xmlns="" id="{919E344A-D993-18F5-204E-DFE17734818F}"/>
              </a:ext>
            </a:extLst>
          </p:cNvPr>
          <p:cNvSpPr txBox="1"/>
          <p:nvPr/>
        </p:nvSpPr>
        <p:spPr>
          <a:xfrm>
            <a:off x="2616027" y="2054034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رِحْلَةٌَ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xmlns="" id="{143A789D-2DE7-60EA-C678-C549599C2222}"/>
              </a:ext>
            </a:extLst>
          </p:cNvPr>
          <p:cNvSpPr txBox="1"/>
          <p:nvPr/>
        </p:nvSpPr>
        <p:spPr>
          <a:xfrm>
            <a:off x="6610183" y="2054034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طارَ</a:t>
            </a: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xmlns="" id="{6A6FC75E-DBD6-C901-BE26-5C84A9F569CB}"/>
              </a:ext>
            </a:extLst>
          </p:cNvPr>
          <p:cNvSpPr txBox="1"/>
          <p:nvPr/>
        </p:nvSpPr>
        <p:spPr>
          <a:xfrm>
            <a:off x="580227" y="2045242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رَفْعٌ</a:t>
            </a: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xmlns="" id="{1E471B22-45BF-7F8D-2F9A-4191BC47DC01}"/>
              </a:ext>
            </a:extLst>
          </p:cNvPr>
          <p:cNvSpPr txBox="1"/>
          <p:nvPr/>
        </p:nvSpPr>
        <p:spPr>
          <a:xfrm>
            <a:off x="4629190" y="2054034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اِنْطِلاقٌ</a:t>
            </a:r>
          </a:p>
        </p:txBody>
      </p:sp>
    </p:spTree>
    <p:extLst>
      <p:ext uri="{BB962C8B-B14F-4D97-AF65-F5344CB8AC3E}">
        <p14:creationId xmlns:p14="http://schemas.microsoft.com/office/powerpoint/2010/main" val="43431408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336991-A6BB-2024-BCAB-A1E81280B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40CC0C6-2B0B-30AD-16E9-9006E579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ليميز الفعل من بين الكلمات التي قرأتم 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68B23E1-02DA-3E0C-08E4-C88658BC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5CAAAA4C-3C93-48DE-0E62-80B885831E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1BC782E-79A9-6E2C-7B46-1FECC9D5D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044CED7-C53C-1621-35BA-F46C20FE79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B5BFF04-A25B-C302-1328-857AE94066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C8E0303-8058-1CA7-6363-C9E97C4A91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BFD1484-FBE7-DE57-124F-8CD53612363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BC8EE35-BF0B-D5EA-311A-C044DA7A4AB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57CFDE91-D234-81A8-3254-2E8FC2740E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5" name="Google Shape;452;p158">
            <a:extLst>
              <a:ext uri="{FF2B5EF4-FFF2-40B4-BE49-F238E27FC236}">
                <a16:creationId xmlns:a16="http://schemas.microsoft.com/office/drawing/2014/main" xmlns="" id="{2D555DC5-C65A-149F-4B7C-7058839BEE53}"/>
              </a:ext>
            </a:extLst>
          </p:cNvPr>
          <p:cNvSpPr txBox="1"/>
          <p:nvPr/>
        </p:nvSpPr>
        <p:spPr>
          <a:xfrm>
            <a:off x="2624267" y="4606931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نَرْفَعُ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6" name="Google Shape;452;p158">
            <a:extLst>
              <a:ext uri="{FF2B5EF4-FFF2-40B4-BE49-F238E27FC236}">
                <a16:creationId xmlns:a16="http://schemas.microsoft.com/office/drawing/2014/main" xmlns="" id="{ADF26804-CB47-3FE2-A091-9CA79590850F}"/>
              </a:ext>
            </a:extLst>
          </p:cNvPr>
          <p:cNvSpPr txBox="1"/>
          <p:nvPr/>
        </p:nvSpPr>
        <p:spPr>
          <a:xfrm>
            <a:off x="592002" y="4550860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تَحْليقٌ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7" name="Google Shape;452;p158">
            <a:extLst>
              <a:ext uri="{FF2B5EF4-FFF2-40B4-BE49-F238E27FC236}">
                <a16:creationId xmlns:a16="http://schemas.microsoft.com/office/drawing/2014/main" xmlns="" id="{B1401215-AC1D-B0E6-63D7-730E39BD7588}"/>
              </a:ext>
            </a:extLst>
          </p:cNvPr>
          <p:cNvSpPr txBox="1"/>
          <p:nvPr/>
        </p:nvSpPr>
        <p:spPr>
          <a:xfrm>
            <a:off x="6610183" y="3401318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رَجَعَ</a:t>
            </a:r>
          </a:p>
        </p:txBody>
      </p:sp>
      <p:sp>
        <p:nvSpPr>
          <p:cNvPr id="58" name="Google Shape;452;p158">
            <a:extLst>
              <a:ext uri="{FF2B5EF4-FFF2-40B4-BE49-F238E27FC236}">
                <a16:creationId xmlns:a16="http://schemas.microsoft.com/office/drawing/2014/main" xmlns="" id="{C2D85FB2-D97D-0F04-9FC6-D1439CEAF8C6}"/>
              </a:ext>
            </a:extLst>
          </p:cNvPr>
          <p:cNvSpPr txBox="1"/>
          <p:nvPr/>
        </p:nvSpPr>
        <p:spPr>
          <a:xfrm>
            <a:off x="4629189" y="3401318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يُحَلِّقُ</a:t>
            </a:r>
          </a:p>
        </p:txBody>
      </p:sp>
      <p:sp>
        <p:nvSpPr>
          <p:cNvPr id="59" name="Google Shape;452;p158">
            <a:extLst>
              <a:ext uri="{FF2B5EF4-FFF2-40B4-BE49-F238E27FC236}">
                <a16:creationId xmlns:a16="http://schemas.microsoft.com/office/drawing/2014/main" xmlns="" id="{45C28526-701C-491E-207E-124F249294AD}"/>
              </a:ext>
            </a:extLst>
          </p:cNvPr>
          <p:cNvSpPr txBox="1"/>
          <p:nvPr/>
        </p:nvSpPr>
        <p:spPr>
          <a:xfrm>
            <a:off x="6634109" y="4606931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حَل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0" name="Google Shape;452;p158">
            <a:extLst>
              <a:ext uri="{FF2B5EF4-FFF2-40B4-BE49-F238E27FC236}">
                <a16:creationId xmlns:a16="http://schemas.microsoft.com/office/drawing/2014/main" xmlns="" id="{DC1CA81C-221C-B07C-F5B6-414F8558C422}"/>
              </a:ext>
            </a:extLst>
          </p:cNvPr>
          <p:cNvSpPr txBox="1"/>
          <p:nvPr/>
        </p:nvSpPr>
        <p:spPr>
          <a:xfrm>
            <a:off x="4629188" y="4606931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رُجوعٌ</a:t>
            </a:r>
          </a:p>
        </p:txBody>
      </p:sp>
      <p:sp>
        <p:nvSpPr>
          <p:cNvPr id="61" name="Google Shape;452;p158">
            <a:extLst>
              <a:ext uri="{FF2B5EF4-FFF2-40B4-BE49-F238E27FC236}">
                <a16:creationId xmlns:a16="http://schemas.microsoft.com/office/drawing/2014/main" xmlns="" id="{6A777D0B-27E6-8665-3FAA-88E378B5B545}"/>
              </a:ext>
            </a:extLst>
          </p:cNvPr>
          <p:cNvSpPr txBox="1"/>
          <p:nvPr/>
        </p:nvSpPr>
        <p:spPr>
          <a:xfrm>
            <a:off x="2607252" y="3424933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طَيَرانٌ</a:t>
            </a:r>
          </a:p>
        </p:txBody>
      </p:sp>
      <p:sp>
        <p:nvSpPr>
          <p:cNvPr id="62" name="Google Shape;452;p158">
            <a:extLst>
              <a:ext uri="{FF2B5EF4-FFF2-40B4-BE49-F238E27FC236}">
                <a16:creationId xmlns:a16="http://schemas.microsoft.com/office/drawing/2014/main" xmlns="" id="{DD71F549-8C26-09A8-8410-5698C9F79FFB}"/>
              </a:ext>
            </a:extLst>
          </p:cNvPr>
          <p:cNvSpPr txBox="1"/>
          <p:nvPr/>
        </p:nvSpPr>
        <p:spPr>
          <a:xfrm>
            <a:off x="580227" y="3350133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اِنْطَلِقْ</a:t>
            </a:r>
          </a:p>
        </p:txBody>
      </p:sp>
      <p:sp>
        <p:nvSpPr>
          <p:cNvPr id="63" name="Google Shape;452;p158">
            <a:extLst>
              <a:ext uri="{FF2B5EF4-FFF2-40B4-BE49-F238E27FC236}">
                <a16:creationId xmlns:a16="http://schemas.microsoft.com/office/drawing/2014/main" xmlns="" id="{C9DB1D69-D321-5001-A147-F2E5D27744A7}"/>
              </a:ext>
            </a:extLst>
          </p:cNvPr>
          <p:cNvSpPr txBox="1"/>
          <p:nvPr/>
        </p:nvSpPr>
        <p:spPr>
          <a:xfrm>
            <a:off x="2616027" y="2054034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رِحْلَةٌَ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4" name="Google Shape;452;p158">
            <a:extLst>
              <a:ext uri="{FF2B5EF4-FFF2-40B4-BE49-F238E27FC236}">
                <a16:creationId xmlns:a16="http://schemas.microsoft.com/office/drawing/2014/main" xmlns="" id="{1D71A21C-1C64-BCF7-37FB-338415EF1DD0}"/>
              </a:ext>
            </a:extLst>
          </p:cNvPr>
          <p:cNvSpPr txBox="1"/>
          <p:nvPr/>
        </p:nvSpPr>
        <p:spPr>
          <a:xfrm>
            <a:off x="6610183" y="2054034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طارَ</a:t>
            </a:r>
          </a:p>
        </p:txBody>
      </p:sp>
      <p:sp>
        <p:nvSpPr>
          <p:cNvPr id="65" name="Google Shape;452;p158">
            <a:extLst>
              <a:ext uri="{FF2B5EF4-FFF2-40B4-BE49-F238E27FC236}">
                <a16:creationId xmlns:a16="http://schemas.microsoft.com/office/drawing/2014/main" xmlns="" id="{B714CB87-944B-86B4-41D2-62D5068CE1AD}"/>
              </a:ext>
            </a:extLst>
          </p:cNvPr>
          <p:cNvSpPr txBox="1"/>
          <p:nvPr/>
        </p:nvSpPr>
        <p:spPr>
          <a:xfrm>
            <a:off x="580227" y="2045242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رَفْعٌ</a:t>
            </a:r>
          </a:p>
        </p:txBody>
      </p:sp>
      <p:sp>
        <p:nvSpPr>
          <p:cNvPr id="66" name="Google Shape;452;p158">
            <a:extLst>
              <a:ext uri="{FF2B5EF4-FFF2-40B4-BE49-F238E27FC236}">
                <a16:creationId xmlns:a16="http://schemas.microsoft.com/office/drawing/2014/main" xmlns="" id="{892339F7-35D9-0923-A8DF-3A7883522FD2}"/>
              </a:ext>
            </a:extLst>
          </p:cNvPr>
          <p:cNvSpPr txBox="1"/>
          <p:nvPr/>
        </p:nvSpPr>
        <p:spPr>
          <a:xfrm>
            <a:off x="4629190" y="2054034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اِنْطِلاقٌ</a:t>
            </a:r>
          </a:p>
        </p:txBody>
      </p:sp>
    </p:spTree>
    <p:extLst>
      <p:ext uri="{BB962C8B-B14F-4D97-AF65-F5344CB8AC3E}">
        <p14:creationId xmlns:p14="http://schemas.microsoft.com/office/powerpoint/2010/main" val="411006576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B62F63-CCB4-5C49-5F71-D6884424B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F3E345C-AC1D-5654-3A94-EE86791E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الكلمات الأخرى تسمى مصادرا  و تدل على حدث مطابق للفعل . من يقرأ ؟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7F58E90-6625-778C-4B6D-5015A360D0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F0D5B6A-D78C-6F95-AEDA-C69F586B1B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76E2ACD-C142-BEA9-7C96-C7B825833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39D3277-E422-2817-74A9-752E0F3455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7CE4EFB-E4C5-0338-5E36-B189E68F9B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A351819-4210-5C0C-D55F-CA3B8FD64B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3DCEB53-DC2B-B9A7-721F-5D49C622BDE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384EDA2-1151-7051-973A-70BF768EAAF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CDAADA58-DC69-928E-87DC-AEB33A1E87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5" name="Google Shape;452;p158">
            <a:extLst>
              <a:ext uri="{FF2B5EF4-FFF2-40B4-BE49-F238E27FC236}">
                <a16:creationId xmlns:a16="http://schemas.microsoft.com/office/drawing/2014/main" xmlns="" id="{465E6534-0E41-A9DB-9DF9-1645E49524FA}"/>
              </a:ext>
            </a:extLst>
          </p:cNvPr>
          <p:cNvSpPr txBox="1"/>
          <p:nvPr/>
        </p:nvSpPr>
        <p:spPr>
          <a:xfrm>
            <a:off x="632373" y="1582676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نَرْفَعُ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6" name="Google Shape;452;p158">
            <a:extLst>
              <a:ext uri="{FF2B5EF4-FFF2-40B4-BE49-F238E27FC236}">
                <a16:creationId xmlns:a16="http://schemas.microsoft.com/office/drawing/2014/main" xmlns="" id="{750D4D9B-3260-32FA-036A-C5E2CFDC94D6}"/>
              </a:ext>
            </a:extLst>
          </p:cNvPr>
          <p:cNvSpPr txBox="1"/>
          <p:nvPr/>
        </p:nvSpPr>
        <p:spPr>
          <a:xfrm>
            <a:off x="632372" y="4589878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تَحْليقٌ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7" name="Google Shape;452;p158">
            <a:extLst>
              <a:ext uri="{FF2B5EF4-FFF2-40B4-BE49-F238E27FC236}">
                <a16:creationId xmlns:a16="http://schemas.microsoft.com/office/drawing/2014/main" xmlns="" id="{301ABAD4-EBE1-5C16-FE03-9E2FBB28B039}"/>
              </a:ext>
            </a:extLst>
          </p:cNvPr>
          <p:cNvSpPr txBox="1"/>
          <p:nvPr/>
        </p:nvSpPr>
        <p:spPr>
          <a:xfrm>
            <a:off x="2663434" y="2685624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رَجَعَ</a:t>
            </a:r>
          </a:p>
        </p:txBody>
      </p:sp>
      <p:sp>
        <p:nvSpPr>
          <p:cNvPr id="58" name="Google Shape;452;p158">
            <a:extLst>
              <a:ext uri="{FF2B5EF4-FFF2-40B4-BE49-F238E27FC236}">
                <a16:creationId xmlns:a16="http://schemas.microsoft.com/office/drawing/2014/main" xmlns="" id="{99DEF552-A37D-3AB2-460B-1650C11C1F8C}"/>
              </a:ext>
            </a:extLst>
          </p:cNvPr>
          <p:cNvSpPr txBox="1"/>
          <p:nvPr/>
        </p:nvSpPr>
        <p:spPr>
          <a:xfrm>
            <a:off x="4629188" y="2685624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يُحَلِّقُ</a:t>
            </a:r>
          </a:p>
        </p:txBody>
      </p:sp>
      <p:sp>
        <p:nvSpPr>
          <p:cNvPr id="59" name="Google Shape;452;p158">
            <a:extLst>
              <a:ext uri="{FF2B5EF4-FFF2-40B4-BE49-F238E27FC236}">
                <a16:creationId xmlns:a16="http://schemas.microsoft.com/office/drawing/2014/main" xmlns="" id="{37E9ED5B-AA40-690F-E4A1-D7E2DDBEA947}"/>
              </a:ext>
            </a:extLst>
          </p:cNvPr>
          <p:cNvSpPr txBox="1"/>
          <p:nvPr/>
        </p:nvSpPr>
        <p:spPr>
          <a:xfrm>
            <a:off x="4629188" y="1616828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رَحَل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0" name="Google Shape;452;p158">
            <a:extLst>
              <a:ext uri="{FF2B5EF4-FFF2-40B4-BE49-F238E27FC236}">
                <a16:creationId xmlns:a16="http://schemas.microsoft.com/office/drawing/2014/main" xmlns="" id="{03EE413C-CD20-F1B3-5D47-D1C5AB3570D5}"/>
              </a:ext>
            </a:extLst>
          </p:cNvPr>
          <p:cNvSpPr txBox="1"/>
          <p:nvPr/>
        </p:nvSpPr>
        <p:spPr>
          <a:xfrm>
            <a:off x="2663433" y="4589878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رُجوعٌ</a:t>
            </a:r>
          </a:p>
        </p:txBody>
      </p:sp>
      <p:sp>
        <p:nvSpPr>
          <p:cNvPr id="61" name="Google Shape;452;p158">
            <a:extLst>
              <a:ext uri="{FF2B5EF4-FFF2-40B4-BE49-F238E27FC236}">
                <a16:creationId xmlns:a16="http://schemas.microsoft.com/office/drawing/2014/main" xmlns="" id="{84A28BB7-327C-E2BB-9D79-ABA42D0BCCA5}"/>
              </a:ext>
            </a:extLst>
          </p:cNvPr>
          <p:cNvSpPr txBox="1"/>
          <p:nvPr/>
        </p:nvSpPr>
        <p:spPr>
          <a:xfrm>
            <a:off x="4629188" y="5587058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طَيَرانٌ</a:t>
            </a:r>
          </a:p>
        </p:txBody>
      </p:sp>
      <p:sp>
        <p:nvSpPr>
          <p:cNvPr id="62" name="Google Shape;452;p158">
            <a:extLst>
              <a:ext uri="{FF2B5EF4-FFF2-40B4-BE49-F238E27FC236}">
                <a16:creationId xmlns:a16="http://schemas.microsoft.com/office/drawing/2014/main" xmlns="" id="{7AA4BB56-09A7-5D73-6807-AD8C13CDCE3A}"/>
              </a:ext>
            </a:extLst>
          </p:cNvPr>
          <p:cNvSpPr txBox="1"/>
          <p:nvPr/>
        </p:nvSpPr>
        <p:spPr>
          <a:xfrm>
            <a:off x="640113" y="2663888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اِنْطَلِقْ</a:t>
            </a:r>
          </a:p>
        </p:txBody>
      </p:sp>
      <p:sp>
        <p:nvSpPr>
          <p:cNvPr id="63" name="Google Shape;452;p158">
            <a:extLst>
              <a:ext uri="{FF2B5EF4-FFF2-40B4-BE49-F238E27FC236}">
                <a16:creationId xmlns:a16="http://schemas.microsoft.com/office/drawing/2014/main" xmlns="" id="{89A5D6EF-EFCD-2C49-3958-26787CCA2196}"/>
              </a:ext>
            </a:extLst>
          </p:cNvPr>
          <p:cNvSpPr txBox="1"/>
          <p:nvPr/>
        </p:nvSpPr>
        <p:spPr>
          <a:xfrm>
            <a:off x="2607252" y="5678608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رِحْلَةٌَ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4" name="Google Shape;452;p158">
            <a:extLst>
              <a:ext uri="{FF2B5EF4-FFF2-40B4-BE49-F238E27FC236}">
                <a16:creationId xmlns:a16="http://schemas.microsoft.com/office/drawing/2014/main" xmlns="" id="{FB23E97D-4C8A-50F2-B08D-B90942ABF1F2}"/>
              </a:ext>
            </a:extLst>
          </p:cNvPr>
          <p:cNvSpPr txBox="1"/>
          <p:nvPr/>
        </p:nvSpPr>
        <p:spPr>
          <a:xfrm>
            <a:off x="2681474" y="1616828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طارَ</a:t>
            </a:r>
          </a:p>
        </p:txBody>
      </p:sp>
      <p:sp>
        <p:nvSpPr>
          <p:cNvPr id="65" name="Google Shape;452;p158">
            <a:extLst>
              <a:ext uri="{FF2B5EF4-FFF2-40B4-BE49-F238E27FC236}">
                <a16:creationId xmlns:a16="http://schemas.microsoft.com/office/drawing/2014/main" xmlns="" id="{4A97922D-202A-9564-8E4F-844FE62A5CA0}"/>
              </a:ext>
            </a:extLst>
          </p:cNvPr>
          <p:cNvSpPr txBox="1"/>
          <p:nvPr/>
        </p:nvSpPr>
        <p:spPr>
          <a:xfrm>
            <a:off x="632373" y="5632072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رَفْعٌ</a:t>
            </a:r>
          </a:p>
        </p:txBody>
      </p:sp>
      <p:sp>
        <p:nvSpPr>
          <p:cNvPr id="66" name="Google Shape;452;p158">
            <a:extLst>
              <a:ext uri="{FF2B5EF4-FFF2-40B4-BE49-F238E27FC236}">
                <a16:creationId xmlns:a16="http://schemas.microsoft.com/office/drawing/2014/main" xmlns="" id="{56A826A5-73DA-B482-8EF0-456D1A3E4AC0}"/>
              </a:ext>
            </a:extLst>
          </p:cNvPr>
          <p:cNvSpPr txBox="1"/>
          <p:nvPr/>
        </p:nvSpPr>
        <p:spPr>
          <a:xfrm>
            <a:off x="4629188" y="4550860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اِنْطِلاقٌ</a:t>
            </a:r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xmlns="" id="{ECFD5A8B-38DB-054D-DED2-FB9208FFEE34}"/>
              </a:ext>
            </a:extLst>
          </p:cNvPr>
          <p:cNvSpPr/>
          <p:nvPr/>
        </p:nvSpPr>
        <p:spPr>
          <a:xfrm>
            <a:off x="6436006" y="1736630"/>
            <a:ext cx="394058" cy="1846614"/>
          </a:xfrm>
          <a:prstGeom prst="rightBrac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F65ECEF0-BD44-2275-C779-966802D2C2B6}"/>
              </a:ext>
            </a:extLst>
          </p:cNvPr>
          <p:cNvSpPr txBox="1"/>
          <p:nvPr/>
        </p:nvSpPr>
        <p:spPr>
          <a:xfrm>
            <a:off x="6894002" y="2294050"/>
            <a:ext cx="178704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اَلْأفْعالُ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xmlns="" id="{08B71BFA-A623-D020-7D67-6337D01FD3FC}"/>
              </a:ext>
            </a:extLst>
          </p:cNvPr>
          <p:cNvSpPr/>
          <p:nvPr/>
        </p:nvSpPr>
        <p:spPr>
          <a:xfrm>
            <a:off x="6499944" y="4588100"/>
            <a:ext cx="394058" cy="1918314"/>
          </a:xfrm>
          <a:prstGeom prst="rightBrac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xmlns="" id="{2908BA8E-89A8-958C-945E-A2F0D8342526}"/>
              </a:ext>
            </a:extLst>
          </p:cNvPr>
          <p:cNvSpPr txBox="1"/>
          <p:nvPr/>
        </p:nvSpPr>
        <p:spPr>
          <a:xfrm>
            <a:off x="6976660" y="5155683"/>
            <a:ext cx="178704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اَلْمَصادِرُ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29859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039752-2D8E-CE39-9511-65416121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742B69E1-95E3-213E-05E0-A8F1B4E52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حاولوا تحديد زمن كل فعل. من منكم يجيب؟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A13E82A-C337-6AAD-4203-6D7EB833C4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5367A6E9-9FC2-4B15-E670-2B541FD1CF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1ED74C6-0EC5-8115-869C-F2526F84C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D6E8DCA-7E3C-9B33-7806-FE1725E8C6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13B7B98-8553-4A4F-35B0-F45639ED3F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706B0BE-EDF2-AEF5-4DC5-0EB0C97EB3E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0EEF5EC-E416-663C-E25F-A6C51EDD7C8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008365A-DC7B-B5D3-E32F-0C89546690D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E62398FB-6D1C-E615-0887-6DD74BC8A8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B1D001AD-D0AA-32EC-D022-94DE6CB8B7DD}"/>
              </a:ext>
            </a:extLst>
          </p:cNvPr>
          <p:cNvSpPr txBox="1"/>
          <p:nvPr/>
        </p:nvSpPr>
        <p:spPr>
          <a:xfrm>
            <a:off x="5928466" y="4949250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نَرْفَعُ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xmlns="" id="{47C6D040-A718-C8F1-1D47-E61894320CFB}"/>
              </a:ext>
            </a:extLst>
          </p:cNvPr>
          <p:cNvSpPr txBox="1"/>
          <p:nvPr/>
        </p:nvSpPr>
        <p:spPr>
          <a:xfrm>
            <a:off x="5928466" y="4088268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رَجَعَ</a:t>
            </a: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xmlns="" id="{E3F0820C-5335-9A8C-C48B-DE09DEC23EFA}"/>
              </a:ext>
            </a:extLst>
          </p:cNvPr>
          <p:cNvSpPr txBox="1"/>
          <p:nvPr/>
        </p:nvSpPr>
        <p:spPr>
          <a:xfrm>
            <a:off x="5928467" y="2387532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يُحَلِّقُ</a:t>
            </a:r>
          </a:p>
        </p:txBody>
      </p:sp>
      <p:sp>
        <p:nvSpPr>
          <p:cNvPr id="34" name="Google Shape;452;p158">
            <a:extLst>
              <a:ext uri="{FF2B5EF4-FFF2-40B4-BE49-F238E27FC236}">
                <a16:creationId xmlns:a16="http://schemas.microsoft.com/office/drawing/2014/main" xmlns="" id="{0CCC34F3-A7B6-60D8-1CB4-07FD4964B6F2}"/>
              </a:ext>
            </a:extLst>
          </p:cNvPr>
          <p:cNvSpPr txBox="1"/>
          <p:nvPr/>
        </p:nvSpPr>
        <p:spPr>
          <a:xfrm>
            <a:off x="5928467" y="1531516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رَحَل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5" name="Google Shape;452;p158">
            <a:extLst>
              <a:ext uri="{FF2B5EF4-FFF2-40B4-BE49-F238E27FC236}">
                <a16:creationId xmlns:a16="http://schemas.microsoft.com/office/drawing/2014/main" xmlns="" id="{79B3493E-726D-DE7C-8945-14A7844D6DAB}"/>
              </a:ext>
            </a:extLst>
          </p:cNvPr>
          <p:cNvSpPr txBox="1"/>
          <p:nvPr/>
        </p:nvSpPr>
        <p:spPr>
          <a:xfrm>
            <a:off x="5919287" y="5810232"/>
            <a:ext cx="1805401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اِنْطَلِقْ</a:t>
            </a:r>
          </a:p>
        </p:txBody>
      </p:sp>
      <p:sp>
        <p:nvSpPr>
          <p:cNvPr id="36" name="Google Shape;452;p158">
            <a:extLst>
              <a:ext uri="{FF2B5EF4-FFF2-40B4-BE49-F238E27FC236}">
                <a16:creationId xmlns:a16="http://schemas.microsoft.com/office/drawing/2014/main" xmlns="" id="{CFBD47E9-521F-8046-7F89-74A68301AA30}"/>
              </a:ext>
            </a:extLst>
          </p:cNvPr>
          <p:cNvSpPr txBox="1"/>
          <p:nvPr/>
        </p:nvSpPr>
        <p:spPr>
          <a:xfrm>
            <a:off x="5928466" y="3227286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طارَ</a:t>
            </a:r>
          </a:p>
        </p:txBody>
      </p:sp>
      <p:sp>
        <p:nvSpPr>
          <p:cNvPr id="43" name="Google Shape;452;p158">
            <a:extLst>
              <a:ext uri="{FF2B5EF4-FFF2-40B4-BE49-F238E27FC236}">
                <a16:creationId xmlns:a16="http://schemas.microsoft.com/office/drawing/2014/main" xmlns="" id="{AE56B57A-63EA-040C-E506-E00BE5723779}"/>
              </a:ext>
            </a:extLst>
          </p:cNvPr>
          <p:cNvSpPr txBox="1"/>
          <p:nvPr/>
        </p:nvSpPr>
        <p:spPr>
          <a:xfrm>
            <a:off x="1340417" y="4957267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................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4" name="Google Shape;452;p158">
            <a:extLst>
              <a:ext uri="{FF2B5EF4-FFF2-40B4-BE49-F238E27FC236}">
                <a16:creationId xmlns:a16="http://schemas.microsoft.com/office/drawing/2014/main" xmlns="" id="{66B086FD-0FD2-995E-956B-2E0D0242C3E1}"/>
              </a:ext>
            </a:extLst>
          </p:cNvPr>
          <p:cNvSpPr txBox="1"/>
          <p:nvPr/>
        </p:nvSpPr>
        <p:spPr>
          <a:xfrm>
            <a:off x="1340417" y="4096285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</a:t>
            </a:r>
          </a:p>
        </p:txBody>
      </p:sp>
      <p:sp>
        <p:nvSpPr>
          <p:cNvPr id="45" name="Google Shape;452;p158">
            <a:extLst>
              <a:ext uri="{FF2B5EF4-FFF2-40B4-BE49-F238E27FC236}">
                <a16:creationId xmlns:a16="http://schemas.microsoft.com/office/drawing/2014/main" xmlns="" id="{E52675EE-2D8B-92DE-4B62-8A3580AEC4C5}"/>
              </a:ext>
            </a:extLst>
          </p:cNvPr>
          <p:cNvSpPr txBox="1"/>
          <p:nvPr/>
        </p:nvSpPr>
        <p:spPr>
          <a:xfrm>
            <a:off x="1340418" y="2395549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</a:t>
            </a:r>
          </a:p>
        </p:txBody>
      </p:sp>
      <p:sp>
        <p:nvSpPr>
          <p:cNvPr id="46" name="Google Shape;452;p158">
            <a:extLst>
              <a:ext uri="{FF2B5EF4-FFF2-40B4-BE49-F238E27FC236}">
                <a16:creationId xmlns:a16="http://schemas.microsoft.com/office/drawing/2014/main" xmlns="" id="{7B285DD6-A1FD-7353-74F2-DF67FA9C80E8}"/>
              </a:ext>
            </a:extLst>
          </p:cNvPr>
          <p:cNvSpPr txBox="1"/>
          <p:nvPr/>
        </p:nvSpPr>
        <p:spPr>
          <a:xfrm>
            <a:off x="1340418" y="1539533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7" name="Google Shape;452;p158">
            <a:extLst>
              <a:ext uri="{FF2B5EF4-FFF2-40B4-BE49-F238E27FC236}">
                <a16:creationId xmlns:a16="http://schemas.microsoft.com/office/drawing/2014/main" xmlns="" id="{D949638C-88AB-1E6B-12CA-DEAC967F18A9}"/>
              </a:ext>
            </a:extLst>
          </p:cNvPr>
          <p:cNvSpPr txBox="1"/>
          <p:nvPr/>
        </p:nvSpPr>
        <p:spPr>
          <a:xfrm>
            <a:off x="1331238" y="5818249"/>
            <a:ext cx="1805401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</a:t>
            </a:r>
          </a:p>
        </p:txBody>
      </p:sp>
      <p:sp>
        <p:nvSpPr>
          <p:cNvPr id="48" name="Google Shape;452;p158">
            <a:extLst>
              <a:ext uri="{FF2B5EF4-FFF2-40B4-BE49-F238E27FC236}">
                <a16:creationId xmlns:a16="http://schemas.microsoft.com/office/drawing/2014/main" xmlns="" id="{8F103BAE-987D-7E9E-AEB9-46416FA1FF4E}"/>
              </a:ext>
            </a:extLst>
          </p:cNvPr>
          <p:cNvSpPr txBox="1"/>
          <p:nvPr/>
        </p:nvSpPr>
        <p:spPr>
          <a:xfrm>
            <a:off x="1340417" y="3235303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..............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Sakkal Majalla"/>
            </a:endParaRPr>
          </a:p>
        </p:txBody>
      </p:sp>
      <p:sp>
        <p:nvSpPr>
          <p:cNvPr id="50" name="Flèche : gauche 49">
            <a:extLst>
              <a:ext uri="{FF2B5EF4-FFF2-40B4-BE49-F238E27FC236}">
                <a16:creationId xmlns:a16="http://schemas.microsoft.com/office/drawing/2014/main" xmlns="" id="{78A8F9C3-8741-9E81-2132-0A75B770BD19}"/>
              </a:ext>
            </a:extLst>
          </p:cNvPr>
          <p:cNvSpPr/>
          <p:nvPr/>
        </p:nvSpPr>
        <p:spPr>
          <a:xfrm>
            <a:off x="3263900" y="1853593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lèche : gauche 1">
            <a:extLst>
              <a:ext uri="{FF2B5EF4-FFF2-40B4-BE49-F238E27FC236}">
                <a16:creationId xmlns:a16="http://schemas.microsoft.com/office/drawing/2014/main" xmlns="" id="{FA7EF18E-09DB-D0C2-DA4D-4A7DEF72C598}"/>
              </a:ext>
            </a:extLst>
          </p:cNvPr>
          <p:cNvSpPr/>
          <p:nvPr/>
        </p:nvSpPr>
        <p:spPr>
          <a:xfrm>
            <a:off x="3263897" y="2755609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èche : gauche 3">
            <a:extLst>
              <a:ext uri="{FF2B5EF4-FFF2-40B4-BE49-F238E27FC236}">
                <a16:creationId xmlns:a16="http://schemas.microsoft.com/office/drawing/2014/main" xmlns="" id="{A3C6096B-68DF-E243-3485-DA7AF727E2EE}"/>
              </a:ext>
            </a:extLst>
          </p:cNvPr>
          <p:cNvSpPr/>
          <p:nvPr/>
        </p:nvSpPr>
        <p:spPr>
          <a:xfrm>
            <a:off x="3271098" y="3592214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174C982F-3A36-1D00-F0DC-00C9EB8F9464}"/>
              </a:ext>
            </a:extLst>
          </p:cNvPr>
          <p:cNvSpPr/>
          <p:nvPr/>
        </p:nvSpPr>
        <p:spPr>
          <a:xfrm>
            <a:off x="3271098" y="4451226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xmlns="" id="{AF3DDB2E-1806-6BB2-00A1-5BF842F6A72C}"/>
              </a:ext>
            </a:extLst>
          </p:cNvPr>
          <p:cNvSpPr/>
          <p:nvPr/>
        </p:nvSpPr>
        <p:spPr>
          <a:xfrm>
            <a:off x="3263896" y="5330835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xmlns="" id="{43B06EC1-3647-11B1-E088-F7928677B4C0}"/>
              </a:ext>
            </a:extLst>
          </p:cNvPr>
          <p:cNvSpPr/>
          <p:nvPr/>
        </p:nvSpPr>
        <p:spPr>
          <a:xfrm>
            <a:off x="3263895" y="6153219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64899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56C796-F42F-D931-BA4D-3BE0122B3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B42215F-3F07-860A-5767-FEBFFF64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D968D00-E2F6-A491-FEA5-589DAA1060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881A1EC-DDA2-1BE0-3E07-BBBC7FB66E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AD781BA-F4C3-F577-F385-9B2CA7C0C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9A4C0B9-6129-CAFF-9694-5127B8F455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D13268C-3B7D-99AC-EB81-53951DF6551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D4558B7-664E-27DF-E4E6-7E187B7E7A0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750155B-C684-FEB7-F679-0969CFB6D24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E150231-0787-367C-B5C3-99A9BB4AA5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82A8FCC6-C1F3-7FA9-C94E-8CF7B59F84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6FB4A0EC-7252-8F15-FC9F-E03532DF7AF1}"/>
              </a:ext>
            </a:extLst>
          </p:cNvPr>
          <p:cNvSpPr txBox="1"/>
          <p:nvPr/>
        </p:nvSpPr>
        <p:spPr>
          <a:xfrm>
            <a:off x="5928466" y="4949250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نَرْفَعُ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xmlns="" id="{EC70E36C-7564-B8A1-C56A-5AC1404BCA57}"/>
              </a:ext>
            </a:extLst>
          </p:cNvPr>
          <p:cNvSpPr txBox="1"/>
          <p:nvPr/>
        </p:nvSpPr>
        <p:spPr>
          <a:xfrm>
            <a:off x="5928466" y="4088268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رَجَعَ</a:t>
            </a: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xmlns="" id="{3254A443-C557-55D2-4A35-F00AC53A957B}"/>
              </a:ext>
            </a:extLst>
          </p:cNvPr>
          <p:cNvSpPr txBox="1"/>
          <p:nvPr/>
        </p:nvSpPr>
        <p:spPr>
          <a:xfrm>
            <a:off x="5928467" y="2387532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يُحَلِّقُ</a:t>
            </a:r>
          </a:p>
        </p:txBody>
      </p:sp>
      <p:sp>
        <p:nvSpPr>
          <p:cNvPr id="34" name="Google Shape;452;p158">
            <a:extLst>
              <a:ext uri="{FF2B5EF4-FFF2-40B4-BE49-F238E27FC236}">
                <a16:creationId xmlns:a16="http://schemas.microsoft.com/office/drawing/2014/main" xmlns="" id="{453CA078-A3E3-7D19-9000-A5B134F1EF53}"/>
              </a:ext>
            </a:extLst>
          </p:cNvPr>
          <p:cNvSpPr txBox="1"/>
          <p:nvPr/>
        </p:nvSpPr>
        <p:spPr>
          <a:xfrm>
            <a:off x="5928467" y="1531516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رَحَل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5" name="Google Shape;452;p158">
            <a:extLst>
              <a:ext uri="{FF2B5EF4-FFF2-40B4-BE49-F238E27FC236}">
                <a16:creationId xmlns:a16="http://schemas.microsoft.com/office/drawing/2014/main" xmlns="" id="{41039209-CB9B-FE39-CF0C-E1D7E8969562}"/>
              </a:ext>
            </a:extLst>
          </p:cNvPr>
          <p:cNvSpPr txBox="1"/>
          <p:nvPr/>
        </p:nvSpPr>
        <p:spPr>
          <a:xfrm>
            <a:off x="5919287" y="5810232"/>
            <a:ext cx="1805401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اِنْطَلِقْ</a:t>
            </a:r>
          </a:p>
        </p:txBody>
      </p:sp>
      <p:sp>
        <p:nvSpPr>
          <p:cNvPr id="36" name="Google Shape;452;p158">
            <a:extLst>
              <a:ext uri="{FF2B5EF4-FFF2-40B4-BE49-F238E27FC236}">
                <a16:creationId xmlns:a16="http://schemas.microsoft.com/office/drawing/2014/main" xmlns="" id="{BBB0A02C-FC29-BEA2-27AF-90A9D2C6BA1B}"/>
              </a:ext>
            </a:extLst>
          </p:cNvPr>
          <p:cNvSpPr txBox="1"/>
          <p:nvPr/>
        </p:nvSpPr>
        <p:spPr>
          <a:xfrm>
            <a:off x="5928466" y="3227286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طارَ</a:t>
            </a:r>
          </a:p>
        </p:txBody>
      </p:sp>
      <p:sp>
        <p:nvSpPr>
          <p:cNvPr id="43" name="Google Shape;452;p158">
            <a:extLst>
              <a:ext uri="{FF2B5EF4-FFF2-40B4-BE49-F238E27FC236}">
                <a16:creationId xmlns:a16="http://schemas.microsoft.com/office/drawing/2014/main" xmlns="" id="{16E992EE-D4FD-FC2C-7CA5-D2ABCB3AA47D}"/>
              </a:ext>
            </a:extLst>
          </p:cNvPr>
          <p:cNvSpPr txBox="1"/>
          <p:nvPr/>
        </p:nvSpPr>
        <p:spPr>
          <a:xfrm>
            <a:off x="1340417" y="4957267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اَلْمُضارِعُ</a:t>
            </a:r>
          </a:p>
        </p:txBody>
      </p:sp>
      <p:sp>
        <p:nvSpPr>
          <p:cNvPr id="44" name="Google Shape;452;p158">
            <a:extLst>
              <a:ext uri="{FF2B5EF4-FFF2-40B4-BE49-F238E27FC236}">
                <a16:creationId xmlns:a16="http://schemas.microsoft.com/office/drawing/2014/main" xmlns="" id="{45D31128-6055-4318-BD15-AB289ABD4B89}"/>
              </a:ext>
            </a:extLst>
          </p:cNvPr>
          <p:cNvSpPr txBox="1"/>
          <p:nvPr/>
        </p:nvSpPr>
        <p:spPr>
          <a:xfrm>
            <a:off x="1340417" y="4096285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اَلْماضي</a:t>
            </a:r>
          </a:p>
        </p:txBody>
      </p:sp>
      <p:sp>
        <p:nvSpPr>
          <p:cNvPr id="45" name="Google Shape;452;p158">
            <a:extLst>
              <a:ext uri="{FF2B5EF4-FFF2-40B4-BE49-F238E27FC236}">
                <a16:creationId xmlns:a16="http://schemas.microsoft.com/office/drawing/2014/main" xmlns="" id="{7BB0F5B9-0400-C3BD-FA00-26CA1DC310C7}"/>
              </a:ext>
            </a:extLst>
          </p:cNvPr>
          <p:cNvSpPr txBox="1"/>
          <p:nvPr/>
        </p:nvSpPr>
        <p:spPr>
          <a:xfrm>
            <a:off x="1340418" y="2395549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اَلْمُضارِعُ</a:t>
            </a:r>
          </a:p>
        </p:txBody>
      </p:sp>
      <p:sp>
        <p:nvSpPr>
          <p:cNvPr id="46" name="Google Shape;452;p158">
            <a:extLst>
              <a:ext uri="{FF2B5EF4-FFF2-40B4-BE49-F238E27FC236}">
                <a16:creationId xmlns:a16="http://schemas.microsoft.com/office/drawing/2014/main" xmlns="" id="{A58B5596-F9E6-CBF6-384D-CBC36D2107D3}"/>
              </a:ext>
            </a:extLst>
          </p:cNvPr>
          <p:cNvSpPr txBox="1"/>
          <p:nvPr/>
        </p:nvSpPr>
        <p:spPr>
          <a:xfrm>
            <a:off x="1340418" y="1539533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اَلْماضي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7" name="Google Shape;452;p158">
            <a:extLst>
              <a:ext uri="{FF2B5EF4-FFF2-40B4-BE49-F238E27FC236}">
                <a16:creationId xmlns:a16="http://schemas.microsoft.com/office/drawing/2014/main" xmlns="" id="{16B5FD60-7E33-EF80-DC05-AF4ACFFDA8D6}"/>
              </a:ext>
            </a:extLst>
          </p:cNvPr>
          <p:cNvSpPr txBox="1"/>
          <p:nvPr/>
        </p:nvSpPr>
        <p:spPr>
          <a:xfrm>
            <a:off x="1331238" y="5818249"/>
            <a:ext cx="1805401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اَلْأَمْرُ</a:t>
            </a:r>
          </a:p>
        </p:txBody>
      </p:sp>
      <p:sp>
        <p:nvSpPr>
          <p:cNvPr id="48" name="Google Shape;452;p158">
            <a:extLst>
              <a:ext uri="{FF2B5EF4-FFF2-40B4-BE49-F238E27FC236}">
                <a16:creationId xmlns:a16="http://schemas.microsoft.com/office/drawing/2014/main" xmlns="" id="{46D3F321-1850-32AF-6A83-41DA7952539F}"/>
              </a:ext>
            </a:extLst>
          </p:cNvPr>
          <p:cNvSpPr txBox="1"/>
          <p:nvPr/>
        </p:nvSpPr>
        <p:spPr>
          <a:xfrm>
            <a:off x="1340417" y="3235303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اَلْماضي</a:t>
            </a:r>
          </a:p>
        </p:txBody>
      </p:sp>
      <p:sp>
        <p:nvSpPr>
          <p:cNvPr id="2" name="Flèche : gauche 1">
            <a:extLst>
              <a:ext uri="{FF2B5EF4-FFF2-40B4-BE49-F238E27FC236}">
                <a16:creationId xmlns:a16="http://schemas.microsoft.com/office/drawing/2014/main" xmlns="" id="{64E938CD-3272-52ED-7E1F-EED285D5DF08}"/>
              </a:ext>
            </a:extLst>
          </p:cNvPr>
          <p:cNvSpPr/>
          <p:nvPr/>
        </p:nvSpPr>
        <p:spPr>
          <a:xfrm>
            <a:off x="3263900" y="1853593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èche : gauche 3">
            <a:extLst>
              <a:ext uri="{FF2B5EF4-FFF2-40B4-BE49-F238E27FC236}">
                <a16:creationId xmlns:a16="http://schemas.microsoft.com/office/drawing/2014/main" xmlns="" id="{8DA3511E-5D18-C354-5100-0240C76DA42E}"/>
              </a:ext>
            </a:extLst>
          </p:cNvPr>
          <p:cNvSpPr/>
          <p:nvPr/>
        </p:nvSpPr>
        <p:spPr>
          <a:xfrm>
            <a:off x="3263897" y="2755609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A81DB6F2-75F2-AF62-E8F3-F72EB5C5E3D9}"/>
              </a:ext>
            </a:extLst>
          </p:cNvPr>
          <p:cNvSpPr/>
          <p:nvPr/>
        </p:nvSpPr>
        <p:spPr>
          <a:xfrm>
            <a:off x="3271098" y="3592214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xmlns="" id="{DB146320-6C07-4B4C-E14B-13FBD0F737E6}"/>
              </a:ext>
            </a:extLst>
          </p:cNvPr>
          <p:cNvSpPr/>
          <p:nvPr/>
        </p:nvSpPr>
        <p:spPr>
          <a:xfrm>
            <a:off x="3271098" y="4451226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xmlns="" id="{46C36572-6842-426B-BFB5-6D53955DA3AB}"/>
              </a:ext>
            </a:extLst>
          </p:cNvPr>
          <p:cNvSpPr/>
          <p:nvPr/>
        </p:nvSpPr>
        <p:spPr>
          <a:xfrm>
            <a:off x="3263896" y="5330835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xmlns="" id="{8FB7C40A-9507-41B7-1D16-64C9F6862960}"/>
              </a:ext>
            </a:extLst>
          </p:cNvPr>
          <p:cNvSpPr/>
          <p:nvPr/>
        </p:nvSpPr>
        <p:spPr>
          <a:xfrm>
            <a:off x="3263895" y="6153219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33420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EDB785-38A4-47BC-43F2-4941426F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D8A12F6A-7479-9938-C4FD-A2CA3BA3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يمكن أن نحدد زمن المصدر؟  المصدر مجرد من الزمن.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4B08390-81E4-2EB9-0AB0-83E2CF43FB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29E0FE4-E3A9-4FC8-B214-59D019797E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3FC9FB2-9C31-048F-53C8-15115E116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06B9128-4181-1431-402F-72B013408B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E349962-E670-B20B-BD7F-12F12032CC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AF92C55-37AF-5AF6-B8B5-C8D982C967A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AA0B0-15B9-D09E-BF88-755C827A1EC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3D06A88-F9A8-B3A2-275E-D83DA0FA24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CF014A26-7208-FAA2-4D38-63C15B537D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F260475B-BB7B-1EF4-0957-E74EF5EEF3BE}"/>
              </a:ext>
            </a:extLst>
          </p:cNvPr>
          <p:cNvSpPr txBox="1"/>
          <p:nvPr/>
        </p:nvSpPr>
        <p:spPr>
          <a:xfrm>
            <a:off x="5928466" y="4949250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sym typeface="Sakkal Majalla"/>
              </a:rPr>
              <a:t>رَفْعٌ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xmlns="" id="{3367E68E-A72A-EE8E-1CEE-D0A14DC69331}"/>
              </a:ext>
            </a:extLst>
          </p:cNvPr>
          <p:cNvSpPr txBox="1"/>
          <p:nvPr/>
        </p:nvSpPr>
        <p:spPr>
          <a:xfrm>
            <a:off x="5928466" y="4088268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رُجوعٌ</a:t>
            </a: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xmlns="" id="{E9AF5B41-59C7-7DDD-1C35-53D7C66A2E46}"/>
              </a:ext>
            </a:extLst>
          </p:cNvPr>
          <p:cNvSpPr txBox="1"/>
          <p:nvPr/>
        </p:nvSpPr>
        <p:spPr>
          <a:xfrm>
            <a:off x="5928467" y="2387532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sym typeface="Sakkal Majalla"/>
              </a:rPr>
              <a:t>تَحْليقٌ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Sakkal Majalla"/>
            </a:endParaRPr>
          </a:p>
        </p:txBody>
      </p:sp>
      <p:sp>
        <p:nvSpPr>
          <p:cNvPr id="34" name="Google Shape;452;p158">
            <a:extLst>
              <a:ext uri="{FF2B5EF4-FFF2-40B4-BE49-F238E27FC236}">
                <a16:creationId xmlns:a16="http://schemas.microsoft.com/office/drawing/2014/main" xmlns="" id="{13B64911-EF0A-3CCE-A2AD-D5063A8FF2E9}"/>
              </a:ext>
            </a:extLst>
          </p:cNvPr>
          <p:cNvSpPr txBox="1"/>
          <p:nvPr/>
        </p:nvSpPr>
        <p:spPr>
          <a:xfrm>
            <a:off x="5928467" y="1531516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رِحْلَةٌ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5" name="Google Shape;452;p158">
            <a:extLst>
              <a:ext uri="{FF2B5EF4-FFF2-40B4-BE49-F238E27FC236}">
                <a16:creationId xmlns:a16="http://schemas.microsoft.com/office/drawing/2014/main" xmlns="" id="{D942D2CD-68DF-AD0B-797B-39E4E76CF87D}"/>
              </a:ext>
            </a:extLst>
          </p:cNvPr>
          <p:cNvSpPr txBox="1"/>
          <p:nvPr/>
        </p:nvSpPr>
        <p:spPr>
          <a:xfrm>
            <a:off x="5919287" y="5810232"/>
            <a:ext cx="1805401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اِنْطِلاقٌ</a:t>
            </a:r>
          </a:p>
        </p:txBody>
      </p:sp>
      <p:sp>
        <p:nvSpPr>
          <p:cNvPr id="36" name="Google Shape;452;p158">
            <a:extLst>
              <a:ext uri="{FF2B5EF4-FFF2-40B4-BE49-F238E27FC236}">
                <a16:creationId xmlns:a16="http://schemas.microsoft.com/office/drawing/2014/main" xmlns="" id="{2C10404E-CCDE-CDE9-C466-CF172AB36830}"/>
              </a:ext>
            </a:extLst>
          </p:cNvPr>
          <p:cNvSpPr txBox="1"/>
          <p:nvPr/>
        </p:nvSpPr>
        <p:spPr>
          <a:xfrm>
            <a:off x="5928466" y="3227286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طَيَرانٌ</a:t>
            </a:r>
          </a:p>
        </p:txBody>
      </p:sp>
      <p:sp>
        <p:nvSpPr>
          <p:cNvPr id="43" name="Google Shape;452;p158">
            <a:extLst>
              <a:ext uri="{FF2B5EF4-FFF2-40B4-BE49-F238E27FC236}">
                <a16:creationId xmlns:a16="http://schemas.microsoft.com/office/drawing/2014/main" xmlns="" id="{46E02297-82DA-AF1F-403A-BC3AF4B7A33F}"/>
              </a:ext>
            </a:extLst>
          </p:cNvPr>
          <p:cNvSpPr txBox="1"/>
          <p:nvPr/>
        </p:nvSpPr>
        <p:spPr>
          <a:xfrm>
            <a:off x="1340417" y="4957267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................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4" name="Google Shape;452;p158">
            <a:extLst>
              <a:ext uri="{FF2B5EF4-FFF2-40B4-BE49-F238E27FC236}">
                <a16:creationId xmlns:a16="http://schemas.microsoft.com/office/drawing/2014/main" xmlns="" id="{CB6FC993-84FD-A7F6-C5EC-F32B320F50A3}"/>
              </a:ext>
            </a:extLst>
          </p:cNvPr>
          <p:cNvSpPr txBox="1"/>
          <p:nvPr/>
        </p:nvSpPr>
        <p:spPr>
          <a:xfrm>
            <a:off x="1340417" y="4096285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</a:t>
            </a:r>
          </a:p>
        </p:txBody>
      </p:sp>
      <p:sp>
        <p:nvSpPr>
          <p:cNvPr id="45" name="Google Shape;452;p158">
            <a:extLst>
              <a:ext uri="{FF2B5EF4-FFF2-40B4-BE49-F238E27FC236}">
                <a16:creationId xmlns:a16="http://schemas.microsoft.com/office/drawing/2014/main" xmlns="" id="{C87F8C48-CFF4-5AC1-3CBF-7A3F387A4673}"/>
              </a:ext>
            </a:extLst>
          </p:cNvPr>
          <p:cNvSpPr txBox="1"/>
          <p:nvPr/>
        </p:nvSpPr>
        <p:spPr>
          <a:xfrm>
            <a:off x="1340418" y="2395549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</a:t>
            </a:r>
          </a:p>
        </p:txBody>
      </p:sp>
      <p:sp>
        <p:nvSpPr>
          <p:cNvPr id="46" name="Google Shape;452;p158">
            <a:extLst>
              <a:ext uri="{FF2B5EF4-FFF2-40B4-BE49-F238E27FC236}">
                <a16:creationId xmlns:a16="http://schemas.microsoft.com/office/drawing/2014/main" xmlns="" id="{F3FC3F4E-0485-F9FA-D740-19F3738CB87F}"/>
              </a:ext>
            </a:extLst>
          </p:cNvPr>
          <p:cNvSpPr txBox="1"/>
          <p:nvPr/>
        </p:nvSpPr>
        <p:spPr>
          <a:xfrm>
            <a:off x="1340418" y="1539533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7" name="Google Shape;452;p158">
            <a:extLst>
              <a:ext uri="{FF2B5EF4-FFF2-40B4-BE49-F238E27FC236}">
                <a16:creationId xmlns:a16="http://schemas.microsoft.com/office/drawing/2014/main" xmlns="" id="{A8C96CCB-AE3F-85E9-24CE-5917C5FB0E2E}"/>
              </a:ext>
            </a:extLst>
          </p:cNvPr>
          <p:cNvSpPr txBox="1"/>
          <p:nvPr/>
        </p:nvSpPr>
        <p:spPr>
          <a:xfrm>
            <a:off x="1331238" y="5818249"/>
            <a:ext cx="1805401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</a:t>
            </a:r>
          </a:p>
        </p:txBody>
      </p:sp>
      <p:sp>
        <p:nvSpPr>
          <p:cNvPr id="48" name="Google Shape;452;p158">
            <a:extLst>
              <a:ext uri="{FF2B5EF4-FFF2-40B4-BE49-F238E27FC236}">
                <a16:creationId xmlns:a16="http://schemas.microsoft.com/office/drawing/2014/main" xmlns="" id="{859E13B7-31AA-138C-101B-CF9B9595860E}"/>
              </a:ext>
            </a:extLst>
          </p:cNvPr>
          <p:cNvSpPr txBox="1"/>
          <p:nvPr/>
        </p:nvSpPr>
        <p:spPr>
          <a:xfrm>
            <a:off x="1340417" y="3235303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..............</a:t>
            </a:r>
          </a:p>
        </p:txBody>
      </p:sp>
      <p:sp>
        <p:nvSpPr>
          <p:cNvPr id="2" name="Flèche : gauche 1">
            <a:extLst>
              <a:ext uri="{FF2B5EF4-FFF2-40B4-BE49-F238E27FC236}">
                <a16:creationId xmlns:a16="http://schemas.microsoft.com/office/drawing/2014/main" xmlns="" id="{BC5DBEE8-ACE3-FCF5-5FD3-387F89BC7F93}"/>
              </a:ext>
            </a:extLst>
          </p:cNvPr>
          <p:cNvSpPr/>
          <p:nvPr/>
        </p:nvSpPr>
        <p:spPr>
          <a:xfrm>
            <a:off x="3263900" y="1853593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èche : gauche 3">
            <a:extLst>
              <a:ext uri="{FF2B5EF4-FFF2-40B4-BE49-F238E27FC236}">
                <a16:creationId xmlns:a16="http://schemas.microsoft.com/office/drawing/2014/main" xmlns="" id="{A396F9DB-5786-6E19-BFDC-464FEABA12B6}"/>
              </a:ext>
            </a:extLst>
          </p:cNvPr>
          <p:cNvSpPr/>
          <p:nvPr/>
        </p:nvSpPr>
        <p:spPr>
          <a:xfrm>
            <a:off x="3263897" y="2755609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CF371706-A177-E0CF-240A-6FA1C2C531B6}"/>
              </a:ext>
            </a:extLst>
          </p:cNvPr>
          <p:cNvSpPr/>
          <p:nvPr/>
        </p:nvSpPr>
        <p:spPr>
          <a:xfrm>
            <a:off x="3271098" y="3592214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xmlns="" id="{ACAF8156-BFC9-CBB5-E489-147EA24A8AEC}"/>
              </a:ext>
            </a:extLst>
          </p:cNvPr>
          <p:cNvSpPr/>
          <p:nvPr/>
        </p:nvSpPr>
        <p:spPr>
          <a:xfrm>
            <a:off x="3271098" y="4451226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xmlns="" id="{06FF1E3B-2975-253A-E489-F4532EC8C095}"/>
              </a:ext>
            </a:extLst>
          </p:cNvPr>
          <p:cNvSpPr/>
          <p:nvPr/>
        </p:nvSpPr>
        <p:spPr>
          <a:xfrm>
            <a:off x="3263896" y="5330835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xmlns="" id="{CE4FE9B5-B17A-A0E2-787C-263FB0FCCE86}"/>
              </a:ext>
            </a:extLst>
          </p:cNvPr>
          <p:cNvSpPr/>
          <p:nvPr/>
        </p:nvSpPr>
        <p:spPr>
          <a:xfrm>
            <a:off x="3263895" y="6153219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43004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B2EAAEF-D2EC-6D42-8D5B-134CEC9C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</a:t>
            </a:r>
            <a:r>
              <a:rPr lang="ar-MA" sz="18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18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0A4D2C9-DE76-6D87-2744-3021A4F5C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16E31AD-4462-C868-F895-E393B94A42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D0BA3F3-3BFA-666D-A064-FBD87D2873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2E238DD-609B-106C-FDB1-D36FC7DB7F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DA12B3D-1FD5-7107-7A71-5CC0041624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568ACE7-8632-317D-C59A-26C841BB34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9FE21F5-7753-5570-04CF-592965DE224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2E5F2B0-0E8F-5518-9813-516D490532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6C8E605A-24F6-ABA2-1993-74CFC017A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E042868-41E5-754A-0C7D-5AC36676B0A1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xmlns="" id="{96DE2C10-F8A4-6ACF-62DF-9167839EAB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8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0F5E79-210E-173A-8EDE-666A8B8A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5A486BC-B883-327B-437C-D4011808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يقرأ؟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E4E0F70-9DED-6A9D-E0E9-62A78F3659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21F26E8-365C-86DD-D5E0-156365B946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4E87C04-2206-4AF3-9AAC-482572E13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4B89B0B-5A95-9D44-ACEF-6C6050219C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F5D0F78-7471-AB74-2618-B0A3B0CDC0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EA60856-9DDB-CAE9-6A07-FA6FB676F08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9E8BDFF-D1D2-CAB2-B6A0-2806D3B78D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6CD8A35-1FFE-09FC-5F46-668318064FE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xmlns="" id="{D7EDBB01-29B3-D4F9-C3CD-EEE7CDCDB5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4" name="Google Shape;452;p158">
            <a:extLst>
              <a:ext uri="{FF2B5EF4-FFF2-40B4-BE49-F238E27FC236}">
                <a16:creationId xmlns:a16="http://schemas.microsoft.com/office/drawing/2014/main" xmlns="" id="{836040D5-322F-C3B6-2182-6E05278DB6C2}"/>
              </a:ext>
            </a:extLst>
          </p:cNvPr>
          <p:cNvSpPr txBox="1"/>
          <p:nvPr/>
        </p:nvSpPr>
        <p:spPr>
          <a:xfrm>
            <a:off x="3678477" y="2353307"/>
            <a:ext cx="1787045" cy="919356"/>
          </a:xfrm>
          <a:prstGeom prst="roundRect">
            <a:avLst/>
          </a:prstGeom>
          <a:solidFill>
            <a:srgbClr val="70B1B6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اَلْمَصْدَرُ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xmlns="" id="{EFD2D119-AE9D-3D58-B3A0-EA422D799955}"/>
              </a:ext>
            </a:extLst>
          </p:cNvPr>
          <p:cNvSpPr txBox="1"/>
          <p:nvPr/>
        </p:nvSpPr>
        <p:spPr>
          <a:xfrm>
            <a:off x="5316128" y="4045015"/>
            <a:ext cx="2608672" cy="1736601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يَدُلُّ عَلى حَدَثٍ مُطابِقٍ لِلْفِعْلِ 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xmlns="" id="{3610C1CD-1337-A8D9-572B-2781828026F2}"/>
              </a:ext>
            </a:extLst>
          </p:cNvPr>
          <p:cNvSpPr txBox="1"/>
          <p:nvPr/>
        </p:nvSpPr>
        <p:spPr>
          <a:xfrm>
            <a:off x="1353070" y="4059451"/>
            <a:ext cx="2474803" cy="1736601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مُجَرَّدٌ مِنَ ﭐلزَّمَنِ.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65953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C027B6-1922-02EF-058F-5BEA695BD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02BBE31-C653-E48E-78D4-62B19B51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ستتعلمون كيف تصوغون المصدر من الفعل؟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C8657E50-9001-7D28-8C73-05B10C863C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630CBF0-054D-5214-1999-86757792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961BCF5-39EF-E7D1-8CC2-68F10EE35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21C4A53-ACCB-E259-4F9B-A14010D798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B64F067-4C7E-E4F5-9FF3-FCB6181A11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58FC1FD-77AD-6CF0-34F3-0CF478329D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81401ED-A77D-9CAC-D8FF-5E9002971F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3F17B4B-FAE8-E0C7-46AF-E606DB91FB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xmlns="" id="{FBD7AF23-DAAE-8C14-598A-2B5AE209E645}"/>
              </a:ext>
            </a:extLst>
          </p:cNvPr>
          <p:cNvSpPr txBox="1"/>
          <p:nvPr/>
        </p:nvSpPr>
        <p:spPr>
          <a:xfrm>
            <a:off x="6610183" y="3429000"/>
            <a:ext cx="1787045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C"/>
                </a:solidFill>
                <a:sym typeface="Sakkal Majalla"/>
              </a:rPr>
              <a:t>اَ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لْفِعْلُ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xmlns="" id="{279C796B-F691-D0BD-5712-A40AE4CB83AA}"/>
              </a:ext>
            </a:extLst>
          </p:cNvPr>
          <p:cNvSpPr txBox="1"/>
          <p:nvPr/>
        </p:nvSpPr>
        <p:spPr>
          <a:xfrm>
            <a:off x="929414" y="3396983"/>
            <a:ext cx="180540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C"/>
                </a:solidFill>
                <a:sym typeface="Sakkal Majalla"/>
              </a:rPr>
              <a:t>اَ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لْمَصْدَر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xmlns="" id="{AADC357D-F817-6E6B-568D-A3A48E7764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lèche : gauche 1">
            <a:extLst>
              <a:ext uri="{FF2B5EF4-FFF2-40B4-BE49-F238E27FC236}">
                <a16:creationId xmlns:a16="http://schemas.microsoft.com/office/drawing/2014/main" xmlns="" id="{B7ADC6DB-2CCC-B6E3-8AD6-A87220B44DAB}"/>
              </a:ext>
            </a:extLst>
          </p:cNvPr>
          <p:cNvSpPr/>
          <p:nvPr/>
        </p:nvSpPr>
        <p:spPr>
          <a:xfrm>
            <a:off x="3352870" y="3792169"/>
            <a:ext cx="2639257" cy="193018"/>
          </a:xfrm>
          <a:prstGeom prst="leftArrow">
            <a:avLst/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34E44DBE-F094-D241-3832-F67E71EC4764}"/>
              </a:ext>
            </a:extLst>
          </p:cNvPr>
          <p:cNvSpPr txBox="1"/>
          <p:nvPr/>
        </p:nvSpPr>
        <p:spPr>
          <a:xfrm>
            <a:off x="3778975" y="2875262"/>
            <a:ext cx="1787045" cy="78314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كَيْفَ؟ 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97488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96035F-6B92-C67C-F185-557D74BFC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9D5F34B-6288-A210-BEA5-98595D73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بداية أحدد نوع الفعل ؟ ثلاثي أم غير تلاثي ؟ من  منكم يميز الأفعال الثلاثية فيما يلي؟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0FB02DE-E2E5-653B-5799-CCE051A826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5ABCD97-CD2A-112D-0470-DC0F3B9136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E30A410-1961-BF3F-6AF0-5A1FA5740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5AD462F-B2C7-44D9-555B-661D1636E9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5C9E6C-B4AA-108E-176A-784CFB0BDB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CE3817-999B-783D-EBEE-9EB80128D0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9AB743-D300-1E9D-4B33-86FC9C61F95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F90899D-C3DC-05A2-74C9-36998F405DD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ADED3425-9E91-9367-7D29-F1F552D0B2D9}"/>
              </a:ext>
            </a:extLst>
          </p:cNvPr>
          <p:cNvSpPr txBox="1"/>
          <p:nvPr/>
        </p:nvSpPr>
        <p:spPr>
          <a:xfrm>
            <a:off x="4805556" y="5262990"/>
            <a:ext cx="1787045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رَفَعَ</a:t>
            </a: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E3064211-9556-32F7-95FA-EBBCD2EEE80A}"/>
              </a:ext>
            </a:extLst>
          </p:cNvPr>
          <p:cNvSpPr txBox="1"/>
          <p:nvPr/>
        </p:nvSpPr>
        <p:spPr>
          <a:xfrm>
            <a:off x="6821988" y="3836286"/>
            <a:ext cx="1787045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رَجَعَ</a:t>
            </a: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7D77F4FC-ACA4-EAA4-F36C-376126005E24}"/>
              </a:ext>
            </a:extLst>
          </p:cNvPr>
          <p:cNvSpPr txBox="1"/>
          <p:nvPr/>
        </p:nvSpPr>
        <p:spPr>
          <a:xfrm>
            <a:off x="6225465" y="2388213"/>
            <a:ext cx="1787045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حَلَّقَ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Sakkal Majalla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xmlns="" id="{F719BE71-7C9F-3328-FB3D-E7F957E5571A}"/>
              </a:ext>
            </a:extLst>
          </p:cNvPr>
          <p:cNvSpPr txBox="1"/>
          <p:nvPr/>
        </p:nvSpPr>
        <p:spPr>
          <a:xfrm>
            <a:off x="864331" y="2357334"/>
            <a:ext cx="1787045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رَحَل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xmlns="" id="{EF64F22E-69E7-9F10-6F82-CCFA3CF18082}"/>
              </a:ext>
            </a:extLst>
          </p:cNvPr>
          <p:cNvSpPr txBox="1"/>
          <p:nvPr/>
        </p:nvSpPr>
        <p:spPr>
          <a:xfrm>
            <a:off x="2870775" y="3464239"/>
            <a:ext cx="1805401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اِنْطَلِقْ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xmlns="" id="{C0112273-4780-811E-CB3C-A9D2BA85D229}"/>
              </a:ext>
            </a:extLst>
          </p:cNvPr>
          <p:cNvSpPr txBox="1"/>
          <p:nvPr/>
        </p:nvSpPr>
        <p:spPr>
          <a:xfrm>
            <a:off x="1230808" y="4871416"/>
            <a:ext cx="1787045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طارَ</a:t>
            </a:r>
          </a:p>
        </p:txBody>
      </p:sp>
      <p:pic>
        <p:nvPicPr>
          <p:cNvPr id="20" name="Espace réservé pour une image  21">
            <a:extLst>
              <a:ext uri="{FF2B5EF4-FFF2-40B4-BE49-F238E27FC236}">
                <a16:creationId xmlns:a16="http://schemas.microsoft.com/office/drawing/2014/main" xmlns="" id="{79E018D2-DCA2-2DE2-5B0B-B8F0032463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64426330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8C376B-37F2-AB69-3408-9F2EB0E3B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7DE11BCD-5230-9F51-1DE5-85ED35E40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الأفعال الثلاثية؟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13159E2-76F6-715C-2C27-DAA4BCD467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7F6DB4D-22BA-7758-2862-192A54E5C4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917FF49-DDB9-D9D7-962B-F6DECF595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C5DBC43-AAB1-0507-F069-7EE628DEE6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9D4C577-B2DE-5EA1-3D0A-273BCDC115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EF78D98-2614-EEAE-A4F9-2B20205398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30752FD-C6A3-53C9-99F1-D9945B5602C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B5DC76B-F09B-D073-F377-9AFAF818F6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4DCE7D46-4D9A-C3F9-7787-9F0738146140}"/>
              </a:ext>
            </a:extLst>
          </p:cNvPr>
          <p:cNvSpPr txBox="1"/>
          <p:nvPr/>
        </p:nvSpPr>
        <p:spPr>
          <a:xfrm>
            <a:off x="3505746" y="3314202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رَفَعَ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3A382DAB-0EF8-728B-C47C-B263C94ECD21}"/>
              </a:ext>
            </a:extLst>
          </p:cNvPr>
          <p:cNvSpPr txBox="1"/>
          <p:nvPr/>
        </p:nvSpPr>
        <p:spPr>
          <a:xfrm>
            <a:off x="1353070" y="2369077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رَجَعَ</a:t>
            </a: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DC41D519-690C-251B-34DF-7AC3854D1E19}"/>
              </a:ext>
            </a:extLst>
          </p:cNvPr>
          <p:cNvSpPr txBox="1"/>
          <p:nvPr/>
        </p:nvSpPr>
        <p:spPr>
          <a:xfrm>
            <a:off x="3505731" y="5093970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حَلَّقَ</a:t>
            </a: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xmlns="" id="{46E45C04-BE9F-066B-2309-B259BDA09902}"/>
              </a:ext>
            </a:extLst>
          </p:cNvPr>
          <p:cNvSpPr txBox="1"/>
          <p:nvPr/>
        </p:nvSpPr>
        <p:spPr>
          <a:xfrm>
            <a:off x="3505731" y="2369077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رَحَل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xmlns="" id="{2B38B1C0-D63E-34CE-3A38-782F08B06BA2}"/>
              </a:ext>
            </a:extLst>
          </p:cNvPr>
          <p:cNvSpPr txBox="1"/>
          <p:nvPr/>
        </p:nvSpPr>
        <p:spPr>
          <a:xfrm>
            <a:off x="1204858" y="5093970"/>
            <a:ext cx="1805401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اِنْطَلِقْ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xmlns="" id="{9D9A292A-BD29-4116-8411-3D63D7E78AD5}"/>
              </a:ext>
            </a:extLst>
          </p:cNvPr>
          <p:cNvSpPr txBox="1"/>
          <p:nvPr/>
        </p:nvSpPr>
        <p:spPr>
          <a:xfrm>
            <a:off x="1353070" y="3314202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طارَ</a:t>
            </a:r>
          </a:p>
        </p:txBody>
      </p:sp>
      <p:pic>
        <p:nvPicPr>
          <p:cNvPr id="20" name="Espace réservé pour une image  21">
            <a:extLst>
              <a:ext uri="{FF2B5EF4-FFF2-40B4-BE49-F238E27FC236}">
                <a16:creationId xmlns:a16="http://schemas.microsoft.com/office/drawing/2014/main" xmlns="" id="{2C0991C1-3E5F-C220-FF30-21567AAC18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6" name="Accolade fermante 15">
            <a:extLst>
              <a:ext uri="{FF2B5EF4-FFF2-40B4-BE49-F238E27FC236}">
                <a16:creationId xmlns:a16="http://schemas.microsoft.com/office/drawing/2014/main" xmlns="" id="{8B2BD4FD-9077-353A-7D35-E4E0D21C1ACA}"/>
              </a:ext>
            </a:extLst>
          </p:cNvPr>
          <p:cNvSpPr/>
          <p:nvPr/>
        </p:nvSpPr>
        <p:spPr>
          <a:xfrm>
            <a:off x="5536621" y="2501290"/>
            <a:ext cx="394058" cy="1625824"/>
          </a:xfrm>
          <a:prstGeom prst="rightBrac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xmlns="" id="{A670C1A3-FF66-17A0-C7D7-0DCD84ACBA1E}"/>
              </a:ext>
            </a:extLst>
          </p:cNvPr>
          <p:cNvSpPr txBox="1"/>
          <p:nvPr/>
        </p:nvSpPr>
        <p:spPr>
          <a:xfrm>
            <a:off x="6054901" y="2939270"/>
            <a:ext cx="2370564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أفْعالٌ ثُلاثِيَّةٌ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xmlns="" id="{E86A0498-3D39-12FB-E708-3FD4985EF356}"/>
              </a:ext>
            </a:extLst>
          </p:cNvPr>
          <p:cNvSpPr/>
          <p:nvPr/>
        </p:nvSpPr>
        <p:spPr>
          <a:xfrm>
            <a:off x="5591219" y="5013803"/>
            <a:ext cx="394058" cy="943482"/>
          </a:xfrm>
          <a:prstGeom prst="rightBrac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xmlns="" id="{6EAE6655-B180-593A-6F53-B4B52B5E52D0}"/>
              </a:ext>
            </a:extLst>
          </p:cNvPr>
          <p:cNvSpPr txBox="1"/>
          <p:nvPr/>
        </p:nvSpPr>
        <p:spPr>
          <a:xfrm>
            <a:off x="6065556" y="5077363"/>
            <a:ext cx="2452164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أفْعالٌ غَيْرُ  ثُلاثِيَّةٍ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23878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CAA4E7-B5C8-0890-8A93-FF47FF759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BF12D6F6-4BFD-2F8C-ABE0-2783330C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المصادر من الفعل الثلاثي تكون سماعية . من يقرأ؟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14C2877-1113-7194-D636-02A914DA43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6C28D22-BFB4-D5B6-EBBB-CB6129B5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90E3418-C6AC-70D1-85C6-B45768DF3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828EB75-642B-3754-C1F8-89AE7E132B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F1584E-C430-BCE4-D1A2-018585084C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1276F7B-5F83-63BD-9EB8-EAA419BEC60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C7E7D7-BE8D-D770-B380-4ECD88ED90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20175D9-E239-EA28-D2B7-F5A6E15DC99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4BAF5E75-277D-8845-4D07-3785801DCF9C}"/>
              </a:ext>
            </a:extLst>
          </p:cNvPr>
          <p:cNvSpPr txBox="1"/>
          <p:nvPr/>
        </p:nvSpPr>
        <p:spPr>
          <a:xfrm>
            <a:off x="5575161" y="3374360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رَفَعَ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2C7640AB-DD57-D2FB-8CF6-F79A880175F1}"/>
              </a:ext>
            </a:extLst>
          </p:cNvPr>
          <p:cNvSpPr txBox="1"/>
          <p:nvPr/>
        </p:nvSpPr>
        <p:spPr>
          <a:xfrm>
            <a:off x="5575160" y="4398547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رَجَعَ</a:t>
            </a: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xmlns="" id="{8915B6EC-F06C-5CAD-82E8-221191B3F9B4}"/>
              </a:ext>
            </a:extLst>
          </p:cNvPr>
          <p:cNvSpPr txBox="1"/>
          <p:nvPr/>
        </p:nvSpPr>
        <p:spPr>
          <a:xfrm>
            <a:off x="5575162" y="2355901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رَحَل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xmlns="" id="{268D019F-F774-2ECC-3A9F-4B032365C012}"/>
              </a:ext>
            </a:extLst>
          </p:cNvPr>
          <p:cNvSpPr txBox="1"/>
          <p:nvPr/>
        </p:nvSpPr>
        <p:spPr>
          <a:xfrm>
            <a:off x="5575159" y="5417006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طارَ</a:t>
            </a:r>
          </a:p>
        </p:txBody>
      </p:sp>
      <p:pic>
        <p:nvPicPr>
          <p:cNvPr id="20" name="Espace réservé pour une image  21">
            <a:extLst>
              <a:ext uri="{FF2B5EF4-FFF2-40B4-BE49-F238E27FC236}">
                <a16:creationId xmlns:a16="http://schemas.microsoft.com/office/drawing/2014/main" xmlns="" id="{8A21B1BF-880A-741F-85EB-94C9DBD547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22" name="Google Shape;452;p158">
            <a:extLst>
              <a:ext uri="{FF2B5EF4-FFF2-40B4-BE49-F238E27FC236}">
                <a16:creationId xmlns:a16="http://schemas.microsoft.com/office/drawing/2014/main" xmlns="" id="{FE9FBDE1-1628-D55B-D196-C36B9C453932}"/>
              </a:ext>
            </a:extLst>
          </p:cNvPr>
          <p:cNvSpPr txBox="1"/>
          <p:nvPr/>
        </p:nvSpPr>
        <p:spPr>
          <a:xfrm>
            <a:off x="1003166" y="4392819"/>
            <a:ext cx="220878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طَيَرانٌ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xmlns="" id="{E318A2E5-29CE-C058-50E5-7A18C793D7AC}"/>
              </a:ext>
            </a:extLst>
          </p:cNvPr>
          <p:cNvSpPr txBox="1"/>
          <p:nvPr/>
        </p:nvSpPr>
        <p:spPr>
          <a:xfrm>
            <a:off x="1075837" y="2355901"/>
            <a:ext cx="220878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رِحْلَةٌ / رَحيلٌ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xmlns="" id="{2876D407-4E91-60BB-147E-E5172825310A}"/>
              </a:ext>
            </a:extLst>
          </p:cNvPr>
          <p:cNvSpPr txBox="1"/>
          <p:nvPr/>
        </p:nvSpPr>
        <p:spPr>
          <a:xfrm>
            <a:off x="1003165" y="5417006"/>
            <a:ext cx="220878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رَفْعٌ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xmlns="" id="{0E1E5B51-B2ED-70A6-400E-0CE68E0FF6B2}"/>
              </a:ext>
            </a:extLst>
          </p:cNvPr>
          <p:cNvSpPr txBox="1"/>
          <p:nvPr/>
        </p:nvSpPr>
        <p:spPr>
          <a:xfrm>
            <a:off x="1019938" y="3374360"/>
            <a:ext cx="220878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رُجوعٌ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xmlns="" id="{C3359DCB-1BC3-4C53-677E-E16F14AEDB3A}"/>
              </a:ext>
            </a:extLst>
          </p:cNvPr>
          <p:cNvSpPr txBox="1"/>
          <p:nvPr/>
        </p:nvSpPr>
        <p:spPr>
          <a:xfrm>
            <a:off x="1865574" y="1530003"/>
            <a:ext cx="5619867" cy="783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C00000"/>
                </a:solidFill>
                <a:sym typeface="Sakkal Majalla"/>
              </a:rPr>
              <a:t>اَلْمَصادِرُ مِنَ ﭐلْأفْعالِ ﭐلثُّلاثِيَّةِ سَماعِيَّةٌ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xmlns="" id="{760E9499-F7FC-40B2-C47B-CD72F8451EFE}"/>
              </a:ext>
            </a:extLst>
          </p:cNvPr>
          <p:cNvSpPr/>
          <p:nvPr/>
        </p:nvSpPr>
        <p:spPr>
          <a:xfrm>
            <a:off x="3331628" y="2700575"/>
            <a:ext cx="2160000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xmlns="" id="{7E22EA4D-198D-3884-AC4A-DE0D82C77884}"/>
              </a:ext>
            </a:extLst>
          </p:cNvPr>
          <p:cNvSpPr/>
          <p:nvPr/>
        </p:nvSpPr>
        <p:spPr>
          <a:xfrm>
            <a:off x="3338829" y="3713168"/>
            <a:ext cx="2160000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xmlns="" id="{5C9E160C-5E32-B682-8F38-1882A39E3827}"/>
              </a:ext>
            </a:extLst>
          </p:cNvPr>
          <p:cNvSpPr/>
          <p:nvPr/>
        </p:nvSpPr>
        <p:spPr>
          <a:xfrm>
            <a:off x="3331627" y="4725761"/>
            <a:ext cx="2160000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èche : gauche 20">
            <a:extLst>
              <a:ext uri="{FF2B5EF4-FFF2-40B4-BE49-F238E27FC236}">
                <a16:creationId xmlns:a16="http://schemas.microsoft.com/office/drawing/2014/main" xmlns="" id="{43581EF4-37A0-F315-045D-F80862566777}"/>
              </a:ext>
            </a:extLst>
          </p:cNvPr>
          <p:cNvSpPr/>
          <p:nvPr/>
        </p:nvSpPr>
        <p:spPr>
          <a:xfrm>
            <a:off x="3331626" y="5738353"/>
            <a:ext cx="2160000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75923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3CC6C5-7B06-6C91-1CD2-BADF4C20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DF39994-1280-3B70-3D75-507BE6B6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المصادر من الفعل الثلاثي تكون قياسية . من يقرأ؟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389B16C-0BA7-0508-BA9D-2EA95D210A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5E0D538-FE52-D68B-03EC-55700DFDEA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9A98F4E-D40A-0D02-B82C-17928DAC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35810A2-9D08-B325-A15E-538D067B35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E907BB-C6BB-66E2-7E0B-B8CA089BF7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F6626F-116C-5005-12E8-994310575A5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60D052D-D74C-1501-65AD-48828B98891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F92F598-5B4D-F886-4B27-2954E1C9A4B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54F8C426-89CB-FE9F-E6B1-B24333CA8094}"/>
              </a:ext>
            </a:extLst>
          </p:cNvPr>
          <p:cNvSpPr txBox="1"/>
          <p:nvPr/>
        </p:nvSpPr>
        <p:spPr>
          <a:xfrm>
            <a:off x="5575161" y="3374360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sym typeface="Sakkal Majalla"/>
              </a:rPr>
              <a:t>اِنْطَلَقَ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CD25D7F9-2081-0E42-FA8E-21291E452CA1}"/>
              </a:ext>
            </a:extLst>
          </p:cNvPr>
          <p:cNvSpPr txBox="1"/>
          <p:nvPr/>
        </p:nvSpPr>
        <p:spPr>
          <a:xfrm>
            <a:off x="5575160" y="4398547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شاهَدَ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Sakkal Majalla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xmlns="" id="{82A3607D-4C60-8719-FE41-5FBDCEE7446F}"/>
              </a:ext>
            </a:extLst>
          </p:cNvPr>
          <p:cNvSpPr txBox="1"/>
          <p:nvPr/>
        </p:nvSpPr>
        <p:spPr>
          <a:xfrm>
            <a:off x="5575162" y="2355901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حَلَّقَ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xmlns="" id="{D1099DE1-B704-83FC-3134-C3E2FB053A50}"/>
              </a:ext>
            </a:extLst>
          </p:cNvPr>
          <p:cNvSpPr txBox="1"/>
          <p:nvPr/>
        </p:nvSpPr>
        <p:spPr>
          <a:xfrm>
            <a:off x="5575159" y="5417006"/>
            <a:ext cx="1787045" cy="783148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اِسْتَعْمَلَ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Sakkal Majalla"/>
            </a:endParaRPr>
          </a:p>
        </p:txBody>
      </p:sp>
      <p:pic>
        <p:nvPicPr>
          <p:cNvPr id="20" name="Espace réservé pour une image  21">
            <a:extLst>
              <a:ext uri="{FF2B5EF4-FFF2-40B4-BE49-F238E27FC236}">
                <a16:creationId xmlns:a16="http://schemas.microsoft.com/office/drawing/2014/main" xmlns="" id="{DAE85EDA-2C45-81BE-C9B8-2170D2ADB9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22" name="Google Shape;452;p158">
            <a:extLst>
              <a:ext uri="{FF2B5EF4-FFF2-40B4-BE49-F238E27FC236}">
                <a16:creationId xmlns:a16="http://schemas.microsoft.com/office/drawing/2014/main" xmlns="" id="{74C00D77-EB92-3EED-CF26-E06AB1F8610A}"/>
              </a:ext>
            </a:extLst>
          </p:cNvPr>
          <p:cNvSpPr txBox="1"/>
          <p:nvPr/>
        </p:nvSpPr>
        <p:spPr>
          <a:xfrm>
            <a:off x="1003166" y="4392819"/>
            <a:ext cx="220878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مَشاهَدَةٌ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xmlns="" id="{B102C0D5-D2CF-0553-EC25-9F2D4A93E621}"/>
              </a:ext>
            </a:extLst>
          </p:cNvPr>
          <p:cNvSpPr txBox="1"/>
          <p:nvPr/>
        </p:nvSpPr>
        <p:spPr>
          <a:xfrm>
            <a:off x="1075837" y="2355901"/>
            <a:ext cx="220878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تَحْليقٌ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xmlns="" id="{A6BEF0B1-D937-6706-9039-15A0201985CE}"/>
              </a:ext>
            </a:extLst>
          </p:cNvPr>
          <p:cNvSpPr txBox="1"/>
          <p:nvPr/>
        </p:nvSpPr>
        <p:spPr>
          <a:xfrm>
            <a:off x="1003165" y="5417006"/>
            <a:ext cx="220878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kern="0" dirty="0">
                <a:solidFill>
                  <a:prstClr val="black"/>
                </a:solidFill>
                <a:sym typeface="Sakkal Majalla"/>
              </a:rPr>
              <a:t>اِسْتِعْمالٌ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xmlns="" id="{8FB9DD99-47C5-B7D0-F5C5-A0CA1AAE3FF0}"/>
              </a:ext>
            </a:extLst>
          </p:cNvPr>
          <p:cNvSpPr txBox="1"/>
          <p:nvPr/>
        </p:nvSpPr>
        <p:spPr>
          <a:xfrm>
            <a:off x="1019938" y="3374360"/>
            <a:ext cx="2208785" cy="78314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اِنْطِلاقٌ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xmlns="" id="{9C8E1604-6844-9E47-8C95-71F3385048FA}"/>
              </a:ext>
            </a:extLst>
          </p:cNvPr>
          <p:cNvSpPr/>
          <p:nvPr/>
        </p:nvSpPr>
        <p:spPr>
          <a:xfrm>
            <a:off x="3426367" y="4658297"/>
            <a:ext cx="1951150" cy="252192"/>
          </a:xfrm>
          <a:prstGeom prst="leftArrow">
            <a:avLst/>
          </a:prstGeom>
          <a:solidFill>
            <a:srgbClr val="70B1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xmlns="" id="{78AFB1DB-EEE4-55C4-86B4-2A0F0CD9B309}"/>
              </a:ext>
            </a:extLst>
          </p:cNvPr>
          <p:cNvSpPr/>
          <p:nvPr/>
        </p:nvSpPr>
        <p:spPr>
          <a:xfrm>
            <a:off x="3426367" y="3639838"/>
            <a:ext cx="1951150" cy="252192"/>
          </a:xfrm>
          <a:prstGeom prst="leftArrow">
            <a:avLst/>
          </a:prstGeom>
          <a:solidFill>
            <a:srgbClr val="70B1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xmlns="" id="{4CE713FC-F6CB-480A-D7F1-63AE2A82C87E}"/>
              </a:ext>
            </a:extLst>
          </p:cNvPr>
          <p:cNvSpPr/>
          <p:nvPr/>
        </p:nvSpPr>
        <p:spPr>
          <a:xfrm>
            <a:off x="3426367" y="2621379"/>
            <a:ext cx="1951150" cy="252192"/>
          </a:xfrm>
          <a:prstGeom prst="leftArrow">
            <a:avLst/>
          </a:prstGeom>
          <a:solidFill>
            <a:srgbClr val="70B1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xmlns="" id="{88BC6047-0515-3DD7-53C4-9C8CF3A1DA53}"/>
              </a:ext>
            </a:extLst>
          </p:cNvPr>
          <p:cNvSpPr/>
          <p:nvPr/>
        </p:nvSpPr>
        <p:spPr>
          <a:xfrm>
            <a:off x="3417979" y="5687282"/>
            <a:ext cx="1951150" cy="252192"/>
          </a:xfrm>
          <a:prstGeom prst="leftArrow">
            <a:avLst/>
          </a:prstGeom>
          <a:solidFill>
            <a:srgbClr val="70B1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xmlns="" id="{B1C1E4E6-0010-3AF5-3F0B-7D99FD573841}"/>
              </a:ext>
            </a:extLst>
          </p:cNvPr>
          <p:cNvSpPr txBox="1"/>
          <p:nvPr/>
        </p:nvSpPr>
        <p:spPr>
          <a:xfrm>
            <a:off x="1865574" y="1530003"/>
            <a:ext cx="5619867" cy="783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اَلْمَصادِرُ مِنَ ﭐلْأفْعالِ غَيْرِ ﭐلثُّلاثِيَّةِ قِياسِيَّةٌ.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74660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1A0F74-7576-7149-9F60-525D49AAF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D637B24-F488-4CA0-CD02-3DDB596B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لنتذكر. ما المصدر الصريح؟ كيف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نصوغه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F92F6DC-FEC6-5EA9-9E6E-684FC6C1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30EF48C-056C-B555-4F66-B11BB56D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3927540-A930-EEA0-260B-075DA663F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627A6A9-4D51-44F9-6F29-FE62D694AB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48DC4F-6125-F30D-67A4-B55543E1EB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5706A6-F721-613A-374C-EF2B0D84CBF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BBCEB2-AF8B-588D-05D3-B33C10061DD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59BA069-FCEB-425E-0349-2610260070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361341E-1F82-2392-32EF-829DE895A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584000"/>
            <a:ext cx="5568158" cy="47138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10E9AA4-6C83-01BB-8B94-D36CB2F322EE}"/>
              </a:ext>
            </a:extLst>
          </p:cNvPr>
          <p:cNvSpPr txBox="1"/>
          <p:nvPr/>
        </p:nvSpPr>
        <p:spPr>
          <a:xfrm>
            <a:off x="2462784" y="2475478"/>
            <a:ext cx="2959487" cy="919401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اَلْمَصْدَرُ ٱلصَّريحُ</a:t>
            </a:r>
          </a:p>
        </p:txBody>
      </p:sp>
      <p:pic>
        <p:nvPicPr>
          <p:cNvPr id="12" name="Espace réservé pour une image  21">
            <a:extLst>
              <a:ext uri="{FF2B5EF4-FFF2-40B4-BE49-F238E27FC236}">
                <a16:creationId xmlns:a16="http://schemas.microsoft.com/office/drawing/2014/main" xmlns="" id="{207835C4-4636-68D0-EEEE-B2F7A7420C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67330357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996B0E-2A72-5F9D-048D-BB1A41E01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AC17BCC-580E-80A2-5449-CD228BE7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، صوغوا المصدر من الفعل التالي.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6DAB6A3-0038-E1C1-6257-6C9D034617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7FC65DA-B0CA-8088-E0E3-B6DEC0DBFF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C852B6A-B13D-EA18-1833-ED5303E32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6E98C3C-D150-4739-563B-505E8AE531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9351BB1-D7C9-2402-0918-911D61C3FC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140CE3-CC4F-9F17-24DA-6568FA4836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90C422D-C769-296E-CA2F-90528CACA6D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805B57-5BC9-FA86-539A-5EC86AA558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4DDDA323-6D9C-467C-C27A-5CCCBA08BE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4ECA1D0E-A3A7-A70F-305C-D3F37F388710}"/>
              </a:ext>
            </a:extLst>
          </p:cNvPr>
          <p:cNvSpPr txBox="1"/>
          <p:nvPr/>
        </p:nvSpPr>
        <p:spPr>
          <a:xfrm>
            <a:off x="593544" y="3429000"/>
            <a:ext cx="2511102" cy="919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</a:t>
            </a:r>
            <a:r>
              <a:rPr lang="ar-MA" b="1" kern="0" dirty="0">
                <a:solidFill>
                  <a:srgbClr val="424D7C"/>
                </a:solidFill>
                <a:sym typeface="Sakkal Majalla"/>
              </a:rPr>
              <a:t>.....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DDA51A10-E4C6-4AF7-F85B-3B5DD2D24D8E}"/>
              </a:ext>
            </a:extLst>
          </p:cNvPr>
          <p:cNvSpPr txBox="1"/>
          <p:nvPr/>
        </p:nvSpPr>
        <p:spPr>
          <a:xfrm>
            <a:off x="6039354" y="3429000"/>
            <a:ext cx="251110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فَتَحَ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Sakkal Majalla"/>
            </a:endParaRP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xmlns="" id="{86482DE4-2473-F220-B8FD-3FB0E3C1BCF2}"/>
              </a:ext>
            </a:extLst>
          </p:cNvPr>
          <p:cNvSpPr/>
          <p:nvPr/>
        </p:nvSpPr>
        <p:spPr>
          <a:xfrm>
            <a:off x="3271098" y="3863147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8175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E2DEFC-9052-523C-6ED6-D73BFD6A7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E210C2C-02D2-7683-4ADD-1174CF105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ED7E969-D96C-EE67-ED55-A75DBCBD92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E73E27E-7FD5-68AB-1FCB-A8A38616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4A5CBFA-DF7D-F067-3EB9-8D5B01E81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3C4D898-933D-28ED-6E37-3C3EE58752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D9E5CE3-6439-210B-7FDA-F801807D63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2C77E67-02F2-0E31-A848-C759FB644E5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52887EC-C3B9-690E-3192-19D2877A2F0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320061F-130A-00E4-88E5-16302036E7E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6C257BEE-57FA-1793-95BE-336784C056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80411FAF-AD44-9174-F5C6-364C01729887}"/>
              </a:ext>
            </a:extLst>
          </p:cNvPr>
          <p:cNvSpPr txBox="1"/>
          <p:nvPr/>
        </p:nvSpPr>
        <p:spPr>
          <a:xfrm>
            <a:off x="593544" y="3429000"/>
            <a:ext cx="2511102" cy="919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فَتْحٌ</a:t>
            </a: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135E995C-9106-C918-D1B1-07640354B113}"/>
              </a:ext>
            </a:extLst>
          </p:cNvPr>
          <p:cNvSpPr txBox="1"/>
          <p:nvPr/>
        </p:nvSpPr>
        <p:spPr>
          <a:xfrm>
            <a:off x="6039354" y="3429000"/>
            <a:ext cx="251110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فَتَحَ</a:t>
            </a: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51151BC1-CB61-4F9F-7DB1-8AD1A5444F99}"/>
              </a:ext>
            </a:extLst>
          </p:cNvPr>
          <p:cNvSpPr/>
          <p:nvPr/>
        </p:nvSpPr>
        <p:spPr>
          <a:xfrm>
            <a:off x="3271098" y="3863147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33340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EA0DDA-65A2-0D24-C911-4C5CF77A8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D14F4275-C6CF-37A9-4048-C60519BCB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صوغوا المصدر من الفعل التالي.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F7E4C64-EB27-2242-9F14-9EE5937E91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039982D-B8BA-6E6E-1318-06C1272404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2984CFC-2900-AEDE-5A03-74F835468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7FD298D-E555-F9DC-D87F-952AA62CC2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114AE8E-39FD-D2E2-77C5-E9F5D9BF79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0A49D8B-E4AE-EAFB-FDB6-400B4436A76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BD2D805-4E98-2BF8-76A3-6025D25AC67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94512F0-3619-C00D-7AA5-644FEDBFB9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36CE44AD-AA73-8134-7CA6-B9363C85DB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8069BD7E-3D28-B26B-D2DE-38DDC3D2A2A1}"/>
              </a:ext>
            </a:extLst>
          </p:cNvPr>
          <p:cNvSpPr txBox="1"/>
          <p:nvPr/>
        </p:nvSpPr>
        <p:spPr>
          <a:xfrm>
            <a:off x="593544" y="3429000"/>
            <a:ext cx="2511102" cy="919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3BB156A1-1CEF-B4AB-C712-DC551A2063EB}"/>
              </a:ext>
            </a:extLst>
          </p:cNvPr>
          <p:cNvSpPr txBox="1"/>
          <p:nvPr/>
        </p:nvSpPr>
        <p:spPr>
          <a:xfrm>
            <a:off x="6039354" y="3429000"/>
            <a:ext cx="251110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عادَ</a:t>
            </a:r>
          </a:p>
        </p:txBody>
      </p:sp>
      <p:sp>
        <p:nvSpPr>
          <p:cNvPr id="2" name="Flèche : gauche 1">
            <a:extLst>
              <a:ext uri="{FF2B5EF4-FFF2-40B4-BE49-F238E27FC236}">
                <a16:creationId xmlns:a16="http://schemas.microsoft.com/office/drawing/2014/main" xmlns="" id="{D3947C3A-5AB0-326D-2E86-C72050A44A43}"/>
              </a:ext>
            </a:extLst>
          </p:cNvPr>
          <p:cNvSpPr/>
          <p:nvPr/>
        </p:nvSpPr>
        <p:spPr>
          <a:xfrm>
            <a:off x="3271098" y="3863147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2216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FF3C1C-E5BF-B6C2-D040-8709FEF8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182722A-55CE-034F-996F-633DA188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72FC32D-5F92-6763-81B1-24B6A0E4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49E0585-C52C-C5D9-C2E4-8A57D3A234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8D6A5F5-5D2E-9F05-583D-415C3777C7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0D43424-C2F2-8583-D851-F668C6C0E8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AD1B066-FBC7-C512-0CE5-6912951985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583B6CF-CACA-D234-4597-595965DFAB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056E91A-CEC6-2FCE-959A-E930D9486B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27DFEBD-01E1-6DAF-F4BB-3D2EBC7F94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813578D6-206E-1DF6-0837-D9BFCC9977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7A0CDB8-A8F7-9C3F-E73B-9D31072A88FE}"/>
              </a:ext>
            </a:extLst>
          </p:cNvPr>
          <p:cNvSpPr txBox="1"/>
          <p:nvPr/>
        </p:nvSpPr>
        <p:spPr>
          <a:xfrm>
            <a:off x="319087" y="1798236"/>
            <a:ext cx="8505826" cy="4908947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يَعيشُ حَيوانُ "ﭐلنُّوْ" في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ﭐلسُّهولِ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ﭐلْعُشْبِيَّةِ بِإِفْرِيقْيا. في كُلِّ سَنَةٍ، يَقومُ بِرِحْلَةٍ طَويلَةٍ بَحْثاً عَنِ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ﭐلْماءِ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وَﭐلْعُشْبِ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، حَيْثُ يُهاجِرُ في مَجْموعاتٍ كَبيرَةٍ. تَبْدَأُ هِجْرَتُهُ عِنْدَما يَجِفُّ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ﭐلْعُشْبُ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في مَكانِ عَيْشِهِ، فَيَسيرُ لِمَسافاتٍ طَويلَةٍ مُتَحَمِّلاً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ﭐلتَّعَبَ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وَﭐلْخَطَرَ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. فَيَعْبُرُ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ﭐلْأَنْهارَ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، وَقَدْ يُواجِهُ ﭐلتَّماسيحَ وَﭐلأُسودَ ﭐلَّتي تُحاوِلُ ﭐفْتِراسَهُ. لَكِنَّه يُواصِلُ طَريقَهُ بِشَجاعَةٍ. هَذِهِ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ﭐلْهِجْرَةُ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مُهِمَّةٌ جِدّاً لِبَقائِهِ، لِأَنَّها تُمَكِّنُهُ مِنَ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ﭐلْعُثورِ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عَلى غِذائِهِ وَحِمايَةِ صِغارِهِ. وَتُعْتَبَرُ مِنْ أَعْظَمِ مَشاهِدِ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ﭐلطَّبيعَةِ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، حَيْثُ تَجْذِبُ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ﭐلْعَديدَ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مِنَ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ﭐلْباحِثينَ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</a:t>
            </a:r>
            <a:r>
              <a:rPr lang="ar-SA" sz="3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وَﭐلْمُصَوِّرينَ</a:t>
            </a:r>
            <a:r>
              <a:rPr lang="ar-SA" sz="3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Times New Roman" panose="02020603050405020304" pitchFamily="18" charset="0"/>
                <a:cs typeface="Microsoft Uighur" panose="02000000000000000000" pitchFamily="2" charset="-78"/>
              </a:rPr>
              <a:t> لِمُتابَعَتِها.</a:t>
            </a:r>
          </a:p>
        </p:txBody>
      </p:sp>
    </p:spTree>
    <p:extLst>
      <p:ext uri="{BB962C8B-B14F-4D97-AF65-F5344CB8AC3E}">
        <p14:creationId xmlns:p14="http://schemas.microsoft.com/office/powerpoint/2010/main" val="1434394177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4637E2-81D7-58EF-368D-86AA309FB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98A5DFE-F551-736C-63E7-C226FE101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D3D4848-E78B-0D52-3147-83756CA8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70E961D-8A6D-C945-75D9-34120EF40A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443ECB2-4014-5B82-9FB9-3AA7A4C0E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B64974E-4190-D1B1-48CA-38A3145778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0818330-9362-358D-D9BF-10D2789192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AF78B5B-8900-5E2F-920E-C97B542B01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E7E733A-BF29-98ED-F3AA-7593EDC6148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EAE932E-4AB2-3B9F-97F6-19C47F51DA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3E9E854D-C85E-AAC9-D800-B4C2C51299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2ED49726-94ED-E040-14D0-EEC99BFF976B}"/>
              </a:ext>
            </a:extLst>
          </p:cNvPr>
          <p:cNvSpPr txBox="1"/>
          <p:nvPr/>
        </p:nvSpPr>
        <p:spPr>
          <a:xfrm>
            <a:off x="593544" y="3429000"/>
            <a:ext cx="2511102" cy="919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عَوْدَةٌ</a:t>
            </a: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E6D15520-F93B-561F-292B-F1C75B190764}"/>
              </a:ext>
            </a:extLst>
          </p:cNvPr>
          <p:cNvSpPr txBox="1"/>
          <p:nvPr/>
        </p:nvSpPr>
        <p:spPr>
          <a:xfrm>
            <a:off x="6039354" y="3429000"/>
            <a:ext cx="251110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عادَ</a:t>
            </a: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97F8F382-9D0A-58A8-82BF-69A6F5F3DC73}"/>
              </a:ext>
            </a:extLst>
          </p:cNvPr>
          <p:cNvSpPr/>
          <p:nvPr/>
        </p:nvSpPr>
        <p:spPr>
          <a:xfrm>
            <a:off x="3271098" y="3863147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27089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290156-8E14-8633-1AB3-DF44FCEE7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F12C3B1-C20E-DD5A-96A9-A65CD52C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صوغوا المصدر من الفعل التالي.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A421B0D-5339-7DA0-6986-538D1D78E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512BF3-3CAA-D84F-B174-5B64F05210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C77BA6F-E17F-6BDD-2D20-212547194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F8B7D20-F0B8-5E59-AA5B-A61A01BFA6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012FD5C-36C3-47AC-0FCA-CE4799CA70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6358E25-AC72-9F35-5957-D877A71B590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274AC20-8803-B05A-EF79-88EF7F5549C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C9F02A-F253-86B6-610A-535856F794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0F403827-B475-A0C4-D51A-7512FAE933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2CD8DF1A-E038-E93B-50F8-5A493E7C841D}"/>
              </a:ext>
            </a:extLst>
          </p:cNvPr>
          <p:cNvSpPr txBox="1"/>
          <p:nvPr/>
        </p:nvSpPr>
        <p:spPr>
          <a:xfrm>
            <a:off x="593544" y="3429000"/>
            <a:ext cx="2511102" cy="919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184166B7-BD19-3A3F-8D06-E5C1CDCD39BD}"/>
              </a:ext>
            </a:extLst>
          </p:cNvPr>
          <p:cNvSpPr txBox="1"/>
          <p:nvPr/>
        </p:nvSpPr>
        <p:spPr>
          <a:xfrm>
            <a:off x="6039354" y="3429000"/>
            <a:ext cx="251110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اِعْتَمَدَ</a:t>
            </a:r>
          </a:p>
        </p:txBody>
      </p:sp>
      <p:sp>
        <p:nvSpPr>
          <p:cNvPr id="2" name="Flèche : gauche 1">
            <a:extLst>
              <a:ext uri="{FF2B5EF4-FFF2-40B4-BE49-F238E27FC236}">
                <a16:creationId xmlns:a16="http://schemas.microsoft.com/office/drawing/2014/main" xmlns="" id="{7AE54681-1A2D-6D2E-C1F0-8DB283776FAF}"/>
              </a:ext>
            </a:extLst>
          </p:cNvPr>
          <p:cNvSpPr/>
          <p:nvPr/>
        </p:nvSpPr>
        <p:spPr>
          <a:xfrm>
            <a:off x="3271098" y="3863147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1503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96B6DB-A2A8-2815-B122-A4FE4BCAE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42031D6-4876-FEF7-A526-50AE87FF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3AC02FE-5470-F5DE-859D-42FEC77463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3A00CC6-EF34-5C83-AFA6-293B2CC65D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E152336-30DF-EAEE-AAEC-E325CC02F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582BC4C-E1CA-A3F6-1157-CC697B60AC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0AC3BDC-28AB-7973-84DA-08B5B81B5B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9A383C4-E9B5-764F-94CF-DEC21471CD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4E07C5F-F9AE-40D6-B8F8-6C1BB67DD8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C4DAFD4-751B-3F07-AE90-AE46F3835D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FC36E59E-FFDF-7883-2442-18353BA0F8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1E94A94C-8C00-E8E7-84A5-D4623C828247}"/>
              </a:ext>
            </a:extLst>
          </p:cNvPr>
          <p:cNvSpPr txBox="1"/>
          <p:nvPr/>
        </p:nvSpPr>
        <p:spPr>
          <a:xfrm>
            <a:off x="593544" y="3429000"/>
            <a:ext cx="2511102" cy="919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اِعْتِمادٌ</a:t>
            </a: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4850B546-48CA-6052-8008-8BF6B0DFEBB1}"/>
              </a:ext>
            </a:extLst>
          </p:cNvPr>
          <p:cNvSpPr txBox="1"/>
          <p:nvPr/>
        </p:nvSpPr>
        <p:spPr>
          <a:xfrm>
            <a:off x="6039354" y="3429000"/>
            <a:ext cx="251110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اِعْتَمَدَ</a:t>
            </a: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229317BD-3A8A-7DE0-C274-10F5D0FD95B4}"/>
              </a:ext>
            </a:extLst>
          </p:cNvPr>
          <p:cNvSpPr/>
          <p:nvPr/>
        </p:nvSpPr>
        <p:spPr>
          <a:xfrm>
            <a:off x="3271098" y="3863147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35448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98D71F-9F5E-556E-2C16-9837EAD9E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94574BE-A6FD-7731-ECD8-432CB25D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صوغوا المصدر من الفعل التالي.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24123A6-8BB9-AB65-8F09-10B7568AF9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4D68828-095F-BB97-8804-ABEDB9479E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0D5B7DC-7F2F-4720-E408-BC0EA7486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CBB3629-4CEF-25A6-907A-62A9061AB4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200E6C2-1D29-EFED-2F4C-6E8EC530FE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152E2C2-7664-A4F1-C111-D661E3C91E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A62C427-733E-FB1B-101F-32D6C8A4FC3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4B6E0EF-5C97-85F7-7E4B-82AAF207621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10038473-C823-6217-3B01-7CB2E571C1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4B97FA58-CC8B-6800-8087-FCA11C076FC3}"/>
              </a:ext>
            </a:extLst>
          </p:cNvPr>
          <p:cNvSpPr txBox="1"/>
          <p:nvPr/>
        </p:nvSpPr>
        <p:spPr>
          <a:xfrm>
            <a:off x="593544" y="3429000"/>
            <a:ext cx="2511102" cy="919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............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EEE4BD76-FA4B-8C84-632A-E0DB3C7BEDA3}"/>
              </a:ext>
            </a:extLst>
          </p:cNvPr>
          <p:cNvSpPr txBox="1"/>
          <p:nvPr/>
        </p:nvSpPr>
        <p:spPr>
          <a:xfrm>
            <a:off x="6039354" y="3429000"/>
            <a:ext cx="251110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قَ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دَّمَ</a:t>
            </a:r>
          </a:p>
        </p:txBody>
      </p:sp>
      <p:sp>
        <p:nvSpPr>
          <p:cNvPr id="2" name="Flèche : gauche 1">
            <a:extLst>
              <a:ext uri="{FF2B5EF4-FFF2-40B4-BE49-F238E27FC236}">
                <a16:creationId xmlns:a16="http://schemas.microsoft.com/office/drawing/2014/main" xmlns="" id="{27962461-4DC8-7E45-A0D4-B6550286C60D}"/>
              </a:ext>
            </a:extLst>
          </p:cNvPr>
          <p:cNvSpPr/>
          <p:nvPr/>
        </p:nvSpPr>
        <p:spPr>
          <a:xfrm>
            <a:off x="3271098" y="3863147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75370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8C16FB-DF2E-3965-D668-DB1CF5FCE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15451C0-145B-4535-B0A2-2F483B19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BB8A8C3-75B5-5F6D-0315-45898D8C86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4BA27C6-03CF-B5ED-65A5-18D23952F4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D2C2121-0435-7257-459D-A74C6D6EE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BBEA748-C49B-CE39-AE02-F0F6B1FC8D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1E9B0D4-188B-C872-DFF0-82B7A8A21D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3C99D30-30EB-05BC-8E07-4A6147D88E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4AF9B79-664E-1364-D4B2-2445FE3DF9A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15332F3-BD9C-3702-A8AF-CAE0D12B484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56195491-7539-38B8-767F-D792E7897D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332915A5-B11D-0B87-3EE9-589EC22BCF7F}"/>
              </a:ext>
            </a:extLst>
          </p:cNvPr>
          <p:cNvSpPr txBox="1"/>
          <p:nvPr/>
        </p:nvSpPr>
        <p:spPr>
          <a:xfrm>
            <a:off x="593544" y="3429000"/>
            <a:ext cx="2511102" cy="919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تَقْديمٌ</a:t>
            </a: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6224A597-11D2-AEE0-E21D-D10F85435270}"/>
              </a:ext>
            </a:extLst>
          </p:cNvPr>
          <p:cNvSpPr txBox="1"/>
          <p:nvPr/>
        </p:nvSpPr>
        <p:spPr>
          <a:xfrm>
            <a:off x="6039354" y="3429000"/>
            <a:ext cx="251110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قَدَّمَ</a:t>
            </a: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5FF57BD5-BA96-DBBF-9ADA-AA4C8D3D9B6A}"/>
              </a:ext>
            </a:extLst>
          </p:cNvPr>
          <p:cNvSpPr/>
          <p:nvPr/>
        </p:nvSpPr>
        <p:spPr>
          <a:xfrm>
            <a:off x="3271098" y="3863147"/>
            <a:ext cx="2583693" cy="113207"/>
          </a:xfrm>
          <a:prstGeom prst="leftArrow">
            <a:avLst>
              <a:gd name="adj1" fmla="val 50000"/>
              <a:gd name="adj2" fmla="val 98613"/>
            </a:avLst>
          </a:prstGeom>
          <a:solidFill>
            <a:srgbClr val="70B1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43269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D1CEED-9157-55CF-47A0-176DFF34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1EE59E5-1356-B537-3A71-566B514D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100 من كراساتكم. من يقرأ؟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8DF40A9-250F-4918-CC1A-745D4F26DC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547F16D-70A3-CE2D-26DD-6D068F80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9CC11C4-3148-F7BE-F05F-64D581DBF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E75E6A3-8463-45E1-4FB7-963F943E2C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EDBFA90-8180-80BE-3EB0-5F3217368D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39CB81-34F0-4DF8-BDAD-4B50677AE86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1D60890-ADAB-6DFE-C34C-31F21461AD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E3552D6-D9DC-DD0A-4A24-5DFBBD5DE73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2" name="Espace réservé pour une image  21">
            <a:extLst>
              <a:ext uri="{FF2B5EF4-FFF2-40B4-BE49-F238E27FC236}">
                <a16:creationId xmlns:a16="http://schemas.microsoft.com/office/drawing/2014/main" xmlns="" id="{4A509DDF-2CFE-6281-E30C-922362DB79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6E6A2C8-1EA3-BA10-9383-3F3ED939F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864" y="1889232"/>
            <a:ext cx="7299354" cy="4601851"/>
          </a:xfrm>
          <a:prstGeom prst="roundRect">
            <a:avLst>
              <a:gd name="adj" fmla="val 4432"/>
            </a:avLst>
          </a:prstGeom>
        </p:spPr>
      </p:pic>
    </p:spTree>
    <p:extLst>
      <p:ext uri="{BB962C8B-B14F-4D97-AF65-F5344CB8AC3E}">
        <p14:creationId xmlns:p14="http://schemas.microsoft.com/office/powerpoint/2010/main" val="422733084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1A651C-3252-6BC0-1340-6AB6E79A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16AEADDE-37CC-CBE5-D266-84778D71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88875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ستشتغلون في ثنائيات لإنجاز النشاط التالي على كراساتكم.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CE6F1C8-D17D-2C37-08F1-2FC5300B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FE1F2A8-D0E8-F756-F6CA-D151B85F90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7BA51E3-6E20-7F22-6B53-7F50EB81F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CFEDB0D-BF82-26B8-1F21-DE965BA11E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3299BC8-5660-DA14-9C75-3E4957CA54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283CD75-D81D-E4F1-CFE5-884588E50B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2E4298-7F23-0A5A-47BB-60FC9262F8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42CC2C2-10D8-7FF9-6D78-EAF6D21BBC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63F339C1-A897-193A-7112-35C6FE4B03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5AFFE17-804D-D426-6D95-C3689ECE6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227" y="2706773"/>
            <a:ext cx="7941546" cy="20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1747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41EC45-26CA-6260-5D2B-22D9986D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4966644-0E0A-2BCD-57EB-942E6D0D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FC6A4FF9-36A8-D185-932F-4062289AEF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F44B865-3605-EE48-48F2-7FBEDC96E4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D81AFB5-EE39-80ED-7D57-752D35AC9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62456AD-D465-E04C-4F5B-D56F9277C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C01E23E-8B6D-0974-2D3D-F37B544ACE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E0ADEB1-A924-9AF9-BB71-EBC371EED6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6E7A89F-F1D9-0560-8C1B-5749ED4FAE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E4A8EC8-8D32-0DA6-74F9-2D30D5B83C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7F1F226-F94E-6B0C-D7BA-CC67007B35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2F501B-9ADC-6D05-DA27-6555AA4E9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227" y="2706773"/>
            <a:ext cx="7941546" cy="20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3609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E04070-CAC8-18F1-8C45-190E5647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5858F2B-F683-97B2-F553-4B2627FC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تصحيح تفاعلي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C854AE5-1ED2-B5C0-2254-8C3E9EF5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04E8A56-8AEA-96A1-D384-C4C80B95F0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59E8F12-4A71-9B9E-05AD-EE0F1F18C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AE68312-4860-2231-2909-AB8DECEEAB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CFDED1-3DC1-BABD-A76E-E249A8142E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B8ADD2B-E87D-5F3F-7409-BAF219DE16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16977C1-6282-8F14-A421-95DFBC30B7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3D5F413-987E-FD6C-63C3-2764FE8589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71BEC4DF-0222-98E7-F0E0-366B761BCE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88747EA-196F-7714-E55B-D38536B70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487" y="2589047"/>
            <a:ext cx="8407026" cy="21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5249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6EC041-AF2E-FC74-9891-A527BE014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F3DDABD-27D6-6C33-610A-F6B6D64FB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C32A338-A171-8E58-8325-470729ACA3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46C9F04-A162-8BD9-CD86-2AE2788F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8886A97-B653-C2F3-1C66-01D06C4D9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BAC7263-C2E5-5E55-021B-20268E9D86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BF1F2C7-F851-3A51-24FE-D186695EA24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5AAE2EA-E8FC-8D83-8452-D64595EA9E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58A6ECB-8CDF-DAE6-19C9-0FF8EABC22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34EBC5F-046C-C710-E507-AB78F9E659A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5B7B016D-37A9-91F6-1CE8-A887CE7569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C9053CB-71CA-3A4B-3ABE-89FB2803E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487" y="2589047"/>
            <a:ext cx="8407026" cy="212625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34BF1621-57A7-1E98-AF39-6E9F86CB3106}"/>
              </a:ext>
            </a:extLst>
          </p:cNvPr>
          <p:cNvSpPr txBox="1"/>
          <p:nvPr/>
        </p:nvSpPr>
        <p:spPr>
          <a:xfrm>
            <a:off x="4594348" y="3429000"/>
            <a:ext cx="1787045" cy="71504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ﭐلاِسْتِراحَةِ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xmlns="" id="{F13CD12A-031A-2220-AC44-EDF7BE285E24}"/>
              </a:ext>
            </a:extLst>
          </p:cNvPr>
          <p:cNvSpPr txBox="1"/>
          <p:nvPr/>
        </p:nvSpPr>
        <p:spPr>
          <a:xfrm>
            <a:off x="5246090" y="3941643"/>
            <a:ext cx="1787045" cy="71504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تَغْذِيَّةٍ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xmlns="" id="{321F3417-A458-A432-EC21-32CC0DCD0F94}"/>
              </a:ext>
            </a:extLst>
          </p:cNvPr>
          <p:cNvSpPr txBox="1"/>
          <p:nvPr/>
        </p:nvSpPr>
        <p:spPr>
          <a:xfrm>
            <a:off x="2155561" y="3923351"/>
            <a:ext cx="1787045" cy="71504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ﭐلسَّفَرِ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10724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A97795-164E-34B1-BC0D-7637A9BD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5F178590-741F-2F42-AAF9-5C0B3C4F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736B846-2B70-3FCD-B3AD-7A410BD97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4AB7939-9FEA-732F-EDC7-98BB54624B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86831FE-B2BF-6305-C1A5-A2A81CE43E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F1DEEFF-1604-F869-8275-9130E0F953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F206EC4-FE2C-2E2E-53D0-AC942D590F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5E1905C-86D3-8396-D141-9E626C580C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B5D2274-0CAA-D72E-BB8A-A6E1F881E3E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59BD049-A701-8CB6-38C2-D743BEFA4E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CA28BD6B-40CF-3313-FBAA-4F13CF69C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8FC53D9-931D-A881-8E2D-46E6D943B96F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xmlns="" id="{65F3B82B-2B36-4C18-A035-FE4E352307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22230154-DBC0-2C4A-BCF8-0CEEE4F5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أنجزوا النشاط التالي على  دفاتر القسم  بعد كتابة التاريخ و عنوان الدرس .عمل فردي.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CC834ED-7B20-3EA8-6278-5DCCF92E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AD64024-775A-6959-BB18-1FEE1D706D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A36A97A-9073-EE04-9EE7-1E359F40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D643D2C-1D51-4668-BBBA-DADACFADAB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E1AFCB5-5E38-D32D-4A0C-2EA2FE5593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7EE3E49-E07E-6EFA-0638-3B9F193110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C9C8443-3B71-0337-32E8-91630726EA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C49CFCB-05A1-A02B-AB95-A9B8D159C60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xmlns="" id="{128D9C68-B320-76A1-2346-4D0FB29157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86047AE-262B-5973-84CC-7B14C51EB5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812" y="2890606"/>
            <a:ext cx="8160376" cy="26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A1FFEC-A060-86AB-E992-E39FACC9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9241E269-A232-9EB1-593F-BAF67B35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C0AEC82-489D-DF22-AC5B-960ABCF48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E4DAE55-E663-FD07-AFAE-F07E7BDB28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B58EF45-4B5A-9C61-DA17-279AF6ABF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30759AB-88BF-A5CB-1ACC-4AB0E9671B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2B71EA0-B15E-27A9-68CF-C2EB2B8CAB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06B7006-4E83-4971-AC02-A6E29FC394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3C4B9F2-1D03-D206-F1C0-5F6F34285E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56A7CB0-3F1A-9F17-2F09-E6CAED7E32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xmlns="" id="{896D1D88-0D51-ED61-94A3-C2C5C6AE9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9F158EC-10C4-FA88-74A3-057093811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812" y="2890606"/>
            <a:ext cx="8160376" cy="26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7501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283B9-D64C-7288-C72C-F5377814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739A19BB-F694-D226-FEA4-70131C79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 من يقرأ جوابه. هل انتم متفقون؟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859C096-FC27-2D42-31C9-A1A941AE9A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12C7784-5DA6-3C7D-B9B8-0F0C7C44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B590E3-B68D-8A3A-3157-7422E0324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665CEE7-486A-48A2-0DEC-05C21FA850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EF51A1A-5AF2-DA8B-A32B-22401E5DD0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52ED1D3-9954-957B-EB8C-0437BA23776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9610B0A-1CDF-D33D-1722-9A5713AB4E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468EC9C-3BCF-295B-A6E1-47DD3F325C0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81F7E35B-3FE0-464E-F18E-FF19A2619B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F90C209-4720-EA8C-45C7-CC4846E71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812" y="2890606"/>
            <a:ext cx="8160376" cy="26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6226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7E3ECB-4C92-9151-A8F6-A4A4C59AC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7F0DCF97-B706-3FB0-4947-40F32192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5C87780-9F98-ED55-676A-9F09E2CA55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C648EC4-3805-D115-D5BF-87C1FE5FDF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3D06975-EDCD-2253-E93B-8C37AF41B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DF45DBF-EF1F-88EB-9AEB-AF12C9CC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1E4F47A-ABD1-8352-3032-1ABF9C02BB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D2CA37A-F1E6-B3E7-13D7-E2E5BC3A37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1E270BF-2779-9A85-8AC7-94FD162CB58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7BA9127-336B-57B3-474B-8A458C9F34D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xmlns="" id="{C9B5A871-745E-46CA-120D-A02F241172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5CBFC8A-7478-D4FC-6E44-E866AF0D3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812" y="2890606"/>
            <a:ext cx="8160376" cy="2600255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B7D575F3-9AEE-33F1-CAB7-47566DE072BA}"/>
              </a:ext>
            </a:extLst>
          </p:cNvPr>
          <p:cNvSpPr txBox="1"/>
          <p:nvPr/>
        </p:nvSpPr>
        <p:spPr>
          <a:xfrm>
            <a:off x="515298" y="4060850"/>
            <a:ext cx="4617821" cy="612000"/>
          </a:xfrm>
          <a:prstGeom prst="roundRect">
            <a:avLst/>
          </a:prstGeom>
          <a:solidFill>
            <a:srgbClr val="E1F4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اِسْتِقْرارُ ﭐلْمُهاجِرِ في ﭐلْبَلَدِ ﭐلْمُضيفِ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D43ED250-C7AE-F6FA-9E1C-A2AB39768645}"/>
              </a:ext>
            </a:extLst>
          </p:cNvPr>
          <p:cNvSpPr txBox="1"/>
          <p:nvPr/>
        </p:nvSpPr>
        <p:spPr>
          <a:xfrm>
            <a:off x="515298" y="4808316"/>
            <a:ext cx="4617821" cy="576000"/>
          </a:xfrm>
          <a:prstGeom prst="roundRect">
            <a:avLst/>
          </a:prstGeom>
          <a:solidFill>
            <a:srgbClr val="E1F4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تَحْقيقُ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ﭐلْأمْنِيّاتِ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بِـﭐلْعَمَلِ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وَﭐلْإِصْرارِ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05513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xmlns="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EF75FD-98CC-570D-8915-62D13C5D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55BBC94F-7F8A-5637-5D3D-6BAAD55D0EE7}"/>
              </a:ext>
            </a:extLst>
          </p:cNvPr>
          <p:cNvSpPr txBox="1"/>
          <p:nvPr/>
        </p:nvSpPr>
        <p:spPr>
          <a:xfrm>
            <a:off x="499812" y="829308"/>
            <a:ext cx="703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بالمصدر الصريح؟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xmlns="" id="{09F97B6D-2C4E-F69B-71B0-3FA97880EA1D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0578C14A-BF7F-8431-16F8-6ABA5CB08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F17E6D0D-1F6A-AEA5-4817-22BB6136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42D95B47-1810-04D1-613F-47FE391386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BB73A7C3-A055-28B7-0B3C-53ECABCCD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3A07FCA-1D83-24D4-3494-E1796CA620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532411D-695D-8D4E-753D-105FAB37B6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FAAEEDE-AF45-AD2E-891E-1B871F8940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97F3892-0399-48A9-22EB-0F21080FDC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C5707DA2-7CD7-01E9-CD63-77387C1A45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231569C-3D5F-3438-938C-A06435FB7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713" y="1853731"/>
            <a:ext cx="7224005" cy="4657136"/>
          </a:xfrm>
          <a:prstGeom prst="roundRect">
            <a:avLst>
              <a:gd name="adj" fmla="val 6759"/>
            </a:avLst>
          </a:prstGeom>
        </p:spPr>
      </p:pic>
    </p:spTree>
    <p:extLst>
      <p:ext uri="{BB962C8B-B14F-4D97-AF65-F5344CB8AC3E}">
        <p14:creationId xmlns:p14="http://schemas.microsoft.com/office/powerpoint/2010/main" val="366062618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7E2B95-D62E-EAE8-0FA6-0BA84FB2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AD85C788-938A-E78E-0742-DB3DD9CBF47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C7F2B0B-8353-8BA5-0EFF-45FE3AB5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A58CDF5-8907-D98C-9A51-BDA359FAE5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8729CD8-6732-C5BA-47E1-75D58175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528EE44-9117-664F-EFFB-B914912C5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8D651A7-5C2D-4DF7-6405-17340F0E3F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9B61159-17FF-CC60-4737-7282691CA6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50EA6DC-F010-0833-2004-A04B69FFD0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B485BAD-7004-A7E4-E9F9-DD5405C81C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E84730E-5DD1-6AEE-7D01-462FEF9EE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9" y="1461939"/>
            <a:ext cx="783583" cy="783583"/>
          </a:xfrm>
          <a:prstGeom prst="rect">
            <a:avLst/>
          </a:prstGeom>
        </p:spPr>
      </p:pic>
      <p:sp>
        <p:nvSpPr>
          <p:cNvPr id="3" name="Titre 6">
            <a:extLst>
              <a:ext uri="{FF2B5EF4-FFF2-40B4-BE49-F238E27FC236}">
                <a16:creationId xmlns:a16="http://schemas.microsoft.com/office/drawing/2014/main" xmlns="" id="{594AC566-250E-D6A1-75BD-E1E0F26D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الواجب المنزلي. الأسئلة 4و 5 و6 و7 من الصفحة 99.</a:t>
            </a:r>
            <a:endParaRPr lang="fr-MA" sz="18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B08CE653-5EDE-EAF4-67C3-D91DC0FCFF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ACA86D5-964A-C352-2701-FFB50A928E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898" y="1853731"/>
            <a:ext cx="6683319" cy="45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84895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xmlns="" id="{DDA1EEC1-7B78-F9C3-FCA0-BF581CED15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9F00A6D-ED08-449C-8DD0-030AE39F2A67}"/>
              </a:ext>
            </a:extLst>
          </p:cNvPr>
          <p:cNvSpPr>
            <a:spLocks/>
          </p:cNvSpPr>
          <p:nvPr/>
        </p:nvSpPr>
        <p:spPr>
          <a:xfrm>
            <a:off x="4749571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37E5FD0-9816-C461-1FEA-3571C9EAA4D2}"/>
              </a:ext>
            </a:extLst>
          </p:cNvPr>
          <p:cNvSpPr>
            <a:spLocks/>
          </p:cNvSpPr>
          <p:nvPr/>
        </p:nvSpPr>
        <p:spPr>
          <a:xfrm>
            <a:off x="2814790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77B544-E3BE-8B4A-9111-780607E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647ECA4B-2F47-3250-3FA0-1C4ED3B82AF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EB31F348-D60F-8F06-2BC8-BF4CE1F26B90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6FDEFD7-33C2-13B3-E94F-33CF0E07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B605505-736C-235A-670C-F5C842B1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55B254E-BCA7-9953-BE5F-C00FD64D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B0FFB63-5664-7C9B-F26E-46C4B6DE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698ADD-9E9E-C4D4-5E33-C7FFB538D2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D03564D-90B6-0E6D-AC41-48996D8111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CA0EC15-937E-7862-79C3-DCF68848D3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073625D-6CE1-2205-1297-94B001ADEC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90F2CB18-BB58-9E23-5C86-FCA486B887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2616" y="756000"/>
            <a:ext cx="783900" cy="783900"/>
          </a:xfrm>
        </p:spPr>
      </p:pic>
      <p:pic>
        <p:nvPicPr>
          <p:cNvPr id="6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xmlns="" id="{6C917EB8-72F3-187A-3983-8C3C34991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97F8EFA1-E77F-13C1-E6CA-373808284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49" y="999269"/>
            <a:ext cx="3234184" cy="720000"/>
          </a:xfrm>
        </p:spPr>
        <p:txBody>
          <a:bodyPr/>
          <a:lstStyle/>
          <a:p>
            <a:pPr lvl="0"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ورشة القراءة – الحصة 3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83401"/>
            <a:ext cx="7789894" cy="3091198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9411" y="2924174"/>
            <a:ext cx="6533147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هجرة الطيور. </a:t>
            </a:r>
          </a:p>
          <a:p>
            <a:pPr marL="0" lvl="0" indent="0" algn="r" rtl="1">
              <a:buClr>
                <a:srgbClr val="424D7B"/>
              </a:buClr>
              <a:buNone/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- استثمار إستراتيجيات الفهم.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84AF25F5-8D2E-13A3-B0E4-AADE614FEB6B}"/>
              </a:ext>
            </a:extLst>
          </p:cNvPr>
          <p:cNvSpPr txBox="1"/>
          <p:nvPr/>
        </p:nvSpPr>
        <p:spPr>
          <a:xfrm>
            <a:off x="4249791" y="1730626"/>
            <a:ext cx="2975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rtl="1">
              <a:defRPr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ورشة القراءة – الحصة </a:t>
            </a:r>
            <a:r>
              <a:rPr lang="ar-MA"/>
              <a:t>3 </a:t>
            </a:r>
            <a:endParaRPr lang="a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xmlns="" id="{3BE6C508-0C53-9D16-9D22-FD939E76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33" y="1139239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BE90184-17B2-1C30-A2C3-B190C6217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1" y="1772260"/>
            <a:ext cx="46907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قراءة نص " هجرة الطيور" ؛ وتوظيف استراتيجية سبب ونتيجة</a:t>
            </a:r>
            <a:endParaRPr lang="fr-FR" sz="24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F0E837B-6290-E476-6666-AD0ADFE8F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5AA7F46-1D11-A293-9D7F-1E5831E5A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526122A-77E9-E4AB-15CB-E8117A246B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00B950B-D1DF-CDA9-2ABA-7000428196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2AC0400-224F-67D3-0FCC-C29120D90D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69C967F-E8E7-D268-FFB5-6BFC6C5523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307469-0313-80A0-AA0C-7B1B799615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F76C2C4-F60D-3BB2-744B-F99812CF06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xmlns="" id="{520B0AD0-F978-1C6C-3875-CA8C0545EE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A10838A-676E-3C14-C516-29838C24CBBD}"/>
              </a:ext>
            </a:extLst>
          </p:cNvPr>
          <p:cNvGrpSpPr/>
          <p:nvPr/>
        </p:nvGrpSpPr>
        <p:grpSpPr>
          <a:xfrm>
            <a:off x="579015" y="2161212"/>
            <a:ext cx="8184805" cy="3741631"/>
            <a:chOff x="453151" y="2629070"/>
            <a:chExt cx="8184805" cy="374163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DF7F874C-EE92-0A25-3BAE-6A5C8158F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77240" y="2629070"/>
              <a:ext cx="2660716" cy="3741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E52E9AC9-3AE8-49D5-B2A9-4C2C75755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6525" y="2629070"/>
              <a:ext cx="2660715" cy="3738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DC467C8E-A85A-2F3E-2033-447C977C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b="2741"/>
            <a:stretch>
              <a:fillRect/>
            </a:stretch>
          </p:blipFill>
          <p:spPr>
            <a:xfrm>
              <a:off x="453151" y="2629070"/>
              <a:ext cx="2733101" cy="3738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8081190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نصحح الواجب المنزلي. سأراقب إنجازاتكم.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683F770-EBEB-B80E-ED75-6936E95E3A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EBAD736-1463-1EB7-3AD5-D2DC62712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E747E1C-C8F5-83B0-6C3B-0F03E7A40B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8B77611-CE4D-0F74-8CB8-BD9D0B075D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955E5F9-469F-37A5-B69B-8A5A60BDD6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CF97480-EB86-3E39-4695-3059048A24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CCAE443-8FE6-69C6-ABCD-9380C93FD27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2C8CDDB-8BB3-D3E8-B8F5-BCCF031442B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CF92D747-B8E1-5DEA-DFB3-0209BB493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204E88F-A7B9-831B-584D-B330BFDA4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05" y="1896999"/>
            <a:ext cx="7950809" cy="45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068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07DCC1-D1F9-37B5-0E1C-65AD17EA0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AB935A5-2088-9F47-D5EA-5B2842218405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F0E4001-8FBF-22C0-FA55-0B50C387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يقرأ جوابه؟ هل أنتم متفقون؟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621A612-E77D-0411-7223-E33F24FD01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6022388-3C00-1869-5EF7-A879B62B9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4266D51-EE59-412D-450C-064B16A90E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E57A9B2-6CC6-1141-CC13-2068CA7949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200CCA4-0714-0A79-EB65-9A0044E9CE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48C3376-CF14-2292-59E1-04882FF96E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CBA8EBA-23E6-F78F-B033-87B2429D4FA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BE420A3-1E77-1C51-A240-46E4A62B80E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4E2AA883-4F44-55D2-5FD1-22B652DC4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F610537-AB7A-4927-A79B-7A90FA89F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71" y="1896241"/>
            <a:ext cx="7950809" cy="45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389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19074</TotalTime>
  <Words>1343</Words>
  <Application>Microsoft Office PowerPoint</Application>
  <PresentationFormat>Affichage à l'écran (4:3)</PresentationFormat>
  <Paragraphs>437</Paragraphs>
  <Slides>59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59</vt:i4>
      </vt:variant>
    </vt:vector>
  </HeadingPairs>
  <TitlesOfParts>
    <vt:vector size="82" baseType="lpstr">
      <vt:lpstr>Calibri</vt:lpstr>
      <vt:lpstr>Times New Roman</vt:lpstr>
      <vt:lpstr>Calibri Light</vt:lpstr>
      <vt:lpstr>Wingdings</vt:lpstr>
      <vt:lpstr>Sakkal Majalla</vt:lpstr>
      <vt:lpstr>Dosis SemiBold</vt:lpstr>
      <vt:lpstr>Dosis Medium</vt:lpstr>
      <vt:lpstr>Modern Love</vt:lpstr>
      <vt:lpstr>Dosis ExtraBold</vt:lpstr>
      <vt:lpstr>Microsoft Uighur</vt:lpstr>
      <vt:lpstr>Dosis</vt:lpstr>
      <vt:lpstr>Arial</vt:lpstr>
      <vt:lpstr>2_Thème Office</vt:lpstr>
      <vt:lpstr>1_01- نشاط اعتيادي</vt:lpstr>
      <vt:lpstr>2_01- نشاط اعتيادي</vt:lpstr>
      <vt:lpstr>1_04- قراءة/ كتابة</vt:lpstr>
      <vt:lpstr>الصـــرف والتحويل</vt:lpstr>
      <vt:lpstr>1_05- اختتام الحصة</vt:lpstr>
      <vt:lpstr>3_Env-Enseignant</vt:lpstr>
      <vt:lpstr>1_الصـــرف والتحويل</vt:lpstr>
      <vt:lpstr>2_05- اختتام الحصة</vt:lpstr>
      <vt:lpstr>1_Env-Enseignant</vt:lpstr>
      <vt:lpstr>3_01- نشاط اعتيادي</vt:lpstr>
      <vt:lpstr>Présentation PowerPoint</vt:lpstr>
      <vt:lpstr>ستتدربون في هذه الحصة على قراءة فقرة بدقة وسرعة. من يقرأ . تابعوا </vt:lpstr>
      <vt:lpstr>الآن سنمر لتحدي الطلاقة. سأسحب 5 بطاقات تحمل أسماء 5 متعلمين.  سأنادي على المتعلم الأول ليقرأ النص بطلاقة. </vt:lpstr>
      <vt:lpstr>أنادي على التلميذ الأول: .................................. </vt:lpstr>
      <vt:lpstr>الفائزون بنجمة الطلاقة هم ........................................................................... </vt:lpstr>
      <vt:lpstr>ورشة القراءة – الحصة 3 </vt:lpstr>
      <vt:lpstr>نواصل قراءة نص " هجرة الطيور" ؛ وتوظيف استراتيجية سبب ونتيجة</vt:lpstr>
      <vt:lpstr>قبل ذلك نصحح الواجب المنزلي. سأراقب إنجازاتكم.</vt:lpstr>
      <vt:lpstr>لنصحح. من يقرأ جوابه؟ هل أنتم متفقون؟</vt:lpstr>
      <vt:lpstr>صححوا. من يقرأ؟</vt:lpstr>
      <vt:lpstr>خذوا كراساتكم . لتقرؤوا النص قراءات فردية. طبقوا ما تعلمتم في حصص الطلاقة.</vt:lpstr>
      <vt:lpstr>يقرأ كل واحد منكم  فقرة الآخرون يتتبعون. من يقرأ؟</vt:lpstr>
      <vt:lpstr>تابعوا مع زميلكم وسطروا بقلم الرصاص على الكلمات المشتقة من فعل طار في النص.</vt:lpstr>
      <vt:lpstr>خذوا الصفحة 98 سوف تجيبون الآن عن الأسئلة التالية. </vt:lpstr>
      <vt:lpstr>معكم 10 دقائق للإنجاز؟ سأمر بين الصفوف لمساعدتكم.</vt:lpstr>
      <vt:lpstr>نصحح السؤال الأول. من يقرأ جوابه؟ كيف حصلت على الجواب؟ هل أنتم متفقون؟</vt:lpstr>
      <vt:lpstr>صححوا.</vt:lpstr>
      <vt:lpstr>نصحح السؤال الثاني. من يقرأ جوابه؟ كيف حصلت على الجواب؟ هل أنتم متفقون؟</vt:lpstr>
      <vt:lpstr>صححوا.</vt:lpstr>
      <vt:lpstr>نصحح السؤال الثالث. من يقرأ جوابه؟ كيف حصلت على الجواب؟ هل أنتم متفقون؟</vt:lpstr>
      <vt:lpstr>صححوا. </vt:lpstr>
      <vt:lpstr>ورشة الكتابة – الصرف والتحويل</vt:lpstr>
      <vt:lpstr>سنشرع الآن في حصة الصرف والتحويل. ستتعرفون على المصدر الصريح و كيفية صياغته.</vt:lpstr>
      <vt:lpstr>انتبهوا معي سأقرأ الكلمات التالية. من يقرأ مثلي؟</vt:lpstr>
      <vt:lpstr>من يقوم إلى السبورة ليميز الفعل من بين الكلمات التي قرأتم ؟</vt:lpstr>
      <vt:lpstr>الكلمات الأخرى تسمى مصادرا  و تدل على حدث مطابق للفعل . من يقرأ ؟ </vt:lpstr>
      <vt:lpstr>الآن حاولوا تحديد زمن كل فعل. من منكم يجيب؟</vt:lpstr>
      <vt:lpstr>من يقرأ؟</vt:lpstr>
      <vt:lpstr>هل يمكن أن نحدد زمن المصدر؟  المصدر مجرد من الزمن.</vt:lpstr>
      <vt:lpstr>من منكم يقرأ؟</vt:lpstr>
      <vt:lpstr>انتبهوا معي ستتعلمون كيف تصوغون المصدر من الفعل؟</vt:lpstr>
      <vt:lpstr>بداية أحدد نوع الفعل ؟ ثلاثي أم غير تلاثي ؟ من  منكم يميز الأفعال الثلاثية فيما يلي؟ </vt:lpstr>
      <vt:lpstr>من يقرأ الأفعال الثلاثية؟</vt:lpstr>
      <vt:lpstr>المصادر من الفعل الثلاثي تكون سماعية . من يقرأ؟</vt:lpstr>
      <vt:lpstr>المصادر من الفعل الثلاثي تكون قياسية . من يقرأ؟</vt:lpstr>
      <vt:lpstr>لنتذكر. ما المصدر الصريح؟ كيف نصوغه؟</vt:lpstr>
      <vt:lpstr>خذوا ألواحكم ، صوغوا المصدر من الفعل التالي.</vt:lpstr>
      <vt:lpstr>صححوا.</vt:lpstr>
      <vt:lpstr>صوغوا المصدر من الفعل التالي.</vt:lpstr>
      <vt:lpstr>صححوا.</vt:lpstr>
      <vt:lpstr>صوغوا المصدر من الفعل التالي.</vt:lpstr>
      <vt:lpstr>صححوا.</vt:lpstr>
      <vt:lpstr>صوغوا المصدر من الفعل التالي.</vt:lpstr>
      <vt:lpstr>صححوا.</vt:lpstr>
      <vt:lpstr>خذوا الصفحة 100 من كراساتكم. من يقرأ؟</vt:lpstr>
      <vt:lpstr>الآن، ستشتغلون في ثنائيات لإنجاز النشاط التالي على كراساتكم.</vt:lpstr>
      <vt:lpstr>سأمر بين الصفوف لمساعدتكم.</vt:lpstr>
      <vt:lpstr>لنصحح. تصحيح تفاعلي.</vt:lpstr>
      <vt:lpstr>صححوا. .</vt:lpstr>
      <vt:lpstr>الآن، أنجزوا النشاط التالي على  دفاتر القسم  بعد كتابة التاريخ و عنوان الدرس .عمل فردي.</vt:lpstr>
      <vt:lpstr>سأمر بين الصفوف لمساعدتكم.</vt:lpstr>
      <vt:lpstr>لنصحح.  من يقرأ جوابه. هل انتم متفقون؟</vt:lpstr>
      <vt:lpstr>صححوا. </vt:lpstr>
      <vt:lpstr>Présentation PowerPoint</vt:lpstr>
      <vt:lpstr>Présentation PowerPoint</vt:lpstr>
      <vt:lpstr>سجلوا الواجب المنزلي. الأسئلة 4و 5 و6 و7 من الصفحة 99.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160</cp:revision>
  <dcterms:created xsi:type="dcterms:W3CDTF">2023-09-20T21:35:22Z</dcterms:created>
  <dcterms:modified xsi:type="dcterms:W3CDTF">2025-12-30T08:00:06Z</dcterms:modified>
</cp:coreProperties>
</file>