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8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9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0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1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7" r:id="rId1"/>
    <p:sldMasterId id="2147483720" r:id="rId2"/>
    <p:sldMasterId id="2147483743" r:id="rId3"/>
    <p:sldMasterId id="2147483660" r:id="rId4"/>
    <p:sldMasterId id="2147483674" r:id="rId5"/>
    <p:sldMasterId id="2147483767" r:id="rId6"/>
    <p:sldMasterId id="2147483795" r:id="rId7"/>
    <p:sldMasterId id="2147483810" r:id="rId8"/>
    <p:sldMasterId id="2147483814" r:id="rId9"/>
    <p:sldMasterId id="2147483854" r:id="rId10"/>
    <p:sldMasterId id="2147483877" r:id="rId11"/>
    <p:sldMasterId id="2147483901" r:id="rId12"/>
  </p:sldMasterIdLst>
  <p:notesMasterIdLst>
    <p:notesMasterId r:id="rId56"/>
  </p:notesMasterIdLst>
  <p:sldIdLst>
    <p:sldId id="2147482800" r:id="rId13"/>
    <p:sldId id="2134806887" r:id="rId14"/>
    <p:sldId id="2147482763" r:id="rId15"/>
    <p:sldId id="2147482764" r:id="rId16"/>
    <p:sldId id="2134807143" r:id="rId17"/>
    <p:sldId id="2147482708" r:id="rId18"/>
    <p:sldId id="2134807147" r:id="rId19"/>
    <p:sldId id="2147482791" r:id="rId20"/>
    <p:sldId id="2147482792" r:id="rId21"/>
    <p:sldId id="2147482801" r:id="rId22"/>
    <p:sldId id="2147482802" r:id="rId23"/>
    <p:sldId id="2147482803" r:id="rId24"/>
    <p:sldId id="2147482804" r:id="rId25"/>
    <p:sldId id="2147482795" r:id="rId26"/>
    <p:sldId id="2147482805" r:id="rId27"/>
    <p:sldId id="2147482806" r:id="rId28"/>
    <p:sldId id="2147482807" r:id="rId29"/>
    <p:sldId id="2147482808" r:id="rId30"/>
    <p:sldId id="2147482809" r:id="rId31"/>
    <p:sldId id="2134807172" r:id="rId32"/>
    <p:sldId id="2134807174" r:id="rId33"/>
    <p:sldId id="2134807177" r:id="rId34"/>
    <p:sldId id="2147482786" r:id="rId35"/>
    <p:sldId id="2147482787" r:id="rId36"/>
    <p:sldId id="2147482788" r:id="rId37"/>
    <p:sldId id="2147482785" r:id="rId38"/>
    <p:sldId id="2147482789" r:id="rId39"/>
    <p:sldId id="2147482790" r:id="rId40"/>
    <p:sldId id="2147482712" r:id="rId41"/>
    <p:sldId id="2134807219" r:id="rId42"/>
    <p:sldId id="2134807218" r:id="rId43"/>
    <p:sldId id="2147482766" r:id="rId44"/>
    <p:sldId id="2147482810" r:id="rId45"/>
    <p:sldId id="2147482811" r:id="rId46"/>
    <p:sldId id="2134807222" r:id="rId47"/>
    <p:sldId id="2134807234" r:id="rId48"/>
    <p:sldId id="2147482776" r:id="rId49"/>
    <p:sldId id="2147482777" r:id="rId50"/>
    <p:sldId id="2147482715" r:id="rId51"/>
    <p:sldId id="2134807216" r:id="rId52"/>
    <p:sldId id="2147482729" r:id="rId53"/>
    <p:sldId id="2134806149" r:id="rId54"/>
    <p:sldId id="2147482522" r:id="rId55"/>
  </p:sldIdLst>
  <p:sldSz cx="9144000" cy="6858000" type="screen4x3"/>
  <p:notesSz cx="6858000" cy="9144000"/>
  <p:embeddedFontLst>
    <p:embeddedFont>
      <p:font typeface="Dosis ExtraBold" panose="020B0604020202020204" charset="0"/>
      <p:bold r:id="rId57"/>
    </p:embeddedFont>
    <p:embeddedFont>
      <p:font typeface="Sakkal Majalla" panose="02000000000000000000" pitchFamily="2" charset="-78"/>
      <p:regular r:id="rId58"/>
      <p:bold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Dosis" panose="020B0604020202020204" charset="0"/>
      <p:regular r:id="rId62"/>
      <p:bold r:id="rId63"/>
    </p:embeddedFont>
    <p:embeddedFont>
      <p:font typeface="Modern Love" panose="020B0604020202020204" charset="0"/>
      <p:regular r:id="rId64"/>
    </p:embeddedFon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Dosis SemiBold" panose="020B0604020202020204" charset="0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Dosis Medium" panose="020B0604020202020204" charset="0"/>
      <p:regular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97B2"/>
    <a:srgbClr val="D6E9EA"/>
    <a:srgbClr val="00729A"/>
    <a:srgbClr val="FFFFFF"/>
    <a:srgbClr val="1E3F48"/>
    <a:srgbClr val="D6DCE5"/>
    <a:srgbClr val="106585"/>
    <a:srgbClr val="A1A7BC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92" autoAdjust="0"/>
    <p:restoredTop sz="94660"/>
  </p:normalViewPr>
  <p:slideViewPr>
    <p:cSldViewPr snapToGrid="0">
      <p:cViewPr varScale="1">
        <p:scale>
          <a:sx n="74" d="100"/>
          <a:sy n="74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4.png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4.png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3.wd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575174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632185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405826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55050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371651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541240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808275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1408678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54569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283311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81901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00125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635629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3574249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670601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0537162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2600885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002859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5426294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845710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5164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870742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74734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330827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903871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9713222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09711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624184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152517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982486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4040993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808790530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963825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832453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26590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3490791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972936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8604890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4946382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549472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3719853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35343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04882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68848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6747197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13759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4790429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749101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494154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7785840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441547066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04921458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121370483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61483927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420443684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6965648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4846172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2628983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72385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872705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489275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0520693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39300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88397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926344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1399595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79351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443398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9199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xmlns="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58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63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6086610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76683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525426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9292160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0608658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851883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439062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222491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908155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91943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379956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6665476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08002781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721312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9038748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1862851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816207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637565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1152427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373693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418330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45698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8086229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5703046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336321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0612421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4379288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4364348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20767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642064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9390773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18372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427093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469882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3664142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187000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914198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4754411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439142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824173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669336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5800925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154560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2628200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965913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0952435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400091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186158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866901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0983219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0553835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2019875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918930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861770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4858711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2115311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9530467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5742889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8874362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0397576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3160468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0104862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765900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3397416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8302645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0906258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1255932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653741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6407215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7441972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1071611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514895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8468107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74797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3879712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094784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351871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373762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312290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1976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81320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5712402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309966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13729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052081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8694942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130323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856346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27405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2324207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850384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3152417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981647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23491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36" y="743557"/>
            <a:ext cx="6840000" cy="612000"/>
          </a:xfrm>
          <a:prstGeom prst="rect">
            <a:avLst/>
          </a:prstGeom>
        </p:spPr>
        <p:txBody>
          <a:bodyPr anchor="ctr"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256711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6" y="7557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46074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457020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21553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82152255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1140597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09408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034095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618225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328754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4573487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375555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02974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94061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5134557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517291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67609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803174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944329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6836496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2725663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415034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1745594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05355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6" y="755424"/>
            <a:ext cx="6840000" cy="612000"/>
          </a:xfrm>
          <a:prstGeom prst="rect">
            <a:avLst/>
          </a:prstGeom>
        </p:spPr>
        <p:txBody>
          <a:bodyPr anchor="ctr"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889657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0" y="755749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80724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473514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8138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4276547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777881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9102399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6386293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5502709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55170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7996318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631740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0399031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4770374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049433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08778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6009361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121788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6" y="1432405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5995454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768241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3128886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620782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31857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904857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89471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209139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7579718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660392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664183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1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65.xml"/><Relationship Id="rId21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17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78.xml"/><Relationship Id="rId20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67.xml"/><Relationship Id="rId15" Type="http://schemas.openxmlformats.org/officeDocument/2006/relationships/slideLayout" Target="../slideLayouts/slideLayout177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72.xml"/><Relationship Id="rId19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Relationship Id="rId22" Type="http://schemas.openxmlformats.org/officeDocument/2006/relationships/slideLayout" Target="../slideLayouts/slideLayout1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image" Target="../media/image1.bin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theme" Target="../theme/theme12.xml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1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0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5" Type="http://schemas.openxmlformats.org/officeDocument/2006/relationships/image" Target="../media/image12.jpe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slideLayout" Target="../slideLayouts/slideLayout152.xml"/><Relationship Id="rId1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42.xml"/><Relationship Id="rId21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46.xml"/><Relationship Id="rId12" Type="http://schemas.openxmlformats.org/officeDocument/2006/relationships/slideLayout" Target="../slideLayouts/slideLayout151.xml"/><Relationship Id="rId17" Type="http://schemas.openxmlformats.org/officeDocument/2006/relationships/slideLayout" Target="../slideLayouts/slideLayout156.xml"/><Relationship Id="rId25" Type="http://schemas.openxmlformats.org/officeDocument/2006/relationships/image" Target="../media/image13.jpg"/><Relationship Id="rId2" Type="http://schemas.openxmlformats.org/officeDocument/2006/relationships/slideLayout" Target="../slideLayouts/slideLayout141.xml"/><Relationship Id="rId16" Type="http://schemas.openxmlformats.org/officeDocument/2006/relationships/slideLayout" Target="../slideLayouts/slideLayout155.xml"/><Relationship Id="rId20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44.xml"/><Relationship Id="rId15" Type="http://schemas.openxmlformats.org/officeDocument/2006/relationships/slideLayout" Target="../slideLayouts/slideLayout154.xml"/><Relationship Id="rId23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49.xml"/><Relationship Id="rId19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Relationship Id="rId14" Type="http://schemas.openxmlformats.org/officeDocument/2006/relationships/slideLayout" Target="../slideLayouts/slideLayout153.xml"/><Relationship Id="rId22" Type="http://schemas.openxmlformats.org/officeDocument/2006/relationships/slideLayout" Target="../slideLayouts/slideLayout1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060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28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811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  <p:sldLayoutId id="2147483888" r:id="rId11"/>
    <p:sldLayoutId id="2147483889" r:id="rId12"/>
    <p:sldLayoutId id="2147483890" r:id="rId13"/>
    <p:sldLayoutId id="2147483891" r:id="rId14"/>
    <p:sldLayoutId id="2147483892" r:id="rId15"/>
    <p:sldLayoutId id="2147483893" r:id="rId16"/>
    <p:sldLayoutId id="2147483894" r:id="rId17"/>
    <p:sldLayoutId id="2147483895" r:id="rId18"/>
    <p:sldLayoutId id="2147483896" r:id="rId19"/>
    <p:sldLayoutId id="2147483897" r:id="rId20"/>
    <p:sldLayoutId id="2147483898" r:id="rId21"/>
    <p:sldLayoutId id="2147483899" r:id="rId22"/>
    <p:sldLayoutId id="214748390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193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  <p:sldLayoutId id="2147483915" r:id="rId14"/>
    <p:sldLayoutId id="2147483916" r:id="rId15"/>
    <p:sldLayoutId id="2147483917" r:id="rId16"/>
    <p:sldLayoutId id="2147483918" r:id="rId17"/>
    <p:sldLayoutId id="2147483919" r:id="rId18"/>
    <p:sldLayoutId id="2147483920" r:id="rId19"/>
    <p:sldLayoutId id="2147483921" r:id="rId20"/>
    <p:sldLayoutId id="2147483922" r:id="rId21"/>
    <p:sldLayoutId id="2147483923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41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  <p:sldLayoutId id="214748374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557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245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8727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  <p:sldLayoutId id="2147483787" r:id="rId20"/>
    <p:sldLayoutId id="2147483788" r:id="rId21"/>
    <p:sldLayoutId id="2147483789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353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68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756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7" r:id="rId22"/>
    <p:sldLayoutId id="2147483838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19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2.png"/><Relationship Id="rId7" Type="http://schemas.openxmlformats.org/officeDocument/2006/relationships/image" Target="../media/image3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64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2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gif"/><Relationship Id="rId5" Type="http://schemas.openxmlformats.org/officeDocument/2006/relationships/image" Target="../media/image44.png"/><Relationship Id="rId10" Type="http://schemas.openxmlformats.org/officeDocument/2006/relationships/image" Target="../media/image25.png"/><Relationship Id="rId4" Type="http://schemas.openxmlformats.org/officeDocument/2006/relationships/image" Target="../media/image43.png"/><Relationship Id="rId9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2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E3F02FB-AD8B-2D54-78C1-60816D6C7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" b="3710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07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3C2200-F63D-CF28-5EFC-DA2AAE343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A479392-DD40-AD4C-38FD-A411E329CA60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CF55DBA-A82F-911C-4A0E-BF46BFE1F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سأنطق الكلمة بوصلها بالواو قبلها. من يقرأ مثلي ؟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A80C0EC-0F8F-8E79-3CCC-0D10190B6341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3249E35-0D34-B0DE-43C1-D49E2DED35C0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F922A7-3BC8-FD13-8EE2-1111D4404F0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091431-C48D-3D2E-13B6-8A06BFF38B0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E2B3FC0-7E27-EA29-8044-62542BD91D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B3B4B6C-958C-28C3-1F22-93A5DFF884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6967966-2E21-4F3C-98CF-E5344AB0F3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C59F3C6-0BBE-9331-2D29-CB5E9F3ED9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AAF320E-E739-6BE3-DC59-B98A6F03CB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0AF10EA-30B5-293D-A2F5-9918A3B7C7B5}"/>
              </a:ext>
            </a:extLst>
          </p:cNvPr>
          <p:cNvSpPr txBox="1"/>
          <p:nvPr/>
        </p:nvSpPr>
        <p:spPr>
          <a:xfrm>
            <a:off x="2047693" y="2667000"/>
            <a:ext cx="52033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وَ + ا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نْظُرْ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565123A-643F-98A2-2491-89A4CC53E011}"/>
              </a:ext>
            </a:extLst>
          </p:cNvPr>
          <p:cNvSpPr txBox="1"/>
          <p:nvPr/>
        </p:nvSpPr>
        <p:spPr>
          <a:xfrm>
            <a:off x="1879185" y="4204252"/>
            <a:ext cx="52033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وَ +</a:t>
            </a:r>
            <a:r>
              <a:rPr kumimoji="0" lang="ar-MA" sz="72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مامَكَ</a:t>
            </a:r>
            <a:r>
              <a:rPr kumimoji="0" lang="ar-MA" sz="72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196404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EC12AE-0253-1B47-4756-A1E31B13D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AF26FB47-0E67-BF5F-556A-28DA341719D1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7734A8E4-4B63-0250-9231-801F0BF6C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أسأل : هل نطقت الهمزة لما اتصلت الكلمة بالواو قبلها أم لا؟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D674B1E-856E-AF99-3D01-BF1B1969A349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C7CE31F-D2B5-2DA3-38DD-19D0AF12E04C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E5D793-5A7C-415D-ABE6-790D33794826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52EE323-CAB1-FDA8-EEFB-64BCF578243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FD08A6D-6D28-AEED-33BB-D90B1950E8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FE0D2CD-64D8-193A-09D3-2A03B35742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9696960-2E7A-958D-0E14-7FB87853FA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0246809-3161-B226-E32D-E86606557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35BED3A-0AEA-FE85-92F3-75C41541CE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A02A1B0-8C9D-6770-3EAF-89E86DFC1682}"/>
              </a:ext>
            </a:extLst>
          </p:cNvPr>
          <p:cNvSpPr txBox="1"/>
          <p:nvPr/>
        </p:nvSpPr>
        <p:spPr>
          <a:xfrm>
            <a:off x="5741095" y="2637893"/>
            <a:ext cx="30838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وَ + ا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نْظُرْ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D1D8612-9EFC-7280-62A1-A7DA8ABD2D9E}"/>
              </a:ext>
            </a:extLst>
          </p:cNvPr>
          <p:cNvSpPr txBox="1"/>
          <p:nvPr/>
        </p:nvSpPr>
        <p:spPr>
          <a:xfrm>
            <a:off x="5574348" y="4291625"/>
            <a:ext cx="30838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وَ </a:t>
            </a:r>
            <a:r>
              <a:rPr kumimoji="0" lang="ar-MA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+</a:t>
            </a:r>
            <a:r>
              <a:rPr kumimoji="0" lang="ar-MA" sz="72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مامَكَ</a:t>
            </a:r>
            <a:r>
              <a:rPr kumimoji="0" lang="ar-MA" sz="72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DB052D2-4EDB-FD6B-7DC7-4F626AA72DE6}"/>
              </a:ext>
            </a:extLst>
          </p:cNvPr>
          <p:cNvSpPr txBox="1"/>
          <p:nvPr/>
        </p:nvSpPr>
        <p:spPr>
          <a:xfrm>
            <a:off x="1877244" y="2691694"/>
            <a:ext cx="2140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</a:t>
            </a:r>
            <a:r>
              <a:rPr lang="ar-MA" sz="7200" b="1" dirty="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َ</a:t>
            </a: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lang="ar-MA" sz="7200" b="1" dirty="0">
                <a:solidFill>
                  <a:prstClr val="black">
                    <a:lumMod val="50000"/>
                    <a:lumOff val="50000"/>
                  </a:prst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</a:t>
            </a:r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نْظُر</a:t>
            </a:r>
            <a:r>
              <a:rPr lang="ar-MA" sz="7200" b="1" dirty="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ْ</a:t>
            </a:r>
            <a:endParaRPr lang="fr-FR" sz="7200" b="1" dirty="0">
              <a:solidFill>
                <a:prstClr val="black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12" name="Graphique 11" descr="Flèche : pivoter à gauche avec un remplissage uni">
            <a:extLst>
              <a:ext uri="{FF2B5EF4-FFF2-40B4-BE49-F238E27FC236}">
                <a16:creationId xmlns:a16="http://schemas.microsoft.com/office/drawing/2014/main" xmlns="" id="{BC11E2EA-B04C-7F70-8C5B-002BB0E033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321603">
            <a:off x="2908920" y="2358814"/>
            <a:ext cx="546989" cy="66575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6146842-62A0-6C13-3D3E-1E77082CF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922" y="2637893"/>
            <a:ext cx="1127560" cy="1307933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20EE6E1B-9B41-EAA6-8D08-A569B727EA73}"/>
              </a:ext>
            </a:extLst>
          </p:cNvPr>
          <p:cNvCxnSpPr>
            <a:cxnSpLocks/>
          </p:cNvCxnSpPr>
          <p:nvPr/>
        </p:nvCxnSpPr>
        <p:spPr>
          <a:xfrm flipH="1">
            <a:off x="790645" y="3010258"/>
            <a:ext cx="822086" cy="59218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BFBDFC82-4AFC-EA51-B785-164235EA95BC}"/>
              </a:ext>
            </a:extLst>
          </p:cNvPr>
          <p:cNvSpPr txBox="1"/>
          <p:nvPr/>
        </p:nvSpPr>
        <p:spPr>
          <a:xfrm>
            <a:off x="2009067" y="4356980"/>
            <a:ext cx="244507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وَ أَ</a:t>
            </a:r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مامَكَ</a:t>
            </a:r>
            <a:r>
              <a:rPr lang="ar-MA" sz="7200" b="1" dirty="0">
                <a:solidFill>
                  <a:prstClr val="black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endParaRPr lang="fr-FR" sz="7200" b="1" dirty="0">
              <a:solidFill>
                <a:prstClr val="black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F6619495-C3DB-D877-78CB-3E13A56BCA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7923" y="4264896"/>
            <a:ext cx="1127560" cy="13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3110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A6DBF3-863D-327E-66F5-18E053177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457BADE5-3136-0087-E73F-872716F8B0A1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D93C39CB-0C8E-CA18-5EB4-0398148B9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إدا نطقت الهمزة مع الواو فهي همزة قطع و ترسم مع الحركة المناسبة لها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69FAF6-95B2-A035-E3FF-F108FB7DC471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826657-6B9E-DC07-5A9B-AB277E96C547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788FC35-308E-FC4C-DD46-0B27C6EB5BE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173B716-9FF4-8EE4-FEC5-3EB5C23732DD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6D3CA3C-7A94-80D6-A830-4F489FFB3F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C3B5F96-2AFC-8D33-7198-C772CDEF60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E4F5399-9694-B7E5-03A5-E2BE8F8332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6C11A00-E7BF-0D40-7A96-486177BC8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21E61D1-EEA6-5B37-F4E6-FA55350310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D2CFE0BE-262A-4D7F-D2B9-08D632FB5E17}"/>
              </a:ext>
            </a:extLst>
          </p:cNvPr>
          <p:cNvSpPr txBox="1"/>
          <p:nvPr/>
        </p:nvSpPr>
        <p:spPr>
          <a:xfrm>
            <a:off x="3170996" y="4132699"/>
            <a:ext cx="244507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وَ أَ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مامَكَ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0FBCCF8-135B-BA9D-AA73-B827CE6E7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996" y="2396340"/>
            <a:ext cx="1127560" cy="130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1246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19DF0B-DF20-AAA9-1249-EB07FC20A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9F1D547E-1A12-8F37-38DC-D3B4278EF9FC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449BCA69-4DFB-9AE2-19F1-228EBBCC4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إدا لم أنطق الهمزة مع الواو فهي همزة وصل و ترسم حسب موقع الكلمة في الجملة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281E812-A215-8920-8C86-F47D3FA6AED2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B68256-51FD-DF7F-7027-2F3F5154E9CA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49BCDBF-8B88-DB9C-5DE3-9FDCF671EF3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BAFA4CF-3811-18E2-AF80-7A1BBFE9F3B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A490D76-3074-5D53-C03A-0AAF0D8335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9174BEB-3D92-9254-16D2-9E3C78D49E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D13EA0F-FAAF-9762-CDC7-8C90865C1F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0187E5E-5CD7-20FD-25F5-7589643F0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79FC6C4-912B-3B62-7911-DA89118117D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6D202063-8F09-D28B-E300-E91E360FCFF3}"/>
              </a:ext>
            </a:extLst>
          </p:cNvPr>
          <p:cNvSpPr txBox="1"/>
          <p:nvPr/>
        </p:nvSpPr>
        <p:spPr>
          <a:xfrm>
            <a:off x="4017788" y="2612099"/>
            <a:ext cx="214054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َ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ٱ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نْظُر</a:t>
            </a: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ْ</a:t>
            </a:r>
            <a:endParaRPr kumimoji="0" lang="fr-F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D4FABC8-FEE9-F8CD-0A44-3D7D74B8C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922" y="2637893"/>
            <a:ext cx="1127560" cy="1307933"/>
          </a:xfrm>
          <a:prstGeom prst="rect">
            <a:avLst/>
          </a:prstGeom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299AD9E7-7896-39FA-9503-51DD6114D5FD}"/>
              </a:ext>
            </a:extLst>
          </p:cNvPr>
          <p:cNvCxnSpPr>
            <a:cxnSpLocks/>
          </p:cNvCxnSpPr>
          <p:nvPr/>
        </p:nvCxnSpPr>
        <p:spPr>
          <a:xfrm flipH="1">
            <a:off x="790645" y="3010258"/>
            <a:ext cx="822086" cy="592188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5F72AD9C-29E1-0F1B-8D41-B59AFC82E651}"/>
              </a:ext>
            </a:extLst>
          </p:cNvPr>
          <p:cNvSpPr txBox="1"/>
          <p:nvPr/>
        </p:nvSpPr>
        <p:spPr>
          <a:xfrm>
            <a:off x="2892700" y="4456613"/>
            <a:ext cx="381287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اُ</a:t>
            </a:r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نظُرْ</a:t>
            </a:r>
          </a:p>
        </p:txBody>
      </p:sp>
    </p:spTree>
    <p:extLst>
      <p:ext uri="{BB962C8B-B14F-4D97-AF65-F5344CB8AC3E}">
        <p14:creationId xmlns:p14="http://schemas.microsoft.com/office/powerpoint/2010/main" val="2205226958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B27B56-140D-6EAE-76CB-5738F4954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555DAFF4-5D4A-B92E-D2DD-FB658A45D793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0FD98802-0527-589C-A8C5-1F2BFFD46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خذوا ألواحكم . اكتبوا الهمزة المناسبة مكان النقط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A21589D-EABA-86CD-4B9A-8CA890C9D34C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2F296A6-F913-3FAE-4F08-F8B1D8E55D9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1B7EC87-19AB-D216-08CF-CD34C6D84FF6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DBC4ABE-B833-F921-DB19-6BEF4CFD7440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A6EECAC-1D1D-B251-BE42-A18454C7C0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AA5CD73-C88F-FB95-AF2A-E77BE9C3D7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9717F69-4218-37FE-540D-9D3C835BD2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145E3FFB-5437-A131-CE61-B67ACC2AB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E788444-A2DD-1CF1-50BC-68ED7E5FEB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4A980966-0D6C-2843-2582-4816918B1936}"/>
              </a:ext>
            </a:extLst>
          </p:cNvPr>
          <p:cNvSpPr txBox="1"/>
          <p:nvPr/>
        </p:nvSpPr>
        <p:spPr>
          <a:xfrm>
            <a:off x="2850603" y="2891712"/>
            <a:ext cx="34427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115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..سْماكٌ</a:t>
            </a:r>
            <a:endParaRPr lang="fr-MA" sz="115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009612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CDC27E-3B0E-0436-974E-68B0D19F5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9C00F84C-789A-D392-3F9E-FA819432CE23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937046C5-4942-A98E-4459-76527E934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C0186B-A450-5A2C-33F9-68BC218214F1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B20C3F9-1AA4-BBDB-D36A-846E6FCE5EB3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92B958-6C99-4516-4A6A-A30E2172BD37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004EE4-A712-9B17-DC75-5937D264AC8F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2BB71BF-512D-A5D3-F92C-6694B643EF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EC9320E-3DC0-B158-FC98-96D326EBA2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449605-D155-0442-31FF-64938979DA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56E0837-7F47-84D3-4CC9-BDDB540438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BEFABC2-EADE-0364-18CB-560593AED6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BC4DB432-AEDE-8D08-4CD2-3AE8C100E5EE}"/>
              </a:ext>
            </a:extLst>
          </p:cNvPr>
          <p:cNvSpPr txBox="1"/>
          <p:nvPr/>
        </p:nvSpPr>
        <p:spPr>
          <a:xfrm>
            <a:off x="2850603" y="2891712"/>
            <a:ext cx="344279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MA" sz="115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سْماكٌ</a:t>
            </a:r>
            <a:endParaRPr kumimoji="0" lang="fr-MA" sz="115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3440015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F714D7-61AE-57FA-AB0C-5D9296C0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C8E79E6D-1E48-66EE-E144-CE46C2A3BB56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A19CDBA-851F-C660-0250-53EE7B37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اكتبوا الهمزة المناسبة مكان النقط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BF18D60-D2D1-0CE1-7A5F-E2BE5850369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26B62B-7945-A12C-ABE2-D15B60862960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BEC592F-AFA0-F0AC-5558-6CEB231C633B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71F3EDB-0AD4-0A8B-73D6-5C50F6084EF9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0AA90C5-056B-35DF-DC41-AE184534DA3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F0D94D6D-65DE-6FB2-6FE1-0A4E4A95AA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4340FB7-D237-833F-C13F-43FBD2E58D0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CFA5027-0D8A-2757-B7DA-7D60CA9B5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9E99705-C275-2FB9-0AA3-234788526A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07DA2E3-9846-58C5-98BF-5B0CB1F8C2EF}"/>
              </a:ext>
            </a:extLst>
          </p:cNvPr>
          <p:cNvSpPr txBox="1"/>
          <p:nvPr/>
        </p:nvSpPr>
        <p:spPr>
          <a:xfrm>
            <a:off x="1240750" y="2978426"/>
            <a:ext cx="70104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..نْطَلَقَتِ ..لطُّيورُ</a:t>
            </a:r>
          </a:p>
        </p:txBody>
      </p:sp>
    </p:spTree>
    <p:extLst>
      <p:ext uri="{BB962C8B-B14F-4D97-AF65-F5344CB8AC3E}">
        <p14:creationId xmlns:p14="http://schemas.microsoft.com/office/powerpoint/2010/main" val="314195278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169B38-6651-AA78-0ED5-AE405DD5E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CFEB1375-F2F3-F3C7-F34E-8622810829DB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B7178DF8-22C3-DCEA-C38A-3500FF05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C7E7DB1-7478-AA9F-3A61-B7AF3A276DF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0B09907-412D-B087-E025-E6E24731BAA7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C76A49E-2C14-4FFC-F238-FBB44C2463F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0CAFB32-8142-8675-5C2E-E807AA161656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F57C17C-0848-B625-F2F5-576AA26461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54A5ACD-2D68-D830-6C36-2E6406EC3C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464E5C3-8941-D6A3-94C7-7AD5D65DE3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4A603B5-08A6-282C-E614-B0F3778C7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F4D5AE1-682F-BEEB-C6AF-85D771E749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3FFED5AC-FD4E-A042-BB91-0606BFB44EB2}"/>
              </a:ext>
            </a:extLst>
          </p:cNvPr>
          <p:cNvSpPr txBox="1"/>
          <p:nvPr/>
        </p:nvSpPr>
        <p:spPr>
          <a:xfrm>
            <a:off x="1260612" y="3010982"/>
            <a:ext cx="68400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نْطَلَقَتِ 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لطُّيورُ</a:t>
            </a:r>
          </a:p>
        </p:txBody>
      </p:sp>
    </p:spTree>
    <p:extLst>
      <p:ext uri="{BB962C8B-B14F-4D97-AF65-F5344CB8AC3E}">
        <p14:creationId xmlns:p14="http://schemas.microsoft.com/office/powerpoint/2010/main" val="3311606089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B29E8E-1014-C17E-5DFF-E0B610493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C667B462-B81A-ACEA-B8FF-5D5533123515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A3C9AEB0-B4DF-2BCA-CEA1-32D4AF0F1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الهمزة المناسبة مكان النقط.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33A3B3-78D9-A1F3-45EB-66161C72464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DB88AA2-BAB1-D8A6-AECF-06241A7170FF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A913FF-7016-DD4F-69E5-0C0D1AFDE27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84F4DEB-075A-C4B4-E787-47255792C5EE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9ECE25F-20F1-E238-AD08-B778A3E253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67BDDCBB-479A-FAA3-00C7-D07B05DEFA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F409227-133E-EB20-AD48-546A3CB1A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A0E90E26-6DFA-743F-D72F-920F063749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E509F5F-8AD4-6D30-EA15-CB67ABB3AD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9AEE9DD-6904-2BB1-8027-C579AE4FE731}"/>
              </a:ext>
            </a:extLst>
          </p:cNvPr>
          <p:cNvSpPr txBox="1"/>
          <p:nvPr/>
        </p:nvSpPr>
        <p:spPr>
          <a:xfrm>
            <a:off x="1818520" y="2922624"/>
            <a:ext cx="61062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 دْخُلْ يا ..بي</a:t>
            </a:r>
            <a:endParaRPr kumimoji="0" lang="fr-MA" sz="115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2287561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F36EC8-554E-0D6A-1F88-9025BE009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78F293F5-7B42-00B7-63F6-4E3EDA051B48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56659618-99C9-CAC6-6DA2-4DC0CCDB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C827D4E-CBA2-D254-D848-08FA7819EF1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3A21F7B-5EA8-DB0E-03C1-1B979000437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9C53999-B47F-DA1C-2160-77EC00A7D14C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A3DB81E-4E74-861E-E669-091E8ACC01EF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68CCE83-D4CB-4910-D29F-6AF4A70A3D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841916-5DB3-7F73-CC81-E580CEE2467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A33163B-D46D-B77F-919D-A74CCD2EA7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C02B71C-8D04-2B6A-52EB-3085611318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60273C6-B456-5764-FD33-154E6AC767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B89960D-04D8-E71A-92EB-DDA2C406EFDB}"/>
              </a:ext>
            </a:extLst>
          </p:cNvPr>
          <p:cNvSpPr txBox="1"/>
          <p:nvPr/>
        </p:nvSpPr>
        <p:spPr>
          <a:xfrm>
            <a:off x="1818520" y="2922624"/>
            <a:ext cx="610627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3" indent="-45720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15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دْخُلْ يا 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</a:t>
            </a:r>
            <a:r>
              <a:rPr kumimoji="0" lang="ar-MA" sz="115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بي</a:t>
            </a:r>
            <a:endParaRPr kumimoji="0" lang="fr-MA" sz="115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373041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xmlns="" id="{A3324DB0-7C9C-C9B2-7870-8BA8DF794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هذه المفردات؟</a:t>
            </a:r>
            <a:endParaRPr lang="fr-FR" sz="2400" dirty="0">
              <a:solidFill>
                <a:srgbClr val="A6A6A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1A04138-1C1C-EB57-E64C-D12752FC59F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55390CF-B783-E6DE-1368-50B72D3D855C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01B43E9-BCA0-C7DA-58DF-0C2597B5568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61678A-222F-BBBF-B525-F6AA8E3C2DE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50B2FC1E-5217-BE76-AED0-E955D4D2F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B8BE797-EE32-E65D-2AE5-0993E7A1722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D372799-5F9A-8D05-8730-C8C1F412CE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C98F459-2B3E-7066-D9AD-6AEEC1A4BB8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29D2AB5-20B3-5AEC-B872-D1B584B838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40C9531D-3926-53EE-DB16-CEC776ABBDFA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مَوْقِعٌ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063AA9DA-0AEB-88F6-3FB4-3FD9775B4DFB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هِجْرةٌ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xmlns="" id="{D81E3487-3CFA-E9C9-8593-ECCA6905ADDB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إِرْهاقٌ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48946458-80B1-DFDB-3BB2-6ACE4A1876BC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نَفدَ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0C684C3C-EF40-932F-6E8A-15554519E65E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رَصَدَ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7510A8B8-9679-01C7-90C8-F94DB50AC24D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كُهوفٌ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8" name="Google Shape;452;p158">
            <a:extLst>
              <a:ext uri="{FF2B5EF4-FFF2-40B4-BE49-F238E27FC236}">
                <a16:creationId xmlns:a16="http://schemas.microsoft.com/office/drawing/2014/main" xmlns="" id="{67FBE948-1B58-7CC4-90E2-ABCE9160143B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عَوْدَةٌ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9" name="Google Shape;452;p158">
            <a:extLst>
              <a:ext uri="{FF2B5EF4-FFF2-40B4-BE49-F238E27FC236}">
                <a16:creationId xmlns:a16="http://schemas.microsoft.com/office/drawing/2014/main" xmlns="" id="{B9969E35-1198-1A7C-A413-7D20F8AC8AD3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أَسْرابٌ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09918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D82079-3C12-25B5-3AE7-F1B14B155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C7737964-BE89-054E-13FF-7BD4D6D6AFD8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8CCF92E4-7CD8-564A-B38D-42668D1C9819}"/>
              </a:ext>
            </a:extLst>
          </p:cNvPr>
          <p:cNvSpPr txBox="1"/>
          <p:nvPr/>
        </p:nvSpPr>
        <p:spPr>
          <a:xfrm>
            <a:off x="-403462" y="855825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الذي يجب عليكم تذكره؟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2C8FB8-9B7D-31CE-5B59-A80ADF7FE30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AC5A37A-BF05-966B-341F-B08915E569B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D98FB44-4817-AFF7-0234-3C1776B1E5D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C5F4671-93D5-870F-4EEA-AC0CA2F46B2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5B000F0-FEFA-F47C-197E-F39D79FBF7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B9C62A0-3463-C16B-D5E4-2575777C7C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8C62854-AA06-3A82-2124-6792FAA63C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771B030-CD36-ED6B-3566-FCCE9FC955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88530DD-0DDE-87BC-A9BE-4F3812F008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4E36248-7A20-0A28-F6D6-03B92B4AFE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584000"/>
            <a:ext cx="5568158" cy="47138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AD1A7917-2616-7F76-294E-87429DD4E7D4}"/>
              </a:ext>
            </a:extLst>
          </p:cNvPr>
          <p:cNvSpPr txBox="1"/>
          <p:nvPr/>
        </p:nvSpPr>
        <p:spPr>
          <a:xfrm>
            <a:off x="2252870" y="2475478"/>
            <a:ext cx="3169401" cy="1736646"/>
          </a:xfrm>
          <a:prstGeom prst="roundRect">
            <a:avLst/>
          </a:prstGeom>
          <a:noFill/>
          <a:ln w="28575"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prstClr val="white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هَمْزَتا ٱلْوَصْلِ وَٱلْقَطْعِ</a:t>
            </a:r>
          </a:p>
        </p:txBody>
      </p:sp>
    </p:spTree>
    <p:extLst>
      <p:ext uri="{BB962C8B-B14F-4D97-AF65-F5344CB8AC3E}">
        <p14:creationId xmlns:p14="http://schemas.microsoft.com/office/powerpoint/2010/main" val="2355344729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C351C35-5376-EF92-0508-9966C5D4B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xmlns="" id="{6F45FDC6-1A2F-1B0C-8BB3-DC6ED3CD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0956F5B-BE5D-792F-8D71-C1105E9EB4E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7F9B4B7-C598-DCDF-ADC3-FCF86D0D674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DC9EA4D-E0FB-0EA6-26EB-5F0674F95134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65CCE2-E85F-B584-4363-BCADB6B967AB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69A76F08-8CB4-8B4E-B0A2-D00917ADF8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0C52EA7-AAA1-143D-C734-7C6CEAC182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0F7B89F9-CAF2-C01F-F4CE-7BD9F6A97E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643AC92-4499-1825-035F-C02B3D2FBE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E56AA6F-FAF9-45FB-CCD3-6CA51B69A87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5" name="Google Shape;642;p36">
            <a:extLst>
              <a:ext uri="{FF2B5EF4-FFF2-40B4-BE49-F238E27FC236}">
                <a16:creationId xmlns:a16="http://schemas.microsoft.com/office/drawing/2014/main" xmlns="" id="{C5D59E62-12E7-8016-2BC6-50B5825F41FE}"/>
              </a:ext>
            </a:extLst>
          </p:cNvPr>
          <p:cNvSpPr/>
          <p:nvPr/>
        </p:nvSpPr>
        <p:spPr>
          <a:xfrm>
            <a:off x="7987046" y="2889345"/>
            <a:ext cx="395307" cy="707811"/>
          </a:xfrm>
          <a:prstGeom prst="roundRect">
            <a:avLst>
              <a:gd name="adj" fmla="val 16667"/>
            </a:avLst>
          </a:prstGeom>
          <a:solidFill>
            <a:srgbClr val="10658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1</a:t>
            </a:r>
            <a:endParaRPr sz="4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44;p36">
            <a:extLst>
              <a:ext uri="{FF2B5EF4-FFF2-40B4-BE49-F238E27FC236}">
                <a16:creationId xmlns:a16="http://schemas.microsoft.com/office/drawing/2014/main" xmlns="" id="{C76A9432-FCAF-06D5-422B-E15768E90001}"/>
              </a:ext>
            </a:extLst>
          </p:cNvPr>
          <p:cNvSpPr/>
          <p:nvPr/>
        </p:nvSpPr>
        <p:spPr>
          <a:xfrm>
            <a:off x="7987046" y="4171122"/>
            <a:ext cx="395307" cy="751113"/>
          </a:xfrm>
          <a:prstGeom prst="roundRect">
            <a:avLst>
              <a:gd name="adj" fmla="val 16667"/>
            </a:avLst>
          </a:prstGeom>
          <a:solidFill>
            <a:srgbClr val="10658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r>
              <a:rPr lang="ar-MA" sz="4400" b="1" kern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2</a:t>
            </a:r>
            <a:endParaRPr sz="4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Google Shape;645;p36">
            <a:extLst>
              <a:ext uri="{FF2B5EF4-FFF2-40B4-BE49-F238E27FC236}">
                <a16:creationId xmlns:a16="http://schemas.microsoft.com/office/drawing/2014/main" xmlns="" id="{0C3E87EE-9FDE-A02B-0F57-157767688490}"/>
              </a:ext>
            </a:extLst>
          </p:cNvPr>
          <p:cNvSpPr/>
          <p:nvPr/>
        </p:nvSpPr>
        <p:spPr>
          <a:xfrm>
            <a:off x="360934" y="4193798"/>
            <a:ext cx="7503538" cy="81894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106585"/>
              </a:buClr>
              <a:buSzPts val="2000"/>
              <a:buFont typeface="Calibri"/>
              <a:buNone/>
              <a:defRPr/>
            </a:pPr>
            <a:r>
              <a:rPr lang="ar-MA" sz="44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إذا نَطَقْتُها فَهي هَمْزَةُ قَطْعٍ؛ وَإذا لَمْ أَنْطِقْها فَهِيَ هَمْزَةُ وَصْلٍ. </a:t>
            </a:r>
            <a:endParaRPr sz="4400" b="1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645;p36">
            <a:extLst>
              <a:ext uri="{FF2B5EF4-FFF2-40B4-BE49-F238E27FC236}">
                <a16:creationId xmlns:a16="http://schemas.microsoft.com/office/drawing/2014/main" xmlns="" id="{D8BCBD61-9008-55C3-EDF9-65838326EA27}"/>
              </a:ext>
            </a:extLst>
          </p:cNvPr>
          <p:cNvSpPr/>
          <p:nvPr/>
        </p:nvSpPr>
        <p:spPr>
          <a:xfrm>
            <a:off x="360934" y="2889345"/>
            <a:ext cx="7503538" cy="818947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defTabSz="914400" rtl="1">
              <a:buClr>
                <a:srgbClr val="106585"/>
              </a:buClr>
              <a:buSzPts val="2000"/>
              <a:buFont typeface="Calibri"/>
              <a:buNone/>
              <a:defRPr/>
            </a:pPr>
            <a:r>
              <a:rPr lang="ar-MA" sz="4400" b="1" dirty="0">
                <a:solidFill>
                  <a:srgbClr val="5B9BD5">
                    <a:lumMod val="5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أنْطِقُ ٱلْكَلِمَةَ بِوَصْلِها بِواوٍ قَبْلَها.</a:t>
            </a:r>
            <a:endParaRPr sz="4400" b="1" dirty="0">
              <a:solidFill>
                <a:srgbClr val="5B9BD5">
                  <a:lumMod val="5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61707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5DE131-F7CF-8466-00D2-65846D7A5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330704A-62A2-611F-91EF-76A0B7AE7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101  من كراساتكم . أنجزوا النشاط التالي في ثنائيات.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186213-0450-4687-109F-1F1A8722AD3D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66B5F46-6E3F-5C64-6E05-E08200E6FA2F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2A5C122-9498-C64F-BC2E-7F9491B9A1F7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E42ED1A-7837-E773-C3BF-CD3D535E51A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FF2DAD9-20CA-0D17-0007-0BAD3EDCE1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28EF5E6-E3EB-3F74-5325-583BAFBF8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10FE878-7A16-8A67-DDB3-C646D49277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010B3E0-B2BA-A6CD-F06C-316CFB5B0B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948DCC-00D3-C521-C9F4-F63CCB9C7B8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A4793ED-84AA-1D53-4522-16F4825EB2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01" y="2084544"/>
            <a:ext cx="8141656" cy="39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1896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108092-8B17-DB6F-91F6-24D67B024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E1E270B-557A-3028-91D4-85D607A29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1A47F0B-24BB-CC70-DBC2-4C354EEAA56E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377DBD8-89A7-F489-7B88-A27DC5C5FCCC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E73DC97-0DC8-99E9-73A5-3E9901648921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F2E559A-85F0-5613-02E8-F9A18B4C6770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F437839-7AE4-4B00-0B14-77751F2963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39BA2B01-8B5D-BD55-D48F-C8BD4862AD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C89DBAC-8701-D1F8-DC42-FAC6C390EDF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716E41D-2A7C-F44B-74AF-4695A8A2F5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2AF6662C-C3CF-5E6C-7F20-6CF0C3AFE0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48A0205-2182-CC7A-8A3C-48C5885402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01" y="2084544"/>
            <a:ext cx="8141656" cy="39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216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D210C9-C021-A092-3640-FE8AEE122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B630B88-96E5-4C17-C683-4C93CC5A8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الآن.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42BACB1-B20F-3540-902C-6F967E239004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CA89348-6FA7-1A42-B19F-6A47D0C5D702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8C6D9D-6313-BAEF-F984-263EBBFA2641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9573BF4-B62F-D2F2-4680-5D2AC07097A3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A6E116A-F0D5-BC1A-ADC0-9497874630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5224084-0191-045E-3AA6-414B4215A5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67E86F4-A322-6BB9-0BDD-2DC05C07D7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B7F570A-3C5D-6FB4-6154-3C5FF9E8A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xmlns="" id="{DED86587-7D74-DA66-7B35-16C8902957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9677F0C-D6BA-CB32-AB46-02F74FEA5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01" y="2084544"/>
            <a:ext cx="8141656" cy="391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1464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FF34E13-68FB-2362-6D64-E119FEFA4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F1F9090-E654-6975-74FA-07C8D44C6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3EA8C78-0963-6CDD-0C77-F4F2CA444ED0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346A546-6D51-2E65-CDFA-1B3434E7CC98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C1CD16-C4D8-D997-E0E8-D6678EBA19A1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B015676-EABC-AF05-9FDE-60A5580EEBBA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2A7AF30-4540-976D-8EE1-CEE9C4A4AD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100B4F79-1930-F90F-CAA3-B38508464DD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23E99D1-A124-8B6A-B2AA-F890448C7B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9DBAC1B-0245-A13D-1FBE-F28D2240F4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3">
            <a:extLst>
              <a:ext uri="{FF2B5EF4-FFF2-40B4-BE49-F238E27FC236}">
                <a16:creationId xmlns:a16="http://schemas.microsoft.com/office/drawing/2014/main" xmlns="" id="{CC054536-5650-59BC-3D57-90D1114572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262192A-ADA3-4684-B0B6-E9941235DB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01" y="2084544"/>
            <a:ext cx="8141656" cy="3918691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xmlns="" id="{2D028F20-13FD-0C5A-0FA0-FCE80C0F2785}"/>
              </a:ext>
            </a:extLst>
          </p:cNvPr>
          <p:cNvSpPr txBox="1"/>
          <p:nvPr/>
        </p:nvSpPr>
        <p:spPr>
          <a:xfrm>
            <a:off x="3436414" y="3318249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A8214D54-6B0A-F668-CEF4-F5E06BE67CD2}"/>
              </a:ext>
            </a:extLst>
          </p:cNvPr>
          <p:cNvSpPr txBox="1"/>
          <p:nvPr/>
        </p:nvSpPr>
        <p:spPr>
          <a:xfrm>
            <a:off x="7586403" y="2353877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xmlns="" id="{4CF43009-4789-8186-B73C-45ADFD820AF3}"/>
              </a:ext>
            </a:extLst>
          </p:cNvPr>
          <p:cNvSpPr txBox="1"/>
          <p:nvPr/>
        </p:nvSpPr>
        <p:spPr>
          <a:xfrm>
            <a:off x="5450990" y="2323557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xmlns="" id="{BAE7CB23-99D4-8BD7-0066-27896EB6715E}"/>
              </a:ext>
            </a:extLst>
          </p:cNvPr>
          <p:cNvSpPr txBox="1"/>
          <p:nvPr/>
        </p:nvSpPr>
        <p:spPr>
          <a:xfrm>
            <a:off x="2481608" y="2389822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36C28C33-F5E4-991E-B301-FEAB254AD2B1}"/>
              </a:ext>
            </a:extLst>
          </p:cNvPr>
          <p:cNvSpPr txBox="1"/>
          <p:nvPr/>
        </p:nvSpPr>
        <p:spPr>
          <a:xfrm>
            <a:off x="1980444" y="2530637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xmlns="" id="{878D11FF-6A2F-255B-76D8-DC2F890E2D03}"/>
              </a:ext>
            </a:extLst>
          </p:cNvPr>
          <p:cNvSpPr txBox="1"/>
          <p:nvPr/>
        </p:nvSpPr>
        <p:spPr>
          <a:xfrm>
            <a:off x="1093151" y="2356514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xmlns="" id="{060250D1-92CD-EC4A-4961-768A767BD28D}"/>
              </a:ext>
            </a:extLst>
          </p:cNvPr>
          <p:cNvSpPr txBox="1"/>
          <p:nvPr/>
        </p:nvSpPr>
        <p:spPr>
          <a:xfrm>
            <a:off x="7565404" y="3305738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02B67EFB-89B3-02AC-C342-F0D4B9167173}"/>
              </a:ext>
            </a:extLst>
          </p:cNvPr>
          <p:cNvSpPr txBox="1"/>
          <p:nvPr/>
        </p:nvSpPr>
        <p:spPr>
          <a:xfrm>
            <a:off x="6515695" y="3318249"/>
            <a:ext cx="645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xmlns="" id="{EC0C9E83-4408-E9C3-AD9C-4BB70EBE1D6D}"/>
              </a:ext>
            </a:extLst>
          </p:cNvPr>
          <p:cNvSpPr txBox="1"/>
          <p:nvPr/>
        </p:nvSpPr>
        <p:spPr>
          <a:xfrm>
            <a:off x="5101475" y="5263467"/>
            <a:ext cx="120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اِبْتسامَةٌ</a:t>
            </a:r>
          </a:p>
        </p:txBody>
      </p: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2BE64083-63E4-0DB2-BC96-7EEC4C231511}"/>
              </a:ext>
            </a:extLst>
          </p:cNvPr>
          <p:cNvCxnSpPr>
            <a:cxnSpLocks/>
          </p:cNvCxnSpPr>
          <p:nvPr/>
        </p:nvCxnSpPr>
        <p:spPr>
          <a:xfrm flipH="1">
            <a:off x="5338832" y="5029200"/>
            <a:ext cx="532085" cy="2478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9CE3412F-E403-673F-A53B-88DAEE1949E2}"/>
              </a:ext>
            </a:extLst>
          </p:cNvPr>
          <p:cNvCxnSpPr>
            <a:cxnSpLocks/>
          </p:cNvCxnSpPr>
          <p:nvPr/>
        </p:nvCxnSpPr>
        <p:spPr>
          <a:xfrm flipH="1">
            <a:off x="3121106" y="5015606"/>
            <a:ext cx="532085" cy="2478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7013D2A1-C4E3-9299-1DC0-2CF93003E3EE}"/>
              </a:ext>
            </a:extLst>
          </p:cNvPr>
          <p:cNvCxnSpPr>
            <a:cxnSpLocks/>
          </p:cNvCxnSpPr>
          <p:nvPr/>
        </p:nvCxnSpPr>
        <p:spPr>
          <a:xfrm flipH="1">
            <a:off x="827108" y="5029200"/>
            <a:ext cx="532085" cy="247861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6C0FECC9-B4BB-E5F1-0501-2729105EB6AC}"/>
              </a:ext>
            </a:extLst>
          </p:cNvPr>
          <p:cNvSpPr txBox="1"/>
          <p:nvPr/>
        </p:nvSpPr>
        <p:spPr>
          <a:xfrm>
            <a:off x="2832746" y="5263467"/>
            <a:ext cx="120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أَمانَةٌ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xmlns="" id="{B4D1E66D-CB8A-F9AD-9D2D-54A7A33B6653}"/>
              </a:ext>
            </a:extLst>
          </p:cNvPr>
          <p:cNvSpPr txBox="1"/>
          <p:nvPr/>
        </p:nvSpPr>
        <p:spPr>
          <a:xfrm>
            <a:off x="531402" y="5263466"/>
            <a:ext cx="1207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3" indent="-457200" algn="ctr" defTabSz="914400" rtl="1">
              <a:defRPr/>
            </a:pPr>
            <a:r>
              <a:rPr lang="a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اِسْتِقْبالٌ</a:t>
            </a:r>
          </a:p>
        </p:txBody>
      </p:sp>
    </p:spTree>
    <p:extLst>
      <p:ext uri="{BB962C8B-B14F-4D97-AF65-F5344CB8AC3E}">
        <p14:creationId xmlns:p14="http://schemas.microsoft.com/office/powerpoint/2010/main" val="259789271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4C84D6-48F5-CC85-2D64-424D95E5C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731AD86-A9B2-E47E-9B49-1065A7A0A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خذوا دفاتر القسم. أنجزوا النشاط التالي بعد كتابة التاريخ و عنوان الدرس.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4B43F99-3E69-1698-6EE2-C8273AF9ECE4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FCD77D7-B6E7-3FA0-C586-7D70CF32CCDA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B9B0C35-A7A6-8657-B518-FF0DE1115542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11A59C09-A989-7D7D-562A-1B7BAD6266CA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2D913F6-BB69-C2ED-A9B3-D7E52F8EEB9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B42911B1-523B-BC43-4E16-DB37697CFD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65939A5-3BCC-A548-3B5F-7D7BFB53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6BFC5E13-17D3-0D77-FF03-EEB489B327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2C8D9299-1230-A49A-6CF5-E854614321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6C73839-DA4F-24C3-B0FC-2EB4B945F2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869526"/>
            <a:ext cx="7835765" cy="4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2361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86B26C-F95D-D4B9-73F3-17F631919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9365046-46B2-8DD7-9A21-484235C9A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سامر بين الصفوف لمساعدتكم.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2F0B3AC-86C5-61AB-B036-C75B5FC14DA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2AD40A1-E40B-CC78-A5B9-E6FBE625110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1CE2C13-0BDB-32E5-0D6B-4DB8E17AF953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51F790A-A5AC-4D09-336C-008841F2289C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87FC4B3-33A6-72BE-7801-77D01EA185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4BC560AC-A89E-0765-3C2C-3DC12F5CD4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852EF99-35AB-A5C4-9776-52A90D311F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E4BCF6A-523D-5169-F9D1-5457C4229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53187D30-43F7-B6BA-7CE7-B7FF8124C5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FB28159-D844-22BF-FBD7-73F2B9624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869526"/>
            <a:ext cx="7835765" cy="4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05316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7D889-0B7E-67D7-CCCB-804FC58BE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27427E0-6BB7-03A6-8C09-154FC2E67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على السبورة.</a:t>
            </a:r>
            <a:endParaRPr lang="fr-FR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2A2B09E-C668-D755-6E52-C67D2DD1202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D5D0B99-D3D3-C287-4C2D-A542C8A6B9CC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838911F-B77C-FB0D-8FEA-7DEF725B331A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FA82766-3EF1-0FD8-3F32-4CB35D6AA8B8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DAD45853-2417-8F41-DA84-821FB00C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FFC0D04-EF84-EAC2-C57B-5F59BAD496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731BC38-425B-680C-CE67-7B33794913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C16E84D0-30A5-64F9-1406-41FB8E8557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Espace réservé pour une image  3">
            <a:extLst>
              <a:ext uri="{FF2B5EF4-FFF2-40B4-BE49-F238E27FC236}">
                <a16:creationId xmlns:a16="http://schemas.microsoft.com/office/drawing/2014/main" xmlns="" id="{89F65392-8F82-DDFC-4030-AB34E2D131E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7011F00-D13E-FF9C-18B0-E85A16E617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1869526"/>
            <a:ext cx="7835765" cy="46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07518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88" y="1051258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–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الإنتاج الكتابي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936820"/>
            <a:ext cx="7789894" cy="273509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dirty="0">
                <a:latin typeface="Microsoft Uighur" panose="02000000000000000000" pitchFamily="2" charset="-78"/>
              </a:rPr>
              <a:t>كتابة نص سردي – الحصة 1</a:t>
            </a:r>
            <a:endParaRPr kumimoji="0" lang="a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DB7E8D8D-5442-0397-4A55-E0527B432A95}"/>
              </a:ext>
            </a:extLst>
          </p:cNvPr>
          <p:cNvSpPr txBox="1"/>
          <p:nvPr/>
        </p:nvSpPr>
        <p:spPr>
          <a:xfrm>
            <a:off x="3342962" y="1775538"/>
            <a:ext cx="3932902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ورشة الكتابة </a:t>
            </a:r>
            <a:r>
              <a:rPr kumimoji="0" lang="f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–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j-ea"/>
                <a:cs typeface="Microsoft Uighur" panose="02000000000000000000" pitchFamily="2" charset="-78"/>
              </a:rPr>
              <a:t> </a:t>
            </a: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الإنتاج</a:t>
            </a:r>
            <a:r>
              <a:rPr kumimoji="0" lang="ar-MA" sz="3600" b="1" i="0" u="none" strike="noStrike" kern="1200" cap="none" spc="0" normalizeH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 الكتابي</a:t>
            </a:r>
            <a:endParaRPr kumimoji="0" lang="a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1775538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000" y="116210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045538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27719B-34DF-5E21-35B0-6E2432A1A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xmlns="" id="{7CF6D365-9922-1718-C4A5-B9493E94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دفاتركم : وفي مجموعات ثنائية. اكتبوا جملتين  بتوظيف هذه المفردات</a:t>
            </a:r>
            <a:endParaRPr lang="fr-FR" sz="2400" dirty="0">
              <a:solidFill>
                <a:srgbClr val="A6A6A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67FA1F8-6485-7FBB-9057-9497D79CFC9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049E2C-8663-7695-ED9D-CE2C8846DF9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31C9299-B202-B32D-D3F0-126EC70C7BF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7778CF0-6D96-1E46-0F8C-C0B5D54A0187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27D40F10-D1CB-4AD5-FF5A-9A0029EA5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47E27D1-63E7-8402-2979-4D417EACCF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7E121783-77DB-FD4C-72E5-BFBB13645B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080107A-329B-110C-6D0C-641DC6FE18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127FED47-F4C6-2864-46B0-EABFC654AA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Google Shape;452;p158">
            <a:extLst>
              <a:ext uri="{FF2B5EF4-FFF2-40B4-BE49-F238E27FC236}">
                <a16:creationId xmlns:a16="http://schemas.microsoft.com/office/drawing/2014/main" xmlns="" id="{CAB042F4-87CA-4BBA-4107-ECF71756D4FF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مَوْقِعٌ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xmlns="" id="{08C89494-67AC-4EC0-CD50-29B39829A8E8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هِجْرةٌ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xmlns="" id="{39723428-27DC-649C-C4CD-EBC896B30C2F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إِرْهاقٌ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xmlns="" id="{5FCB4F26-2FA3-A620-4ACA-0357F8BB4452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نَفدَ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xmlns="" id="{C49C450F-E664-D67B-FD5D-F99EFF4080B3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رَصَدَ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AF92C951-4C46-0BD7-67C7-DD29EA24F168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كُهوفٌ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xmlns="" id="{A1680ECA-1A05-D764-BB0A-6EDAA18BECEB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عَوْدَةٌ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xmlns="" id="{5FAC6E67-FE26-E397-3B40-DCFF41A0F1B2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أَسْرابٌ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6914128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B40C54-A1C3-1E31-BE29-87429474D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0D06688-C44C-53AC-383E-BFD881B3A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سنشرع الآن في حصة الإنتاج الكتابي.</a:t>
            </a:r>
            <a:r>
              <a:rPr lang="f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سوف تتعلمون كتابة استقصاء.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14B1C1-0274-B9D0-E71C-C587C30CD0FC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72CDC23-A6F1-C45E-A9D7-C386FA7DF5ED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28F85F7-F323-1108-9E94-8CFCF990ECE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0E737B3-9190-49F3-39C4-BBDEF197C79D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5AB16F6F-2D22-8887-AA61-181688D3AC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E645991-6B7A-469B-F311-ED1DD75FCF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6928523-2D63-5838-DB46-65766C4B60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9FB9FB63-BA56-034E-D6F8-DF80079BA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5703860-F82A-238B-BAAF-386EC6686A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934889C4-42E4-258C-4F9A-A897AE4A2BFB}"/>
              </a:ext>
            </a:extLst>
          </p:cNvPr>
          <p:cNvSpPr txBox="1"/>
          <p:nvPr/>
        </p:nvSpPr>
        <p:spPr>
          <a:xfrm>
            <a:off x="2900928" y="3269974"/>
            <a:ext cx="3342144" cy="109004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5098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</a:rPr>
              <a:t>كِتابَةُ نَصٍّ سَرْدِيٍّ</a:t>
            </a:r>
            <a:endParaRPr kumimoji="0" lang="fr-MA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9137259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9369C5-DDB9-C997-F80C-7A65EB9BA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B47C8E2-F971-1FBF-5571-9AA421126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. من يذكرنا بمقاطع النص السردي؟.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835B23-11BE-04CE-673A-F29D82F35C67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9246353-EEF6-A342-9833-37515877BA2F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8BA59AB-D5C2-4F65-955B-49B0F314553A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8EA75A-CE34-FC9C-7F40-8F2AB5EDBD78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AE2830F-1B31-7FE1-2CF6-28D83364E7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C1D153B-B951-3854-C131-9ED85EFE36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D9DD25E-9A9E-0166-A938-2DD276991E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5BFB198-A68B-1C2D-4428-9DFE13322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3BF3C75-35E1-D7CD-C8D6-18B04756BDE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25EAAD9C-E7B8-AF73-9A7E-93F272B37D57}"/>
              </a:ext>
            </a:extLst>
          </p:cNvPr>
          <p:cNvGrpSpPr/>
          <p:nvPr/>
        </p:nvGrpSpPr>
        <p:grpSpPr>
          <a:xfrm>
            <a:off x="1083001" y="1899036"/>
            <a:ext cx="7186356" cy="4454606"/>
            <a:chOff x="1083001" y="1074659"/>
            <a:chExt cx="7520036" cy="5278983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xmlns="" id="{4C119CF1-0384-BB85-2E8F-28929A95760A}"/>
                </a:ext>
              </a:extLst>
            </p:cNvPr>
            <p:cNvGrpSpPr/>
            <p:nvPr/>
          </p:nvGrpSpPr>
          <p:grpSpPr>
            <a:xfrm>
              <a:off x="1083001" y="2033569"/>
              <a:ext cx="3228392" cy="4320073"/>
              <a:chOff x="1754155" y="1567543"/>
              <a:chExt cx="3228392" cy="4320073"/>
            </a:xfrm>
          </p:grpSpPr>
          <p:sp>
            <p:nvSpPr>
              <p:cNvPr id="26" name="Rectangle : coins arrondis 25">
                <a:extLst>
                  <a:ext uri="{FF2B5EF4-FFF2-40B4-BE49-F238E27FC236}">
                    <a16:creationId xmlns:a16="http://schemas.microsoft.com/office/drawing/2014/main" xmlns="" id="{D96CB5C9-689B-B80C-5AC5-385949EFECC1}"/>
                  </a:ext>
                </a:extLst>
              </p:cNvPr>
              <p:cNvSpPr/>
              <p:nvPr/>
            </p:nvSpPr>
            <p:spPr>
              <a:xfrm>
                <a:off x="1754155" y="1567543"/>
                <a:ext cx="3228392" cy="4320073"/>
              </a:xfrm>
              <a:prstGeom prst="roundRect">
                <a:avLst>
                  <a:gd name="adj" fmla="val 7129"/>
                </a:avLst>
              </a:prstGeom>
              <a:noFill/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xmlns="" id="{8CD23825-515C-94C7-545B-A10316755587}"/>
                  </a:ext>
                </a:extLst>
              </p:cNvPr>
              <p:cNvSpPr txBox="1"/>
              <p:nvPr/>
            </p:nvSpPr>
            <p:spPr>
              <a:xfrm>
                <a:off x="1903445" y="1742420"/>
                <a:ext cx="2929812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</a:r>
                <a:endParaRPr kumimoji="0" lang="fr-M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" name="Google Shape;452;p158">
              <a:extLst>
                <a:ext uri="{FF2B5EF4-FFF2-40B4-BE49-F238E27FC236}">
                  <a16:creationId xmlns:a16="http://schemas.microsoft.com/office/drawing/2014/main" xmlns="" id="{9FD9915E-F055-F691-2255-EBAE05248B04}"/>
                </a:ext>
              </a:extLst>
            </p:cNvPr>
            <p:cNvSpPr txBox="1"/>
            <p:nvPr/>
          </p:nvSpPr>
          <p:spPr>
            <a:xfrm>
              <a:off x="1424039" y="1074659"/>
              <a:ext cx="2546315" cy="871471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اَلنَّصُّ ٱلسَّرْدِيُّ</a:t>
              </a:r>
              <a:endParaRPr kumimoji="0" lang="f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8" name="Google Shape;452;p158">
              <a:extLst>
                <a:ext uri="{FF2B5EF4-FFF2-40B4-BE49-F238E27FC236}">
                  <a16:creationId xmlns:a16="http://schemas.microsoft.com/office/drawing/2014/main" xmlns="" id="{7241C8EA-D74E-0E16-C27A-6A07B086EA90}"/>
                </a:ext>
              </a:extLst>
            </p:cNvPr>
            <p:cNvSpPr txBox="1"/>
            <p:nvPr/>
          </p:nvSpPr>
          <p:spPr>
            <a:xfrm>
              <a:off x="6332317" y="2302950"/>
              <a:ext cx="2270720" cy="613010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...............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9" name="Google Shape;452;p158">
              <a:extLst>
                <a:ext uri="{FF2B5EF4-FFF2-40B4-BE49-F238E27FC236}">
                  <a16:creationId xmlns:a16="http://schemas.microsoft.com/office/drawing/2014/main" xmlns="" id="{19DFB787-167D-7647-E182-67C8C625ACC8}"/>
                </a:ext>
              </a:extLst>
            </p:cNvPr>
            <p:cNvSpPr txBox="1"/>
            <p:nvPr/>
          </p:nvSpPr>
          <p:spPr>
            <a:xfrm>
              <a:off x="6332317" y="3843730"/>
              <a:ext cx="2270720" cy="613010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................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7" name="Google Shape;452;p158">
              <a:extLst>
                <a:ext uri="{FF2B5EF4-FFF2-40B4-BE49-F238E27FC236}">
                  <a16:creationId xmlns:a16="http://schemas.microsoft.com/office/drawing/2014/main" xmlns="" id="{41E810FD-E49C-D2BD-CAF0-A5E38650EC31}"/>
                </a:ext>
              </a:extLst>
            </p:cNvPr>
            <p:cNvSpPr txBox="1"/>
            <p:nvPr/>
          </p:nvSpPr>
          <p:spPr>
            <a:xfrm>
              <a:off x="6274368" y="5384510"/>
              <a:ext cx="2270720" cy="613010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.................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0" name="Accolade fermante 19">
              <a:extLst>
                <a:ext uri="{FF2B5EF4-FFF2-40B4-BE49-F238E27FC236}">
                  <a16:creationId xmlns:a16="http://schemas.microsoft.com/office/drawing/2014/main" xmlns="" id="{14ADC8B8-C33A-59AA-4A06-4D5C18CC6120}"/>
                </a:ext>
              </a:extLst>
            </p:cNvPr>
            <p:cNvSpPr/>
            <p:nvPr/>
          </p:nvSpPr>
          <p:spPr>
            <a:xfrm>
              <a:off x="4544007" y="2208446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Accolade fermante 20">
              <a:extLst>
                <a:ext uri="{FF2B5EF4-FFF2-40B4-BE49-F238E27FC236}">
                  <a16:creationId xmlns:a16="http://schemas.microsoft.com/office/drawing/2014/main" xmlns="" id="{1EC42D18-444E-82A6-E0AE-7B55A9005871}"/>
                </a:ext>
              </a:extLst>
            </p:cNvPr>
            <p:cNvSpPr/>
            <p:nvPr/>
          </p:nvSpPr>
          <p:spPr>
            <a:xfrm>
              <a:off x="4571999" y="3261018"/>
              <a:ext cx="127456" cy="1985635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Accolade fermante 21">
              <a:extLst>
                <a:ext uri="{FF2B5EF4-FFF2-40B4-BE49-F238E27FC236}">
                  <a16:creationId xmlns:a16="http://schemas.microsoft.com/office/drawing/2014/main" xmlns="" id="{C0966A65-2BB7-6B79-58A7-44853E184520}"/>
                </a:ext>
              </a:extLst>
            </p:cNvPr>
            <p:cNvSpPr/>
            <p:nvPr/>
          </p:nvSpPr>
          <p:spPr>
            <a:xfrm>
              <a:off x="4544007" y="5347129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xmlns="" id="{335DDF0C-C74E-60D1-90D0-1889E878B6C0}"/>
                </a:ext>
              </a:extLst>
            </p:cNvPr>
            <p:cNvCxnSpPr/>
            <p:nvPr/>
          </p:nvCxnSpPr>
          <p:spPr>
            <a:xfrm flipH="1">
              <a:off x="4805265" y="2665646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xmlns="" id="{9A6C5CCF-74D8-29C9-D271-52A1D8082BC3}"/>
                </a:ext>
              </a:extLst>
            </p:cNvPr>
            <p:cNvCxnSpPr/>
            <p:nvPr/>
          </p:nvCxnSpPr>
          <p:spPr>
            <a:xfrm flipH="1">
              <a:off x="4805265" y="4253835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xmlns="" id="{CDEC0449-5640-4D88-F2DA-1A901A34CF66}"/>
                </a:ext>
              </a:extLst>
            </p:cNvPr>
            <p:cNvCxnSpPr/>
            <p:nvPr/>
          </p:nvCxnSpPr>
          <p:spPr>
            <a:xfrm flipH="1">
              <a:off x="4805265" y="5804329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777456197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3607A8-7E4E-09C0-1D15-63314D1CE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A793AE2-B9D2-B0C5-702E-AAA64982F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نكتب في مقطع البداية؟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3D042FE-A132-A898-1C57-06A54582FD51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A72F01-CF2C-D334-9F7C-E3AA60EC27E8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9B9300C-463F-916E-2B4E-3DAED7F00872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3664831-A359-DBB4-2BAC-CEF7DFF4FE0E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547A1936-A2E0-196C-D3C6-AD77E2E98A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CEF13D7-4A1F-26B4-2888-D6B2FC3F41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838ECEA9-0696-58C7-6013-D2C4DCADB27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52A18AE-09A9-D69A-B10C-7B1D144427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F2B3021-B4FD-D2FE-B83F-66C8AC5033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92BBA7BE-9386-1E47-FB25-47566726ED1C}"/>
              </a:ext>
            </a:extLst>
          </p:cNvPr>
          <p:cNvGrpSpPr/>
          <p:nvPr/>
        </p:nvGrpSpPr>
        <p:grpSpPr>
          <a:xfrm>
            <a:off x="1083001" y="1899036"/>
            <a:ext cx="7186356" cy="4454606"/>
            <a:chOff x="1083001" y="1074659"/>
            <a:chExt cx="7520036" cy="5278983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xmlns="" id="{ACFF81B8-E481-0E2F-A805-2D9355CEB6F0}"/>
                </a:ext>
              </a:extLst>
            </p:cNvPr>
            <p:cNvGrpSpPr/>
            <p:nvPr/>
          </p:nvGrpSpPr>
          <p:grpSpPr>
            <a:xfrm>
              <a:off x="1083001" y="2033569"/>
              <a:ext cx="3228392" cy="4320073"/>
              <a:chOff x="1754155" y="1567543"/>
              <a:chExt cx="3228392" cy="4320073"/>
            </a:xfrm>
          </p:grpSpPr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xmlns="" id="{2AC290F9-B061-EAC2-60AC-31CB0EAE329B}"/>
                  </a:ext>
                </a:extLst>
              </p:cNvPr>
              <p:cNvSpPr/>
              <p:nvPr/>
            </p:nvSpPr>
            <p:spPr>
              <a:xfrm>
                <a:off x="1754155" y="1567543"/>
                <a:ext cx="3228392" cy="4320073"/>
              </a:xfrm>
              <a:prstGeom prst="roundRect">
                <a:avLst>
                  <a:gd name="adj" fmla="val 7129"/>
                </a:avLst>
              </a:prstGeom>
              <a:noFill/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xmlns="" id="{4DF2DE5E-B5EA-6D17-380D-F83324B71FED}"/>
                  </a:ext>
                </a:extLst>
              </p:cNvPr>
              <p:cNvSpPr txBox="1"/>
              <p:nvPr/>
            </p:nvSpPr>
            <p:spPr>
              <a:xfrm>
                <a:off x="1903445" y="1742420"/>
                <a:ext cx="2929812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rPr>
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</a:r>
                <a:endParaRPr kumimoji="0" lang="fr-M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30" name="Google Shape;452;p158">
              <a:extLst>
                <a:ext uri="{FF2B5EF4-FFF2-40B4-BE49-F238E27FC236}">
                  <a16:creationId xmlns:a16="http://schemas.microsoft.com/office/drawing/2014/main" xmlns="" id="{F26612BE-4CBB-7478-DC19-1ACCE053FE55}"/>
                </a:ext>
              </a:extLst>
            </p:cNvPr>
            <p:cNvSpPr txBox="1"/>
            <p:nvPr/>
          </p:nvSpPr>
          <p:spPr>
            <a:xfrm>
              <a:off x="1424039" y="1074659"/>
              <a:ext cx="2546315" cy="871471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اَلنَّصُّ ٱلسَّرْدِيُّ</a:t>
              </a:r>
              <a:endParaRPr kumimoji="0" lang="f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1" name="Google Shape;452;p158">
              <a:extLst>
                <a:ext uri="{FF2B5EF4-FFF2-40B4-BE49-F238E27FC236}">
                  <a16:creationId xmlns:a16="http://schemas.microsoft.com/office/drawing/2014/main" xmlns="" id="{8339C464-B1C9-BDB1-796E-A10D4244DBE4}"/>
                </a:ext>
              </a:extLst>
            </p:cNvPr>
            <p:cNvSpPr txBox="1"/>
            <p:nvPr/>
          </p:nvSpPr>
          <p:spPr>
            <a:xfrm>
              <a:off x="6332317" y="2302951"/>
              <a:ext cx="2270720" cy="726455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مَقْطَعُ ٱلْبِدايَةِ</a:t>
              </a:r>
            </a:p>
          </p:txBody>
        </p:sp>
        <p:sp>
          <p:nvSpPr>
            <p:cNvPr id="32" name="Google Shape;452;p158">
              <a:extLst>
                <a:ext uri="{FF2B5EF4-FFF2-40B4-BE49-F238E27FC236}">
                  <a16:creationId xmlns:a16="http://schemas.microsoft.com/office/drawing/2014/main" xmlns="" id="{47C4B282-AB71-5D8A-E4BE-71E8AA2B62D8}"/>
                </a:ext>
              </a:extLst>
            </p:cNvPr>
            <p:cNvSpPr txBox="1"/>
            <p:nvPr/>
          </p:nvSpPr>
          <p:spPr>
            <a:xfrm>
              <a:off x="6332317" y="3843730"/>
              <a:ext cx="2270720" cy="613010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................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33" name="Google Shape;452;p158">
              <a:extLst>
                <a:ext uri="{FF2B5EF4-FFF2-40B4-BE49-F238E27FC236}">
                  <a16:creationId xmlns:a16="http://schemas.microsoft.com/office/drawing/2014/main" xmlns="" id="{3E837948-BCEB-B88F-8B7A-F5178F137D5B}"/>
                </a:ext>
              </a:extLst>
            </p:cNvPr>
            <p:cNvSpPr txBox="1"/>
            <p:nvPr/>
          </p:nvSpPr>
          <p:spPr>
            <a:xfrm>
              <a:off x="6274368" y="5384510"/>
              <a:ext cx="2270720" cy="613010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.................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34" name="Accolade fermante 33">
              <a:extLst>
                <a:ext uri="{FF2B5EF4-FFF2-40B4-BE49-F238E27FC236}">
                  <a16:creationId xmlns:a16="http://schemas.microsoft.com/office/drawing/2014/main" xmlns="" id="{BF8CC99F-971E-ECF5-E67B-92FB93C2AA97}"/>
                </a:ext>
              </a:extLst>
            </p:cNvPr>
            <p:cNvSpPr/>
            <p:nvPr/>
          </p:nvSpPr>
          <p:spPr>
            <a:xfrm>
              <a:off x="4544007" y="2208446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xmlns="" id="{12832D2C-89FA-6421-788D-EF8AC57C2B32}"/>
                </a:ext>
              </a:extLst>
            </p:cNvPr>
            <p:cNvSpPr/>
            <p:nvPr/>
          </p:nvSpPr>
          <p:spPr>
            <a:xfrm>
              <a:off x="4571999" y="3261018"/>
              <a:ext cx="127456" cy="1985635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xmlns="" id="{0D61761C-AA9B-23A7-4B1A-38E3EEB0512A}"/>
                </a:ext>
              </a:extLst>
            </p:cNvPr>
            <p:cNvSpPr/>
            <p:nvPr/>
          </p:nvSpPr>
          <p:spPr>
            <a:xfrm>
              <a:off x="4544007" y="5347129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xmlns="" id="{22A8B7A5-8118-9C0D-B6F5-62006DBE04AE}"/>
                </a:ext>
              </a:extLst>
            </p:cNvPr>
            <p:cNvCxnSpPr/>
            <p:nvPr/>
          </p:nvCxnSpPr>
          <p:spPr>
            <a:xfrm flipH="1">
              <a:off x="4805265" y="2665646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xmlns="" id="{B3B058E5-39BD-8F5A-F01D-CC56CEA60361}"/>
                </a:ext>
              </a:extLst>
            </p:cNvPr>
            <p:cNvCxnSpPr/>
            <p:nvPr/>
          </p:nvCxnSpPr>
          <p:spPr>
            <a:xfrm flipH="1">
              <a:off x="4805265" y="4253835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49CDD2A0-19E1-1897-ED41-15317C6B681B}"/>
                </a:ext>
              </a:extLst>
            </p:cNvPr>
            <p:cNvCxnSpPr/>
            <p:nvPr/>
          </p:nvCxnSpPr>
          <p:spPr>
            <a:xfrm flipH="1">
              <a:off x="4805265" y="5804329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64906709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D8C9DF-4B15-A822-020C-66BA5A371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D4469AA2-47EE-1B20-9A8B-8CB543883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04" y="80486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نكتب في مقطع الوسط؟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C5D3E2B-E7FE-2395-9FA9-3C9C4D0146C3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F23FDE8-BAFF-B5B7-55CC-6CD55078495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475AD0-9D76-5025-0744-85CD3F688081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409F124-242A-6DFE-5382-61F39D20FD20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C859EBA-2221-6E46-B528-925338E1F99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E93B5412-4093-88E0-2C87-B1D07E5717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162AD4E-C57C-2B1C-E978-1FAC0C9D56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23F2A40-F1E8-7037-533C-6A041C2F7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E0ABB8D-8D19-62F3-8554-F4409E9E5E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590C8103-864F-AFED-6BC0-192E6560F7FB}"/>
              </a:ext>
            </a:extLst>
          </p:cNvPr>
          <p:cNvGrpSpPr/>
          <p:nvPr/>
        </p:nvGrpSpPr>
        <p:grpSpPr>
          <a:xfrm>
            <a:off x="1083001" y="1899036"/>
            <a:ext cx="7186356" cy="4454606"/>
            <a:chOff x="1083001" y="1074659"/>
            <a:chExt cx="7520036" cy="5278983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xmlns="" id="{38B410F6-481A-5B53-4FF9-739EEB48CE86}"/>
                </a:ext>
              </a:extLst>
            </p:cNvPr>
            <p:cNvGrpSpPr/>
            <p:nvPr/>
          </p:nvGrpSpPr>
          <p:grpSpPr>
            <a:xfrm>
              <a:off x="1083001" y="2033569"/>
              <a:ext cx="3228392" cy="4320073"/>
              <a:chOff x="1754155" y="1567543"/>
              <a:chExt cx="3228392" cy="4320073"/>
            </a:xfrm>
          </p:grpSpPr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xmlns="" id="{EB77DEAF-7EFA-DE6D-5A1F-6C4B9EC71825}"/>
                  </a:ext>
                </a:extLst>
              </p:cNvPr>
              <p:cNvSpPr/>
              <p:nvPr/>
            </p:nvSpPr>
            <p:spPr>
              <a:xfrm>
                <a:off x="1754155" y="1567543"/>
                <a:ext cx="3228392" cy="4320073"/>
              </a:xfrm>
              <a:prstGeom prst="roundRect">
                <a:avLst>
                  <a:gd name="adj" fmla="val 7129"/>
                </a:avLst>
              </a:prstGeom>
              <a:noFill/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xmlns="" id="{30C521E0-AE3A-2DFA-5048-70B4A2B22BE9}"/>
                  </a:ext>
                </a:extLst>
              </p:cNvPr>
              <p:cNvSpPr txBox="1"/>
              <p:nvPr/>
            </p:nvSpPr>
            <p:spPr>
              <a:xfrm>
                <a:off x="1903445" y="1742420"/>
                <a:ext cx="2929812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</a:r>
                <a:endParaRPr kumimoji="0" lang="fr-M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Google Shape;452;p158">
              <a:extLst>
                <a:ext uri="{FF2B5EF4-FFF2-40B4-BE49-F238E27FC236}">
                  <a16:creationId xmlns:a16="http://schemas.microsoft.com/office/drawing/2014/main" xmlns="" id="{58FCE884-B9AA-26A3-D21B-2BB5904076C1}"/>
                </a:ext>
              </a:extLst>
            </p:cNvPr>
            <p:cNvSpPr txBox="1"/>
            <p:nvPr/>
          </p:nvSpPr>
          <p:spPr>
            <a:xfrm>
              <a:off x="1424039" y="1074659"/>
              <a:ext cx="2546315" cy="871471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اَلنَّصُّ ٱلسَّرْدِيُّ</a:t>
              </a:r>
              <a:endParaRPr kumimoji="0" lang="f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1" name="Google Shape;452;p158">
              <a:extLst>
                <a:ext uri="{FF2B5EF4-FFF2-40B4-BE49-F238E27FC236}">
                  <a16:creationId xmlns:a16="http://schemas.microsoft.com/office/drawing/2014/main" xmlns="" id="{B11F8E00-7DEF-DE4A-7737-5EEFD2230F9F}"/>
                </a:ext>
              </a:extLst>
            </p:cNvPr>
            <p:cNvSpPr txBox="1"/>
            <p:nvPr/>
          </p:nvSpPr>
          <p:spPr>
            <a:xfrm>
              <a:off x="6332317" y="2302951"/>
              <a:ext cx="2270720" cy="726455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مَقْطَعُ ٱلْبِدايَةِ</a:t>
              </a:r>
            </a:p>
          </p:txBody>
        </p:sp>
        <p:sp>
          <p:nvSpPr>
            <p:cNvPr id="32" name="Google Shape;452;p158">
              <a:extLst>
                <a:ext uri="{FF2B5EF4-FFF2-40B4-BE49-F238E27FC236}">
                  <a16:creationId xmlns:a16="http://schemas.microsoft.com/office/drawing/2014/main" xmlns="" id="{67302327-F831-260D-9BB2-936A7B4D4890}"/>
                </a:ext>
              </a:extLst>
            </p:cNvPr>
            <p:cNvSpPr txBox="1"/>
            <p:nvPr/>
          </p:nvSpPr>
          <p:spPr>
            <a:xfrm>
              <a:off x="6332317" y="3843730"/>
              <a:ext cx="2270720" cy="726455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مَقْطَعُ ٱلْوَسطِ</a:t>
              </a:r>
            </a:p>
          </p:txBody>
        </p:sp>
        <p:sp>
          <p:nvSpPr>
            <p:cNvPr id="33" name="Google Shape;452;p158">
              <a:extLst>
                <a:ext uri="{FF2B5EF4-FFF2-40B4-BE49-F238E27FC236}">
                  <a16:creationId xmlns:a16="http://schemas.microsoft.com/office/drawing/2014/main" xmlns="" id="{850EC1DD-9791-947A-6A93-792D32B57113}"/>
                </a:ext>
              </a:extLst>
            </p:cNvPr>
            <p:cNvSpPr txBox="1"/>
            <p:nvPr/>
          </p:nvSpPr>
          <p:spPr>
            <a:xfrm>
              <a:off x="6274368" y="5384510"/>
              <a:ext cx="2270720" cy="613010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.................</a:t>
              </a:r>
              <a:endPara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34" name="Accolade fermante 33">
              <a:extLst>
                <a:ext uri="{FF2B5EF4-FFF2-40B4-BE49-F238E27FC236}">
                  <a16:creationId xmlns:a16="http://schemas.microsoft.com/office/drawing/2014/main" xmlns="" id="{F959C788-ED9E-3CF4-F9B1-281A43901C36}"/>
                </a:ext>
              </a:extLst>
            </p:cNvPr>
            <p:cNvSpPr/>
            <p:nvPr/>
          </p:nvSpPr>
          <p:spPr>
            <a:xfrm>
              <a:off x="4544007" y="2208446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xmlns="" id="{B959AFA2-AF01-AB83-BEBC-9CA6C9994290}"/>
                </a:ext>
              </a:extLst>
            </p:cNvPr>
            <p:cNvSpPr/>
            <p:nvPr/>
          </p:nvSpPr>
          <p:spPr>
            <a:xfrm>
              <a:off x="4571999" y="3261018"/>
              <a:ext cx="127456" cy="1985635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xmlns="" id="{6C875F8A-2715-7A86-A91C-1EC6DEDC4FDA}"/>
                </a:ext>
              </a:extLst>
            </p:cNvPr>
            <p:cNvSpPr/>
            <p:nvPr/>
          </p:nvSpPr>
          <p:spPr>
            <a:xfrm>
              <a:off x="4544007" y="5347129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xmlns="" id="{EA665E23-BEDE-CB3A-E536-6CB452826F99}"/>
                </a:ext>
              </a:extLst>
            </p:cNvPr>
            <p:cNvCxnSpPr/>
            <p:nvPr/>
          </p:nvCxnSpPr>
          <p:spPr>
            <a:xfrm flipH="1">
              <a:off x="4805265" y="2665646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xmlns="" id="{32D3A8AD-EF54-052A-987C-1218818550BE}"/>
                </a:ext>
              </a:extLst>
            </p:cNvPr>
            <p:cNvCxnSpPr/>
            <p:nvPr/>
          </p:nvCxnSpPr>
          <p:spPr>
            <a:xfrm flipH="1">
              <a:off x="4805265" y="4253835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8AD6F460-594B-8366-83ED-F1DF6C2A2B28}"/>
                </a:ext>
              </a:extLst>
            </p:cNvPr>
            <p:cNvCxnSpPr/>
            <p:nvPr/>
          </p:nvCxnSpPr>
          <p:spPr>
            <a:xfrm flipH="1">
              <a:off x="4805265" y="5804329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6443613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22D0E4-70BA-9B32-7D7A-D54E98F90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75758C8-FD2A-C820-AC7B-445A5C9EB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04" y="804867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نكتب في مقطع النهاية؟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C7C4D84-1B15-D923-4316-14CDC0178FCF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2E0D211-D40D-1507-99EE-4D5ED288B83F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4B4BEC4-C1EC-334C-0B28-A6FFD31F6735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CE170C-3B7A-2A5D-1E78-CA0CF66EE53D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EE15233-3FBE-43BC-FBF7-92C0FEC172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677D271-FD7D-2838-53EE-B3FDE4244C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A2AB60C-273F-BCBB-3D93-50C415D8C5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5AB2540-B0FB-5E21-A047-8E49E33E4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DAC3394-CAD6-C4CE-8256-DC0547C2A5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xmlns="" id="{7210C696-1E07-B39A-C8C4-67C8E675A7CB}"/>
              </a:ext>
            </a:extLst>
          </p:cNvPr>
          <p:cNvGrpSpPr/>
          <p:nvPr/>
        </p:nvGrpSpPr>
        <p:grpSpPr>
          <a:xfrm>
            <a:off x="1083001" y="1899036"/>
            <a:ext cx="7186356" cy="4454606"/>
            <a:chOff x="1083001" y="1074659"/>
            <a:chExt cx="7520036" cy="5278983"/>
          </a:xfrm>
        </p:grpSpPr>
        <p:grpSp>
          <p:nvGrpSpPr>
            <p:cNvPr id="29" name="Groupe 28">
              <a:extLst>
                <a:ext uri="{FF2B5EF4-FFF2-40B4-BE49-F238E27FC236}">
                  <a16:creationId xmlns:a16="http://schemas.microsoft.com/office/drawing/2014/main" xmlns="" id="{C891951B-4CBB-DC9E-C544-3863C931D715}"/>
                </a:ext>
              </a:extLst>
            </p:cNvPr>
            <p:cNvGrpSpPr/>
            <p:nvPr/>
          </p:nvGrpSpPr>
          <p:grpSpPr>
            <a:xfrm>
              <a:off x="1083001" y="2033569"/>
              <a:ext cx="3228392" cy="4320073"/>
              <a:chOff x="1754155" y="1567543"/>
              <a:chExt cx="3228392" cy="4320073"/>
            </a:xfrm>
          </p:grpSpPr>
          <p:sp>
            <p:nvSpPr>
              <p:cNvPr id="40" name="Rectangle : coins arrondis 39">
                <a:extLst>
                  <a:ext uri="{FF2B5EF4-FFF2-40B4-BE49-F238E27FC236}">
                    <a16:creationId xmlns:a16="http://schemas.microsoft.com/office/drawing/2014/main" xmlns="" id="{A05357C9-A689-AAC9-6316-6819C77EBC6E}"/>
                  </a:ext>
                </a:extLst>
              </p:cNvPr>
              <p:cNvSpPr/>
              <p:nvPr/>
            </p:nvSpPr>
            <p:spPr>
              <a:xfrm>
                <a:off x="1754155" y="1567543"/>
                <a:ext cx="3228392" cy="4320073"/>
              </a:xfrm>
              <a:prstGeom prst="roundRect">
                <a:avLst>
                  <a:gd name="adj" fmla="val 7129"/>
                </a:avLst>
              </a:prstGeom>
              <a:noFill/>
              <a:ln w="12700" cap="flat" cmpd="sng" algn="ctr">
                <a:solidFill>
                  <a:srgbClr val="4472C4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xmlns="" id="{DB039F03-2B52-FAF2-BA0B-8526C194EF7A}"/>
                  </a:ext>
                </a:extLst>
              </p:cNvPr>
              <p:cNvSpPr txBox="1"/>
              <p:nvPr/>
            </p:nvSpPr>
            <p:spPr>
              <a:xfrm>
                <a:off x="1903445" y="1742420"/>
                <a:ext cx="2929812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</a:r>
                <a:endParaRPr kumimoji="0" lang="fr-MA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Google Shape;452;p158">
              <a:extLst>
                <a:ext uri="{FF2B5EF4-FFF2-40B4-BE49-F238E27FC236}">
                  <a16:creationId xmlns:a16="http://schemas.microsoft.com/office/drawing/2014/main" xmlns="" id="{2A3E820A-A19E-8380-6FC3-8957378DC26E}"/>
                </a:ext>
              </a:extLst>
            </p:cNvPr>
            <p:cNvSpPr txBox="1"/>
            <p:nvPr/>
          </p:nvSpPr>
          <p:spPr>
            <a:xfrm>
              <a:off x="1424039" y="1074659"/>
              <a:ext cx="2546315" cy="871471"/>
            </a:xfrm>
            <a:prstGeom prst="roundRect">
              <a:avLst/>
            </a:prstGeom>
            <a:solidFill>
              <a:srgbClr val="FFC000">
                <a:lumMod val="60000"/>
                <a:lumOff val="40000"/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اَلنَّصُّ ٱلسَّرْدِيُّ</a:t>
              </a:r>
              <a:endParaRPr kumimoji="0" lang="f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1" name="Google Shape;452;p158">
              <a:extLst>
                <a:ext uri="{FF2B5EF4-FFF2-40B4-BE49-F238E27FC236}">
                  <a16:creationId xmlns:a16="http://schemas.microsoft.com/office/drawing/2014/main" xmlns="" id="{03A56A45-B277-8E84-ECB8-F828EF5359DD}"/>
                </a:ext>
              </a:extLst>
            </p:cNvPr>
            <p:cNvSpPr txBox="1"/>
            <p:nvPr/>
          </p:nvSpPr>
          <p:spPr>
            <a:xfrm>
              <a:off x="6332317" y="2302951"/>
              <a:ext cx="2270720" cy="726455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مَقْطَعُ ٱلْبِدايَةِ</a:t>
              </a:r>
            </a:p>
          </p:txBody>
        </p:sp>
        <p:sp>
          <p:nvSpPr>
            <p:cNvPr id="32" name="Google Shape;452;p158">
              <a:extLst>
                <a:ext uri="{FF2B5EF4-FFF2-40B4-BE49-F238E27FC236}">
                  <a16:creationId xmlns:a16="http://schemas.microsoft.com/office/drawing/2014/main" xmlns="" id="{06CB4D5B-3DC9-3350-4DCE-C0F9D14AE74B}"/>
                </a:ext>
              </a:extLst>
            </p:cNvPr>
            <p:cNvSpPr txBox="1"/>
            <p:nvPr/>
          </p:nvSpPr>
          <p:spPr>
            <a:xfrm>
              <a:off x="6332317" y="3843730"/>
              <a:ext cx="2270720" cy="726455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مَقْطَعُ ٱلْوَسطِ</a:t>
              </a:r>
            </a:p>
          </p:txBody>
        </p:sp>
        <p:sp>
          <p:nvSpPr>
            <p:cNvPr id="33" name="Google Shape;452;p158">
              <a:extLst>
                <a:ext uri="{FF2B5EF4-FFF2-40B4-BE49-F238E27FC236}">
                  <a16:creationId xmlns:a16="http://schemas.microsoft.com/office/drawing/2014/main" xmlns="" id="{ED76F4BC-169E-7FE3-DEFC-A87413BB577B}"/>
                </a:ext>
              </a:extLst>
            </p:cNvPr>
            <p:cNvSpPr txBox="1"/>
            <p:nvPr/>
          </p:nvSpPr>
          <p:spPr>
            <a:xfrm>
              <a:off x="6274368" y="5384510"/>
              <a:ext cx="2270720" cy="726455"/>
            </a:xfrm>
            <a:prstGeom prst="roundRect">
              <a:avLst>
                <a:gd name="adj" fmla="val 8675"/>
              </a:avLst>
            </a:prstGeom>
            <a:solidFill>
              <a:srgbClr val="0097B2">
                <a:alpha val="25098"/>
              </a:srgbClr>
            </a:solidFill>
            <a:ln w="12700" cap="flat" cmpd="sng" algn="ctr">
              <a:solidFill>
                <a:srgbClr val="D6E9EA"/>
              </a:solidFill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spAutoFit/>
            </a:bodyPr>
            <a:lstStyle>
              <a:defPPr>
                <a:defRPr lang="en-US"/>
              </a:defPPr>
              <a:lvl1pPr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>
                  <a:solidFill>
                    <a:schemeClr val="tx1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defRPr>
              </a:lvl1pPr>
            </a:lstStyle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Sakkal Majalla"/>
                </a:rPr>
                <a:t>مَقْطَعُ ٱلْنّهايَةِ</a:t>
              </a:r>
            </a:p>
          </p:txBody>
        </p:sp>
        <p:sp>
          <p:nvSpPr>
            <p:cNvPr id="34" name="Accolade fermante 33">
              <a:extLst>
                <a:ext uri="{FF2B5EF4-FFF2-40B4-BE49-F238E27FC236}">
                  <a16:creationId xmlns:a16="http://schemas.microsoft.com/office/drawing/2014/main" xmlns="" id="{DD54929B-FFC5-E876-1DBD-95A72B516990}"/>
                </a:ext>
              </a:extLst>
            </p:cNvPr>
            <p:cNvSpPr/>
            <p:nvPr/>
          </p:nvSpPr>
          <p:spPr>
            <a:xfrm>
              <a:off x="4544007" y="2208446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ccolade fermante 34">
              <a:extLst>
                <a:ext uri="{FF2B5EF4-FFF2-40B4-BE49-F238E27FC236}">
                  <a16:creationId xmlns:a16="http://schemas.microsoft.com/office/drawing/2014/main" xmlns="" id="{A9482A84-A725-F780-9A6D-3B3D87E422FA}"/>
                </a:ext>
              </a:extLst>
            </p:cNvPr>
            <p:cNvSpPr/>
            <p:nvPr/>
          </p:nvSpPr>
          <p:spPr>
            <a:xfrm>
              <a:off x="4571999" y="3261018"/>
              <a:ext cx="127456" cy="1985635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Accolade fermante 35">
              <a:extLst>
                <a:ext uri="{FF2B5EF4-FFF2-40B4-BE49-F238E27FC236}">
                  <a16:creationId xmlns:a16="http://schemas.microsoft.com/office/drawing/2014/main" xmlns="" id="{4B47BC72-6EB3-9CC8-CDBC-423E3EB431CF}"/>
                </a:ext>
              </a:extLst>
            </p:cNvPr>
            <p:cNvSpPr/>
            <p:nvPr/>
          </p:nvSpPr>
          <p:spPr>
            <a:xfrm>
              <a:off x="4544007" y="5347129"/>
              <a:ext cx="155448" cy="914400"/>
            </a:xfrm>
            <a:prstGeom prst="rightBrace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xmlns="" id="{325109C6-7FCF-C7A1-A7A0-9A0ED3FDF498}"/>
                </a:ext>
              </a:extLst>
            </p:cNvPr>
            <p:cNvCxnSpPr/>
            <p:nvPr/>
          </p:nvCxnSpPr>
          <p:spPr>
            <a:xfrm flipH="1">
              <a:off x="4805265" y="2665646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xmlns="" id="{7380E4D6-9258-619C-4466-12DA2B640099}"/>
                </a:ext>
              </a:extLst>
            </p:cNvPr>
            <p:cNvCxnSpPr/>
            <p:nvPr/>
          </p:nvCxnSpPr>
          <p:spPr>
            <a:xfrm flipH="1">
              <a:off x="4805265" y="4253835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xmlns="" id="{19BAAFD6-1781-78B0-6FCE-552FE11761DE}"/>
                </a:ext>
              </a:extLst>
            </p:cNvPr>
            <p:cNvCxnSpPr/>
            <p:nvPr/>
          </p:nvCxnSpPr>
          <p:spPr>
            <a:xfrm flipH="1">
              <a:off x="4805265" y="5804329"/>
              <a:ext cx="1334278" cy="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62130459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42D1B26-3607-E74F-0A90-4FBC5F73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6C73C24-1FBE-B78B-0278-86EBBCF55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067" y="755749"/>
            <a:ext cx="703472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افتحوا كراساتكم. خذوا الصفحة102. </a:t>
            </a:r>
            <a:endParaRPr lang="fr-F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E9C8BE4-9AB0-6A57-73B3-0FE6C0E191D2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CE5AAE1-0026-E76E-6746-F543EF1479AE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5D9C93E-F403-C967-ED9D-DD55629534F5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18D4118-B779-E048-CA66-6F419B199A64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B354780-AEA3-9786-3A20-6825BB327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221C184-A9BC-73B2-D71B-74E45982CB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42473BC-DC66-1C03-5EEA-A92D42EA4D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F6395F8-8392-4AFD-325A-BFBC49E31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16">
            <a:extLst>
              <a:ext uri="{FF2B5EF4-FFF2-40B4-BE49-F238E27FC236}">
                <a16:creationId xmlns:a16="http://schemas.microsoft.com/office/drawing/2014/main" xmlns="" id="{E5ADCB3B-AFE8-0970-ABE9-C2FC5EB4C8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2650B69-3F79-3E7C-18B7-1191A10AF4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192" y="1464977"/>
            <a:ext cx="3585026" cy="489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465378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AA0B38-2AA9-21BA-FEC9-F1A739310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36D1A48-A2BF-16EA-8357-262DD03BD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ستشتغلون في ثنائيات لإنجاز النشاط التالي على كراساتكم.</a:t>
            </a:r>
            <a:endParaRPr lang="fr-FR" sz="2000" dirty="0">
              <a:solidFill>
                <a:srgbClr val="A6A6A6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B650F50-45B8-7640-7EFE-DA3514DF9AE2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D596581-5056-104D-C0F0-CCE1A2638351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00A1FF-6C71-C57F-994E-DCB0102B812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ECE69DB-6EDD-DA2A-B56B-A06D6CFD7516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31BF324-A833-605C-E891-11F6FB4E5C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41E9619-FD1A-B843-0EC5-AB32B182CB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AEA39C20-9B15-3477-8521-C8DDF4E085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D2CF5A7-6320-797A-87A0-240F02E133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xmlns="" id="{BFAC65C4-67D1-9520-76A7-A1CF965E5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D09FEAC-F582-7D27-AC70-8EF19A4C19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192" y="1464977"/>
            <a:ext cx="3585026" cy="489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846902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ED1B82-644B-484E-1445-0302DCD40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B5C2762-C245-A1F3-00C2-3C0578A72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C4F5B4-45D5-0123-E81D-81C450DB1AAF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694AD0-A6B9-F38F-A8F9-AA5E2C38CF87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DC985BD-7B48-9273-2345-3165BF1F7C2A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C833921-5DE4-CE58-A96D-EFE9B22EF7D7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315BA3A5-E3F4-5A01-EA72-F8F82BE95E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8292F3BE-F4A3-D7D6-3338-8E8C1C6D9BA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4DCFC26-60FB-D554-B74B-01B111F255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B11EBE9E-B7D7-3DD1-D993-0A3DB3434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9F6F1EAE-B2EA-4D72-C1C4-9DF8FE54C6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CB05E62-9D8B-FC41-96CD-5879F12D7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0192" y="1464977"/>
            <a:ext cx="3585026" cy="489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63213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3E4757-5A0C-86A9-43BB-8DF718CD0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2D02777-0E0E-13BD-EF5E-599371633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0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897044B-B865-913F-E625-CDDBA269DA66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6179D3A-7136-5559-20CE-35C9BEA55C1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DC011C-F819-54CC-8AFA-17FE5201E59D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1C5F370-13E4-3255-97F1-5C0FA010D45F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097807B0-269D-EDC1-8755-44B4377787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931CF7D2-6CE2-0AB4-EF16-A3273F130B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8E545038-5C9B-32D6-C918-7B789BF03C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E3BE9C0-AEC7-3288-1D11-8E0EF2EBB6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551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C13B70D9-F41A-407E-C164-F2054F3E90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E440D56F-61ED-7985-E30C-F62517AAD17E}"/>
              </a:ext>
            </a:extLst>
          </p:cNvPr>
          <p:cNvGrpSpPr/>
          <p:nvPr/>
        </p:nvGrpSpPr>
        <p:grpSpPr>
          <a:xfrm>
            <a:off x="417330" y="2275792"/>
            <a:ext cx="8170402" cy="3090347"/>
            <a:chOff x="417330" y="2275792"/>
            <a:chExt cx="8170402" cy="309034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6A9B72AD-3F3F-78B8-933F-0B0C6BC0D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268" y="2275792"/>
              <a:ext cx="8031464" cy="3035246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xmlns="" id="{A78434AB-16BC-D1C4-5BB0-33380CDFE694}"/>
                </a:ext>
              </a:extLst>
            </p:cNvPr>
            <p:cNvSpPr txBox="1"/>
            <p:nvPr/>
          </p:nvSpPr>
          <p:spPr>
            <a:xfrm>
              <a:off x="4572000" y="2282772"/>
              <a:ext cx="2173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حَلَّ ٱلْخَريفُ... 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D5C22057-7799-CCE7-808F-DF935247F620}"/>
                </a:ext>
              </a:extLst>
            </p:cNvPr>
            <p:cNvSpPr txBox="1"/>
            <p:nvPr/>
          </p:nvSpPr>
          <p:spPr>
            <a:xfrm>
              <a:off x="417330" y="2330893"/>
              <a:ext cx="34572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...أَسْتَعيدَ قُدْرَتي عَلى ٱلطَّيَرانِ.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A55FD5A8-03CF-5BC7-328A-8D21E7F93A9D}"/>
                </a:ext>
              </a:extLst>
            </p:cNvPr>
            <p:cNvSpPr txBox="1"/>
            <p:nvPr/>
          </p:nvSpPr>
          <p:spPr>
            <a:xfrm>
              <a:off x="3872055" y="3086538"/>
              <a:ext cx="30140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أَخَذَ ٱلتَّعَبُ مِنّي مَأْخَذاً... 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xmlns="" id="{28F8F4F8-330D-6D6E-D312-DC2142F2003B}"/>
                </a:ext>
              </a:extLst>
            </p:cNvPr>
            <p:cNvSpPr txBox="1"/>
            <p:nvPr/>
          </p:nvSpPr>
          <p:spPr>
            <a:xfrm>
              <a:off x="1128969" y="3105834"/>
              <a:ext cx="260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...فَلَمْ أَجِدْ أَثَراً لِرفاقي.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54CBE402-16D0-A4ED-7D0B-5BFD30F0C3F7}"/>
                </a:ext>
              </a:extLst>
            </p:cNvPr>
            <p:cNvSpPr txBox="1"/>
            <p:nvPr/>
          </p:nvSpPr>
          <p:spPr>
            <a:xfrm>
              <a:off x="4279520" y="3931340"/>
              <a:ext cx="260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ذاتَ صَباحٍ ...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xmlns="" id="{779E5033-4903-497B-09B7-90EB34134830}"/>
                </a:ext>
              </a:extLst>
            </p:cNvPr>
            <p:cNvSpPr txBox="1"/>
            <p:nvPr/>
          </p:nvSpPr>
          <p:spPr>
            <a:xfrm>
              <a:off x="624837" y="3898978"/>
              <a:ext cx="3110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...لا أزالُ عَلى قَيْدِ ٱلْحَياةِ.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02F6AA6E-530E-FF35-0F6E-71C780EF984D}"/>
                </a:ext>
              </a:extLst>
            </p:cNvPr>
            <p:cNvSpPr txBox="1"/>
            <p:nvPr/>
          </p:nvSpPr>
          <p:spPr>
            <a:xfrm>
              <a:off x="4231139" y="4708225"/>
              <a:ext cx="260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شَكَرْتُ أَصْدِقائي...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xmlns="" id="{533A427A-0180-2443-4595-88E82CD45D4C}"/>
                </a:ext>
              </a:extLst>
            </p:cNvPr>
            <p:cNvSpPr txBox="1"/>
            <p:nvPr/>
          </p:nvSpPr>
          <p:spPr>
            <a:xfrm>
              <a:off x="1237722" y="4719808"/>
              <a:ext cx="26065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 تِلْكَ ٱلْقَرْيَةِ ٱلْجَميلَةِ</a:t>
              </a:r>
              <a:endParaRPr lang="fr-MA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923086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xmlns="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1417334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36A9B7-36FE-AB5F-BB17-B3AC035B6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xmlns="" id="{53E7C981-558B-9ED8-1509-766BC123E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أمنحكم دقيقة للإنجاز . سوف أمر بين الصفوف لمساعدتكم</a:t>
            </a:r>
            <a:endParaRPr lang="fr-FR" sz="2400" dirty="0">
              <a:solidFill>
                <a:srgbClr val="A6A6A6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DA08EE1-3D2F-7706-EAE6-E55B051D65A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B02FC19-184F-549B-69B8-755B4DBB756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B841394-825C-CEC6-CF45-9AA79DCBE7AB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47A886F-17C5-D107-6D9E-747D424C0173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B2F22402-7ABA-552D-B63C-9B96C257C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83FEF8B-CA23-4DD2-C5A3-03A457B059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508DC82-9D05-E0C1-AB44-D432D11C518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5CB961-2C9F-ED72-74B1-EE05C93DCD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xmlns="" id="{CEF00792-050E-FF9D-44BD-413BB5064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Google Shape;452;p158">
            <a:extLst>
              <a:ext uri="{FF2B5EF4-FFF2-40B4-BE49-F238E27FC236}">
                <a16:creationId xmlns:a16="http://schemas.microsoft.com/office/drawing/2014/main" xmlns="" id="{BAF451C8-E3EE-C2A7-3285-9A53754AF28A}"/>
              </a:ext>
            </a:extLst>
          </p:cNvPr>
          <p:cNvSpPr txBox="1"/>
          <p:nvPr/>
        </p:nvSpPr>
        <p:spPr>
          <a:xfrm>
            <a:off x="650808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مَوْقِعٌ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xmlns="" id="{8E0DA9AB-E33B-2D7D-3609-A5CFB2EDABED}"/>
              </a:ext>
            </a:extLst>
          </p:cNvPr>
          <p:cNvSpPr txBox="1"/>
          <p:nvPr/>
        </p:nvSpPr>
        <p:spPr>
          <a:xfrm>
            <a:off x="6727420" y="217476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هِجْرةٌ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Google Shape;452;p158">
            <a:extLst>
              <a:ext uri="{FF2B5EF4-FFF2-40B4-BE49-F238E27FC236}">
                <a16:creationId xmlns:a16="http://schemas.microsoft.com/office/drawing/2014/main" xmlns="" id="{1FA83204-83FA-EB25-9417-811B80E746ED}"/>
              </a:ext>
            </a:extLst>
          </p:cNvPr>
          <p:cNvSpPr txBox="1"/>
          <p:nvPr/>
        </p:nvSpPr>
        <p:spPr>
          <a:xfrm>
            <a:off x="4671352" y="2198748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إِرْهاقٌ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Google Shape;452;p158">
            <a:extLst>
              <a:ext uri="{FF2B5EF4-FFF2-40B4-BE49-F238E27FC236}">
                <a16:creationId xmlns:a16="http://schemas.microsoft.com/office/drawing/2014/main" xmlns="" id="{F61FCBDF-222C-E17D-8D52-7B54888E8A47}"/>
              </a:ext>
            </a:extLst>
          </p:cNvPr>
          <p:cNvSpPr txBox="1"/>
          <p:nvPr/>
        </p:nvSpPr>
        <p:spPr>
          <a:xfrm>
            <a:off x="2689110" y="2179026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نَفدَ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" name="Google Shape;452;p158">
            <a:extLst>
              <a:ext uri="{FF2B5EF4-FFF2-40B4-BE49-F238E27FC236}">
                <a16:creationId xmlns:a16="http://schemas.microsoft.com/office/drawing/2014/main" xmlns="" id="{B16B94FB-A1DF-C71B-1AA4-A73CB1EE5B7B}"/>
              </a:ext>
            </a:extLst>
          </p:cNvPr>
          <p:cNvSpPr txBox="1"/>
          <p:nvPr/>
        </p:nvSpPr>
        <p:spPr>
          <a:xfrm>
            <a:off x="633535" y="220735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424D7C"/>
                </a:solidFill>
                <a:sym typeface="Sakkal Majalla"/>
              </a:rPr>
              <a:t>رَصَدَ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4" name="Google Shape;452;p158">
            <a:extLst>
              <a:ext uri="{FF2B5EF4-FFF2-40B4-BE49-F238E27FC236}">
                <a16:creationId xmlns:a16="http://schemas.microsoft.com/office/drawing/2014/main" xmlns="" id="{AA235026-7B84-63F8-1E85-973A203367EF}"/>
              </a:ext>
            </a:extLst>
          </p:cNvPr>
          <p:cNvSpPr txBox="1"/>
          <p:nvPr/>
        </p:nvSpPr>
        <p:spPr>
          <a:xfrm>
            <a:off x="6714070" y="4124056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كُهوفٌ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xmlns="" id="{0CF647B6-3592-EB1F-44C9-ED8F3979FBF4}"/>
              </a:ext>
            </a:extLst>
          </p:cNvPr>
          <p:cNvSpPr txBox="1"/>
          <p:nvPr/>
        </p:nvSpPr>
        <p:spPr>
          <a:xfrm>
            <a:off x="4658002" y="4128992"/>
            <a:ext cx="1787045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عَوْدَةٌ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7" name="Google Shape;452;p158">
            <a:extLst>
              <a:ext uri="{FF2B5EF4-FFF2-40B4-BE49-F238E27FC236}">
                <a16:creationId xmlns:a16="http://schemas.microsoft.com/office/drawing/2014/main" xmlns="" id="{64EA5C5F-4A84-6CC9-21A5-9A9EA57857C1}"/>
              </a:ext>
            </a:extLst>
          </p:cNvPr>
          <p:cNvSpPr txBox="1"/>
          <p:nvPr/>
        </p:nvSpPr>
        <p:spPr>
          <a:xfrm>
            <a:off x="2675760" y="4109270"/>
            <a:ext cx="1805401" cy="91935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أَسْرابٌ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072670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FC7F20-C844-91CF-BCB0-44C445DF6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xmlns="" id="{2DEAAF52-E362-0299-121B-A73CB78D4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6A6A6"/>
                </a:solidFill>
                <a:cs typeface="Microsoft Uighur" panose="02000000000000000000" pitchFamily="2" charset="-78"/>
              </a:rPr>
              <a:t>من يذكرنا بكيفية كتابة همزة الوصل و همزة القطع ؟</a:t>
            </a:r>
            <a:endParaRPr lang="fr-FR" sz="2400" b="1" dirty="0">
              <a:solidFill>
                <a:srgbClr val="A6A6A6"/>
              </a:solidFill>
            </a:endParaRPr>
          </a:p>
        </p:txBody>
      </p:sp>
      <p:pic>
        <p:nvPicPr>
          <p:cNvPr id="9" name="Espace réservé pour une image  14">
            <a:extLst>
              <a:ext uri="{FF2B5EF4-FFF2-40B4-BE49-F238E27FC236}">
                <a16:creationId xmlns:a16="http://schemas.microsoft.com/office/drawing/2014/main" xmlns="" id="{AC0D9E33-FA1A-F258-C890-EFC388E827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9203103-6DC3-691D-CEBE-B2C4025AD03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A0CC1AF-FE21-2CD7-CC5A-5B9AA12A055A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3DE7A80-266C-E956-FEF9-4CC12AC24888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1FD153-9970-EFFD-0867-6566F781FB51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D099F79-FB47-1180-7850-7CDD2A67E3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B010B13C-91F9-4307-F00F-E33AE7D626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ED1261A-29B7-D3B2-1A5A-55C2F061C6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28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FE9F2E1-BC59-DC6C-14E5-10D30118F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45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E878CA8A-1E04-CE3E-3C47-A7DD8F283D7C}"/>
              </a:ext>
            </a:extLst>
          </p:cNvPr>
          <p:cNvSpPr txBox="1"/>
          <p:nvPr/>
        </p:nvSpPr>
        <p:spPr>
          <a:xfrm>
            <a:off x="610750" y="3184041"/>
            <a:ext cx="3430604" cy="109004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5098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هَمْزَةُ ٱلْقَطْعِ 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98477B37-1D6E-1A0D-56E4-E46945473DDF}"/>
              </a:ext>
            </a:extLst>
          </p:cNvPr>
          <p:cNvSpPr txBox="1"/>
          <p:nvPr/>
        </p:nvSpPr>
        <p:spPr>
          <a:xfrm>
            <a:off x="5124347" y="3184041"/>
            <a:ext cx="3408903" cy="109004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5098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هَمْزَةُ ٱلْوَصْلِ </a:t>
            </a:r>
          </a:p>
        </p:txBody>
      </p:sp>
    </p:spTree>
    <p:extLst>
      <p:ext uri="{BB962C8B-B14F-4D97-AF65-F5344CB8AC3E}">
        <p14:creationId xmlns:p14="http://schemas.microsoft.com/office/powerpoint/2010/main" val="180332038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xmlns="" id="{DDA1EEC1-7B78-F9C3-FCA0-BF581CED1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9F00A6D-ED08-449C-8DD0-030AE39F2A67}"/>
              </a:ext>
            </a:extLst>
          </p:cNvPr>
          <p:cNvSpPr>
            <a:spLocks/>
          </p:cNvSpPr>
          <p:nvPr/>
        </p:nvSpPr>
        <p:spPr>
          <a:xfrm>
            <a:off x="4749571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7E5FD0-9816-C461-1FEA-3571C9EAA4D2}"/>
              </a:ext>
            </a:extLst>
          </p:cNvPr>
          <p:cNvSpPr>
            <a:spLocks/>
          </p:cNvSpPr>
          <p:nvPr/>
        </p:nvSpPr>
        <p:spPr>
          <a:xfrm>
            <a:off x="2814790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078169C4-B478-74E7-353F-0F556420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A6A6A6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>
              <a:solidFill>
                <a:srgbClr val="A6A6A6"/>
              </a:solidFill>
            </a:endParaRPr>
          </a:p>
        </p:txBody>
      </p:sp>
      <p:pic>
        <p:nvPicPr>
          <p:cNvPr id="10" name="Espace réservé pour une image  12">
            <a:extLst>
              <a:ext uri="{FF2B5EF4-FFF2-40B4-BE49-F238E27FC236}">
                <a16:creationId xmlns:a16="http://schemas.microsoft.com/office/drawing/2014/main" xmlns="" id="{CE04CD0E-6FAA-C3E3-6601-9139FB2317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5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xmlns="" id="{5E71B80C-5116-EDBC-E3E0-AC979B5D9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56A099BA-E4C8-B899-AE1B-2DC9DBAD09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5958052"/>
            <a:ext cx="768175" cy="7681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D830F97-B6CD-E5EE-8D6E-F17C98B31BFF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313FC9B-EEB2-5C81-B523-A56944BA591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E3F29D7-CE2E-C60B-8497-06BE34887485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A216AF1-95AD-4D93-218C-C5E1089C576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C0BD0A8B-DF63-5D0D-0930-20029CAA0B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D71190E0-DB5D-FB09-CC04-34BD83F3FBC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37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443A8F80-66F0-7893-F7E9-B94577A5BABB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328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1DEA73CD-85F2-303B-08D4-A67F872E6E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145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AB2DE538-E884-6AD7-703C-195C5F763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 واحد يقدم لنا عمل مجموعته مع ذكر المفردات التي استخدمها</a:t>
            </a:r>
            <a:endParaRPr lang="fr-FR" sz="2400" dirty="0"/>
          </a:p>
        </p:txBody>
      </p:sp>
      <p:pic>
        <p:nvPicPr>
          <p:cNvPr id="13" name="Espace réservé pour une image  14">
            <a:extLst>
              <a:ext uri="{FF2B5EF4-FFF2-40B4-BE49-F238E27FC236}">
                <a16:creationId xmlns:a16="http://schemas.microsoft.com/office/drawing/2014/main" xmlns="" id="{AC2FC0FA-93E5-4037-80FD-D51649FF8F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55FEFF5-A400-B854-8447-D26E3BBE4BCB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99D76C-8C03-48C4-7B8A-FD1BC09E338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98B4C0E-6774-D6B6-F77D-7B09FDAC8CE0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993F342-83BC-3BB4-F075-1AC8642C3C92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1E02260-EE9C-A2E7-5B25-D95B65423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9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AA34AB3-3E9F-F18F-1DE9-BCF0555E07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806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08C31FB-37E6-18C4-1F41-E03C1100C1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FB9E48E-3906-8C20-1C87-B701AD0116A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7FE1C2D2-B2B4-DCEF-7DF4-4009DBC9B9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24" y="1512118"/>
            <a:ext cx="4775752" cy="477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76334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>
            <a:normAutofit/>
          </a:bodyPr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الكتابة – الإملاء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همزتا الوصل والقطع.</a:t>
            </a:r>
            <a:endParaRPr kumimoji="0" lang="ar-MA" sz="32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            - كتابة </a:t>
            </a: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همزتي الوصل والقطع 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كتابة صحيحة.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4AF25F5-8D2E-13A3-B0E4-AADE614FEB6B}"/>
              </a:ext>
            </a:extLst>
          </p:cNvPr>
          <p:cNvSpPr txBox="1"/>
          <p:nvPr/>
        </p:nvSpPr>
        <p:spPr>
          <a:xfrm>
            <a:off x="4522301" y="1730626"/>
            <a:ext cx="2702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 – الإملاء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xmlns="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31A350-EE08-F4D9-5608-1873BD9A7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7149EEC5-AFB7-1D46-A25B-DB5C661E24AC}"/>
              </a:ext>
            </a:extLst>
          </p:cNvPr>
          <p:cNvSpPr txBox="1"/>
          <p:nvPr/>
        </p:nvSpPr>
        <p:spPr>
          <a:xfrm>
            <a:off x="610750" y="684000"/>
            <a:ext cx="6975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 القاعدة الأولى؟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6F60DC1-7D01-DDF5-17BA-53426B5249A4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AA8A03E-82E7-91FE-E353-39F00FE38154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605A389-CE5A-A993-2CDC-D9995E64EEAF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C7BFFA8-42DD-4696-EE07-0E2D0112AC2E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B4D2DE43-F9D2-2814-6936-BFACD111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206895B-6F7F-C35C-7870-3BBA6D3A52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B8DE16E-7DE3-2891-9A89-E724AC8144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7C7508E-2FE0-8DB3-2DB9-0A4AFAACA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753034C-DECE-3D46-A3FF-D2E9AA86AA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B62663FF-6AE0-0E5E-D12A-F9FD4EBF9E2B}"/>
              </a:ext>
            </a:extLst>
          </p:cNvPr>
          <p:cNvSpPr txBox="1"/>
          <p:nvPr/>
        </p:nvSpPr>
        <p:spPr>
          <a:xfrm>
            <a:off x="2490752" y="1567276"/>
            <a:ext cx="4295002" cy="109004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5098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هَمْزَةُ ٱلْوَصْلِ 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F3DAB123-9C7A-6D01-600F-A0AEED563C70}"/>
              </a:ext>
            </a:extLst>
          </p:cNvPr>
          <p:cNvSpPr txBox="1"/>
          <p:nvPr/>
        </p:nvSpPr>
        <p:spPr>
          <a:xfrm>
            <a:off x="626398" y="3730635"/>
            <a:ext cx="3845900" cy="26560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  <a:sym typeface="Sakkal Majalla"/>
              </a:rPr>
              <a:t>لا تُنْطَقُ في وَسَطِ ٱلْكَلامِ وُتُرْسَمُ </a:t>
            </a:r>
            <a:r>
              <a:rPr kumimoji="0" lang="ar-MA" sz="4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xmlns="" id="{F33C3787-A6A0-8B77-BF1F-366814C0731E}"/>
              </a:ext>
            </a:extLst>
          </p:cNvPr>
          <p:cNvSpPr txBox="1"/>
          <p:nvPr/>
        </p:nvSpPr>
        <p:spPr>
          <a:xfrm>
            <a:off x="4699188" y="3730635"/>
            <a:ext cx="3845900" cy="26560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  <a:sym typeface="Sakkal Majalla"/>
              </a:rPr>
              <a:t>تُنْطَقُ في بِدايَةِ ٱلْكَلامِ وَتُرْسَمُ: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اَ-اُ-اِ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xmlns="" id="{E76B5E9B-5EF2-4D31-B728-E094B71E7E7E}"/>
              </a:ext>
            </a:extLst>
          </p:cNvPr>
          <p:cNvCxnSpPr/>
          <p:nvPr/>
        </p:nvCxnSpPr>
        <p:spPr>
          <a:xfrm flipH="1">
            <a:off x="2430379" y="2690954"/>
            <a:ext cx="2141621" cy="1039681"/>
          </a:xfrm>
          <a:prstGeom prst="straightConnector1">
            <a:avLst/>
          </a:prstGeom>
          <a:noFill/>
          <a:ln w="12700" cap="flat" cmpd="sng" algn="ctr">
            <a:solidFill>
              <a:srgbClr val="0097B2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xmlns="" id="{E12CEE3F-8C43-020A-3D27-1EB64363A9E2}"/>
              </a:ext>
            </a:extLst>
          </p:cNvPr>
          <p:cNvCxnSpPr>
            <a:cxnSpLocks/>
          </p:cNvCxnSpPr>
          <p:nvPr/>
        </p:nvCxnSpPr>
        <p:spPr>
          <a:xfrm>
            <a:off x="4572000" y="2690954"/>
            <a:ext cx="2046153" cy="1039681"/>
          </a:xfrm>
          <a:prstGeom prst="straightConnector1">
            <a:avLst/>
          </a:prstGeom>
          <a:noFill/>
          <a:ln w="12700" cap="flat" cmpd="sng" algn="ctr">
            <a:solidFill>
              <a:srgbClr val="0097B2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19875781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06D26B-611E-B0C1-8D03-E3872B739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oneTexte 22">
            <a:extLst>
              <a:ext uri="{FF2B5EF4-FFF2-40B4-BE49-F238E27FC236}">
                <a16:creationId xmlns:a16="http://schemas.microsoft.com/office/drawing/2014/main" xmlns="" id="{9FADB2F5-7172-6183-3094-C30256CB431C}"/>
              </a:ext>
            </a:extLst>
          </p:cNvPr>
          <p:cNvSpPr txBox="1"/>
          <p:nvPr/>
        </p:nvSpPr>
        <p:spPr>
          <a:xfrm>
            <a:off x="-336819" y="852701"/>
            <a:ext cx="77786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 القاعدة الثانية؟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5A4A563-2267-CFD5-2849-B5F179B7E568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83D808C-FB5A-7F8E-6AF1-D93C9C788BD3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A673C0E-A0F5-0948-B778-0091339ED4B2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D9788F0D-B5F2-FACB-9BB4-E9E2AD87E72F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D395DB10-DA47-9DCF-C5F5-C55F3336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C36F9DE7-8944-1449-7F09-DACBF13269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57A7DF73-880C-A047-0A4C-9FD97C8D5C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3ECD7DF-930C-47D1-DC91-A6E45A308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756E4D1-AE85-B9B3-92FF-C2780F29D0A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4B595B01-6AF5-A80F-D0A2-101037C19628}"/>
              </a:ext>
            </a:extLst>
          </p:cNvPr>
          <p:cNvSpPr txBox="1"/>
          <p:nvPr/>
        </p:nvSpPr>
        <p:spPr>
          <a:xfrm>
            <a:off x="2490752" y="1567276"/>
            <a:ext cx="4295002" cy="1090041"/>
          </a:xfrm>
          <a:prstGeom prst="roundRect">
            <a:avLst/>
          </a:prstGeom>
          <a:solidFill>
            <a:schemeClr val="accent1">
              <a:lumMod val="20000"/>
              <a:lumOff val="80000"/>
              <a:alpha val="25098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هَمْزَةُ ٱلْقَطْعِ 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xmlns="" id="{97CE0E72-5495-8906-171A-472F20D9772E}"/>
              </a:ext>
            </a:extLst>
          </p:cNvPr>
          <p:cNvSpPr txBox="1"/>
          <p:nvPr/>
        </p:nvSpPr>
        <p:spPr>
          <a:xfrm>
            <a:off x="2490752" y="3823401"/>
            <a:ext cx="4295001" cy="265600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kern="0" dirty="0">
                <a:solidFill>
                  <a:srgbClr val="424D7C"/>
                </a:solidFill>
                <a:sym typeface="Sakkal Majalla"/>
              </a:rPr>
              <a:t>تُنْطَقُ دائِماً  وَتُرْسَمُ عَلى ٱلشَّكْلِ ٱلتّالي: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أَ-إِ-أُ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xmlns="" id="{4A471228-3216-AACD-B4DC-88A32BD16201}"/>
              </a:ext>
            </a:extLst>
          </p:cNvPr>
          <p:cNvSpPr/>
          <p:nvPr/>
        </p:nvSpPr>
        <p:spPr>
          <a:xfrm>
            <a:off x="4395936" y="2751155"/>
            <a:ext cx="484632" cy="978408"/>
          </a:xfrm>
          <a:prstGeom prst="downArrow">
            <a:avLst/>
          </a:prstGeom>
          <a:solidFill>
            <a:srgbClr val="0097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195109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2ABFBA-37E0-DAA7-988A-3370BE5A3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5BD7090C-A179-5A57-63C1-0C0D8394F86A}"/>
              </a:ext>
            </a:extLst>
          </p:cNvPr>
          <p:cNvSpPr/>
          <p:nvPr/>
        </p:nvSpPr>
        <p:spPr>
          <a:xfrm>
            <a:off x="410359" y="17571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xmlns="" id="{83E38568-391B-CBBD-F704-B193FE69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معي، كيف سأحدد الهمزة المناسبة في بداية الكلمة.</a:t>
            </a:r>
            <a:endParaRPr lang="fr-FR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CB3DEAC-B077-9807-F954-C6261C27FE65}"/>
              </a:ext>
            </a:extLst>
          </p:cNvPr>
          <p:cNvSpPr>
            <a:spLocks/>
          </p:cNvSpPr>
          <p:nvPr/>
        </p:nvSpPr>
        <p:spPr>
          <a:xfrm>
            <a:off x="6364050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386AFC-24FE-8D0D-CB6F-1B5C311B5805}"/>
              </a:ext>
            </a:extLst>
          </p:cNvPr>
          <p:cNvSpPr>
            <a:spLocks/>
          </p:cNvSpPr>
          <p:nvPr/>
        </p:nvSpPr>
        <p:spPr>
          <a:xfrm>
            <a:off x="2540996" y="14573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الإنتاج الكتابي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334FD72-E5F7-000A-C910-E4B0141DD870}"/>
              </a:ext>
            </a:extLst>
          </p:cNvPr>
          <p:cNvSpPr>
            <a:spLocks/>
          </p:cNvSpPr>
          <p:nvPr/>
        </p:nvSpPr>
        <p:spPr>
          <a:xfrm>
            <a:off x="610750" y="13875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اختـتام الحــصة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310A423-266B-3937-9EA5-081D711CF4EE}"/>
              </a:ext>
            </a:extLst>
          </p:cNvPr>
          <p:cNvSpPr>
            <a:spLocks/>
          </p:cNvSpPr>
          <p:nvPr/>
        </p:nvSpPr>
        <p:spPr>
          <a:xfrm>
            <a:off x="4454144" y="15271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الإملاء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24F324C-1FE4-042F-572D-CCCED2D7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71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E367124-DA03-9AC1-4E42-31AD6A2A14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52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FACFB0A-C266-03DB-C6DF-42386DC504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640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5847AFB-CA18-3BF5-E6E0-0B0E2A9AC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31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B06AE3F-51B6-ECE1-BB9A-714292873B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4E39DCE-C6D7-0536-1EB7-1ABAE8A35AAC}"/>
              </a:ext>
            </a:extLst>
          </p:cNvPr>
          <p:cNvSpPr txBox="1"/>
          <p:nvPr/>
        </p:nvSpPr>
        <p:spPr>
          <a:xfrm>
            <a:off x="1892989" y="3429000"/>
            <a:ext cx="52033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</a:t>
            </a:r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نْظُرْ</a:t>
            </a:r>
            <a:r>
              <a:rPr lang="ar-MA" sz="72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ا</a:t>
            </a:r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مامَكَ</a:t>
            </a:r>
            <a:r>
              <a:rPr lang="ar-MA" sz="720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endParaRPr lang="fr-FR" sz="7200" dirty="0">
              <a:solidFill>
                <a:srgbClr val="424D7C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38597586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ورشة الكتاب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2A2E69-AA9E-4EAE-8216-A6E76DBF8BFF}">
  <we:reference id="wa200005566" version="3.0.0.2" store="fr-F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17955</TotalTime>
  <Words>826</Words>
  <Application>Microsoft Office PowerPoint</Application>
  <PresentationFormat>Affichage à l'écran (4:3)</PresentationFormat>
  <Paragraphs>299</Paragraphs>
  <Slides>43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43</vt:i4>
      </vt:variant>
    </vt:vector>
  </HeadingPairs>
  <TitlesOfParts>
    <vt:vector size="66" baseType="lpstr">
      <vt:lpstr>Arial</vt:lpstr>
      <vt:lpstr>Dosis ExtraBold</vt:lpstr>
      <vt:lpstr>Sakkal Majalla</vt:lpstr>
      <vt:lpstr>Calibri Light</vt:lpstr>
      <vt:lpstr>Dosis</vt:lpstr>
      <vt:lpstr>Modern Love</vt:lpstr>
      <vt:lpstr>Calibri</vt:lpstr>
      <vt:lpstr>Dosis SemiBold</vt:lpstr>
      <vt:lpstr>Wingdings</vt:lpstr>
      <vt:lpstr>Microsoft Uighur</vt:lpstr>
      <vt:lpstr>Dosis Medium</vt:lpstr>
      <vt:lpstr>نشاط اعتيادي nv</vt:lpstr>
      <vt:lpstr>ورشة الكتابة nv</vt:lpstr>
      <vt:lpstr>اختتام الحصة nv</vt:lpstr>
      <vt:lpstr>Thème Office</vt:lpstr>
      <vt:lpstr>افتتاح الحصة nv</vt:lpstr>
      <vt:lpstr>2_01- نشاط اعتيادي</vt:lpstr>
      <vt:lpstr>3_Env-Enseignant</vt:lpstr>
      <vt:lpstr>1_Conception personnalisée</vt:lpstr>
      <vt:lpstr>1_Env-Enseignant</vt:lpstr>
      <vt:lpstr>3_01- نشاط اعتيادي</vt:lpstr>
      <vt:lpstr>1_الصـــرف والتحويل</vt:lpstr>
      <vt:lpstr>01- نشاط اعتيادي</vt:lpstr>
      <vt:lpstr>Présentation PowerPoint</vt:lpstr>
      <vt:lpstr>من يقرأ هذه المفردات؟</vt:lpstr>
      <vt:lpstr>على دفاتركم : وفي مجموعات ثنائية. اكتبوا جملتين  بتوظيف هذه المفردات</vt:lpstr>
      <vt:lpstr>أمنحكم دقيقة للإنجاز . سوف أمر بين الصفوف لمساعدتكم</vt:lpstr>
      <vt:lpstr>كل واحد يقدم لنا عمل مجموعته مع ذكر المفردات التي استخدمها</vt:lpstr>
      <vt:lpstr>ورشة الكتابة – الإملاء</vt:lpstr>
      <vt:lpstr>Présentation PowerPoint</vt:lpstr>
      <vt:lpstr>Présentation PowerPoint</vt:lpstr>
      <vt:lpstr>انتبهوا معي، كيف سأحدد الهمزة المناسبة في بداية الكلمة.</vt:lpstr>
      <vt:lpstr>سأنطق الكلمة بوصلها بالواو قبلها. من يقرأ مثلي ؟</vt:lpstr>
      <vt:lpstr>أسأل : هل نطقت الهمزة لما اتصلت الكلمة بالواو قبلها أم لا؟ </vt:lpstr>
      <vt:lpstr>إدا نطقت الهمزة مع الواو فهي همزة قطع و ترسم مع الحركة المناسبة لها</vt:lpstr>
      <vt:lpstr>إدا لم أنطق الهمزة مع الواو فهي همزة وصل و ترسم حسب موقع الكلمة في الجملة</vt:lpstr>
      <vt:lpstr>الآن. خذوا ألواحكم . اكتبوا الهمزة المناسبة مكان النقط </vt:lpstr>
      <vt:lpstr>صححوا.</vt:lpstr>
      <vt:lpstr>. اكتبوا الهمزة المناسبة مكان النقط</vt:lpstr>
      <vt:lpstr>صححوا.</vt:lpstr>
      <vt:lpstr>اكتبوا الهمزة المناسبة مكان النقط.</vt:lpstr>
      <vt:lpstr>صححوا.</vt:lpstr>
      <vt:lpstr>Présentation PowerPoint</vt:lpstr>
      <vt:lpstr>من يقرأ؟</vt:lpstr>
      <vt:lpstr>خذوا الصفحة 101  من كراساتكم . أنجزوا النشاط التالي في ثنائيات.</vt:lpstr>
      <vt:lpstr>سأمر بين الصفوف لمساعدتكم.</vt:lpstr>
      <vt:lpstr>نصحح الآن.</vt:lpstr>
      <vt:lpstr>صححوا.</vt:lpstr>
      <vt:lpstr>الآن خذوا دفاتر القسم. أنجزوا النشاط التالي بعد كتابة التاريخ و عنوان الدرس.</vt:lpstr>
      <vt:lpstr>سامر بين الصفوف لمساعدتكم.</vt:lpstr>
      <vt:lpstr>نصحح على السبورة.</vt:lpstr>
      <vt:lpstr>ورشة الكتابة – الإنتاج الكتابي</vt:lpstr>
      <vt:lpstr> سنشرع الآن في حصة الإنتاج الكتابي.  سوف تتعلمون كتابة استقصاء.</vt:lpstr>
      <vt:lpstr>انتبهوا معي . من يذكرنا بمقاطع النص السردي؟.</vt:lpstr>
      <vt:lpstr>ماذا نكتب في مقطع البداية؟</vt:lpstr>
      <vt:lpstr>ماذا نكتب في مقطع الوسط؟</vt:lpstr>
      <vt:lpstr>ماذا نكتب في مقطع النهاية؟</vt:lpstr>
      <vt:lpstr>افتحوا كراساتكم. خذوا الصفحة102. </vt:lpstr>
      <vt:lpstr>ستشتغلون في ثنائيات لإنجاز النشاط التالي على كراساتكم.</vt:lpstr>
      <vt:lpstr>سأمر بين الصفوف لمساعدتكم.</vt:lpstr>
      <vt:lpstr>صححوا.</vt:lpstr>
      <vt:lpstr>Présentation PowerPoint</vt:lpstr>
      <vt:lpstr>من يذكرنا بكيفية كتابة همزة الوصل و همزة القطع ؟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291</cp:revision>
  <dcterms:created xsi:type="dcterms:W3CDTF">2023-09-20T21:35:22Z</dcterms:created>
  <dcterms:modified xsi:type="dcterms:W3CDTF">2025-12-31T10:14:12Z</dcterms:modified>
</cp:coreProperties>
</file>