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7" r:id="rId2"/>
    <p:sldMasterId id="2147483710" r:id="rId3"/>
    <p:sldMasterId id="2147483720" r:id="rId4"/>
    <p:sldMasterId id="2147483747" r:id="rId5"/>
    <p:sldMasterId id="2147483763" r:id="rId6"/>
    <p:sldMasterId id="2147483788" r:id="rId7"/>
    <p:sldMasterId id="2147483812" r:id="rId8"/>
    <p:sldMasterId id="2147483836" r:id="rId9"/>
  </p:sldMasterIdLst>
  <p:notesMasterIdLst>
    <p:notesMasterId r:id="rId71"/>
  </p:notesMasterIdLst>
  <p:sldIdLst>
    <p:sldId id="2147482753" r:id="rId10"/>
    <p:sldId id="2147482604" r:id="rId11"/>
    <p:sldId id="2147482462" r:id="rId12"/>
    <p:sldId id="2147482697" r:id="rId13"/>
    <p:sldId id="2147482618" r:id="rId14"/>
    <p:sldId id="2147482691" r:id="rId15"/>
    <p:sldId id="2147482463" r:id="rId16"/>
    <p:sldId id="2147482725" r:id="rId17"/>
    <p:sldId id="2147482464" r:id="rId18"/>
    <p:sldId id="2147482474" r:id="rId19"/>
    <p:sldId id="2147482476" r:id="rId20"/>
    <p:sldId id="2147482477" r:id="rId21"/>
    <p:sldId id="2147482478" r:id="rId22"/>
    <p:sldId id="2147482706" r:id="rId23"/>
    <p:sldId id="2147482731" r:id="rId24"/>
    <p:sldId id="2147482480" r:id="rId25"/>
    <p:sldId id="2147482732" r:id="rId26"/>
    <p:sldId id="2147482733" r:id="rId27"/>
    <p:sldId id="2147482487" r:id="rId28"/>
    <p:sldId id="2147482727" r:id="rId29"/>
    <p:sldId id="2147482754" r:id="rId30"/>
    <p:sldId id="2147482755" r:id="rId31"/>
    <p:sldId id="2147482756" r:id="rId32"/>
    <p:sldId id="2147482757" r:id="rId33"/>
    <p:sldId id="2147482758" r:id="rId34"/>
    <p:sldId id="2147482722" r:id="rId35"/>
    <p:sldId id="2147482624" r:id="rId36"/>
    <p:sldId id="2147482760" r:id="rId37"/>
    <p:sldId id="2147482759" r:id="rId38"/>
    <p:sldId id="2147482481" r:id="rId39"/>
    <p:sldId id="2147482495" r:id="rId40"/>
    <p:sldId id="2147482496" r:id="rId41"/>
    <p:sldId id="2147482491" r:id="rId42"/>
    <p:sldId id="2147482761" r:id="rId43"/>
    <p:sldId id="2147482762" r:id="rId44"/>
    <p:sldId id="2147482742" r:id="rId45"/>
    <p:sldId id="2147482744" r:id="rId46"/>
    <p:sldId id="2147482743" r:id="rId47"/>
    <p:sldId id="2147482763" r:id="rId48"/>
    <p:sldId id="2147482705" r:id="rId49"/>
    <p:sldId id="2147482503" r:id="rId50"/>
    <p:sldId id="2147482499" r:id="rId51"/>
    <p:sldId id="2147482764" r:id="rId52"/>
    <p:sldId id="2147482625" r:id="rId53"/>
    <p:sldId id="2147482504" r:id="rId54"/>
    <p:sldId id="2147482505" r:id="rId55"/>
    <p:sldId id="2147482747" r:id="rId56"/>
    <p:sldId id="2147482728" r:id="rId57"/>
    <p:sldId id="2147482729" r:id="rId58"/>
    <p:sldId id="2147482750" r:id="rId59"/>
    <p:sldId id="2147482751" r:id="rId60"/>
    <p:sldId id="2147482713" r:id="rId61"/>
    <p:sldId id="2147482748" r:id="rId62"/>
    <p:sldId id="2147482749" r:id="rId63"/>
    <p:sldId id="2147482765" r:id="rId64"/>
    <p:sldId id="2147482507" r:id="rId65"/>
    <p:sldId id="2147482616" r:id="rId66"/>
    <p:sldId id="2147482598" r:id="rId67"/>
    <p:sldId id="2147482726" r:id="rId68"/>
    <p:sldId id="2147482601" r:id="rId69"/>
    <p:sldId id="2147482634" r:id="rId70"/>
  </p:sldIdLst>
  <p:sldSz cx="9144000" cy="6858000" type="screen4x3"/>
  <p:notesSz cx="6858000" cy="9144000"/>
  <p:embeddedFontLst>
    <p:embeddedFont>
      <p:font typeface="Dosis" pitchFamily="2" charset="0"/>
      <p:regular r:id="rId72"/>
      <p:bold r:id="rId73"/>
    </p:embeddedFont>
    <p:embeddedFont>
      <p:font typeface="Dosis ExtraBold" pitchFamily="2" charset="0"/>
      <p:bold r:id="rId74"/>
    </p:embeddedFont>
    <p:embeddedFont>
      <p:font typeface="Dosis Medium" pitchFamily="2" charset="0"/>
      <p:regular r:id="rId75"/>
    </p:embeddedFont>
    <p:embeddedFont>
      <p:font typeface="Dosis SemiBold" pitchFamily="2" charset="0"/>
      <p:bold r:id="rId76"/>
    </p:embeddedFont>
    <p:embeddedFont>
      <p:font typeface="Microsoft Uighur" panose="02000000000000000000" pitchFamily="2" charset="-78"/>
      <p:regular r:id="rId77"/>
      <p:bold r:id="rId78"/>
    </p:embeddedFont>
    <p:embeddedFont>
      <p:font typeface="Modern Love" panose="04090805081005020601" pitchFamily="82" charset="0"/>
      <p:regular r:id="rId7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ECF8FB"/>
    <a:srgbClr val="D6E9EA"/>
    <a:srgbClr val="7FB9BE"/>
    <a:srgbClr val="555F87"/>
    <a:srgbClr val="1E3F48"/>
    <a:srgbClr val="F6F6F6"/>
    <a:srgbClr val="106585"/>
    <a:srgbClr val="70B1B6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1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font" Target="fonts/font4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44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4776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3392311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56358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2646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6737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54336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3012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698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95955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053986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81549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66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53212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381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3461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5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188559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7471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941917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03048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48190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0765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222415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881897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042993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3940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998162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49425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132784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78315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678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365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57918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50687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231460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82291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63788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8517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73933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35533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32654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65827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19541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054963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12784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89993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125595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550069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792925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21310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2656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02327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92871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7820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3457422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25506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69013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66287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66205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621206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868841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8712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5971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78518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01092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91450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983181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016164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561940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910515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7867778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48432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40910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76403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84301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32279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36991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800463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7852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65123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3408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7235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61663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64874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21434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10869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92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287562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5973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2657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29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944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54386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02028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297408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8603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791294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59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45344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176002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21888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8206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950559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56033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03556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51899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517342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725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782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432286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609462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8329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97155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20849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6015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99845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146603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538838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504555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06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685019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83276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38212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08929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30050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33739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305698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46598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21668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5150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375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864527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22536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767870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93543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35298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25603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44496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77049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2290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9806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765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444334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8059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86085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8531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3781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976128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55664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23680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577554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35595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4372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446174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9379698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60072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665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736617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1460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96715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155193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4342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337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194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30655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279758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59705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4494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0854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6210462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87442020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68432702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4425349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1340319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0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92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0" r:id="rId13"/>
    <p:sldLayoutId id="2147483859" r:id="rId14"/>
    <p:sldLayoutId id="2147483856" r:id="rId15"/>
    <p:sldLayoutId id="2147483855" r:id="rId16"/>
    <p:sldLayoutId id="2147483854" r:id="rId17"/>
    <p:sldLayoutId id="2147483745" r:id="rId18"/>
    <p:sldLayoutId id="2147483853" r:id="rId19"/>
    <p:sldLayoutId id="214748374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4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858" r:id="rId21"/>
    <p:sldLayoutId id="2147483857" r:id="rId22"/>
    <p:sldLayoutId id="2147483708" r:id="rId23"/>
    <p:sldLayoutId id="2147483709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22345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2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2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44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1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79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42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Arial" panose="020B0604020202020204" pitchFamily="34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6.png"/><Relationship Id="rId7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6.png"/><Relationship Id="rId7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3.png"/><Relationship Id="rId7" Type="http://schemas.openxmlformats.org/officeDocument/2006/relationships/image" Target="../media/image6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image" Target="../media/image43.png"/><Relationship Id="rId4" Type="http://schemas.openxmlformats.org/officeDocument/2006/relationships/image" Target="../media/image59.png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5.png"/><Relationship Id="rId7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2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3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3.png"/><Relationship Id="rId7" Type="http://schemas.openxmlformats.org/officeDocument/2006/relationships/image" Target="../media/image7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6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77.jpeg"/><Relationship Id="rId4" Type="http://schemas.openxmlformats.org/officeDocument/2006/relationships/image" Target="../media/image43.png"/><Relationship Id="rId9" Type="http://schemas.openxmlformats.org/officeDocument/2006/relationships/image" Target="../media/image31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jpe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C5F186-1EE5-EEA7-4AB6-44A9BF678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b="339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1295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33A7F65-6997-7148-BBA7-F637BB07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20" y="756000"/>
            <a:ext cx="692400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من يقرأ . تابعوا مع زميلكم / زميلتكم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12E2B6-5E14-F422-9E9C-E03CE0C9FB2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D53329-9C6C-AA25-9C80-1302C7643D6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B653F0-A56A-E1FA-C1A9-B35041C6FB43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Google Shape;1246;p5">
            <a:extLst>
              <a:ext uri="{FF2B5EF4-FFF2-40B4-BE49-F238E27FC236}">
                <a16:creationId xmlns:a16="http://schemas.microsoft.com/office/drawing/2014/main" id="{3970047D-58EA-01EB-B848-ECAD11969C4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5;p5">
            <a:extLst>
              <a:ext uri="{FF2B5EF4-FFF2-40B4-BE49-F238E27FC236}">
                <a16:creationId xmlns:a16="http://schemas.microsoft.com/office/drawing/2014/main" id="{83B05166-584A-4451-6600-F3A46FFBE62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4;p5">
            <a:extLst>
              <a:ext uri="{FF2B5EF4-FFF2-40B4-BE49-F238E27FC236}">
                <a16:creationId xmlns:a16="http://schemas.microsoft.com/office/drawing/2014/main" id="{640BA6FE-4817-503E-6C68-B48B2E81356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63283C2-3FC8-3FC3-00A7-BE6EE0000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B5FF79-E9E5-A856-6087-804E2026954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31D6D15-FB30-47CC-22DB-056AB73D18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F34BE9-2DAC-7F15-6B64-9A83F095D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06" y="1925518"/>
            <a:ext cx="8386788" cy="44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065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22CA4-EF71-A182-2262-EBC3413F7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57EC97A-B7C1-689B-1E27-8F74959A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37" y="756000"/>
            <a:ext cx="6912536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MA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E53275-13AA-4AE4-20F6-CADD0E2D5E4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093852-1145-2840-3B70-43329C38A4B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12FCE8-1875-2F4E-F7C0-2E7AB081697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id="{B90FFC47-8FF1-1BC7-4DC2-9B250C84748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5;p5">
            <a:extLst>
              <a:ext uri="{FF2B5EF4-FFF2-40B4-BE49-F238E27FC236}">
                <a16:creationId xmlns:a16="http://schemas.microsoft.com/office/drawing/2014/main" id="{2A276560-E4E7-5964-4444-CF7C0945CF7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244;p5">
            <a:extLst>
              <a:ext uri="{FF2B5EF4-FFF2-40B4-BE49-F238E27FC236}">
                <a16:creationId xmlns:a16="http://schemas.microsoft.com/office/drawing/2014/main" id="{9ACFE452-6ADB-13D2-EC31-7222F95AE0F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B4686BF-AA04-D1F2-DFCD-70882BF3A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3E6710F-11B2-2C55-28A6-E3E0363D9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C2BD5B-9C87-F896-B948-74C678F9684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29662A69-8E6B-C6A5-3E52-1CF7890F0D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23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FB7F-0BEA-5A11-1DF6-E0291C8E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11A90CD-A79F-2555-9279-D21CC9CF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M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3BBF1D-908B-7DB3-9603-97D605FC88E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6262CC-64E4-606B-C62E-CA52101BFB1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0D5EF4-D6C0-C385-1C83-68483841181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Google Shape;1246;p5">
            <a:extLst>
              <a:ext uri="{FF2B5EF4-FFF2-40B4-BE49-F238E27FC236}">
                <a16:creationId xmlns:a16="http://schemas.microsoft.com/office/drawing/2014/main" id="{7D4F447B-11E2-9C79-5965-FF099E46882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5;p5">
            <a:extLst>
              <a:ext uri="{FF2B5EF4-FFF2-40B4-BE49-F238E27FC236}">
                <a16:creationId xmlns:a16="http://schemas.microsoft.com/office/drawing/2014/main" id="{84C8DF1C-746F-CDA1-9354-BC7AC9B5AF9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4;p5">
            <a:extLst>
              <a:ext uri="{FF2B5EF4-FFF2-40B4-BE49-F238E27FC236}">
                <a16:creationId xmlns:a16="http://schemas.microsoft.com/office/drawing/2014/main" id="{04BDDE1D-EA69-22CC-B3A3-9BD8A04BA76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729A6BA-75E3-4FDA-AB84-6456A9DA0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3F8CCF-5879-2F2E-3D78-B7292D1D336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1A775EC-8D1C-1168-7550-3B9644FF46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395EC2-287B-E98C-8FB0-98E42BFEE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06" y="1925518"/>
            <a:ext cx="8386788" cy="44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1824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F8DE0-2FE8-C290-BE10-66D74320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242142E-5645-BF77-C265-F49270DE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85B6A6-42F9-DD28-BC2D-047980F17A2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2E69FE-2556-94F8-57DA-B42CAEEB55C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1A5C43-90DC-82C5-792A-75781F8A048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id="{C6A80979-B051-B32F-723D-E727EF8126A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5;p5">
            <a:extLst>
              <a:ext uri="{FF2B5EF4-FFF2-40B4-BE49-F238E27FC236}">
                <a16:creationId xmlns:a16="http://schemas.microsoft.com/office/drawing/2014/main" id="{1E2EC6A7-DA6A-A1E6-D4DE-EFA52DB4EEA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244;p5">
            <a:extLst>
              <a:ext uri="{FF2B5EF4-FFF2-40B4-BE49-F238E27FC236}">
                <a16:creationId xmlns:a16="http://schemas.microsoft.com/office/drawing/2014/main" id="{37AEDC9A-6919-504B-9C9A-7B90C52F789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5B96070-1F69-2A17-768E-F5528AC69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56D64E3-B4DD-97E1-6639-00F17FB6A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29B452-9BD1-32AF-B8E3-778D7E99B8F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FC5B981-D498-D355-3C81-53FAAD6E4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8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D8B5-97D1-D3B6-EFFD-6A05D4D3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CDB4824-3B11-A326-E712-E7A6A7B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22345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</a:t>
            </a:r>
            <a:endParaRPr lang="fr-MA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759D352-BC4A-0C6B-907B-240782DF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2433016"/>
            <a:ext cx="7789894" cy="2475869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0FF2E1D2-E66E-BCBF-A0DC-AD401A296F31}"/>
              </a:ext>
            </a:extLst>
          </p:cNvPr>
          <p:cNvSpPr txBox="1">
            <a:spLocks/>
          </p:cNvSpPr>
          <p:nvPr/>
        </p:nvSpPr>
        <p:spPr>
          <a:xfrm>
            <a:off x="2415306" y="341285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r-FR" sz="2800" b="1" dirty="0"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cs typeface="Microsoft Uighur" panose="02000000000000000000" pitchFamily="2" charset="-78"/>
              </a:rPr>
              <a:t>روابط السرد (2)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A349F93-78A2-ABD9-91CF-F12A75176577}"/>
              </a:ext>
            </a:extLst>
          </p:cNvPr>
          <p:cNvSpPr txBox="1"/>
          <p:nvPr/>
        </p:nvSpPr>
        <p:spPr>
          <a:xfrm>
            <a:off x="6142539" y="2234652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</a:t>
            </a:r>
            <a:endParaRPr lang="fr-MA" sz="3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318303CB-124F-CF0C-F5E6-D9401384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3245" y="1402857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EF9AB7-1689-47D2-ABAB-23654BA7F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" y="2308337"/>
            <a:ext cx="562893" cy="64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FBBACA-2845-BD1F-F9A9-DD64CBF422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42520" y="2588457"/>
            <a:ext cx="730771" cy="7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6518D-7342-8578-BCB4-DDCE12E2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BA568EC-A939-F201-3E8D-7DD45D35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خلال هذه الحصة ستتعرفون على المزيد من روابط السرد  وستتعلمون كيف  توظفونها.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63CF9E1-C317-A804-55D9-5A981909DDB7}"/>
              </a:ext>
            </a:extLst>
          </p:cNvPr>
          <p:cNvSpPr/>
          <p:nvPr/>
        </p:nvSpPr>
        <p:spPr>
          <a:xfrm>
            <a:off x="2035459" y="3284621"/>
            <a:ext cx="4915352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ﭐلسَّرْد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4856DC-3B02-809F-CC60-88995B7DB77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CA2361-4339-3A12-CD1E-D0E38F0C0A7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F12CB4-501C-5BFA-D5BD-95A2CE89E96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85A2EB4C-AF9C-01CF-FD55-72A58BC2A7AA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FA0CD18E-7F3E-9E19-D9F6-0B6F9F0204D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CB7ECFA-A3A0-B01D-0A89-FD36CEC353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FC389F8-E491-E8C3-B718-EE11242BD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4CFC9C-1F57-3530-9424-D6490D5BCE4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7338156-CA53-A530-760C-C402792944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5162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1D64-0AFC-DB04-E622-C7547EA9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C0CDBCD-9346-7606-5DD8-AE1B053B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روابط السرد التي درسناها في الحصة الماضية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9EED56-00D4-5F84-DC67-BD799E74D93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E0B13E-76D0-F1E4-B876-9F5F4B7382FE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D9A7B1-0234-0BEA-642B-8829E16DBF1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1418EDF3-A169-A358-7DA8-A60D939144B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9130CDF3-4D82-21DC-011F-E655B2E5587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E8F1EC3-D06D-AD21-10FB-F72BE4FC9A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0EA941F-3FB4-B101-B0E7-3A373CFBB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849BD1-27B1-E170-FB2C-F4EFFDCDE6F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094012DB-5AAB-D4BE-4E98-082B634E8D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7EBA64-6B3A-6180-4F11-B2C257047F1B}"/>
              </a:ext>
            </a:extLst>
          </p:cNvPr>
          <p:cNvSpPr/>
          <p:nvPr/>
        </p:nvSpPr>
        <p:spPr>
          <a:xfrm>
            <a:off x="5236124" y="3681662"/>
            <a:ext cx="2596434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ﭐلْبِدايةِ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15B431C-C38B-7211-BD15-83C470268B26}"/>
              </a:ext>
            </a:extLst>
          </p:cNvPr>
          <p:cNvSpPr/>
          <p:nvPr/>
        </p:nvSpPr>
        <p:spPr>
          <a:xfrm>
            <a:off x="1311442" y="3681662"/>
            <a:ext cx="2613626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ﭐلْمُفاجَأَةِ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E10633-2179-7607-EF64-A0DB706B3DAE}"/>
              </a:ext>
            </a:extLst>
          </p:cNvPr>
          <p:cNvSpPr/>
          <p:nvPr/>
        </p:nvSpPr>
        <p:spPr>
          <a:xfrm>
            <a:off x="3013860" y="2377454"/>
            <a:ext cx="3449485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ﭐلسَّرْدِ</a:t>
            </a:r>
            <a:endParaRPr lang="a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A180D00D-A613-915B-3546-F4206498F0E6}"/>
              </a:ext>
            </a:extLst>
          </p:cNvPr>
          <p:cNvSpPr/>
          <p:nvPr/>
        </p:nvSpPr>
        <p:spPr>
          <a:xfrm rot="16200000">
            <a:off x="4623934" y="2250177"/>
            <a:ext cx="229335" cy="2402605"/>
          </a:xfrm>
          <a:prstGeom prst="rightBrace">
            <a:avLst/>
          </a:prstGeom>
          <a:ln>
            <a:solidFill>
              <a:srgbClr val="424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725697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FCDE5-3BA6-DDEE-48A7-BECA63BB7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7CB4F18-D409-B9FC-C1AE-0BAE1E0B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86" y="744373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يركب جملة تتضمن رابطا من روابط البداية؟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0E257A-F468-E32C-EBC4-240E2E56F67A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DCBDD7-BF02-3C24-FE7B-207AF308E19E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6673BE-B3A6-6DC4-A7DC-BECB0285A7D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FB3CBC0C-DF20-F9D9-892B-FAC36E5A89D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7919989F-52FB-9517-6F8B-DF385025BCF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2948703-CD82-0BEA-03D6-C876B09962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7E99BD6-42D4-3996-DA6A-4ABA229D1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3746B1-8746-2FB3-E79A-D4D8A127D90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A36A364F-13B7-E6EC-1D29-9E0193DFF6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 de texte 1095">
            <a:extLst>
              <a:ext uri="{FF2B5EF4-FFF2-40B4-BE49-F238E27FC236}">
                <a16:creationId xmlns:a16="http://schemas.microsoft.com/office/drawing/2014/main" id="{75F97284-8B17-A1E9-5227-7FC3147332F5}"/>
              </a:ext>
            </a:extLst>
          </p:cNvPr>
          <p:cNvSpPr txBox="1"/>
          <p:nvPr/>
        </p:nvSpPr>
        <p:spPr>
          <a:xfrm>
            <a:off x="505326" y="3055622"/>
            <a:ext cx="8133347" cy="1940957"/>
          </a:xfrm>
          <a:prstGeom prst="roundRect">
            <a:avLst/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ﭐلْبِدايَةِ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ٱلْبِدايَةِ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ذاتَ يَوْمٍ – في يَوْمٍ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ٱلْأَيّامِ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مُنْذُ زَمَنٍ بَعيدٍ – كانَ يا مَكان – بَدَأَتِ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ٱلْقِصَّةُ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عِنْدَما – يُحْكى أَنَّ ...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191905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BB9FC-5DD8-98F3-17B8-DD486B3E0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A09D8F9-E837-DC89-26CA-4C411047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يركب جملة تتضمن رابطا من روابط المفاجأة؟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3936BE-3556-11C2-0543-E2EEBF4C59A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488B56-8A99-F8DD-E492-E257DA0D7BA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F78A58-0F1A-6247-ABE5-7247D2012A6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E9461E55-DA68-7B41-A0C3-ADB590340D6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5DAC8102-C43B-F81E-0F26-6A6D09E97A0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506F63D-EF26-44D1-3DB6-FD10D80B58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D5A2AE4-2DB2-6D9A-9B75-AFC0BCDAD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CC2E90-7712-AD01-C93E-9C247017F83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495E07F-8DFB-0677-A9CE-8D33B68C37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 de texte 1095">
            <a:extLst>
              <a:ext uri="{FF2B5EF4-FFF2-40B4-BE49-F238E27FC236}">
                <a16:creationId xmlns:a16="http://schemas.microsoft.com/office/drawing/2014/main" id="{20233F24-084D-6388-0BAD-3F0E9D6A4CE8}"/>
              </a:ext>
            </a:extLst>
          </p:cNvPr>
          <p:cNvSpPr txBox="1"/>
          <p:nvPr/>
        </p:nvSpPr>
        <p:spPr>
          <a:xfrm>
            <a:off x="426461" y="3123128"/>
            <a:ext cx="8133347" cy="1940957"/>
          </a:xfrm>
          <a:prstGeom prst="roundRect">
            <a:avLst/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/>
              <a:t>رَوابِطُ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kern="0" dirty="0" err="1"/>
              <a:t>ﭐلْمُفاجَأَةِ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فَجْأَةً -  عَلى حِينِ غرَّةٍ – بَغْتَةً – دونَ سابِقِ إِنْذارٍ – إِذا ﺑِـــــــــ – في رَمْشَةِ عَيْنٍ – في لَحْظَةٍ غَيْرِ مُتَوَقَّعَةٍ ...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159461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4443A-5CB9-4BEE-B0E0-EB848DA3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5E799E-0176-07E6-994F-DF5FF506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روابط السرد هي أدوات لغوية تُستعمل لربط الجمل والأحداث، مما يساعد على تنظيم الأفكار وتسلسل الأحداث بشكل واضح ومتناسق. سوف نتعلم اليوم روابط أخرى. انتبهوا معي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A0F9AA-E2C3-0534-A3FB-6710F5ED501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9FEE69-AB51-4B62-ECEC-E908759848A0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E9B0-B5F9-CD7C-32CE-7ECF1196CA9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9AF8D07B-3945-1419-F29F-48A8F89F35E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36D28F7C-53BB-C2AC-636F-0E43C1F29B3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B430271-FCEF-3BEF-0DA8-E9B05AC8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0DD917B-9271-10B1-50EF-D941498A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6D75B7-3889-DC03-6EAD-B29D9E446AE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10EA814-EFEF-1CCB-946E-D7004FCB38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87BA3AA-A00D-2829-851F-4BB6EF0FB49E}"/>
              </a:ext>
            </a:extLst>
          </p:cNvPr>
          <p:cNvSpPr/>
          <p:nvPr/>
        </p:nvSpPr>
        <p:spPr>
          <a:xfrm>
            <a:off x="6800821" y="3844108"/>
            <a:ext cx="2024092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ﭐلْبِدايةِ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7538D7A-1F80-FB66-CF1B-2540D4B451CC}"/>
              </a:ext>
            </a:extLst>
          </p:cNvPr>
          <p:cNvSpPr/>
          <p:nvPr/>
        </p:nvSpPr>
        <p:spPr>
          <a:xfrm>
            <a:off x="4675507" y="3844145"/>
            <a:ext cx="2037495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ﭐلْمُفاجَأَةِ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1D5899F-BF88-CFC2-0F9F-C5A6E7A6F6E9}"/>
              </a:ext>
            </a:extLst>
          </p:cNvPr>
          <p:cNvSpPr/>
          <p:nvPr/>
        </p:nvSpPr>
        <p:spPr>
          <a:xfrm>
            <a:off x="3013860" y="2377454"/>
            <a:ext cx="3449485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ﭐلسَّرْدِ</a:t>
            </a:r>
            <a:endParaRPr lang="a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8A750975-CFD3-2BDB-1A13-114332E47ACF}"/>
              </a:ext>
            </a:extLst>
          </p:cNvPr>
          <p:cNvSpPr/>
          <p:nvPr/>
        </p:nvSpPr>
        <p:spPr>
          <a:xfrm rot="16200000">
            <a:off x="4623934" y="2250177"/>
            <a:ext cx="229335" cy="2402605"/>
          </a:xfrm>
          <a:prstGeom prst="rightBrace">
            <a:avLst/>
          </a:prstGeom>
          <a:ln>
            <a:solidFill>
              <a:srgbClr val="424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0020D85-C1FE-0941-A8DD-F955A44E8B24}"/>
              </a:ext>
            </a:extLst>
          </p:cNvPr>
          <p:cNvSpPr/>
          <p:nvPr/>
        </p:nvSpPr>
        <p:spPr>
          <a:xfrm>
            <a:off x="2580723" y="3850142"/>
            <a:ext cx="2024092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........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9AD48DB-8279-5C4D-6DA6-8E23BE117E4C}"/>
              </a:ext>
            </a:extLst>
          </p:cNvPr>
          <p:cNvSpPr/>
          <p:nvPr/>
        </p:nvSpPr>
        <p:spPr>
          <a:xfrm>
            <a:off x="472536" y="3844108"/>
            <a:ext cx="2037495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........... </a:t>
            </a:r>
          </a:p>
        </p:txBody>
      </p:sp>
    </p:spTree>
    <p:extLst>
      <p:ext uri="{BB962C8B-B14F-4D97-AF65-F5344CB8AC3E}">
        <p14:creationId xmlns:p14="http://schemas.microsoft.com/office/powerpoint/2010/main" val="339911919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16CD5EB4-B221-37CD-1AF3-B7E2843025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C65F-116B-B95A-C237-684531EA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5747B0A-7FBC-5570-5A54-9F45CA75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عندما أرغب في الربط بين حدثين وقعا في نفس الزمان أستعمل روابط التزامن" بينما".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الجملة . من يقرأ مثلي؟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D83A10-C8EF-CFCE-0F4C-39479D2B93B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5AC88-3A8A-5BF8-B3DC-AA0B8342851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5DF12C-08F0-177D-B66B-0C53C3C5140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6109812C-4C57-3DBC-89B9-6F9D48A3B70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B2C5A74A-4417-B747-FAF3-A91A8AADE97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652A21-E8DC-85AD-F6B3-2DBF893507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551A82-2E0B-DA56-83C5-144530E75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01B067-C252-E138-7801-B7F0113CBAD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492CC77-1092-CECB-99EA-50DE52283B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49E3AED-9B5F-B3CD-3EA0-15285DB44E00}"/>
              </a:ext>
            </a:extLst>
          </p:cNvPr>
          <p:cNvSpPr/>
          <p:nvPr/>
        </p:nvSpPr>
        <p:spPr>
          <a:xfrm>
            <a:off x="3682110" y="1907566"/>
            <a:ext cx="2024092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ﭐلتَّزامُنِ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4" name="Zone de texte 1095">
            <a:extLst>
              <a:ext uri="{FF2B5EF4-FFF2-40B4-BE49-F238E27FC236}">
                <a16:creationId xmlns:a16="http://schemas.microsoft.com/office/drawing/2014/main" id="{DDD73C9C-E1A4-337A-6525-7835D2733BA8}"/>
              </a:ext>
            </a:extLst>
          </p:cNvPr>
          <p:cNvSpPr txBox="1"/>
          <p:nvPr/>
        </p:nvSpPr>
        <p:spPr>
          <a:xfrm>
            <a:off x="848244" y="3775159"/>
            <a:ext cx="7798638" cy="1736646"/>
          </a:xfrm>
          <a:prstGeom prst="roundRect">
            <a:avLst>
              <a:gd name="adj" fmla="val 13443"/>
            </a:avLst>
          </a:prstGeom>
          <a:solidFill>
            <a:srgbClr val="ECF8FB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>
                <a:solidFill>
                  <a:srgbClr val="424D7C"/>
                </a:solidFill>
              </a:rPr>
              <a:t>يُعِدُّ </a:t>
            </a:r>
            <a:r>
              <a:rPr lang="ar-MA" sz="4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424D7C"/>
                </a:solidFill>
              </a:rPr>
              <a:t>لابنُ</a:t>
            </a:r>
            <a:r>
              <a:rPr lang="ar-MA" b="1" dirty="0">
                <a:solidFill>
                  <a:srgbClr val="424D7C"/>
                </a:solidFill>
              </a:rPr>
              <a:t> حَقيبَةَ </a:t>
            </a:r>
            <a:r>
              <a:rPr lang="ar-MA" sz="4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424D7C"/>
                </a:solidFill>
              </a:rPr>
              <a:t>لسَّفَرِ</a:t>
            </a:r>
            <a:r>
              <a:rPr lang="ar-MA" b="1" dirty="0">
                <a:solidFill>
                  <a:srgbClr val="424D7C"/>
                </a:solidFill>
              </a:rPr>
              <a:t>، </a:t>
            </a:r>
            <a:r>
              <a:rPr lang="ar-MA" b="1" dirty="0"/>
              <a:t>بَيْنَما</a:t>
            </a:r>
            <a:r>
              <a:rPr lang="ar-MA" b="1" dirty="0">
                <a:solidFill>
                  <a:srgbClr val="424D7C"/>
                </a:solidFill>
              </a:rPr>
              <a:t> يُخْرِجُ </a:t>
            </a:r>
            <a:r>
              <a:rPr lang="ar-MA" sz="4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424D7C"/>
                </a:solidFill>
              </a:rPr>
              <a:t>لأَبُ</a:t>
            </a:r>
            <a:r>
              <a:rPr lang="ar-MA" b="1" dirty="0">
                <a:solidFill>
                  <a:srgbClr val="424D7C"/>
                </a:solidFill>
              </a:rPr>
              <a:t> </a:t>
            </a:r>
            <a:r>
              <a:rPr lang="ar-MA" sz="4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424D7C"/>
                </a:solidFill>
              </a:rPr>
              <a:t>لسَّيّارَةَ</a:t>
            </a:r>
            <a:r>
              <a:rPr lang="ar-MA" b="1" dirty="0">
                <a:solidFill>
                  <a:srgbClr val="424D7C"/>
                </a:solidFill>
              </a:rPr>
              <a:t> مِنَ </a:t>
            </a:r>
            <a:r>
              <a:rPr lang="ar-MA" sz="48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424D7C"/>
                </a:solidFill>
              </a:rPr>
              <a:t>لمِرْآبِ</a:t>
            </a:r>
            <a:r>
              <a:rPr lang="ar-MA" b="1" dirty="0">
                <a:solidFill>
                  <a:srgbClr val="424D7C"/>
                </a:solidFill>
              </a:rPr>
              <a:t>.</a:t>
            </a:r>
            <a:endParaRPr lang="fr-FR" b="1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2050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FFD4E-F192-4825-7815-EF588762B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5623C4D-911F-3F12-AF26-CCB3B623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أستعمل روابط أخرى للتزامن مثل : في ٱلْوَقْتِ نَفْسِهِ - في حِينِ أَنَّ- في غُضونِ ذَلِكَ  .....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مع رابط للتزامن؟  هل تعرفون روابط أخرى للتزامن؟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3DD238-463A-3F1E-F007-4F62C5279FC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89BD30-EB00-D7CF-81ED-7B06613ECC9E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8F4F0-71D9-195B-7C0D-384B93A6E54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139F8310-EA53-4A17-1985-0A032A1CCB7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39E48A90-C444-2DE0-366D-40E7097DA54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A0FDFE1-40F2-5990-51BD-24CD82EBE4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373C3DF-8043-B46D-84CC-5A0D27CB1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ABBD8C-84B3-5BED-F61E-0BCAEA6A16D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5925A95-90C8-FE24-19B4-02101E3E77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4" name="Zone de texte 1095">
            <a:extLst>
              <a:ext uri="{FF2B5EF4-FFF2-40B4-BE49-F238E27FC236}">
                <a16:creationId xmlns:a16="http://schemas.microsoft.com/office/drawing/2014/main" id="{76DA8BA8-B5E8-9B48-8D15-332E6CDFD862}"/>
              </a:ext>
            </a:extLst>
          </p:cNvPr>
          <p:cNvSpPr txBox="1"/>
          <p:nvPr/>
        </p:nvSpPr>
        <p:spPr>
          <a:xfrm>
            <a:off x="672681" y="4127700"/>
            <a:ext cx="7798638" cy="1736646"/>
          </a:xfrm>
          <a:prstGeom prst="roundRect">
            <a:avLst>
              <a:gd name="adj" fmla="val 13443"/>
            </a:avLst>
          </a:prstGeom>
          <a:solidFill>
            <a:srgbClr val="ECF8FB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يُعِدُّ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</a:t>
            </a:r>
            <a:r>
              <a:rPr lang="ar-MA" b="1" dirty="0">
                <a:solidFill>
                  <a:srgbClr val="424D7C"/>
                </a:solidFill>
              </a:rPr>
              <a:t>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ابْنُ حَقيبَةَ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لسَّفَرِ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بَيْنَما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يُخْرِجُ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لأَبُ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لسَّيّارَةَ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لمِرْآبِ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Zone de texte 1095">
            <a:extLst>
              <a:ext uri="{FF2B5EF4-FFF2-40B4-BE49-F238E27FC236}">
                <a16:creationId xmlns:a16="http://schemas.microsoft.com/office/drawing/2014/main" id="{95B537A8-576F-6786-BB6E-6355D74857DD}"/>
              </a:ext>
            </a:extLst>
          </p:cNvPr>
          <p:cNvSpPr txBox="1"/>
          <p:nvPr/>
        </p:nvSpPr>
        <p:spPr>
          <a:xfrm>
            <a:off x="441880" y="2529603"/>
            <a:ext cx="1761266" cy="715089"/>
          </a:xfrm>
          <a:prstGeom prst="roundRect">
            <a:avLst/>
          </a:prstGeom>
          <a:solidFill>
            <a:srgbClr val="D6E9E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حِينِ أَنَّ </a:t>
            </a:r>
          </a:p>
        </p:txBody>
      </p:sp>
      <p:sp>
        <p:nvSpPr>
          <p:cNvPr id="4" name="Zone de texte 1095">
            <a:extLst>
              <a:ext uri="{FF2B5EF4-FFF2-40B4-BE49-F238E27FC236}">
                <a16:creationId xmlns:a16="http://schemas.microsoft.com/office/drawing/2014/main" id="{B46581A4-8F19-4C68-38CE-67D36D76ABD4}"/>
              </a:ext>
            </a:extLst>
          </p:cNvPr>
          <p:cNvSpPr txBox="1"/>
          <p:nvPr/>
        </p:nvSpPr>
        <p:spPr>
          <a:xfrm>
            <a:off x="4420943" y="2529603"/>
            <a:ext cx="2207400" cy="715089"/>
          </a:xfrm>
          <a:prstGeom prst="roundRect">
            <a:avLst/>
          </a:prstGeom>
          <a:solidFill>
            <a:srgbClr val="D6E9E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ٱلْوَقْتِ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ذاتِهِ</a:t>
            </a:r>
          </a:p>
        </p:txBody>
      </p:sp>
      <p:sp>
        <p:nvSpPr>
          <p:cNvPr id="5" name="Zone de texte 1095">
            <a:extLst>
              <a:ext uri="{FF2B5EF4-FFF2-40B4-BE49-F238E27FC236}">
                <a16:creationId xmlns:a16="http://schemas.microsoft.com/office/drawing/2014/main" id="{70C37505-C914-B69F-AC08-6C01EAB47780}"/>
              </a:ext>
            </a:extLst>
          </p:cNvPr>
          <p:cNvSpPr txBox="1"/>
          <p:nvPr/>
        </p:nvSpPr>
        <p:spPr>
          <a:xfrm>
            <a:off x="2303250" y="2532572"/>
            <a:ext cx="2015417" cy="715089"/>
          </a:xfrm>
          <a:prstGeom prst="roundRect">
            <a:avLst/>
          </a:prstGeom>
          <a:solidFill>
            <a:srgbClr val="D6E9E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ٱلْوَقْتِ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نَفْسِهِ </a:t>
            </a:r>
          </a:p>
        </p:txBody>
      </p:sp>
      <p:sp>
        <p:nvSpPr>
          <p:cNvPr id="7" name="Zone de texte 1095">
            <a:extLst>
              <a:ext uri="{FF2B5EF4-FFF2-40B4-BE49-F238E27FC236}">
                <a16:creationId xmlns:a16="http://schemas.microsoft.com/office/drawing/2014/main" id="{C74AC431-910C-E997-8CE2-F01A43480B1F}"/>
              </a:ext>
            </a:extLst>
          </p:cNvPr>
          <p:cNvSpPr txBox="1"/>
          <p:nvPr/>
        </p:nvSpPr>
        <p:spPr>
          <a:xfrm>
            <a:off x="6730785" y="2529603"/>
            <a:ext cx="2008226" cy="715089"/>
          </a:xfrm>
          <a:prstGeom prst="roundRect">
            <a:avLst/>
          </a:prstGeom>
          <a:solidFill>
            <a:srgbClr val="D6E9E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تِلْكَ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ٱلْأَثْناءِ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51589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33BF0-FDEB-55C2-FB80-036BD6C72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25D7C10-9D43-D5CD-3DF3-4307FC48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من يركب جملة تتضمن رابطا من روابط التزامن؟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7E045E-82DC-3F07-A9CF-96E59E733ED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85B276-5AF6-63E0-4249-7226CB6147A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3F25E2-A71F-6495-E24E-3CE0F274BD2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859146A7-458C-A5DA-5E20-A80EDDF44F3C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C40EB2D5-E218-0919-FDFB-B589BBCBDD6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758AEE3-E014-FF5B-EEA8-0512A62841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A45668D-65F9-C66E-DE06-4D8829C78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BA3899-E1C3-0596-AD3C-F4ABF262C60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7A9368C-6AEA-E52F-43CD-5B69F31DD9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 de texte 1095">
            <a:extLst>
              <a:ext uri="{FF2B5EF4-FFF2-40B4-BE49-F238E27FC236}">
                <a16:creationId xmlns:a16="http://schemas.microsoft.com/office/drawing/2014/main" id="{8AFE1F4D-7072-655A-65F0-F71B468701FC}"/>
              </a:ext>
            </a:extLst>
          </p:cNvPr>
          <p:cNvSpPr txBox="1"/>
          <p:nvPr/>
        </p:nvSpPr>
        <p:spPr>
          <a:xfrm>
            <a:off x="385010" y="2906560"/>
            <a:ext cx="8373979" cy="2553891"/>
          </a:xfrm>
          <a:prstGeom prst="roundRect">
            <a:avLst/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/>
              <a:t>رَوابِطُ </a:t>
            </a:r>
            <a:r>
              <a:rPr lang="ar-MA" b="1" kern="0" dirty="0" err="1"/>
              <a:t>ﭐلتَّزامُنِ</a:t>
            </a:r>
            <a:endParaRPr lang="ar-MA" b="1" kern="0" dirty="0"/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ٱلْوَقْتِ نَفْسِهِ- بَيْنَما- في حِينِ أَنَّ- في غُضونِ ذَلِكَ  - في تِلْكَ ٱلْأَثْناءِ -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بِٱلتَّزامُنِ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مَعَ - إِذْ - وَفي ٱلْوَقْتِ ذاتِهِ... </a:t>
            </a:r>
          </a:p>
        </p:txBody>
      </p:sp>
    </p:spTree>
    <p:extLst>
      <p:ext uri="{BB962C8B-B14F-4D97-AF65-F5344CB8AC3E}">
        <p14:creationId xmlns:p14="http://schemas.microsoft.com/office/powerpoint/2010/main" val="386069580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C0F98-C851-4265-0D70-540F33C9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EB2D3E1-4377-CF72-B5E4-BEA08DA7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إذا أردت  سرد حدثين متتابعين في الزمان أستعمل روابط التتابع. مثل : بَعْدَ ذَلِكَ 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1C6312-18B3-0B47-9C06-4BD837E7D2D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8037C-5EBD-379A-4DBB-957CE7EBDE76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C1FDBF-9DA9-A2DF-1150-62A13ED840B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FA5F6A70-07DE-9D2F-BD95-B7A14D584F97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4D66D4BD-203F-576F-F875-67BA1BEA9BB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CF685B-4822-DBD2-DA79-2F7197517C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F962F29-0841-12ED-821F-B5726DEDF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750C4E-9AAC-2DCB-9C92-F9432BF30A3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40BB2C5-CF7C-E797-7225-754274BCA0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91ECEB3-BDCD-3FA1-DE27-175849A49628}"/>
              </a:ext>
            </a:extLst>
          </p:cNvPr>
          <p:cNvSpPr/>
          <p:nvPr/>
        </p:nvSpPr>
        <p:spPr>
          <a:xfrm>
            <a:off x="3682110" y="1907566"/>
            <a:ext cx="2024092" cy="914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ﭐلتَّتابُعِ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Zone de texte 1095">
            <a:extLst>
              <a:ext uri="{FF2B5EF4-FFF2-40B4-BE49-F238E27FC236}">
                <a16:creationId xmlns:a16="http://schemas.microsoft.com/office/drawing/2014/main" id="{A0AD7138-C7C4-A0C9-503B-2ED64CA0F32B}"/>
              </a:ext>
            </a:extLst>
          </p:cNvPr>
          <p:cNvSpPr txBox="1"/>
          <p:nvPr/>
        </p:nvSpPr>
        <p:spPr>
          <a:xfrm>
            <a:off x="848244" y="3775159"/>
            <a:ext cx="7798638" cy="1691104"/>
          </a:xfrm>
          <a:prstGeom prst="roundRect">
            <a:avLst>
              <a:gd name="adj" fmla="val 13443"/>
            </a:avLst>
          </a:prstGeom>
          <a:solidFill>
            <a:srgbClr val="ECF8FB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اِسْتَقَرَّ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ﭐلشّابُّ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بَلَدِ ﭐلْمَهْجَرِ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وَبَعْدَ ذَلكَ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بَدَأَ في ﭐلْبَحْثِ عَنِ ﭐلْعَمَلِ.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763526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731A2-38A1-A7D2-228D-099A40238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D13B4C5-E931-16F4-B60D-1AD7BC56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يمكننا استخدام عبارات أخرى للتعبير عن تتابع الأحداث:  ثُمَّ - لاحِقاً - عَقِبَ ذَلِكَ - في وَقْتٍ لاحِقٍ 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مع رابط للتتابع؟  هل تعرفون روابط أخرى للتعبير عن التتابع؟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0E4BB-1481-A15A-A194-37369B1C4F1B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131BB-08C6-5035-B721-DAF5E97D81C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EA324C-2F16-9032-2158-931F4894E4E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FBE2AE5C-C978-A0E0-D97F-35BB2CA309C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C407158E-D126-5D50-C0D8-81F36D333A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BD9DC8-F3EB-E795-2822-8E37B631CB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D24A37F-1D7B-8DFE-0E1E-714A5CC74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5DE14D-2F17-E5AB-611E-86EB5026409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8AC6B70-5150-5364-E762-5C133DE8B4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4" name="Zone de texte 1095">
            <a:extLst>
              <a:ext uri="{FF2B5EF4-FFF2-40B4-BE49-F238E27FC236}">
                <a16:creationId xmlns:a16="http://schemas.microsoft.com/office/drawing/2014/main" id="{EEA429E5-6148-BA26-C5E9-AA1E179E789D}"/>
              </a:ext>
            </a:extLst>
          </p:cNvPr>
          <p:cNvSpPr txBox="1"/>
          <p:nvPr/>
        </p:nvSpPr>
        <p:spPr>
          <a:xfrm>
            <a:off x="807177" y="3967665"/>
            <a:ext cx="7798638" cy="1691104"/>
          </a:xfrm>
          <a:prstGeom prst="roundRect">
            <a:avLst>
              <a:gd name="adj" fmla="val 13443"/>
            </a:avLst>
          </a:prstGeom>
          <a:solidFill>
            <a:srgbClr val="ECF8FB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اِسْتَقَرَّ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ﭐلشّابُّ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بَلَدِ ﭐلْمَهْجَرِ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وَبَعْدَ ذَلكَ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بَدَأَ في ﭐلْبَحْثِ عَنِ ﭐلْعَمَلِ.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Zone de texte 1095">
            <a:extLst>
              <a:ext uri="{FF2B5EF4-FFF2-40B4-BE49-F238E27FC236}">
                <a16:creationId xmlns:a16="http://schemas.microsoft.com/office/drawing/2014/main" id="{B69DB6D7-E8B3-8079-0920-F84F2960EEA3}"/>
              </a:ext>
            </a:extLst>
          </p:cNvPr>
          <p:cNvSpPr txBox="1"/>
          <p:nvPr/>
        </p:nvSpPr>
        <p:spPr>
          <a:xfrm>
            <a:off x="3602796" y="2529603"/>
            <a:ext cx="2207400" cy="715089"/>
          </a:xfrm>
          <a:prstGeom prst="roundRect">
            <a:avLst/>
          </a:prstGeom>
          <a:solidFill>
            <a:srgbClr val="D6E9E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عَقِبَ ذَلِكَ </a:t>
            </a:r>
          </a:p>
        </p:txBody>
      </p:sp>
      <p:sp>
        <p:nvSpPr>
          <p:cNvPr id="4" name="Zone de texte 1095">
            <a:extLst>
              <a:ext uri="{FF2B5EF4-FFF2-40B4-BE49-F238E27FC236}">
                <a16:creationId xmlns:a16="http://schemas.microsoft.com/office/drawing/2014/main" id="{71732E42-AC49-6306-28AF-9BE4E6F2724F}"/>
              </a:ext>
            </a:extLst>
          </p:cNvPr>
          <p:cNvSpPr txBox="1"/>
          <p:nvPr/>
        </p:nvSpPr>
        <p:spPr>
          <a:xfrm>
            <a:off x="1485103" y="2532572"/>
            <a:ext cx="2015417" cy="715089"/>
          </a:xfrm>
          <a:prstGeom prst="roundRect">
            <a:avLst/>
          </a:prstGeom>
          <a:solidFill>
            <a:srgbClr val="D6E9E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وَقْتٍ لاحِقٍ </a:t>
            </a:r>
          </a:p>
        </p:txBody>
      </p:sp>
      <p:sp>
        <p:nvSpPr>
          <p:cNvPr id="5" name="Zone de texte 1095">
            <a:extLst>
              <a:ext uri="{FF2B5EF4-FFF2-40B4-BE49-F238E27FC236}">
                <a16:creationId xmlns:a16="http://schemas.microsoft.com/office/drawing/2014/main" id="{2250E6C8-C451-BF35-F7A8-EB81C1E9F9DF}"/>
              </a:ext>
            </a:extLst>
          </p:cNvPr>
          <p:cNvSpPr txBox="1"/>
          <p:nvPr/>
        </p:nvSpPr>
        <p:spPr>
          <a:xfrm>
            <a:off x="5912638" y="2529603"/>
            <a:ext cx="2008226" cy="715089"/>
          </a:xfrm>
          <a:prstGeom prst="roundRect">
            <a:avLst/>
          </a:prstGeom>
          <a:solidFill>
            <a:srgbClr val="D6E9EA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ثُمَّ</a:t>
            </a:r>
          </a:p>
        </p:txBody>
      </p:sp>
    </p:spTree>
    <p:extLst>
      <p:ext uri="{BB962C8B-B14F-4D97-AF65-F5344CB8AC3E}">
        <p14:creationId xmlns:p14="http://schemas.microsoft.com/office/powerpoint/2010/main" val="381780962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74B62-7273-5E11-BDCC-BB3E4B85F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97CD8D8-198A-C518-93BA-9C0F186B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من يركب جملة تتضمن رابطا من روابط التتابع؟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61B9BA-8239-F13F-1239-1A0186D38E6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79CB09-633A-259D-E2B5-A298418E88B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7E94C2-5F6E-E8E8-3409-ACF5289E1D8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E77F1D85-C06A-608F-0565-CF1DF7D50B0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94824D1F-57BB-2305-F5D5-6F3D357B8AA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6E6DD5F-D147-129F-DF23-8F0D71A7C2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092410D-E833-EFD0-ABA5-27279848C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102FC1-39ED-24FD-6EC4-8463152562E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5EA6C2D-1E50-BE96-E89E-2C547C1C80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 de texte 1095">
            <a:extLst>
              <a:ext uri="{FF2B5EF4-FFF2-40B4-BE49-F238E27FC236}">
                <a16:creationId xmlns:a16="http://schemas.microsoft.com/office/drawing/2014/main" id="{008DE2CE-24A9-DC7F-D59A-7FFA438423EA}"/>
              </a:ext>
            </a:extLst>
          </p:cNvPr>
          <p:cNvSpPr txBox="1"/>
          <p:nvPr/>
        </p:nvSpPr>
        <p:spPr>
          <a:xfrm>
            <a:off x="385010" y="2858432"/>
            <a:ext cx="8373979" cy="3371136"/>
          </a:xfrm>
          <a:prstGeom prst="roundRect">
            <a:avLst/>
          </a:prstGeom>
          <a:solidFill>
            <a:srgbClr val="ECF8F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رَوابِطُ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ﭐلتَّتابُعِ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بَعْدَ ذَلِكَ - ثُمَّ - لاحِقاً - عَقِبَ ذَلِكَ - في وَقْتٍ لاحِقٍ – تَبِعَ ذَلَكَ - بَعْدَها - فيما بَعْدُ - عِنْدَئِذٍ - في ٱلنّهايَةِ - أَخيراً  - إِثْرَ ذَلِكَ  - تَلا ذَلِكَ ...</a:t>
            </a:r>
          </a:p>
        </p:txBody>
      </p:sp>
    </p:spTree>
    <p:extLst>
      <p:ext uri="{BB962C8B-B14F-4D97-AF65-F5344CB8AC3E}">
        <p14:creationId xmlns:p14="http://schemas.microsoft.com/office/powerpoint/2010/main" val="151667538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28798-9D4B-5AFF-85B9-BC6010AB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2237EBF-3DAD-CABD-8699-C56CED31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يجب عليكم تذكره؟</a:t>
            </a:r>
            <a:endParaRPr lang="ar-M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29ADFE-31F9-69F3-D40B-6CD53D23A17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693F1-3C0A-626C-4627-5F8484CA77A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CD3554-8AA2-4D9E-0405-D07D27A4A8C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FFD08314-9548-47C9-D445-D38BF6DB7E7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CB78A4B2-48D2-462A-D720-674A363008A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C3EA40A-4EA9-2F45-D229-2562BD940F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2CF0393-1C02-2EFA-72A1-A692EC941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2C3FB5-5AC2-61EA-6DC0-80E98F963E3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B3EF1D5-7214-FF4B-CB99-46851BEC12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FE799A-123F-F8C4-06EF-B7389ABDC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584000"/>
            <a:ext cx="5568158" cy="47138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5959FFC-272D-8927-251E-74790817D587}"/>
              </a:ext>
            </a:extLst>
          </p:cNvPr>
          <p:cNvSpPr txBox="1"/>
          <p:nvPr/>
        </p:nvSpPr>
        <p:spPr>
          <a:xfrm>
            <a:off x="2462784" y="2475478"/>
            <a:ext cx="2959487" cy="919401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prstClr val="white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prstClr val="white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ﭐلسَّرْدِ</a:t>
            </a:r>
            <a:endParaRPr lang="ar-MA" sz="4800" b="1" dirty="0">
              <a:solidFill>
                <a:prstClr val="white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711782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4B7C7-AD8C-F03E-C31E-4E0480B9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493264D-ADAA-B1C6-526F-EB1F26D2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260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B3C2147-3FF2-425F-146C-E897821EAB5A}"/>
              </a:ext>
            </a:extLst>
          </p:cNvPr>
          <p:cNvGrpSpPr/>
          <p:nvPr/>
        </p:nvGrpSpPr>
        <p:grpSpPr>
          <a:xfrm>
            <a:off x="670772" y="76578"/>
            <a:ext cx="7338445" cy="391637"/>
            <a:chOff x="812325" y="71594"/>
            <a:chExt cx="7338445" cy="391637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58CD8E9-E256-A8B9-A673-F341F87B8DC8}"/>
                </a:ext>
              </a:extLst>
            </p:cNvPr>
            <p:cNvGrpSpPr/>
            <p:nvPr/>
          </p:nvGrpSpPr>
          <p:grpSpPr>
            <a:xfrm>
              <a:off x="2541548" y="71594"/>
              <a:ext cx="5609222" cy="391637"/>
              <a:chOff x="3465128" y="-8808"/>
              <a:chExt cx="5609222" cy="391637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1F1C4672-0F32-A3FB-3E72-8A0D7DF4D821}"/>
                  </a:ext>
                </a:extLst>
              </p:cNvPr>
              <p:cNvSpPr/>
              <p:nvPr/>
            </p:nvSpPr>
            <p:spPr>
              <a:xfrm>
                <a:off x="7373844" y="-2058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نشاط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اعتيادي</a:t>
                </a:r>
              </a:p>
            </p:txBody>
          </p:sp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029A97DC-166F-1EF8-959C-51FA8422EBC6}"/>
                  </a:ext>
                </a:extLst>
              </p:cNvPr>
              <p:cNvSpPr/>
              <p:nvPr/>
            </p:nvSpPr>
            <p:spPr>
              <a:xfrm>
                <a:off x="3465128" y="-8808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التحـــــــدث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DCB833-FABA-8AD9-EA5C-CD93E5A61B6C}"/>
                </a:ext>
              </a:extLst>
            </p:cNvPr>
            <p:cNvSpPr>
              <a:spLocks/>
            </p:cNvSpPr>
            <p:nvPr/>
          </p:nvSpPr>
          <p:spPr>
            <a:xfrm>
              <a:off x="4779608" y="13175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الأســــاليب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36B5A6-AD51-A298-8AFD-B54B101C09C4}"/>
                </a:ext>
              </a:extLst>
            </p:cNvPr>
            <p:cNvSpPr>
              <a:spLocks/>
            </p:cNvSpPr>
            <p:nvPr/>
          </p:nvSpPr>
          <p:spPr>
            <a:xfrm>
              <a:off x="812325" y="145508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</p:grpSp>
      <p:sp>
        <p:nvSpPr>
          <p:cNvPr id="10" name="Titre 9">
            <a:extLst>
              <a:ext uri="{FF2B5EF4-FFF2-40B4-BE49-F238E27FC236}">
                <a16:creationId xmlns:a16="http://schemas.microsoft.com/office/drawing/2014/main" id="{2F18C584-596C-BE4D-5F0F-0F1A7441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لماذا نستعمل روابط السرد؟ ما الروابط التي نستعملها للتعبير عن تزامن الأحدث؟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الروابط التي نستعملها للتعبير عن تتابع الأحدث؟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87E8-91E4-F446-C7B8-1EA95E9B7C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6E47DF-B058-243B-0039-154897F0E7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8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AB5AFA-9BD2-6685-5147-B6596C9E01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0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DCF289F7-09C9-94DA-417C-D40AF8AEBF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FEA4CAE-E689-F738-4789-BBE2206F4DC8}"/>
              </a:ext>
            </a:extLst>
          </p:cNvPr>
          <p:cNvSpPr/>
          <p:nvPr/>
        </p:nvSpPr>
        <p:spPr>
          <a:xfrm>
            <a:off x="5236124" y="3681662"/>
            <a:ext cx="2596434" cy="914400"/>
          </a:xfrm>
          <a:prstGeom prst="roundRect">
            <a:avLst/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ﭐلتَّزامُنِ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527F684-0F66-2EF9-42EA-A4D8E7693E23}"/>
              </a:ext>
            </a:extLst>
          </p:cNvPr>
          <p:cNvSpPr/>
          <p:nvPr/>
        </p:nvSpPr>
        <p:spPr>
          <a:xfrm>
            <a:off x="1311442" y="3681662"/>
            <a:ext cx="2613626" cy="9144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ﭐلتَّتابُعِ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EC9285F-9B42-7C2D-7BC8-8FF41CABCD3B}"/>
              </a:ext>
            </a:extLst>
          </p:cNvPr>
          <p:cNvSpPr/>
          <p:nvPr/>
        </p:nvSpPr>
        <p:spPr>
          <a:xfrm>
            <a:off x="3013860" y="2377454"/>
            <a:ext cx="3449485" cy="9144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ﭐلسَّرْدِ</a:t>
            </a:r>
            <a:endParaRPr lang="a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8812B8E2-04CF-B28F-6E39-67A227F575BE}"/>
              </a:ext>
            </a:extLst>
          </p:cNvPr>
          <p:cNvSpPr/>
          <p:nvPr/>
        </p:nvSpPr>
        <p:spPr>
          <a:xfrm rot="16200000">
            <a:off x="4623934" y="2250177"/>
            <a:ext cx="229335" cy="2402605"/>
          </a:xfrm>
          <a:prstGeom prst="rightBrace">
            <a:avLst/>
          </a:prstGeom>
          <a:noFill/>
          <a:ln>
            <a:solidFill>
              <a:srgbClr val="424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499772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7D738-95E6-9DE7-36DD-A590C252D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24E0CC9-5304-8DF5-61C6-53D8A526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106 من كراساتكم.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06E561-600C-FF4B-5A2D-77F1CA07B0C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1234F7-1EE4-14DB-E950-78625BD53D4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E0B4AE-F762-2C3E-0435-8364009671F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D89E2CEA-D496-34F0-8D7F-D4C12660A5E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C4EE0222-6DA3-D775-CC02-6DF5AB19BC9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BBCC503-303C-4F2A-D473-D0E34284B4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08EA50D-31F6-D8A5-5126-DAED5578B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14B1AC-FC3D-E3E9-53DB-7C451B811D9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9662CC4-4651-6F9C-6EA8-40F4362BC8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BA965C-42FD-0070-4DA7-98EF49F3A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214" y="1454008"/>
            <a:ext cx="3665243" cy="512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53717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E2D4E-978C-C788-02AF-D2DBCD8B4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DD857FC-9338-050C-6B28-3867F7EC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FC77E6-AB02-58BB-C716-BF0FCB917D5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797DEC-DEFA-5A78-B039-3593B8C560BD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0A0B9D-FFB0-2434-3FC3-CF1C4A7BA2F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Google Shape;1246;p5">
            <a:extLst>
              <a:ext uri="{FF2B5EF4-FFF2-40B4-BE49-F238E27FC236}">
                <a16:creationId xmlns:a16="http://schemas.microsoft.com/office/drawing/2014/main" id="{34B2DCDF-9A9C-8BA4-477C-18E78BA3B7D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5;p5">
            <a:extLst>
              <a:ext uri="{FF2B5EF4-FFF2-40B4-BE49-F238E27FC236}">
                <a16:creationId xmlns:a16="http://schemas.microsoft.com/office/drawing/2014/main" id="{9F7D8EB5-3880-467D-FDD0-0E520998EF1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1D82811-0036-A596-0D19-42467117A0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09E36B6-5BE0-62A1-0B10-F24008967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A72893-9D4A-E0E2-C941-0529A391B29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9C055B9-5F4C-428C-CA9A-1B9921537B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A80460-CE97-BBDE-E676-37BB93BD0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6" y="2498402"/>
            <a:ext cx="8320087" cy="28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023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الرابع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</a:t>
            </a: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endParaRPr kumimoji="0" lang="a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التحدث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(3 )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 (4 )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( 5)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(4 )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965AA-28BC-C282-C4E0-9525611AB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354E0E3-7D77-585E-63FB-0FEC541C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النشاطين 1 و 2  في الصفحة 106 من كراساتكم .  عمل ثنائي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6D12F-365C-D351-A7DB-0E559B324C4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0A30A-4F6B-CE04-E4E6-AADE9FA1FEE4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D13EF-6598-4744-3B1A-8744442980D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D148F57E-AC29-4F7D-E8A6-E24219DA42C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DB05641A-675F-9E29-481A-DE8ECEBB607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CB1C6EE-7C1B-D10F-C8D2-26A09933A9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87913EA-824E-E3F2-DB8A-C839E23A9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A691A5-057B-675A-D886-CF2B50C1B05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7BED7DF-BD47-B696-BD5B-FD45C42CA8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7055E7-3964-3290-6D3B-1EE3CB1C3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21" y="2112666"/>
            <a:ext cx="7986667" cy="38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128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C72B8-7CFF-AE6A-53F7-63548976F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7C5A9D9-BAA7-2B66-7C8B-3C91ECEE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لمساعدتكم.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599F0F-AA06-2637-FF76-A2792B4E4D8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F71C8F-B78D-D6F9-0440-149AEA589B1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123AF7-9ABE-5FEB-AA2B-79357532C1C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C63D5C29-2C95-F113-8379-4C24C51A969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B0C0055F-636F-0753-11A8-9A07EC4D1E8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C3C579A-52D0-3FA6-E8C1-A648919D24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466DD0-0524-6249-FC11-EA3D088AC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EC167A-F4B6-466E-6200-EF68FEE30AED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49D92FE-E8C1-7C09-9047-23CB3EBF69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56105B-8C9A-801A-FF3A-AED61F46F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21" y="2112666"/>
            <a:ext cx="7986667" cy="38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9894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6BD3A-92CD-0E76-D869-A3925438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280A5D6-F8DA-50F1-B481-22386F6F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. من يصحح السؤال الأول؟ ما الروابط التي يمكن استعمالها؟ هل أنتم متفقون؟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E91E58-4C09-F68E-E7EA-AB519DABAAB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A69BE-A58D-125B-D413-1AC1713B8230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D1E1F-9945-8630-CE59-AC6655BD8E1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CB8E21AB-0D50-4CE8-02A0-D6C60F29B56C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276A9591-673B-ACFF-44DB-BB3BBBC18C3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38ECF6-DBFD-9C55-27BC-22B9B44B0A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AF3E438-8849-2222-B8E6-9B11AA51B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038DB6-8329-8259-B1E6-91A9C10ACB0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69E8F86-94BD-4745-2000-A877C533B8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263430-FA84-AA9C-161A-05931FC42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21" y="2112666"/>
            <a:ext cx="7986667" cy="38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9751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9102A-6F86-D32F-83C6-AEBF1CC3C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564FE06-B35C-AFBF-38CB-841C080A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الجواب التالي. من يقرأ؟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FADED4-D4D6-3C5C-07ED-E007A5605CB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4B6602-9006-F88D-DE20-AD21BA9E6BAE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553D88-8AC9-CA96-5D8D-15D462E1C164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5248F866-6F7A-F4AB-E468-F3C6B0BA4F07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5;p5">
            <a:extLst>
              <a:ext uri="{FF2B5EF4-FFF2-40B4-BE49-F238E27FC236}">
                <a16:creationId xmlns:a16="http://schemas.microsoft.com/office/drawing/2014/main" id="{2AEF0C35-3AC6-0C68-1486-F1A7A45BCC4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24F77BC-B923-1177-5002-F2117A3A1A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32A70B9-5FF0-F3FE-F530-EC4FF8AA9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BFA469-DF72-EBDE-15C3-99B94EF57E9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C352DF8-3DB7-FF64-4D2A-554B2D8A2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DB3804-7781-A4CA-1CF2-9FD3011E4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811" y="2637570"/>
            <a:ext cx="8132378" cy="22640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7B3917B-0174-7BA4-9A1F-1A53D385C0D2}"/>
              </a:ext>
            </a:extLst>
          </p:cNvPr>
          <p:cNvSpPr txBox="1"/>
          <p:nvPr/>
        </p:nvSpPr>
        <p:spPr>
          <a:xfrm>
            <a:off x="55754" y="4239875"/>
            <a:ext cx="8319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كانَتِ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ٱلسَّفينَةُ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تُبْحِرُ في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ٱلْمُحيطِ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ٱلْوَقْتِ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نَفْسِهِ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كانَ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ٱلرُّكّابُ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يَسْتَمْتِعونَ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بِٱلْمَناظِرِ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ٱلطَّبيعِيَّةِ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411788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127FC-D401-9C1F-BC4E-913A78397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6B8005E-8CB5-607A-CBA0-5ACEE002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السؤال الثاني؟ ما الروابط التي يمكن استعمالها؟ هل أنتم متفقون؟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178EAD-6637-3310-BFDD-0F1BC05F796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E0296-EA57-2C38-7AB8-168A1A6F54D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F283EB-05B0-52D9-F049-AC0816A55C0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72382524-F9D9-363F-8C1F-FDCC26FEBEE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E46454E8-5867-2590-4CBF-7DB83EFB15D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8B791F-1C92-44CF-B9C7-CF3BB6A676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684AAB9-6403-A56C-7D7B-F70435798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9685F0-4A57-1023-42CE-B94C335582C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E5DFB2E-1876-1632-14BD-06074D8098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9449A8-6F0C-465F-7D36-552463BE4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21" y="2112666"/>
            <a:ext cx="7986667" cy="38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2597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9947E-3331-7B94-8EB2-3E1C5DAC1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6D2EE93-E87E-459A-129A-953C3FFE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الجواب التالي. من يقرأ؟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FE0987-8C50-791D-18BB-06835431B59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45180-9B60-D982-DA8A-BC74CFCAB79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A26A92-955E-4145-BE09-D65F2E69DF5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5CBBFA65-37BF-E9D9-0A9A-E96BE6F16D6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5;p5">
            <a:extLst>
              <a:ext uri="{FF2B5EF4-FFF2-40B4-BE49-F238E27FC236}">
                <a16:creationId xmlns:a16="http://schemas.microsoft.com/office/drawing/2014/main" id="{EADC02D8-F8F9-8CE6-F402-B993964F75B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908EE1-C14F-7265-1C2A-F8844423F6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3668C23-AE27-FE72-5301-BD3EDCC2F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DBFEFA-EC94-E034-7E14-2B59194EC22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91F4C7C-718F-FDA5-A086-DE6408918E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B2DEDE-6D5D-09B5-0E05-8F409087D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902" y="2571773"/>
            <a:ext cx="8321011" cy="23852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3DE2599-C261-C57B-50B8-B82BD8AA43E6}"/>
              </a:ext>
            </a:extLst>
          </p:cNvPr>
          <p:cNvSpPr txBox="1"/>
          <p:nvPr/>
        </p:nvSpPr>
        <p:spPr>
          <a:xfrm>
            <a:off x="4571999" y="3481903"/>
            <a:ext cx="154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F492F5-3161-4D3C-88A7-B08727C1A603}"/>
              </a:ext>
            </a:extLst>
          </p:cNvPr>
          <p:cNvSpPr txBox="1"/>
          <p:nvPr/>
        </p:nvSpPr>
        <p:spPr>
          <a:xfrm>
            <a:off x="2044207" y="3507773"/>
            <a:ext cx="154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بَعْدَ ذَلِكَ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67A2A9-7766-AB63-F263-77E448F2C796}"/>
              </a:ext>
            </a:extLst>
          </p:cNvPr>
          <p:cNvSpPr txBox="1"/>
          <p:nvPr/>
        </p:nvSpPr>
        <p:spPr>
          <a:xfrm>
            <a:off x="6534285" y="4128234"/>
            <a:ext cx="154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ٱلنّهايَةِ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482024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4BDD4-0DE8-D729-4008-45D4F37F8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823B1F3-A6CA-3F9B-539E-CA9251A3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القسم، أنجزوا النشاط التالي بعد كتابة التاريخ وعنوان الدرس. عمل فردي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DE092D-10E7-413E-3A02-D64EEAADEF1C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5C477-12A4-13BA-D21A-A4E71FA2009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1A237-7399-1967-694A-3A530296CAE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F6C81026-A435-28CF-1A1A-4B5C62BF255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F55E483B-D928-DC23-AEFE-474E01E8BE8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653EB9-AA9A-6AE2-0742-DB602B0B1C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609E778-44D6-AF28-C3B3-683B7626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C75696-A60D-B347-5D75-FB7C86AD5A6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93D48FB-8607-953E-2111-5C7308B4BB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12DAD2-0178-428C-4468-EC8A3CD4A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98087"/>
            <a:ext cx="8177329" cy="22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6105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75692-9F86-28B7-4C42-B3802DF6A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E3E9BC1-398F-B523-CEEE-C9BA8143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سامر بين الصفوف لمساعدتكم.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37D4B1-B34F-AE14-DE69-E77ACDCEDD9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7739A-6570-DD9F-7B8F-47BA4FE38D27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5534F2-3381-FBFD-57C0-CB222378A66B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00785E56-5A96-9805-FAD6-D358F14AE0DA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DB8E48D8-FF49-B930-4D88-CB6A01A158F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7A54B8E-12DD-4121-22D7-4583FA39FD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E65636B-623F-0245-0BEC-FA4396B3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3816F2-960C-A3B9-155D-D554E75A466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A30CB9D-C51F-5071-F132-E4EAEF8EA6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F16476-E181-17E9-DDCC-2B3FADDEFE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98087"/>
            <a:ext cx="8177329" cy="22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686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A0B80-220A-9B47-190F-127489F8E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497C71A-08EE-D2B7-7CD2-A87EE5923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لنصحح، من يقرأ؟ هل انتم متفقون؟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28FC9-AB04-692F-447F-5C00F54E427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4B5D26-C60D-C4E7-6883-0E847632FA8D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38A476-1718-4F5A-3A83-5969EDD2C3E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E057C004-F999-1E93-6652-2742AC3E12B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EBAB9A56-9B7B-0120-8922-40F11C8E4B0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2E740B-7E50-9965-AA3F-91659BCD52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260EDC-CFBA-E677-50AE-FFCA3628A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D13899-6DDC-F48F-D506-FC3A9C7AD9A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62766C4-07D4-1953-98FE-4730B5C185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F0D1F06-6617-025C-EB70-B31A8DBD5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98087"/>
            <a:ext cx="8177329" cy="22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0198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1D72D-B64B-1656-A690-E13261AD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D7ED0B9-105A-980B-F0C3-EC605BBB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الجواب التالي. صححوا . يمكنكم  توظيف روابط أخرى.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D88CDE-E39C-9394-08F1-F47F7F06003B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F20EB-8CA0-54DB-42B7-57889C71C0F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BF424E-EA86-7A22-D455-389B8CF11BF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41A278BA-305B-6893-6149-A0D17A61BBE7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id="{9E0059C5-5D76-E97B-9613-2643437CBA8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E6BEF9-A029-D0DF-6011-C53DE0B3BB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76F2089-F995-6C20-6697-8AB07ECB1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0BEB57-C02A-A2A2-2815-53440BD53D4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B52AA3E-1767-9EA5-FBD1-69FD86B698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F0FC4F-4AAC-51E8-E583-E10A309A1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98087"/>
            <a:ext cx="8177329" cy="22867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3B4E76-3A2F-134E-2805-1F2040EDD97D}"/>
              </a:ext>
            </a:extLst>
          </p:cNvPr>
          <p:cNvSpPr txBox="1"/>
          <p:nvPr/>
        </p:nvSpPr>
        <p:spPr>
          <a:xfrm>
            <a:off x="5008669" y="3270134"/>
            <a:ext cx="172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تِلْكَ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ٱلْأَثْناءِ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BF0928-2589-32A9-E736-D2AAD8E1A8FD}"/>
              </a:ext>
            </a:extLst>
          </p:cNvPr>
          <p:cNvSpPr txBox="1"/>
          <p:nvPr/>
        </p:nvSpPr>
        <p:spPr>
          <a:xfrm>
            <a:off x="6111052" y="3785090"/>
            <a:ext cx="172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60CF6B-D943-169D-39C5-4D630AE5DF63}"/>
              </a:ext>
            </a:extLst>
          </p:cNvPr>
          <p:cNvSpPr txBox="1"/>
          <p:nvPr/>
        </p:nvSpPr>
        <p:spPr>
          <a:xfrm>
            <a:off x="3029159" y="3785089"/>
            <a:ext cx="172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بَيْنَما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93BF0A-7184-687D-FF89-7F86A31619BA}"/>
              </a:ext>
            </a:extLst>
          </p:cNvPr>
          <p:cNvSpPr txBox="1"/>
          <p:nvPr/>
        </p:nvSpPr>
        <p:spPr>
          <a:xfrm>
            <a:off x="7013957" y="4300046"/>
            <a:ext cx="172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ٱلْوَقْتِ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نَفْسِهِ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466235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1921"/>
            <a:ext cx="7886700" cy="720000"/>
          </a:xfrm>
        </p:spPr>
        <p:txBody>
          <a:bodyPr/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051261" y="257085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السلوك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- طلاقة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4460033" y="2122576"/>
            <a:ext cx="217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 روابط السرد (2)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552760" y="3380220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من الكهوف نحو ناطحات السحاب : أتحدث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5618018" y="4692778"/>
            <a:ext cx="984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E312E2-A165-620B-EDAA-02AC3B91AB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5679" y="4688035"/>
            <a:ext cx="536339" cy="540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83A71147-D8F7-EE41-3E3D-A424D8F74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26337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4"/>
            <a:ext cx="7789894" cy="292103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التحدث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من الكهوف نحو ناطحات السحاب  : أتحدث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</a:p>
        </p:txBody>
      </p:sp>
      <p:pic>
        <p:nvPicPr>
          <p:cNvPr id="2" name="Image 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B98EB3-C7CE-FD59-A40D-67E172C1B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02" y="1718694"/>
            <a:ext cx="562893" cy="64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F6DB8C-EE6E-FDCC-C8A7-7181BCB92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1932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68CEB-B66D-6AD8-5958-557D95F2B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D00E718-61A4-B464-42C4-525141FE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107 من كراساتكم.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B0649D-CAA1-E9D2-ADFF-67451892D91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6FE8A8-3137-1AC9-7ACE-D4D14DB93A2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C6FE7-F814-209C-A3B7-8206AF57D38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72DD1F6F-8BEB-E601-2F5B-AF9A6923097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B1925E-BDA6-4517-0EBB-F0BDD6BA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4D6FB3-919B-7372-710F-A62C7BFF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752133D-289A-18C6-C5A4-48F131137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8E836B-38F2-57C1-7624-21977EA40D2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4AC3A87-687F-E4A1-2C15-183287FDB8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C943DB-C810-8C37-427B-412CEF7F2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0418" y="1584325"/>
            <a:ext cx="3414056" cy="482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24769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47A5B-3345-FF5B-B58F-73681B5D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0AF61CE-35DA-3FBA-A88D-A0003D1E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42" y="781793"/>
            <a:ext cx="715328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سنتذكر بعض المعلومات التي وردت في النص. من يقرأ السؤال؟ من يجيب؟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86779-5D43-94EE-9248-50AA05661DC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2351D-DEEE-5492-11A7-E6EDA755563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1AF0B4-37E3-359D-F650-BE2341D14E5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C959EC9C-4602-657A-A6FE-BF7458DB52F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B44803C-E021-A610-8BB8-05C90D725E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8EF8053-F7C8-DBFD-2230-F01A78E174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3A0B72D-7051-AE05-5204-2F70ECB6B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487FD-FCF0-66C0-6B35-96F1B4205BA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6F181D3-8869-8033-3551-06B685DDD0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D97FCF-25C1-7906-271F-C3B77FF3A29C}"/>
              </a:ext>
            </a:extLst>
          </p:cNvPr>
          <p:cNvSpPr txBox="1"/>
          <p:nvPr/>
        </p:nvSpPr>
        <p:spPr>
          <a:xfrm>
            <a:off x="827265" y="3302164"/>
            <a:ext cx="7715155" cy="855107"/>
          </a:xfrm>
          <a:prstGeom prst="roundRect">
            <a:avLst>
              <a:gd name="adj" fmla="val 5755"/>
            </a:avLst>
          </a:prstGeom>
          <a:solidFill>
            <a:srgbClr val="E9F3F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لِماذا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تَّخَذَ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لْإِنْسانُ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لْكُهوفَ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لْماضي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مَسْكَناً لَهُ؟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802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DF619-3C86-00A4-4210-4C9B16A1B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3B01E5F-F92F-80C7-4F3B-0E77EA18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سنعيد الاستماع للنص. انتبهوا لتتمكنوا من إتمام الجدول على كراساتكم.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4A33FD-95B7-0D4F-6B22-85B469B3ADC2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23B97-9212-1979-FB8B-7B6F578C008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03515D-1CAC-97DA-6D0B-F35E00A01C0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0A979771-06E9-7EFC-1F78-4E8E1FF5195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7591D38-36D6-85F7-B0E3-888B8F40C1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36219B3-C116-7E0D-F159-1A0E032A7F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0A2C234-9DA4-47F2-EDD4-01299561C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D6DB6E-D481-0583-0A24-2D75EF6AFC2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33BFA35-EAF7-B3E6-B810-2EA1FBD133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5E7035-4F28-0F2D-7680-19A6E5095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12" y="2160285"/>
            <a:ext cx="8187776" cy="37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1985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19630-D5E4-B6C1-D51B-4AA6118FA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CE6324D-7E3E-5220-05B2-53A78C84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يدا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شريط الفيديو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2CE99E7-4C82-4E56-02DD-3B39BCCAB668}"/>
              </a:ext>
            </a:extLst>
          </p:cNvPr>
          <p:cNvGrpSpPr/>
          <p:nvPr/>
        </p:nvGrpSpPr>
        <p:grpSpPr>
          <a:xfrm>
            <a:off x="466078" y="65319"/>
            <a:ext cx="7399757" cy="389278"/>
            <a:chOff x="845756" y="24558"/>
            <a:chExt cx="7399757" cy="38927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BB1E2B8-3217-5437-F31D-A968B8F710B9}"/>
                </a:ext>
              </a:extLst>
            </p:cNvPr>
            <p:cNvGrpSpPr/>
            <p:nvPr/>
          </p:nvGrpSpPr>
          <p:grpSpPr>
            <a:xfrm>
              <a:off x="2786450" y="24558"/>
              <a:ext cx="5459063" cy="389278"/>
              <a:chOff x="3710030" y="-55844"/>
              <a:chExt cx="5459063" cy="389278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4454FFD7-DAB8-BA20-3CF8-D71FD41701A8}"/>
                  </a:ext>
                </a:extLst>
              </p:cNvPr>
              <p:cNvSpPr/>
              <p:nvPr/>
            </p:nvSpPr>
            <p:spPr>
              <a:xfrm>
                <a:off x="7468587" y="-51453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نشاط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اعتيادي</a:t>
                </a: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B4BB435F-32D4-F8C6-ED93-C28B51A2AFF9}"/>
                  </a:ext>
                </a:extLst>
              </p:cNvPr>
              <p:cNvSpPr/>
              <p:nvPr/>
            </p:nvSpPr>
            <p:spPr>
              <a:xfrm>
                <a:off x="3710030" y="-55844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التحـــــــدث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7F1993-D4C3-200F-0E1F-D46319EBC83C}"/>
                </a:ext>
              </a:extLst>
            </p:cNvPr>
            <p:cNvSpPr>
              <a:spLocks/>
            </p:cNvSpPr>
            <p:nvPr/>
          </p:nvSpPr>
          <p:spPr>
            <a:xfrm>
              <a:off x="4786402" y="84139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الأســــاليب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71C8D1-D198-A374-7F46-B41F3A967D9C}"/>
                </a:ext>
              </a:extLst>
            </p:cNvPr>
            <p:cNvSpPr>
              <a:spLocks/>
            </p:cNvSpPr>
            <p:nvPr/>
          </p:nvSpPr>
          <p:spPr>
            <a:xfrm>
              <a:off x="845756" y="108494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6880D6-8C2A-8554-C75D-3E5D50BA35F8}"/>
              </a:ext>
            </a:extLst>
          </p:cNvPr>
          <p:cNvGrpSpPr/>
          <p:nvPr/>
        </p:nvGrpSpPr>
        <p:grpSpPr>
          <a:xfrm>
            <a:off x="2039761" y="136738"/>
            <a:ext cx="6108491" cy="309631"/>
            <a:chOff x="2039761" y="136738"/>
            <a:chExt cx="6108491" cy="30963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3AE7BC-CD14-8B53-51D6-1B470F2B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814" y="150492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8C4F407-319C-34C6-B27C-DDEE9F97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A04B470-DF13-13DB-1B15-CC177409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7260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D9132B9-0089-1F2A-0C38-9D4A4630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761" y="168300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693D924-0E63-3F21-5567-6C345A2036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FINALE -  مِنَ ٱلْكُهوفِ نَحْوَ ناطِحاتِ ٱلسَّحاب V1 DONE-720p-251220">
            <a:hlinkClick r:id="" action="ppaction://media"/>
            <a:extLst>
              <a:ext uri="{FF2B5EF4-FFF2-40B4-BE49-F238E27FC236}">
                <a16:creationId xmlns:a16="http://schemas.microsoft.com/office/drawing/2014/main" id="{F32AA602-D59D-063A-CBD5-87EA82024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318" y="1925193"/>
            <a:ext cx="7977673" cy="448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7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A5B30-9C79-20BC-B570-A53406FD1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0EB762C-B865-FA0E-8428-2938D0CA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50721A6-121A-E4B8-4C00-8C53169F30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A4BDF9-E079-742E-FFC8-C7F685A1B902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6F7E6C-E79A-D750-987B-8C793A222777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B968E1-F460-C339-9E56-DE15C55D07C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A937F423-A002-FA1B-0189-9ADA618F76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1361594-E3FB-1D92-406D-7772F05217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0D25869-C055-FA8C-C852-7EE66BD99E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31D1343-A4BF-FE03-8B43-345C930D1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569AA-EC59-B383-25D1-8F8AA069FF1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F611BC2-3469-ACA5-BA21-3E5C12DD9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12" y="2160285"/>
            <a:ext cx="8187776" cy="37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40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2B30C-0665-C0A5-1574-3D55DC292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0FEC7F3-EE27-BDD1-810F-6B9F2A49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نشاط تفاعلي مع المتعلمين </a:t>
            </a: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6B35A-1809-0227-1246-2AB57831A21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D3147-2A2D-20E7-8782-A492B54D5F3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D91161-0985-FE1C-1D61-B571010FFDD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6AC276F4-DE8B-18BA-4EEE-64F0189DB7F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AF419E9-7C6A-EC78-A75F-DFD9DDFE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2FF302-CB46-4CD2-5FA1-52CBE81E95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0526345-5578-1AB6-98CE-29BD9A6E9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0F1524-7DAF-5523-8F0E-1077C2B415AD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7AE5F70-FEA1-B671-D4DC-7C077FF1EC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ED2691-1DDB-8181-DE1A-1D11E2416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12" y="2160285"/>
            <a:ext cx="8187776" cy="37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9515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9943B-DBD0-83E2-B981-AA948709B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96AA16B-FAE6-1333-678E-62C2845F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6C095A-B788-5613-ADC8-B5D38A364B7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89B3B6-C771-ED45-AE0C-59345E8CF75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19C9A9-2F51-4CB8-F32E-C136EFB2399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id="{7C1E4173-5CA9-514F-13CD-3C36A1120FE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B93DC47-7551-A919-687B-3C0B781EF1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FAD37F8-9B1F-FC02-658E-948A506BC8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53F9CBC-694D-BF02-A46A-16DBBCDE8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0D727E-FA45-1FE9-86E5-F9D769D2E1BD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212E5C7-A8A6-9DAD-CFC8-9D456EF78E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283674B-6A0A-B95D-DC24-54252345A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12" y="2160285"/>
            <a:ext cx="8187776" cy="37833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2AC9FC-36DD-39E2-C615-BB8C9500DD66}"/>
              </a:ext>
            </a:extLst>
          </p:cNvPr>
          <p:cNvSpPr txBox="1"/>
          <p:nvPr/>
        </p:nvSpPr>
        <p:spPr>
          <a:xfrm>
            <a:off x="4226914" y="3220843"/>
            <a:ext cx="91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اَلْكَهْفُ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7DB2BE-E999-F652-398F-F935DD98E38A}"/>
              </a:ext>
            </a:extLst>
          </p:cNvPr>
          <p:cNvSpPr txBox="1"/>
          <p:nvPr/>
        </p:nvSpPr>
        <p:spPr>
          <a:xfrm>
            <a:off x="4226914" y="3783155"/>
            <a:ext cx="918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اَلْأَكْواخُ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33F4ED-7FE3-85A0-7957-148DC1A28242}"/>
              </a:ext>
            </a:extLst>
          </p:cNvPr>
          <p:cNvSpPr txBox="1"/>
          <p:nvPr/>
        </p:nvSpPr>
        <p:spPr>
          <a:xfrm>
            <a:off x="726832" y="377044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اَلْأَغْصانُ وَ ﭐلطّينُ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27F43B2-41FD-8CD1-15A3-D43458543BDE}"/>
              </a:ext>
            </a:extLst>
          </p:cNvPr>
          <p:cNvSpPr txBox="1"/>
          <p:nvPr/>
        </p:nvSpPr>
        <p:spPr>
          <a:xfrm>
            <a:off x="340509" y="4304064"/>
            <a:ext cx="301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اَلْحِجارَةُ وَﭐلْخَشَبُ وَﭐلطّوبُ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D63928-A64D-9F46-BF36-F8E9EBB67AF7}"/>
              </a:ext>
            </a:extLst>
          </p:cNvPr>
          <p:cNvSpPr txBox="1"/>
          <p:nvPr/>
        </p:nvSpPr>
        <p:spPr>
          <a:xfrm>
            <a:off x="4054343" y="4789506"/>
            <a:ext cx="161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مَبانٍ أَطْوَلُ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31C186-B94B-ACC3-6A1B-564859420E4B}"/>
              </a:ext>
            </a:extLst>
          </p:cNvPr>
          <p:cNvSpPr txBox="1"/>
          <p:nvPr/>
        </p:nvSpPr>
        <p:spPr>
          <a:xfrm>
            <a:off x="340509" y="5339775"/>
            <a:ext cx="309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اَلْفولاذ، وَٱلزُّجاجُ، وَٱلْإِسْمَنْتُ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85E5CA-440D-63F4-065A-CBE9C0055076}"/>
              </a:ext>
            </a:extLst>
          </p:cNvPr>
          <p:cNvSpPr txBox="1"/>
          <p:nvPr/>
        </p:nvSpPr>
        <p:spPr>
          <a:xfrm>
            <a:off x="6393407" y="5339774"/>
            <a:ext cx="2151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ٱلْقَرْنِ ٱلْعِشْرينَ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867083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044E9-CBAF-9487-C538-4A4D07A72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F208970-7378-AAF3-01EE-E40241D6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، ستتعلمون أخذ الكلمة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لتحدث. مستعينين بالأسئلة الواردة في كراساتكم.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A3D84-9766-B33B-B14C-D2AF42F6789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F7BDB-F7EF-A433-A984-614981BA002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35F22-3057-3DA4-3190-14E2A93670F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E95689E9-B99B-D4D5-EE98-F6A3AAA8E26A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AF4CD3E-1888-FE90-4BC4-A4F5E1345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C0AC976-0FD1-F07F-CB74-51B5836EEF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5C58B87-00FC-BE78-4158-F528F1866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AB7722-7560-048F-AD4E-08A75C4D7B91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62DF33DA-7CDF-5903-CB0A-103EEC1020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78BC14-2838-1609-8EEB-260348A3D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64487"/>
            <a:ext cx="8252992" cy="27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8275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CBDAD-17C2-F49C-4A38-B63AC026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13A0948-30E0-90A0-1CE7-8950C137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النموذج التالي؟  من يقرأ؟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217050-6786-DBF7-E6B8-231AC2A61CE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43507-FBE6-1655-D383-BC6B50338CF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DFC8FB-22CB-3C51-C4EC-9A61FE0A87F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E151044C-0618-2B4F-2272-C91C5E375089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7E06716-FC6A-92FE-0001-6F8108D93B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A348E7-BC09-9F65-61D8-C88034BBBE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2209A21-995D-DF2A-1877-D2B8F990C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CAB9E-EF90-EB66-584B-4979F4B2A45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13">
            <a:extLst>
              <a:ext uri="{FF2B5EF4-FFF2-40B4-BE49-F238E27FC236}">
                <a16:creationId xmlns:a16="http://schemas.microsoft.com/office/drawing/2014/main" id="{618867BE-5009-49A2-1F31-E66B1F55DD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E1CD7C0-B762-B194-D72B-8D1961158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74" y="1989521"/>
            <a:ext cx="8348852" cy="453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2852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روابط السرد لربط الأفكار و الأحداث؛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أخذ الكلمة للتحدث عن مظاهر التغير في بيوتنا عبر الزمن.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0E2F9-0BB6-4DC1-8F6B-057C717A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193BC7F-62EA-0D72-6847-0E337AF9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42" y="708178"/>
            <a:ext cx="7153286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، فكروا جيدا و أكتبوا على دفاتركم العناصر التي قد تساعدكم على التحدث. 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07E776-9551-DFE1-D59E-C7698E76477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33AA1-7AEF-515C-6EB4-2B9E55A5DFA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9B2168-CCA3-6F05-2C5B-0335030A4D5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7A8CD544-9D1E-BB04-FD58-440DDB68E399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7EE156-6338-5067-5937-9C5FAFF8F3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1B0BB1-82B3-5D65-6648-6550486657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3020C3F-172D-4755-0A4A-D8A864D74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D1122F-46FB-F29E-9259-2CB9B26FC99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00514B5B-336E-7F2F-E5E5-2496491A73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9D0C41-189A-8C26-77BC-45A0995DD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64487"/>
            <a:ext cx="8252992" cy="27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526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9AE86-A00F-43C1-7BF5-4D8A60AEC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DD22CBF-4DC4-71BC-723E-75CD6302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42" y="708178"/>
            <a:ext cx="7153286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 معكم 10دقائق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352CFF-DDF8-3E0A-D8EF-CC5C12D6E4B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47996F-FD44-2F92-3A24-05E09C42F11D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B0EB9-DF9E-229D-9711-FCC132EBB672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1DE254C4-05D5-6D0E-2EB3-33DBF6EE2BF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408020-CB86-D560-422F-B6004E48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7731E0-B0DD-621F-2E5F-A62EAEAB0A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144C056-9C05-02F2-9052-5F23761AD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470EC3-C9CE-2009-8AC8-C2167ED0327C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BF7DDDE8-B549-85A7-FFB3-A8787BFEAE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34A39D-A057-91B5-4DCB-E95F04A85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64487"/>
            <a:ext cx="8252992" cy="27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9447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567B4-4526-A431-09E4-9C41FAEFD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9D44E9B-1A1A-44C7-9445-B264C133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يأخذ الكلمة للتحدث انطلاقا 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 السؤال الأول ؟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4FDE1-B78B-09C5-EC89-F0F21F8690A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FD416-2171-CF9B-ECC0-2EDC4312020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857470-5813-6E77-1783-83D944FC02C3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9EF15362-4B8B-7977-8300-9D625E3395A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58B5C4-62DC-F808-8EBA-59524DD2CF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A1D323E-D906-A043-A16C-709E3877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66C2E1-2A5E-AE29-B638-8E45E6765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5257AC-7C59-9D6E-F872-FF01F855C34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E4A0F398-9862-5C0F-CC2E-88C3DEA1F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92AADB-01D7-E8AB-0853-30E79276F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64487"/>
            <a:ext cx="8252992" cy="27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3840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B7F1D-17BA-C8F0-6A3B-7B33A94D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2A03715-07E4-49BB-ECD5-E1C8A525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يأخذ الكلمة للتحدث انطلاقا 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 السؤال الثاني ؟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6E8AF-22EA-06BB-3B53-7818056E5DC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5348B1-7519-151F-B533-D6BF3216E416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05494E-4C51-8817-95B0-B4C86A54A45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A6162E33-5235-8A2B-C074-B40996531C7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460765-5B4C-6ABF-0491-4E3D3735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3C8BAB-4922-9FD8-6E88-F14A809129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A66D239-AA0E-5DEA-4358-CDEB3095A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18E544-34FC-412E-96EC-4FF374FFA500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5A868A4A-55DC-38DE-6851-85DF552E9E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1F9895-4FCD-619F-E15C-722FA67A2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64487"/>
            <a:ext cx="8252992" cy="27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4056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2DE3-26E4-BEB5-518A-A86A8BC7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FC0A4D1-8329-F412-0362-64BBB094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يأخذ الكلمة للتحدث انطلاقا 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 السؤال الثالث ؟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6C44F-442B-0318-AD1A-558CC863F65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1A7ED-B5AB-984E-CB98-FAC38DAD0631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3E95B-5786-1739-DE93-410E4FCFF84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575A68E9-FFB6-CCBD-40F8-42881B726EB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D53571D-B8AE-7F29-9FD3-8EDB63F827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7AA8F9-0EB5-E477-FECA-7C104D71E1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B82BE69-E706-A341-0ACE-10D90A080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B7C316-9AFB-5192-F3A7-0B23164DC0A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7E7056F-2CBF-F802-F168-8BD0C1F140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E13459-C8A0-DED0-2F13-7F6320027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64487"/>
            <a:ext cx="8252992" cy="27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7853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D2A09-B550-AD3E-65CD-0B4FD548B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77EB08D-1157-FC02-7507-FFABE69B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يأخذ الكلمة للتحدث انطلاقا 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 السؤال الرابع ؟</a:t>
            </a:r>
            <a:endParaRPr lang="ar-MA" sz="28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25BF5-D564-1668-EC3C-D8546E1A896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9D4255-3A68-A831-1590-D765168275E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7068-C6F7-029E-D017-24B45DFA763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725E3603-34D2-DBA9-049A-2CD833D9A67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9A16A0A-0095-6D17-7734-F0C86D50A1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BA08BFC-6C38-5657-551D-97D545219E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A57DEBF-D9E0-C70D-A1E3-82A1ADED3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794507-6290-1107-0E91-6DF048E64780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1AC1CF46-1138-F92C-2D8C-FBBED1CD11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605B1A-7E9D-27A9-24A1-3CC53926F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32" y="2564487"/>
            <a:ext cx="8252992" cy="27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3515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8E0C-05A3-9FAF-8000-36438C311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B3A9F6B-0DA5-9E98-FEB3-3C286622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 من يتقدم للحديث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 الجميع.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44F1BE-C837-7E87-269F-E4318DB939F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1B871-FF15-BF0B-A584-80695A38D8D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F40887-7B42-DBFF-9D9C-6A437FBE4312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:a16="http://schemas.microsoft.com/office/drawing/2014/main" id="{B83AFDC5-0F97-0DD8-9684-2AF8877E3A10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41F7FE-62DE-46E2-A68A-F9727D48D3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89A815-6ED5-A0D7-D97B-94DE8057F3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700E53-CE35-0CDC-FDEB-B473587D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2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48763E-8971-6325-487C-2FF41E59FC11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97257EA-EE1C-E00D-E88E-18AF3CB58B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3233F7-304C-3636-985A-A0FB09B0C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3" y="2351670"/>
            <a:ext cx="2621902" cy="26219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0934AC-0676-525C-A92A-330B8C6E7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54" y="2351670"/>
            <a:ext cx="2621902" cy="262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945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244FB-4A87-5CD6-2729-97ABD4DAA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E99F511-796C-F9DA-B77D-84C1E293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74174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 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EF99B9-064A-D6D7-DFA3-516A036D66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371420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4F17E366-C802-B162-2B22-4E2ADAB801A7}"/>
              </a:ext>
            </a:extLst>
          </p:cNvPr>
          <p:cNvSpPr txBox="1">
            <a:spLocks/>
          </p:cNvSpPr>
          <p:nvPr/>
        </p:nvSpPr>
        <p:spPr>
          <a:xfrm>
            <a:off x="1855803" y="38718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 ؟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4200C-0805-8B75-CD63-B04C07D3D562}"/>
              </a:ext>
            </a:extLst>
          </p:cNvPr>
          <p:cNvSpPr txBox="1"/>
          <p:nvPr/>
        </p:nvSpPr>
        <p:spPr>
          <a:xfrm>
            <a:off x="4680374" y="3465497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04 -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F1CCDEA-84DC-7A66-FF3A-4FE7AA7FD1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24" y="3583516"/>
            <a:ext cx="424748" cy="540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51A604E-EA26-07EE-BAC8-412163C273D7}"/>
              </a:ext>
            </a:extLst>
          </p:cNvPr>
          <p:cNvSpPr/>
          <p:nvPr/>
        </p:nvSpPr>
        <p:spPr>
          <a:xfrm>
            <a:off x="5532530" y="1894965"/>
            <a:ext cx="346976" cy="346976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049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ADBDD-B6E4-325F-2B3F-156016D1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9269B98-8BE4-6462-F9AC-206D2239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بروابط السرد التي تعلمناها؟</a:t>
            </a:r>
            <a:endParaRPr lang="fr-MA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4F526F-6E1B-7D0C-C772-E4090E5B66A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AE6525-F5BD-EB48-CF03-41DBD41D5B3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F93CD6-D1B9-3000-7566-96D1D65D747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2C60A9-37B7-571A-F690-12DA49B1D9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D8A86E-19C5-F593-38E5-D9D435EBB0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51C61D5-96A5-7A7C-DDA2-3FE171CE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1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E85136-222F-8112-F593-795B444F4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9F3C4-95E4-757F-F6C3-84E7265B761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774E0E-4D5E-2762-35EF-0B121560A2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1D14383-5BC1-FA74-168C-27AD8144A518}"/>
              </a:ext>
            </a:extLst>
          </p:cNvPr>
          <p:cNvSpPr/>
          <p:nvPr/>
        </p:nvSpPr>
        <p:spPr>
          <a:xfrm>
            <a:off x="5236124" y="3681662"/>
            <a:ext cx="2596434" cy="914400"/>
          </a:xfrm>
          <a:prstGeom prst="roundRect">
            <a:avLst/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ﭐلتَّزامُنِ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A69FD1A-0064-EED0-C25F-055ECC75AED5}"/>
              </a:ext>
            </a:extLst>
          </p:cNvPr>
          <p:cNvSpPr/>
          <p:nvPr/>
        </p:nvSpPr>
        <p:spPr>
          <a:xfrm>
            <a:off x="1311442" y="3681662"/>
            <a:ext cx="2613626" cy="9144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ﭐلتَّتابُعِ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865DE6B-AC01-FD5F-4D68-0A67F6325F32}"/>
              </a:ext>
            </a:extLst>
          </p:cNvPr>
          <p:cNvSpPr/>
          <p:nvPr/>
        </p:nvSpPr>
        <p:spPr>
          <a:xfrm>
            <a:off x="3013860" y="2377454"/>
            <a:ext cx="3449485" cy="9144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ﭐلسَّرْدِ</a:t>
            </a:r>
            <a:endParaRPr lang="ar-MA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1CFDC3C7-F65A-9048-5205-8C9DF0CCDEA6}"/>
              </a:ext>
            </a:extLst>
          </p:cNvPr>
          <p:cNvSpPr/>
          <p:nvPr/>
        </p:nvSpPr>
        <p:spPr>
          <a:xfrm rot="16200000">
            <a:off x="4623934" y="2250177"/>
            <a:ext cx="229335" cy="2402605"/>
          </a:xfrm>
          <a:prstGeom prst="rightBrace">
            <a:avLst/>
          </a:prstGeom>
          <a:noFill/>
          <a:ln>
            <a:solidFill>
              <a:srgbClr val="424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890751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E6849C0-0440-D45A-2FA8-6C7234741F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السلوك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41F28-0CF6-784D-A88D-FF1BAFAA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DEADF1-843F-F4BD-289A-5F336A23B3DB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3D0BFB-73DB-D0D7-C5FB-4564FA31008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B9059-96F4-D251-172A-0E6AE00CD47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4248B0D-D281-DA12-EC4A-6C4C7B55CA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4FA075F-FED6-1C3D-F9E0-5394EA88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8AD1F35-343D-81EF-B104-047D59DFEE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1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CBF5E5-C3FD-0AD8-9CE9-A943EE4E8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943C04B2-C268-9D91-E585-6F1678805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2275" y="1808957"/>
            <a:ext cx="5759450" cy="3240087"/>
          </a:xfrm>
          <a:prstGeom prst="rect">
            <a:avLst/>
          </a:prstGeom>
        </p:spPr>
      </p:pic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5C637ED-FDFE-4757-F602-1207912053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5139B8-9139-9072-E124-A2FE13967B7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A5BCBF39-9384-E2E4-A8A7-CFC17AFA80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53129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B3DC6FA-0548-6F4B-393F-1221E5B989E6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194E61-FEA4-EC5F-CE10-A70C30C6790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76CEB-18F3-E028-79EF-70787E3169C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7CC5B-0B3E-08EA-BA64-E6373FB53EA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BA09D1-49E7-CC2A-C6F0-6210005BC3A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5A404578-1C03-2204-FA3B-12BD7A00DD4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C00092D4-24B4-4BA5-0824-201E49E61DF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B3460023-E5D5-2D00-2AA6-4BD17A23E36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D90AAE-D5C5-66F1-BB50-559A7FD55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8A3C84C-CC8C-BD52-176B-06B1445E18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134" y="2096321"/>
            <a:ext cx="5416041" cy="3973924"/>
          </a:xfrm>
          <a:prstGeom prst="roundRect">
            <a:avLst>
              <a:gd name="adj" fmla="val 11828"/>
            </a:avLst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04E1872-8FA5-0C96-BFA2-70289C33D0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4708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6216E-D82C-1684-E112-907F6C6C367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التحـــــــدث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AD3AAE-872A-4B1F-2C3C-0BC66FC0DFBF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الأســــاليب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1333;p8">
            <a:extLst>
              <a:ext uri="{FF2B5EF4-FFF2-40B4-BE49-F238E27FC236}">
                <a16:creationId xmlns:a16="http://schemas.microsoft.com/office/drawing/2014/main" id="{99CB10BA-8A79-6DD2-8CFD-8D77B0CBEFD0}"/>
              </a:ext>
            </a:extLst>
          </p:cNvPr>
          <p:cNvSpPr txBox="1"/>
          <p:nvPr/>
        </p:nvSpPr>
        <p:spPr>
          <a:xfrm>
            <a:off x="608689" y="2852391"/>
            <a:ext cx="603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lang="ar-MA" sz="3600" kern="0" noProof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أُتابِعُ قِراءَةَ زَميلي أَوْ زَميلَتي بِأصْبعي عَلى كُرّاسَتي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18" name="Google Shape;1333;p8">
            <a:extLst>
              <a:ext uri="{FF2B5EF4-FFF2-40B4-BE49-F238E27FC236}">
                <a16:creationId xmlns:a16="http://schemas.microsoft.com/office/drawing/2014/main" id="{027C297B-74D0-AB4A-063D-8026AA5C31E4}"/>
              </a:ext>
            </a:extLst>
          </p:cNvPr>
          <p:cNvSpPr txBox="1"/>
          <p:nvPr/>
        </p:nvSpPr>
        <p:spPr>
          <a:xfrm>
            <a:off x="602504" y="4911198"/>
            <a:ext cx="603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قبل ٱلْإجابَةِ، أُفَكِّرُ بِتَرْكيزٍ، ثُمَّ أُجيبُ بِدِقَّةٍ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24A593-4C0C-E5B1-F5F6-749CC7D18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91" y="2018951"/>
            <a:ext cx="1528772" cy="152877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C6A6FF4-2A2F-566E-75D8-8660CE5BD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86" y="4083205"/>
            <a:ext cx="1528771" cy="15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4B0D9-7410-5BFD-0F60-6F2C63B33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44FBA57-4AA1-FED4-3D7C-B0EFE439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EE9CD1-3922-BA6A-C898-2CCCC7BFC94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3D4C84-C066-9F0A-047D-B15988A9302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4369A5-4093-5FB5-E3B2-8F861264268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6" name="Google Shape;1246;p5">
            <a:extLst>
              <a:ext uri="{FF2B5EF4-FFF2-40B4-BE49-F238E27FC236}">
                <a16:creationId xmlns:a16="http://schemas.microsoft.com/office/drawing/2014/main" id="{202A22F9-8628-2FA9-BCB9-350E9F8CFAB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245;p5">
            <a:extLst>
              <a:ext uri="{FF2B5EF4-FFF2-40B4-BE49-F238E27FC236}">
                <a16:creationId xmlns:a16="http://schemas.microsoft.com/office/drawing/2014/main" id="{4EE22AD2-DF0C-CDF8-E64D-09E7E7D395E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244;p5">
            <a:extLst>
              <a:ext uri="{FF2B5EF4-FFF2-40B4-BE49-F238E27FC236}">
                <a16:creationId xmlns:a16="http://schemas.microsoft.com/office/drawing/2014/main" id="{A9707B39-67BC-AFCA-739E-2BBAA910F4D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4D2031B-9BD4-5196-08E6-54AC0A098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F0A62854-9601-390B-388D-4D34833F4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41" name="Image 4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765DFE5-7AE8-38E4-259E-2C0DAC29268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pic>
        <p:nvPicPr>
          <p:cNvPr id="47" name="Espace réservé pour une image  46">
            <a:extLst>
              <a:ext uri="{FF2B5EF4-FFF2-40B4-BE49-F238E27FC236}">
                <a16:creationId xmlns:a16="http://schemas.microsoft.com/office/drawing/2014/main" id="{00976336-837E-B10C-1B49-E910008EDD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3B2D8A-0BD2-8B68-5AEC-BBA5415DC9C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98909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14940</TotalTime>
  <Words>1473</Words>
  <Application>Microsoft Office PowerPoint</Application>
  <PresentationFormat>Affichage à l'écran (4:3)</PresentationFormat>
  <Paragraphs>371</Paragraphs>
  <Slides>61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61</vt:i4>
      </vt:variant>
    </vt:vector>
  </HeadingPairs>
  <TitlesOfParts>
    <vt:vector size="80" baseType="lpstr">
      <vt:lpstr>Arial</vt:lpstr>
      <vt:lpstr>Wingdings</vt:lpstr>
      <vt:lpstr>Dosis SemiBold</vt:lpstr>
      <vt:lpstr>Microsoft Uighur</vt:lpstr>
      <vt:lpstr>Dosis ExtraBold</vt:lpstr>
      <vt:lpstr>Calibri Light</vt:lpstr>
      <vt:lpstr>Dosis Medium</vt:lpstr>
      <vt:lpstr>Modern Love</vt:lpstr>
      <vt:lpstr>Dosis</vt:lpstr>
      <vt:lpstr>Calibri</vt:lpstr>
      <vt:lpstr>1_Thème Office</vt:lpstr>
      <vt:lpstr>01- نشاط اعتيادي</vt:lpstr>
      <vt:lpstr>04- قراءة/ كتابة</vt:lpstr>
      <vt:lpstr>2_05- اختتام الحصة</vt:lpstr>
      <vt:lpstr>3_Env-Enseignant</vt:lpstr>
      <vt:lpstr>1_Env-Enseignant</vt:lpstr>
      <vt:lpstr>3_05- اختتام الحصة</vt:lpstr>
      <vt:lpstr>4_05- اختتام الحصة</vt:lpstr>
      <vt:lpstr>02- معــــــــــجم</vt:lpstr>
      <vt:lpstr>Présentation PowerPoint</vt:lpstr>
      <vt:lpstr>Présentation PowerPoint</vt:lpstr>
      <vt:lpstr>تنظيم حصص الأسبوع الرابع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</vt:lpstr>
      <vt:lpstr>ستتدربون في هذه الحصة على قراءة فقرة بدقة وسرعة. من يقرأ . تابعوا مع زميلكم / زميلتكم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</vt:lpstr>
      <vt:lpstr>الفائزون بنجمة الطلاقة هم ...........................................................................</vt:lpstr>
      <vt:lpstr>الأساليب</vt:lpstr>
      <vt:lpstr>خلال هذه الحصة ستتعرفون على المزيد من روابط السرد  وستتعلمون كيف  توظفونها.</vt:lpstr>
      <vt:lpstr>نتذكر روابط السرد التي درسناها في الحصة الماضية</vt:lpstr>
      <vt:lpstr>من يركب جملة تتضمن رابطا من روابط البداية؟</vt:lpstr>
      <vt:lpstr>من يركب جملة تتضمن رابطا من روابط المفاجأة؟</vt:lpstr>
      <vt:lpstr>روابط السرد هي أدوات لغوية تُستعمل لربط الجمل والأحداث، مما يساعد على تنظيم الأفكار وتسلسل الأحداث بشكل واضح ومتناسق. سوف نتعلم اليوم روابط أخرى. انتبهوا معي </vt:lpstr>
      <vt:lpstr>عندما أرغب في الربط بين حدثين وقعا في نفس الزمان أستعمل روابط التزامن" بينما".  سأقرأ الجملة . من يقرأ مثلي؟</vt:lpstr>
      <vt:lpstr>يمكن أن أستعمل روابط أخرى للتزامن مثل : في ٱلْوَقْتِ نَفْسِهِ - في حِينِ أَنَّ- في غُضونِ ذَلِكَ  .....  من يقرأ الجملة مع رابط للتزامن؟  هل تعرفون روابط أخرى للتزامن؟</vt:lpstr>
      <vt:lpstr>من يقرأ؟ من يركب جملة تتضمن رابطا من روابط التزامن؟</vt:lpstr>
      <vt:lpstr>الآن إذا أردت  سرد حدثين متتابعين في الزمان أستعمل روابط التتابع. مثل : بَعْدَ ذَلِكَ .  من يقرأ؟ </vt:lpstr>
      <vt:lpstr>يمكننا استخدام عبارات أخرى للتعبير عن تتابع الأحداث:  ثُمَّ - لاحِقاً - عَقِبَ ذَلِكَ - في وَقْتٍ لاحِقٍ   من يقرأ الجملة مع رابط للتتابع؟  هل تعرفون روابط أخرى للتعبير عن التتابع؟</vt:lpstr>
      <vt:lpstr>من يقرأ؟ من يركب جملة تتضمن رابطا من روابط التتابع؟</vt:lpstr>
      <vt:lpstr>ما الذي يجب عليكم تذكره؟</vt:lpstr>
      <vt:lpstr>لماذا نستعمل روابط السرد؟ ما الروابط التي نستعملها للتعبير عن تزامن الأحدث؟ ما الروابط التي نستعملها للتعبير عن تتابع الأحدث؟</vt:lpstr>
      <vt:lpstr>خذوا الصفحة 106 من كراساتكم.</vt:lpstr>
      <vt:lpstr>من يقرأ؟ </vt:lpstr>
      <vt:lpstr>أنجزوا النشاطين 1 و 2  في الصفحة 106 من كراساتكم .  عمل ثنائي</vt:lpstr>
      <vt:lpstr> سأمر بين الصفوف لمساعدتكم.</vt:lpstr>
      <vt:lpstr> لنصحح . من يصحح السؤال الأول؟ ما الروابط التي يمكن استعمالها؟ هل أنتم متفقون؟</vt:lpstr>
      <vt:lpstr>إليكم الجواب التالي. من يقرأ؟ </vt:lpstr>
      <vt:lpstr> لنصحح السؤال الثاني؟ ما الروابط التي يمكن استعمالها؟ هل أنتم متفقون؟</vt:lpstr>
      <vt:lpstr>إليكم الجواب التالي. من يقرأ؟ </vt:lpstr>
      <vt:lpstr> خذوا دفاتر القسم، أنجزوا النشاط التالي بعد كتابة التاريخ وعنوان الدرس. عمل فردي</vt:lpstr>
      <vt:lpstr> سامر بين الصفوف لمساعدتكم.</vt:lpstr>
      <vt:lpstr> لنصحح، من يقرأ؟ هل انتم متفقون؟</vt:lpstr>
      <vt:lpstr> إليكم هذا الجواب التالي. صححوا . يمكنكم  توظيف روابط أخرى.</vt:lpstr>
      <vt:lpstr>Présentation PowerPoint</vt:lpstr>
      <vt:lpstr>خذوا الصفحة 107 من كراساتكم.</vt:lpstr>
      <vt:lpstr>سنتذكر بعض المعلومات التي وردت في النص. من يقرأ السؤال؟ من يجيب؟</vt:lpstr>
      <vt:lpstr>سنعيد الاستماع للنص. انتبهوا لتتمكنوا من إتمام الجدول على كراساتكم.</vt:lpstr>
      <vt:lpstr>استمعوا جيدا لشريط الفيديو</vt:lpstr>
      <vt:lpstr>سأمر بين الصفوف لمساعدتكم.  </vt:lpstr>
      <vt:lpstr>لنصحح. نشاط تفاعلي مع المتعلمين  </vt:lpstr>
      <vt:lpstr>صححوا. من يقرأ؟</vt:lpstr>
      <vt:lpstr>الآن ، ستتعلمون أخذ الكلمة للتحدث. مستعينين بالأسئلة الواردة في كراساتكم.</vt:lpstr>
      <vt:lpstr>سأقرأ النموذج التالي؟  من يقرأ؟</vt:lpstr>
      <vt:lpstr>الآن ، فكروا جيدا و أكتبوا على دفاتركم العناصر التي قد تساعدكم على التحدث. </vt:lpstr>
      <vt:lpstr>سأمر بين الصفوف لمساعدتكم. معكم 10دقائق</vt:lpstr>
      <vt:lpstr>من  يأخذ الكلمة للتحدث انطلاقا من السؤال الأول ؟</vt:lpstr>
      <vt:lpstr>من  يأخذ الكلمة للتحدث انطلاقا من السؤال الثاني ؟</vt:lpstr>
      <vt:lpstr>من  يأخذ الكلمة للتحدث انطلاقا من السؤال الثالث ؟</vt:lpstr>
      <vt:lpstr>من  يأخذ الكلمة للتحدث انطلاقا من السؤال الرابع ؟</vt:lpstr>
      <vt:lpstr>الان  من يتقدم للحديث أمام الجميع. </vt:lpstr>
      <vt:lpstr>اختتام الحصة </vt:lpstr>
      <vt:lpstr>من يذكرنا بروابط السرد التي تعلمناها؟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188</cp:revision>
  <dcterms:created xsi:type="dcterms:W3CDTF">2023-09-20T21:35:22Z</dcterms:created>
  <dcterms:modified xsi:type="dcterms:W3CDTF">2026-01-04T17:49:48Z</dcterms:modified>
</cp:coreProperties>
</file>