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8.xml" ContentType="application/vnd.openxmlformats-officedocument.theme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1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2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3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4" r:id="rId6"/>
    <p:sldMasterId id="2147483804" r:id="rId7"/>
    <p:sldMasterId id="2147483827" r:id="rId8"/>
    <p:sldMasterId id="2147483842" r:id="rId9"/>
    <p:sldMasterId id="2147483845" r:id="rId10"/>
    <p:sldMasterId id="2147483869" r:id="rId11"/>
    <p:sldMasterId id="2147483894" r:id="rId12"/>
    <p:sldMasterId id="2147483909" r:id="rId13"/>
    <p:sldMasterId id="2147483932" r:id="rId14"/>
  </p:sldMasterIdLst>
  <p:notesMasterIdLst>
    <p:notesMasterId r:id="rId64"/>
  </p:notesMasterIdLst>
  <p:sldIdLst>
    <p:sldId id="2147482745" r:id="rId15"/>
    <p:sldId id="2147482632" r:id="rId16"/>
    <p:sldId id="2147482463" r:id="rId17"/>
    <p:sldId id="2147482697" r:id="rId18"/>
    <p:sldId id="2147482705" r:id="rId19"/>
    <p:sldId id="2147482706" r:id="rId20"/>
    <p:sldId id="2147482464" r:id="rId21"/>
    <p:sldId id="2147482725" r:id="rId22"/>
    <p:sldId id="2147482600" r:id="rId23"/>
    <p:sldId id="2147482602" r:id="rId24"/>
    <p:sldId id="2134807034" r:id="rId25"/>
    <p:sldId id="2134807036" r:id="rId26"/>
    <p:sldId id="2147482514" r:id="rId27"/>
    <p:sldId id="2147482749" r:id="rId28"/>
    <p:sldId id="2147482750" r:id="rId29"/>
    <p:sldId id="2147482702" r:id="rId30"/>
    <p:sldId id="2147482604" r:id="rId31"/>
    <p:sldId id="2147482605" r:id="rId32"/>
    <p:sldId id="2147482606" r:id="rId33"/>
    <p:sldId id="2147482607" r:id="rId34"/>
    <p:sldId id="2147482608" r:id="rId35"/>
    <p:sldId id="2147482609" r:id="rId36"/>
    <p:sldId id="2147482610" r:id="rId37"/>
    <p:sldId id="2147482611" r:id="rId38"/>
    <p:sldId id="2147482613" r:id="rId39"/>
    <p:sldId id="2147482751" r:id="rId40"/>
    <p:sldId id="2147482703" r:id="rId41"/>
    <p:sldId id="2147482614" r:id="rId42"/>
    <p:sldId id="2147482752" r:id="rId43"/>
    <p:sldId id="2147482753" r:id="rId44"/>
    <p:sldId id="2147482754" r:id="rId45"/>
    <p:sldId id="2147482617" r:id="rId46"/>
    <p:sldId id="2147482618" r:id="rId47"/>
    <p:sldId id="2147482599" r:id="rId48"/>
    <p:sldId id="2147482737" r:id="rId49"/>
    <p:sldId id="2134807109" r:id="rId50"/>
    <p:sldId id="2147482619" r:id="rId51"/>
    <p:sldId id="2147482738" r:id="rId52"/>
    <p:sldId id="2147482739" r:id="rId53"/>
    <p:sldId id="2147482740" r:id="rId54"/>
    <p:sldId id="2147482741" r:id="rId55"/>
    <p:sldId id="2147482742" r:id="rId56"/>
    <p:sldId id="2147482743" r:id="rId57"/>
    <p:sldId id="2147482744" r:id="rId58"/>
    <p:sldId id="2147482503" r:id="rId59"/>
    <p:sldId id="2147482626" r:id="rId60"/>
    <p:sldId id="2147482726" r:id="rId61"/>
    <p:sldId id="2147482628" r:id="rId62"/>
    <p:sldId id="2147482634" r:id="rId63"/>
  </p:sldIdLst>
  <p:sldSz cx="9144000" cy="6858000" type="screen4x3"/>
  <p:notesSz cx="6858000" cy="9144000"/>
  <p:embeddedFontLst>
    <p:embeddedFont>
      <p:font typeface="Dosis" pitchFamily="2" charset="0"/>
      <p:regular r:id="rId65"/>
      <p:bold r:id="rId66"/>
    </p:embeddedFont>
    <p:embeddedFont>
      <p:font typeface="Dosis ExtraBold" pitchFamily="2" charset="0"/>
      <p:bold r:id="rId67"/>
    </p:embeddedFont>
    <p:embeddedFont>
      <p:font typeface="Dosis Medium" pitchFamily="2" charset="0"/>
      <p:regular r:id="rId68"/>
    </p:embeddedFont>
    <p:embeddedFont>
      <p:font typeface="Dosis SemiBold" pitchFamily="2" charset="0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Modern Love" panose="04090805081005020601" pitchFamily="82" charset="0"/>
      <p:regular r:id="rId72"/>
    </p:embeddedFont>
    <p:embeddedFont>
      <p:font typeface="Sakkal Majalla" panose="02000000000000000000" pitchFamily="2" charset="-78"/>
      <p:regular r:id="rId73"/>
      <p:bold r:id="rId7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00ACA4"/>
    <a:srgbClr val="1E3F48"/>
    <a:srgbClr val="7FB9BE"/>
    <a:srgbClr val="D6E9EA"/>
    <a:srgbClr val="70B1B6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font" Target="fonts/font4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font" Target="fonts/font3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6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80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267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36574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333998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05346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10261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086739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3186121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322949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982323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06471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797512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460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18094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030085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210261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139460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3284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8676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98965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85670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863498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6400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520704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4804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969830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408107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24376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7998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109125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899337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58671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6742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4604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701840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67016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67726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75634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96784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067680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67749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80377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8785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955813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323025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4854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60213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615968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500774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79597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634492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01077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9220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271188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09653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0918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037309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67623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23128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114243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3927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05580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6473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92820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76934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0046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6663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879333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8639666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01739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35731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153464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727581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759470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52385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34034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3554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78758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7347976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34388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85104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134563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623078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93003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0134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586546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90461544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371336168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41156341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40266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35408771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117205425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823072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535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74071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8736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15572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50341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13219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534136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3320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4753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44345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15259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1130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96199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02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15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8615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373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81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544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69389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0261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9059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4709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8379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4483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116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4732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313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330287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910067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9811146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52670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9074336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13715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4214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201169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576941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124529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5390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556370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48856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13071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11252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773270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545390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23867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13181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05167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2573779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43584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757106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95996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62196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9139922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935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35799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0227530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357068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568937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260894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701472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285980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70664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427855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01509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966512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03462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99270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9273730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74421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5154578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456986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911146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75738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50897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319590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562853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60670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7749550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270511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69825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42661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334898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48269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410820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72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9475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46327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06277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195190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9843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745158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535082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10611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05067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2276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186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43675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62911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754208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781126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85815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488021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79065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725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21694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93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24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0448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82748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37630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4780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13275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51435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07218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8195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7506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52406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359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98094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1554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468793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09978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61700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89121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19411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46256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64871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757132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801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953424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97743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1265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8418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834756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452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51101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82067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92021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88505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284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97666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392210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376427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0103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43979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15235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52445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454090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811594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77369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981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57344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7844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05988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840224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89358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87766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56520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96639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68892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0505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26" Type="http://schemas.openxmlformats.org/officeDocument/2006/relationships/image" Target="../media/image21.jpg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23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1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227.xml"/><Relationship Id="rId2" Type="http://schemas.openxmlformats.org/officeDocument/2006/relationships/slideLayout" Target="../slideLayouts/slideLayout212.xml"/><Relationship Id="rId16" Type="http://schemas.openxmlformats.org/officeDocument/2006/relationships/slideLayout" Target="../slideLayouts/slideLayout226.xml"/><Relationship Id="rId20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5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20.xml"/><Relationship Id="rId19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slideLayout" Target="../slideLayouts/slideLayout224.xml"/><Relationship Id="rId22" Type="http://schemas.openxmlformats.org/officeDocument/2006/relationships/slideLayout" Target="../slideLayouts/slideLayout2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theme" Target="../theme/theme14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08.xml"/><Relationship Id="rId15" Type="http://schemas.openxmlformats.org/officeDocument/2006/relationships/image" Target="../media/image1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7.xml"/><Relationship Id="rId28" Type="http://schemas.openxmlformats.org/officeDocument/2006/relationships/image" Target="../media/image19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04/01/2026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69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33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  <p:sldLayoutId id="214748386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3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  <p:sldLayoutId id="2147483888" r:id="rId19"/>
    <p:sldLayoutId id="2147483889" r:id="rId20"/>
    <p:sldLayoutId id="2147483890" r:id="rId21"/>
    <p:sldLayoutId id="2147483891" r:id="rId22"/>
    <p:sldLayoutId id="2147483892" r:id="rId23"/>
    <p:sldLayoutId id="2147483893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04/01/2026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425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39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958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  <p:sldLayoutId id="2147483951" r:id="rId19"/>
    <p:sldLayoutId id="2147483952" r:id="rId20"/>
    <p:sldLayoutId id="2147483953" r:id="rId21"/>
    <p:sldLayoutId id="2147483954" r:id="rId22"/>
    <p:sldLayoutId id="214748395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777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850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96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84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14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124886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7D49505-DA1F-F15B-5832-25E02AA0B252}"/>
              </a:ext>
            </a:extLst>
          </p:cNvPr>
          <p:cNvGrpSpPr/>
          <p:nvPr userDrawn="1"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5BC1F2-FD4F-152B-CEED-1341DA8A5BD2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kern="1200" noProof="0" dirty="0">
                  <a:solidFill>
                    <a:srgbClr val="565F88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E10573-E48B-8295-E4D2-F69E7D08E7CF}"/>
                </a:ext>
              </a:extLst>
            </p:cNvPr>
            <p:cNvSpPr>
              <a:spLocks/>
            </p:cNvSpPr>
            <p:nvPr/>
          </p:nvSpPr>
          <p:spPr>
            <a:xfrm>
              <a:off x="6659247" y="153545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نشاط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اعتيادي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3B4CEB8-5746-9063-A6F8-291476563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9A1B5A3-4540-D579-3313-3C9CD9CF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EBBDAD4-9E39-5002-94D5-AD41F3CF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BDB479-6C18-DCD5-C04F-E8AE6DBC3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46771B-41E6-FD4C-7970-BD233DE973FF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16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46C4D9F-A235-473F-8F42-1923CA1B56A8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kern="1200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26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1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35.gif"/><Relationship Id="rId10" Type="http://schemas.openxmlformats.org/officeDocument/2006/relationships/image" Target="../media/image31.png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3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47.png"/><Relationship Id="rId5" Type="http://schemas.openxmlformats.org/officeDocument/2006/relationships/image" Target="../media/image16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5.gif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7554CBE-F7DE-8684-B6DB-B34E7CEA9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b="3495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2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312BDE-69C2-B9F0-3EF4-D20EAABB1FC9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04D79D-6AF4-E245-5FDB-3EF99990948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764F48-3701-CA86-0B35-107271B81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966784-C58D-0A26-D8E1-13D053AF2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B6E927-2432-DC8B-4469-68DAB3FD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40AF3F-AAFE-F34B-D41A-AD422E9426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A35324-101F-4A52-4478-025416B020B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7B88B-E2BC-EE27-14FD-07040D8BD8D8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D07438-4638-87B0-86F0-854FA20A82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96851026-B790-BD33-1078-44F6F50F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تابعوا معي</a:t>
            </a:r>
            <a:endParaRPr lang="fr-MA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20CB6E11-6A9D-2B7E-08F6-CF618F5FD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6B74CA-3993-B430-B150-D4995F000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12" y="1815528"/>
            <a:ext cx="8488388" cy="4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01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46DD2-09D9-28C2-30C8-BC3FD6E5E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E1327-95A1-99FF-7CD2-4666691B5467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C728-A537-FC6E-BA13-D942B1DF04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65EAA9-F40B-C411-D6BD-4012AA6D3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38EFF9-5EB1-17E9-881A-156C6273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32BE61-F894-ECCD-AC30-F872A0D3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A207D8-0145-BFFC-4B58-A41A3F34397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A2298E-0072-36B5-D9F3-FD200B0074C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8E14A-25FB-E22A-A04F-DEC630B8269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D10441-5A49-4BEE-6DCF-0F58DDC34360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AA9EEDE9-0387-E23F-664A-DC88488C2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563B43FA-0BD6-3010-207B-FB143119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بطلاقة.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74B62A-E881-A260-622D-8583D0DE26C6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A92DAA4-6E09-4842-2951-77D3435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AC542-4C87-E920-F269-29A8025C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46E4A1C-0C93-0F4B-8AC2-D341FB32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39DB16E-B6BF-7DBC-643D-1672F41571F6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9F1F0-565D-9C51-7D1B-D1FE8265E60F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4CD3FA-7F06-FE93-BD6E-73EDFEEA5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ED6781-92A2-724A-BEA1-AB1762421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B81A186-360E-27A0-D8FF-0434F620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AC9E47-50A1-2A45-6910-196C072E1D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2AA281-5E29-CB9B-0C71-7D413D3C51E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EA114B-5C25-1D14-98C9-7D39FEB319E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55075-C0B0-D264-963B-59BF420F30B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7244B7C-A4C0-45A5-0CA7-11F66C00B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615478F-0267-E605-8685-FD4FA6035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12" y="1815528"/>
            <a:ext cx="8488388" cy="4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26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66ACB-43B0-BDB5-4767-567219E5C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1773A63-6EC1-9B19-E854-FDFB3994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</a:t>
            </a:r>
            <a:endParaRPr lang="fr-MA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6E2DFB2-5567-E720-796C-FEB67DA860AD}"/>
              </a:ext>
            </a:extLst>
          </p:cNvPr>
          <p:cNvSpPr txBox="1"/>
          <p:nvPr/>
        </p:nvSpPr>
        <p:spPr>
          <a:xfrm>
            <a:off x="3116422" y="1332227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2BC7A8-E62D-C0B1-F794-AF24CB8AF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94291" y="248636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59839-0AE5-EC75-EE22-B03A0697FBE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18DBDE7-0167-3E46-A313-58B02155D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92CF4F-347B-6E98-1783-665C6F0E16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13979A-F2AD-1D0E-FE93-FB927B33B3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64922-198F-CEBA-781D-F7689DCA484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DA0C0FC-3391-ABBE-2CF1-B9D0B1BB9EF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3B11E0-7586-70FC-F947-27F15D6381B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1F9A9-B898-E203-4F2D-C1DD1285ABB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8D3DC6C-A685-C8B4-D34F-037CA540F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14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5D822-CEB2-BE34-CBAC-AB4D232F9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BD8E7AF-A202-40F1-7FC1-8E6B2D01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. أجيبوا عن السؤال التالي بجملة تامة ؟ سأمنحكم دقيقة واحدة لكتابة الجواب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9D3843-880B-4525-A686-E8AF718F2248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C220CD-CD57-EDD7-FDCB-6DDB157E51B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79E1B6F-4D80-D10B-F1F8-58E20908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1CB395-A475-D681-BD71-32027F2F98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55FA351-A6A1-C584-1613-925340EF46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934322-FBA9-B185-24F5-E72F781537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73B807-B3ED-F831-FA10-5EFAF550474F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F73700-0C66-9EA3-9F60-0456A5E5494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CD0E2D-CB0E-56ED-C5DC-6940F8E6445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630FEECA-E53A-8277-AB6B-7034A6C93D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F44532-B4FE-4467-AEA2-41F358C0B590}"/>
              </a:ext>
            </a:extLst>
          </p:cNvPr>
          <p:cNvSpPr txBox="1"/>
          <p:nvPr/>
        </p:nvSpPr>
        <p:spPr>
          <a:xfrm>
            <a:off x="1024555" y="1734254"/>
            <a:ext cx="690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ﭐلْأَمْرُ ﭐلَّذي ساهَمَ  في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ﭐسْتِقْرارِ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ﭐلْإنْسانِ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E3E928-CABE-29FF-CC6E-4FA666943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12" y="2264260"/>
            <a:ext cx="8488388" cy="4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41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7FB39-8150-8810-775D-3D09E03E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18758C-0FBD-5BFD-A8D9-090B50EF4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 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يركز الأستاذ(ة) على كتابة  المتعلمين للجواب بجمل تامة و مفيدة .</a:t>
            </a:r>
            <a:endParaRPr lang="fr-FR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0D2345-2AAE-DF12-8554-7CACDF323F81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C4E1E-CF16-3AAE-3B6F-3537D4F9868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C468FE-B360-604B-EA68-7ED9488A1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85DC78-D304-4950-8A85-1E96FAA6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389FF3-9437-D16F-C340-D4CB8FC3CB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F8C738-35AD-917C-00B7-5C196C2BA3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81491F-0CB8-D899-4D9A-3D67F838C741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491731-8047-1D5B-47F4-6BC4518062D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55673A-6796-6016-65DF-0BA20279D55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FA5402C-D142-2C24-7631-7EDC0D8327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B35B435-295F-F203-BB1A-710CEBA66F5B}"/>
              </a:ext>
            </a:extLst>
          </p:cNvPr>
          <p:cNvSpPr txBox="1"/>
          <p:nvPr/>
        </p:nvSpPr>
        <p:spPr>
          <a:xfrm>
            <a:off x="1182763" y="3209544"/>
            <a:ext cx="6900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ﭐلْأَمْرُ ﭐلَّذي ساهَمَ  في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ﭐسْتِقْرارِ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ﭐلْإنْسانِ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18395328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1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رحلتي في الكتابة ...– توقع و تحقق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fr-FR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1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0D438-6CCB-AD46-B08A-2828249A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نصا بعنوان : رحلتي في الكتابة. في نظركم هل يمكننا القيام برحلة في الكتابة؟ كيف ؟</a:t>
            </a:r>
            <a:endParaRPr lang="fr-FR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948EF-B700-6351-D496-DC006CAFCEF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01BD42-CB4A-B4CA-731B-42E67D9FF0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F34306-F9A9-47D0-911C-0E5D6F89F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B07C67-E077-FF1F-275E-9195A1C8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CA27-BBEE-45CA-EEE8-46B03F3D7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4833CA-FE7A-8F07-5A8E-8BC64FCE1288}"/>
              </a:ext>
            </a:extLst>
          </p:cNvPr>
          <p:cNvSpPr>
            <a:spLocks/>
          </p:cNvSpPr>
          <p:nvPr/>
        </p:nvSpPr>
        <p:spPr>
          <a:xfrm>
            <a:off x="4772040" y="156799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777A26-6347-AFD9-4C1B-27A12F37050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4249CB-7B86-E73E-5C07-F5324DE149B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F77736F-6696-21A5-EFC5-34C47932F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D2C316-40F2-9F30-7C1B-B6FE8A3E2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346" y="2913888"/>
            <a:ext cx="5472957" cy="185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86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AA71D-6EE5-B225-D55E-E111ABAC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1C4EC07E-D258-F744-8B5E-5C8B995F1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74" y="707387"/>
            <a:ext cx="7079973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قراءة النص سنتعرف على مفردات تفيدنا في فهم النص. سأقرأ أولاً. من يقرأ مثلي؟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B5960ADD-AD36-13ED-E043-1CED1E9614B0}"/>
              </a:ext>
            </a:extLst>
          </p:cNvPr>
          <p:cNvSpPr txBox="1"/>
          <p:nvPr/>
        </p:nvSpPr>
        <p:spPr>
          <a:xfrm>
            <a:off x="6758042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نَقَشَ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D1E1BDDA-610D-369C-2BF3-E4B4B7B2CC7E}"/>
              </a:ext>
            </a:extLst>
          </p:cNvPr>
          <p:cNvSpPr txBox="1"/>
          <p:nvPr/>
        </p:nvSpPr>
        <p:spPr>
          <a:xfrm>
            <a:off x="4701974" y="2999101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دَوَّنَ</a:t>
            </a: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92021C82-40D7-290D-4488-BA970F4C697A}"/>
              </a:ext>
            </a:extLst>
          </p:cNvPr>
          <p:cNvSpPr txBox="1"/>
          <p:nvPr/>
        </p:nvSpPr>
        <p:spPr>
          <a:xfrm>
            <a:off x="2719733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اَلْحِبْرُ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FBD46FF3-F33E-8D8F-8C16-008676A027E2}"/>
              </a:ext>
            </a:extLst>
          </p:cNvPr>
          <p:cNvSpPr txBox="1"/>
          <p:nvPr/>
        </p:nvSpPr>
        <p:spPr>
          <a:xfrm>
            <a:off x="66415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اَلْأبْجَدِيَّةُ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F51CD4-8EEF-12D1-BD80-7B82FC6D2399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86DC1-6282-4A77-52F1-93783343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C03D3-FAF0-3F05-1349-289503CC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C107AB-8F5E-E298-7536-D4F8CAC4E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42A4D-1E71-BDCD-8666-27601D819E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1CCAA6-10EB-7050-E2E8-38A09A062673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0E835-FE2E-915C-E815-0BED347A45A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2CB3EC-9FA5-7AD6-B27F-547932CCF73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9928E65-9FB7-C6CC-3527-6B6F3AD63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0975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475C-3751-92E3-E9BB-CDE88B35B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80FBEA0-6411-ED47-9AAC-17F590DF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473" y="778736"/>
            <a:ext cx="691377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سنربط كل كلمة بالتعريف المناسب لها . ما المقصود بنقش؟ دوَّن ؟الحبر؟  الأبجدية؟ </a:t>
            </a:r>
            <a:endParaRPr lang="fr-FR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A29ABBEE-2FAA-5E5A-2AA7-07CB6113C221}"/>
              </a:ext>
            </a:extLst>
          </p:cNvPr>
          <p:cNvSpPr txBox="1"/>
          <p:nvPr/>
        </p:nvSpPr>
        <p:spPr>
          <a:xfrm>
            <a:off x="6595542" y="44127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اَلْحِبْرُ</a:t>
            </a: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65057BC4-C33B-9568-2746-8D14AB06A21B}"/>
              </a:ext>
            </a:extLst>
          </p:cNvPr>
          <p:cNvSpPr txBox="1"/>
          <p:nvPr/>
        </p:nvSpPr>
        <p:spPr>
          <a:xfrm>
            <a:off x="6604719" y="2044722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نَقَشَ</a:t>
            </a: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5905355A-7316-A7CA-BA3C-CAE05F97E34D}"/>
              </a:ext>
            </a:extLst>
          </p:cNvPr>
          <p:cNvSpPr txBox="1"/>
          <p:nvPr/>
        </p:nvSpPr>
        <p:spPr>
          <a:xfrm>
            <a:off x="6595542" y="5625833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اَلْأبْجَدِيَّةُ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E7BF02A4-3AA3-1544-A570-F26778AB4C01}"/>
              </a:ext>
            </a:extLst>
          </p:cNvPr>
          <p:cNvSpPr txBox="1"/>
          <p:nvPr/>
        </p:nvSpPr>
        <p:spPr>
          <a:xfrm>
            <a:off x="6613898" y="319964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دَوَّنَ</a:t>
            </a: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id="{452DB142-0503-98E3-DE6B-00D5CA67CDE7}"/>
              </a:ext>
            </a:extLst>
          </p:cNvPr>
          <p:cNvSpPr txBox="1"/>
          <p:nvPr/>
        </p:nvSpPr>
        <p:spPr>
          <a:xfrm>
            <a:off x="487629" y="3220267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جَميعُ حُروفِ ﭐللُّغَةِ ﭐلْعَرَبِيَّةِ مُرَتَّبَةً.</a:t>
            </a: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3C0380D-6BEE-BE2E-B1B3-FB451018A696}"/>
              </a:ext>
            </a:extLst>
          </p:cNvPr>
          <p:cNvSpPr txBox="1"/>
          <p:nvPr/>
        </p:nvSpPr>
        <p:spPr>
          <a:xfrm>
            <a:off x="394505" y="5625833"/>
            <a:ext cx="5481947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سائِلٌ نَسْتَخْدِمُهُ في ﭐلْكِتابَةِ.</a:t>
            </a:r>
            <a:endParaRPr dirty="0"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D49441C7-9F64-D3A9-A7D1-F73119E267DF}"/>
              </a:ext>
            </a:extLst>
          </p:cNvPr>
          <p:cNvSpPr txBox="1"/>
          <p:nvPr/>
        </p:nvSpPr>
        <p:spPr>
          <a:xfrm>
            <a:off x="341233" y="4395813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رَسَمَ عَلى ﭐلْحَجَرِ أَوِ ﭐلْخَشَبِ.</a:t>
            </a: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DC240AA0-5ABB-2972-0D2F-C0A5209ACC1F}"/>
              </a:ext>
            </a:extLst>
          </p:cNvPr>
          <p:cNvSpPr txBox="1"/>
          <p:nvPr/>
        </p:nvSpPr>
        <p:spPr>
          <a:xfrm>
            <a:off x="487629" y="2044722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كَتَبَ وَسَجَّلَ ﭐلْمَعْلوماتِ لِحِفْظِها.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8CF34-CB95-ECA1-7470-E72AF8E24176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B14474-10AE-643F-6D94-4F3BF0C7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ECBEEE5-837D-7B18-792E-395E20020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3DCC07-EE99-B904-84CA-3381BE7F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2F03ABD-A087-9EE6-5D5D-6F2D396FA0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7916D8-0E59-AFA3-E66E-FBD7C9E64C9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25401-0385-21EF-A976-969D4382DAA8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BCB044-C40E-4054-FD22-CEFE1647AABE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351C6FD-D04A-BFDB-086A-D4591A6A12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0753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948B-7F31-6FBD-9CC0-ACEF28CD8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9FD59-DF26-FB44-A87A-5513B031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عنوان النص و الصورة. لتتوقعوا مضمون النص.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1652111-D6C2-EFB9-2779-A95180521912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EAB72D20-7850-8006-AE33-0B462213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A1B62B8-8EDC-0FA0-E718-37C98803C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01432AE-49EC-5A06-CDC4-885984FE41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CA40B96A-187D-CA55-8360-0B29E70FB5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7EF385B-33B4-145C-4DA6-74C467CBAAF1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9FDC615-8423-D954-B163-63DD3BDFAB84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C79715-EF70-2C64-97A3-F8D4A52C2A65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314EA25D-29FE-474A-4BA8-BB3824A237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748BD6-C610-1B35-728C-3DFDEBA58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930" y="1584325"/>
            <a:ext cx="3410700" cy="11567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28317D2-8B22-3AC3-2207-FC2237A0C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2" y="2818069"/>
            <a:ext cx="4210912" cy="36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771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E4F81-E5EB-3C5F-9C89-0A244E61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B02CD-1FB6-6643-B2B0-96944870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بعض أجابتكم و توقعاتكم على السبورة لكي نتحقق منها بعد قراءة النص.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CF521D-7178-A712-F0DD-0777D94A62CC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AB5E95-2D28-661C-6601-1713F9A943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91247D-3327-FFD2-3066-F7689617A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3C019A-97A3-5A97-05E0-F364F2AE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933B18-0CED-62F0-9AF9-BA95F5B590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4FB092-2BE0-9F3E-E8C8-7F6C5408F2C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C39F5-A8C6-A812-A4F6-5F0B80D6183C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2EFB2-95F4-35FB-C63C-66B8E5F150C0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C3D82B1F-A44E-22F4-CD06-7999554FFB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65D7E7-56E6-8A8F-0371-5C165C01A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9930" y="1584325"/>
            <a:ext cx="3410700" cy="11567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086E33-8EC4-4C36-5CEC-49ECF4850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2" y="2818069"/>
            <a:ext cx="4210912" cy="36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774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81E5-ED9F-A246-6329-074CCEB1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9B72A-28C2-6841-80B1-EBE70A36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،الصفحة 108  . اقرؤوا النص قراءة صامتة لتتحققوا من توقعاتكم.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D31C0C-EBF0-C02E-49DC-BFC818D6BEB5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AED7F7-3C92-9497-81FB-43AC7F49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2E3B1-B27F-AB5A-F0BE-7F84B887E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955AC8-FF66-5FD9-B591-9FEEA2075A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16A4D5-240A-F14F-E91F-8475DC3D43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B6403B5-C2F0-3C33-9E63-1EE4DB60DF65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428B9-E9F7-3A24-5D97-D11DFA9EF576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DEA2C4-EAEC-9F4D-36B9-F5285EBB3FB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510393EE-5D0C-07C6-2931-08BB9BDF69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B5F83E-3209-16EE-CC9E-4CF62BD8A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15773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64E3C-2CBB-562C-3163-68040A8F1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50A6-3D9F-244A-82ED-9BF2D4B0B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096" y="76581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توقع ما جاء في النص؟ أين  قرأت ذلك في النص؟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35976B-5B67-68E5-EC1F-432AB60471A4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1289EF-F624-8785-AD02-EB81D965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6CF012-9F5A-C51B-D9EB-B586E94D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523E23-DC92-C106-211B-0E7FE5906E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4130B3-6D48-9F5A-9C7D-1BCEAD3BA8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2E6188-D249-A55B-6573-36EE9E80EBD0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E584F9-A02F-77C7-2E93-13D0B327588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B8744-6A35-EF56-30C0-826B22CAEEDB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907B642-7449-7C06-305D-910737CE04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0539F3-2CF6-ED75-E404-719E00A3D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54060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17626-661D-7277-1F7A-506BCF1F7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134C3B3-669E-E448-8B8A-908F7D98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المعجم الذي درسناه على دفاتركم.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C8DEDA-D1B0-1DF6-9D84-4349084E77B8}"/>
              </a:ext>
            </a:extLst>
          </p:cNvPr>
          <p:cNvSpPr>
            <a:spLocks/>
          </p:cNvSpPr>
          <p:nvPr/>
        </p:nvSpPr>
        <p:spPr>
          <a:xfrm>
            <a:off x="586670" y="1318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49798F-27EA-0101-E9CC-6FE21C0E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7020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F86A8E-FED4-CB33-E012-620069D9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59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255EAC-2B0B-FA53-90B3-002FCC414B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216" y="12662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7A3306A-E1AB-E78A-4016-4100B8808B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346" y="11669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65CA0C-1AC4-DD58-189D-38ADE82E524F}"/>
              </a:ext>
            </a:extLst>
          </p:cNvPr>
          <p:cNvSpPr>
            <a:spLocks/>
          </p:cNvSpPr>
          <p:nvPr/>
        </p:nvSpPr>
        <p:spPr>
          <a:xfrm>
            <a:off x="4777145" y="150324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E41AC3-D768-4181-83B9-C9E6F90EF1CF}"/>
              </a:ext>
            </a:extLst>
          </p:cNvPr>
          <p:cNvSpPr>
            <a:spLocks/>
          </p:cNvSpPr>
          <p:nvPr/>
        </p:nvSpPr>
        <p:spPr>
          <a:xfrm>
            <a:off x="2672281" y="116692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CED05E-160E-C4DF-B5E8-8DF2D9C6FAD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EC2088-F820-06D8-B8A8-A6ADA92654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09EF78D8-2FA3-E7E7-3C4C-0753B8147168}"/>
              </a:ext>
            </a:extLst>
          </p:cNvPr>
          <p:cNvSpPr txBox="1"/>
          <p:nvPr/>
        </p:nvSpPr>
        <p:spPr>
          <a:xfrm>
            <a:off x="6863766" y="4412740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اَلْحِبْرُ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030731B0-F542-91E4-94BE-2E8474A6A4C6}"/>
              </a:ext>
            </a:extLst>
          </p:cNvPr>
          <p:cNvSpPr txBox="1"/>
          <p:nvPr/>
        </p:nvSpPr>
        <p:spPr>
          <a:xfrm>
            <a:off x="6872943" y="2044722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نَقَشَ</a:t>
            </a: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6795AAF5-ABC4-2C66-08CF-E486B3E95641}"/>
              </a:ext>
            </a:extLst>
          </p:cNvPr>
          <p:cNvSpPr txBox="1"/>
          <p:nvPr/>
        </p:nvSpPr>
        <p:spPr>
          <a:xfrm>
            <a:off x="6863766" y="5625833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اَلْأبْجَدِيَّةُ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E66CD030-D321-8E4F-68FE-9BD6532DEE04}"/>
              </a:ext>
            </a:extLst>
          </p:cNvPr>
          <p:cNvSpPr txBox="1"/>
          <p:nvPr/>
        </p:nvSpPr>
        <p:spPr>
          <a:xfrm>
            <a:off x="6882122" y="319964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دَوَّنَ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DF1024AB-A748-9F74-9F6A-59CBA7B24718}"/>
              </a:ext>
            </a:extLst>
          </p:cNvPr>
          <p:cNvSpPr txBox="1"/>
          <p:nvPr/>
        </p:nvSpPr>
        <p:spPr>
          <a:xfrm>
            <a:off x="535487" y="5625833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جَميعُ حُروفِ ﭐللُّغَةِ ﭐلْعَرَبِيَّةِ مُرَتَّبَةً.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B4135880-EC78-0B82-3DEB-D138946BC5AB}"/>
              </a:ext>
            </a:extLst>
          </p:cNvPr>
          <p:cNvSpPr txBox="1"/>
          <p:nvPr/>
        </p:nvSpPr>
        <p:spPr>
          <a:xfrm>
            <a:off x="562124" y="4412740"/>
            <a:ext cx="5481947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سائِلٌ نَسْتَخْدِمُهُ في ﭐلْكِتابَةِ.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D3FBA0A6-20DE-9DA4-1C92-B8710F796A01}"/>
              </a:ext>
            </a:extLst>
          </p:cNvPr>
          <p:cNvSpPr txBox="1"/>
          <p:nvPr/>
        </p:nvSpPr>
        <p:spPr>
          <a:xfrm>
            <a:off x="508853" y="2044722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رَسَمَ عَلى ﭐلْحَجَرِ أَوِ ﭐلْخَشَبِ.</a:t>
            </a: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55CCA331-7ABE-8879-6EB4-2BBAEAD7E5D8}"/>
              </a:ext>
            </a:extLst>
          </p:cNvPr>
          <p:cNvSpPr txBox="1"/>
          <p:nvPr/>
        </p:nvSpPr>
        <p:spPr>
          <a:xfrm>
            <a:off x="508852" y="3181122"/>
            <a:ext cx="5535219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كَتَبَ وَسَجَّلَ ﭐلْمَعْلوماتِ لِحِفْظِها.</a:t>
            </a: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427F8360-2F8A-9898-2951-381AD3231938}"/>
              </a:ext>
            </a:extLst>
          </p:cNvPr>
          <p:cNvSpPr/>
          <p:nvPr/>
        </p:nvSpPr>
        <p:spPr>
          <a:xfrm>
            <a:off x="6187045" y="2376975"/>
            <a:ext cx="542925" cy="363245"/>
          </a:xfrm>
          <a:prstGeom prst="leftArrow">
            <a:avLst/>
          </a:prstGeom>
          <a:solidFill>
            <a:srgbClr val="70B1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lèche : gauche 21">
            <a:extLst>
              <a:ext uri="{FF2B5EF4-FFF2-40B4-BE49-F238E27FC236}">
                <a16:creationId xmlns:a16="http://schemas.microsoft.com/office/drawing/2014/main" id="{1ED88E26-B000-AB18-43EA-CC409887EBB1}"/>
              </a:ext>
            </a:extLst>
          </p:cNvPr>
          <p:cNvSpPr/>
          <p:nvPr/>
        </p:nvSpPr>
        <p:spPr>
          <a:xfrm>
            <a:off x="6187044" y="3477702"/>
            <a:ext cx="542925" cy="363245"/>
          </a:xfrm>
          <a:prstGeom prst="leftArrow">
            <a:avLst/>
          </a:prstGeom>
          <a:solidFill>
            <a:srgbClr val="70B1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890CC3AC-C873-D3F1-9E45-063ED4E4A3BB}"/>
              </a:ext>
            </a:extLst>
          </p:cNvPr>
          <p:cNvSpPr/>
          <p:nvPr/>
        </p:nvSpPr>
        <p:spPr>
          <a:xfrm>
            <a:off x="6187044" y="4690795"/>
            <a:ext cx="542925" cy="363245"/>
          </a:xfrm>
          <a:prstGeom prst="leftArrow">
            <a:avLst/>
          </a:prstGeom>
          <a:solidFill>
            <a:srgbClr val="70B1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lèche : gauche 23">
            <a:extLst>
              <a:ext uri="{FF2B5EF4-FFF2-40B4-BE49-F238E27FC236}">
                <a16:creationId xmlns:a16="http://schemas.microsoft.com/office/drawing/2014/main" id="{FF92113A-F0FA-512F-95D8-9502C7F2C129}"/>
              </a:ext>
            </a:extLst>
          </p:cNvPr>
          <p:cNvSpPr/>
          <p:nvPr/>
        </p:nvSpPr>
        <p:spPr>
          <a:xfrm>
            <a:off x="6240630" y="5864332"/>
            <a:ext cx="542925" cy="363245"/>
          </a:xfrm>
          <a:prstGeom prst="leftArrow">
            <a:avLst/>
          </a:prstGeom>
          <a:solidFill>
            <a:srgbClr val="70B1B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2865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DC21-0130-CC89-3902-EF95C5E2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E0AE688-F3A4-DE4F-AECD-B287E91E7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 ؛ تابعوا معي ؛ سطروا على مفردات المعجم التي تعلمناها عندما نصل إليها 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1E70905-5943-D0BD-56EF-70F9936834C3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189C58-C6DF-2D0B-7C27-A9DBF04F5C7C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51FA6C3-CC8F-8708-9D4B-B930DBBC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D3A9B03-E171-1407-4246-F6826FF3E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7240BAE-0C7C-EA60-8A62-2E2C8BE4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A960075-77F2-D57F-177E-CF708E8A0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223370-5BB4-28EB-A397-A1D4D454C4B9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r>
                <a:rPr lang="fr-FR" sz="1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A42C1-4E08-8552-40EF-90CD697B5B95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 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2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CE2B487-D866-6C1D-1B73-8C8C6D9C7F5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E912A91-4B52-82ED-3628-12CFB99D4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65A9D5-4677-14C4-68E3-040BD39F7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9423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08C3A-D562-C3B9-4292-AFC3BBB9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7A48B0-C01A-A808-E07F-715F772D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تابعوا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C96F0F8-1CD3-1EDF-3F30-74277E53CB8A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89833" y="126807"/>
            <a:chExt cx="7558419" cy="3281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4C7734-FEFA-6AB0-FC04-D4A5D8AA44EE}"/>
                </a:ext>
              </a:extLst>
            </p:cNvPr>
            <p:cNvSpPr>
              <a:spLocks/>
            </p:cNvSpPr>
            <p:nvPr/>
          </p:nvSpPr>
          <p:spPr>
            <a:xfrm>
              <a:off x="589833" y="141964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97FE4E0-4BAB-6E37-9676-74258B9F1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3B902AF-0434-5569-269B-23BCC40F9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0475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7F476E99-DF9A-6C2D-E855-E86FFB631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0379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815B09C-574F-7B4D-8B63-2C6FB904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509" y="126807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2B8CFB-ED54-2503-A67C-FCBDFD91F26E}"/>
                </a:ext>
              </a:extLst>
            </p:cNvPr>
            <p:cNvSpPr>
              <a:spLocks/>
            </p:cNvSpPr>
            <p:nvPr/>
          </p:nvSpPr>
          <p:spPr>
            <a:xfrm>
              <a:off x="4775203" y="166914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11881A-DFC8-D73A-F94A-BA874A4D9E8E}"/>
                </a:ext>
              </a:extLst>
            </p:cNvPr>
            <p:cNvSpPr>
              <a:spLocks/>
            </p:cNvSpPr>
            <p:nvPr/>
          </p:nvSpPr>
          <p:spPr>
            <a:xfrm>
              <a:off x="2675444" y="126807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ورشة القراءة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2 </a:t>
              </a:r>
              <a:endPara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7538B9-2358-1386-E9F2-9B99A294263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7D22B5BF-A2C0-D8CB-5300-3132285FD1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C6605A-8309-9E80-84F4-97DC987C6A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63148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26060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17567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الحصة 2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رحلتي في الكتابة  -  الفهم والاستثمار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755955" y="1807373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163FCB-F264-BF3A-4395-CAEB6AA7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395" y="2099760"/>
            <a:ext cx="648000" cy="823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297129-DDA0-8BFE-B0F8-CF2663DA6B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52" y="1207948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873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39D9D-2B3F-6153-51F9-A8DDBFC99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92A97F4-966C-F242-A543-DDB2C37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سيقرأ كل واحد منكم  فقرة مع احترام قواعد القراءة الشعرية المعبرة.</a:t>
            </a:r>
            <a:b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DA464-4F44-2141-2713-8F38FD96A05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98F715-1BB8-2E9A-F184-9C98B9059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529334-14AC-534B-029E-FAD47D8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820B88-EC1A-B402-C332-5D667962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CE33AB-1FC3-FB96-2A1F-1BAAAF07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9299B3-AF8B-A43A-D00B-4100E8DE987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F8F13-EBCA-254C-3C3F-B5926026423D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76D2B-59B4-EA23-8BBC-E4B353F7892C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7048A56-6B23-6C09-8B82-E14BCB884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30576C-CC84-7CD9-2FF3-C7DC5218C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0592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98BD7-8AEB-BEF0-4B4B-7E5E12C8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0DA574B-46A6-582C-6F4D-9AE89ED9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 الجزء التالي من النص قراءة شعرية معبرة . من يقرأ مثلي؟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769AC-33C1-28CF-7C75-C87D8489D9D2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47F749-10E9-8417-1911-E9C19478EB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A570EE4-879D-3664-DA44-BA9697F9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CD0262-291C-63E3-F549-9033F84A7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95097-2077-DF0C-65E4-08062CB9C9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723269-D20D-C6EE-16C4-90356B1D461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336DF9-5A74-F068-2EA7-9F1861E3736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88955-561D-68C9-697C-D5305261E86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0C55E9A-FC89-67A4-3E5E-413BCC6AB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 de texte 366">
            <a:extLst>
              <a:ext uri="{FF2B5EF4-FFF2-40B4-BE49-F238E27FC236}">
                <a16:creationId xmlns:a16="http://schemas.microsoft.com/office/drawing/2014/main" id="{5B2C1A99-3027-7C5D-B39E-823E434C7AB8}"/>
              </a:ext>
            </a:extLst>
          </p:cNvPr>
          <p:cNvSpPr txBox="1"/>
          <p:nvPr/>
        </p:nvSpPr>
        <p:spPr>
          <a:xfrm>
            <a:off x="522515" y="1365294"/>
            <a:ext cx="8098970" cy="532607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rtl="1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عَلى ٱلصَّخْرِ بَعْضَ ٱلصُّوَرْ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لأَنْقُلَ مَعْرِفَتي في ٱلْحَجَرْ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ٱلغَزالَ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ٱلجِبالَ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ٱلهِلالَ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ٱلقَمَرْ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وعَبَّرْتُ عنْ كلِّ شيءٍ أراهُ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algn="ctr" defTabSz="914400">
              <a:spcAft>
                <a:spcPts val="800"/>
              </a:spcAft>
              <a:defRPr/>
            </a:pP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وعَمّا أحسُّ بهِ منْ خَطَرْ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666161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الرابع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الحصة4 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الاثرائية : الحصة 4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ما قبل القراءة: التوقع والتحقق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Wingdings" panose="05000000000000000000" pitchFamily="2" charset="2"/>
            </a:endParaRPr>
          </a:p>
          <a:p>
            <a:pPr lvl="0" algn="r" rtl="1">
              <a:spcBef>
                <a:spcPts val="0"/>
              </a:spcBef>
              <a:buClr>
                <a:srgbClr val="424D7B"/>
              </a:buClr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: أثناء القراءة – الفهم 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50C1F-F01A-B91C-BAB2-E36C4ECA8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43C601-7FEA-9019-1F37-6374BD695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ركزوا على نهاية الكلمات المكتوبة بلون مغاير.  من يقرأ؟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E7AF3-2C8C-FE94-104A-75570257586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B754472-E03F-10C8-95D8-0FA0E258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3D687E-1EAB-7CF5-AB54-D3B23E67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A6C50A-E39D-AAB8-BBD3-F8A66FDA0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AA3AFE3-783A-6027-324C-C89617CDB6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60655-A6AD-644A-8BF7-C4FC935F1CA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8BACD7-F0BC-0958-E30E-ED90F0CD2366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9E88E3-8ED6-A87B-A869-61202DD1704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2393EB8-7663-111A-DDDB-3CE60E7BD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5" name="Zone de texte 366">
            <a:extLst>
              <a:ext uri="{FF2B5EF4-FFF2-40B4-BE49-F238E27FC236}">
                <a16:creationId xmlns:a16="http://schemas.microsoft.com/office/drawing/2014/main" id="{9A374541-539D-FDCD-DB5F-30364C3E1B20}"/>
              </a:ext>
            </a:extLst>
          </p:cNvPr>
          <p:cNvSpPr txBox="1"/>
          <p:nvPr/>
        </p:nvSpPr>
        <p:spPr>
          <a:xfrm>
            <a:off x="522515" y="1365294"/>
            <a:ext cx="8098970" cy="532607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عَلى ٱلصَّخْرِ بَعْضَ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ٱلصُّوَرْ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لأَنْقُلَ مَعْرِفَتي في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ٱلْحَجَرْ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ٱلغَزالَ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ٱلجِبالَ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ٱلهِلالَ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نَقَشْتُ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ٱلقَمَرْ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وعَبَّرْتُ عنْ كلِّ شيءٍ أراهُ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marL="4495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وعَمّا أحسُّ بهِ منْ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خَطَرْ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060182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70C79-CEAD-91B0-D669-2B40ED142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55CB9F75-7E44-201C-7AE7-22E95382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عن الكلمات التي تنتهي بنفس القافية في النص. من يقرأ؟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BC7D08-A7C4-121A-4EBF-6382ACC12E8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6355B5-EBD7-963C-4AF1-2EA34E580C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DC872F-49C7-1806-2D0B-9440FA2C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51F5C8-DA3E-FC20-7230-B4D1DB3E5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D126AD-B5BD-56EB-E552-B52FA1C6ED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E5FD6C-3CFD-319C-46B8-ED09FC9D631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CD3F84-1CEE-7FAE-172F-D2929C0990B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6C44B-F764-DA72-9616-303A3F4C8DC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9402E89-F020-363D-8A7D-3BBAA29BC7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8FA3F2A-883B-5F7B-C24F-7F4FA35875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12789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73D51-2602-6556-C263-95FE216D4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4ECD198-B116-2048-8D92-87D03FDF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ستنجزون في مجموعات ثنائية.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النشاط 1 في الصفحة 109 من كراساتكم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F4FC6A-4BF9-EE67-2145-FF46941DC11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B047DD-74F2-F53F-D7EF-C5DECBCE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F17A41-3871-65B6-02F7-2B8A3DE9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96123E-1C85-25C7-874F-6585215F6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32DF28-CCE7-31D1-5E00-7B4BFE37BF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93C76D9-2C59-168A-AFF8-8553506280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5615DE-3AB2-D632-95F5-C743217CF0F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2946A4-82A3-B6B4-E771-FBD958CA0F1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ACB9C35-F75A-F258-9E9B-42EBC4D14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25BEF7-DB1F-C471-8D82-542ED41D8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75" y="2499360"/>
            <a:ext cx="8349250" cy="29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5250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919B-91AD-2D81-34F9-D918296AE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BCFB13-D21D-1F46-819E-2BF4DCA6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44D09F-774B-3875-CC82-31E460B5601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ED3781-A030-A4C4-9125-68C6340F4A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4C62AC-350C-56F2-96B8-75383E9148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D0304A-1F55-0199-B972-7E65D4D45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688DB0-FB8E-429B-B5D2-7053B48378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CDE337-66C4-541B-6834-C6D2BE6A3A5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3DB759-D358-9BE8-E735-705008CA3B7A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45FF20-9C64-A471-5E9B-E824E83085F9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5B732DB-CEF6-0338-3886-98F2B2A351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0D0B1F-095F-5BED-939B-8FC7AA7C2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75" y="2499360"/>
            <a:ext cx="8349250" cy="29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189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192A1-B5FF-91EC-616D-0CB4971C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877F052-3891-D10B-FD44-3CE40D3A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: من يقدم لنا عمل مجموعته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26556-5350-17BA-6E07-0B5209A0560E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C3693CC-0C35-BC9F-7120-5A89D9CA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5D91B3-AB93-9152-1C98-806B0E0F1A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359A1A-9298-84ED-C285-CF394FB2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ADE30D-12D8-9DF1-0412-A8DD483636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F8C08C-5E3A-D2C3-431E-10D93429C770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EA744-A18D-18D6-920C-32B604511E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219B86-ED03-4126-1163-AB4062E16CC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97A6332-B6D3-09CF-A5CB-2E28FCA8A1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DD8202-4A7F-75C3-87D6-5D507B9E1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75" y="2499360"/>
            <a:ext cx="8349250" cy="29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6176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2AD5-BCF2-8D7E-716C-A01E3CE9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69BA2D-14BB-7274-6847-0A302178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BE32F5-1B96-5158-0FAF-18DBCCF8C127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EA8094-642B-4906-9207-C69A36D0BE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B6691D-E988-810B-DC63-80355F5E1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84D15B-E379-748A-294C-D7A19C98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FF64EE8-D4F2-207D-DA92-021A1A79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E2EACF-6B0B-6543-FAEB-30A6FA4B15EB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951473-2A22-9FB0-F430-1407A727C375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63794B-D17E-CE68-1BEF-00810F73C02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B5A49A3-F2E8-9D0C-5101-E37A3BE084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E8900F5-F3E6-83B9-EA66-159670EF5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375" y="2499360"/>
            <a:ext cx="8349250" cy="2971131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0C19723-8E8D-3D4F-6E55-A1BE5D67FC32}"/>
              </a:ext>
            </a:extLst>
          </p:cNvPr>
          <p:cNvCxnSpPr/>
          <p:nvPr/>
        </p:nvCxnSpPr>
        <p:spPr>
          <a:xfrm flipH="1">
            <a:off x="3791712" y="3633216"/>
            <a:ext cx="1280160" cy="152400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DC687B9-A370-D0A8-CB69-FE6863298EFA}"/>
              </a:ext>
            </a:extLst>
          </p:cNvPr>
          <p:cNvCxnSpPr>
            <a:cxnSpLocks/>
          </p:cNvCxnSpPr>
          <p:nvPr/>
        </p:nvCxnSpPr>
        <p:spPr>
          <a:xfrm flipH="1" flipV="1">
            <a:off x="3791712" y="3489960"/>
            <a:ext cx="1280160" cy="83820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5ECAA41-9532-B27F-E4E0-36B484DC9CCB}"/>
              </a:ext>
            </a:extLst>
          </p:cNvPr>
          <p:cNvCxnSpPr>
            <a:cxnSpLocks/>
          </p:cNvCxnSpPr>
          <p:nvPr/>
        </p:nvCxnSpPr>
        <p:spPr>
          <a:xfrm flipH="1" flipV="1">
            <a:off x="3791712" y="4328160"/>
            <a:ext cx="1280160" cy="82905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39880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BD61-B458-1E1E-199E-3B9E10BA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D5900C4-21BE-464F-A2F3-3D5630B8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سيعمل كل واحد منكم بمفرده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9D29DE-20F1-8B93-80A7-35DB9515A1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C4BE07-034C-A6ED-4C30-72ACF5C2F5F4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5083B6-99F5-2000-DA9D-71660E1C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CABFAA-DB53-D8B1-DA06-5954C48F1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A7618A-13F2-62BB-5E0A-886B4C6B1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F6929A-09CB-F20B-6B97-20CCD2C279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963303-0404-49CF-D552-03842F719193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3B5051-D1B4-A8B1-87D2-015E81261977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8541B-3B6B-FAA2-0C3D-85141D497F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344A110-A7CC-2A5E-8588-0E778DE198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065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B322B-3487-3370-46F3-5AA5F68E3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458065E-0EC6-1642-A2EF-F0CA47A8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أجيبوا عن الأسئلة التالية  بعد قراءة النص جيدا.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AE99E9-8E84-587F-8C33-A3D65135EEA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CDA19B-E08F-CFB0-A8C7-D8DBD48F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CCB159-FEB5-0261-C5FF-3B1E3E4841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AD729B-C91E-B717-9350-469C60F26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EB5F9C6-D094-CDE3-C866-1F762278FF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DEB5E2-4CBB-455D-5175-BB9799FB708C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00D46E-F5BC-3A2D-8E42-F559E9797A7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C32286-4B40-5C1D-625F-7CD778F42C61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45D65EA-E511-79CB-7DE8-BAB89C31D8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CCB1B7-EB2F-FB12-19DF-83F959ED640F}"/>
              </a:ext>
            </a:extLst>
          </p:cNvPr>
          <p:cNvSpPr txBox="1"/>
          <p:nvPr/>
        </p:nvSpPr>
        <p:spPr>
          <a:xfrm>
            <a:off x="430229" y="2599100"/>
            <a:ext cx="8394684" cy="34778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ﭐلَّذي قامَ ﭐلشّاعِرُ بِنَقْشِهِ عَلى ﭐلصَّخْرِ؟ </a:t>
            </a:r>
          </a:p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ﭐلْهَدَفُ مِنَ ﭐلنُّقوشِ ﭐلَّتي يَرْسُمُها ﭐلْإِنْسانُ عَلى ﭐلصُّخورِ؟</a:t>
            </a:r>
          </a:p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عَلامَ تُعَبِّرُ ﭐلرُّسومُ وَ ﭐلنُّقوشُ ﭐلَّتي تَرَكها ﭐلنّاسُ عَلى ﭐلصُّخورِ وَفي ﭐلْمَعابِدِ؟ </a:t>
            </a:r>
          </a:p>
        </p:txBody>
      </p:sp>
    </p:spTree>
    <p:extLst>
      <p:ext uri="{BB962C8B-B14F-4D97-AF65-F5344CB8AC3E}">
        <p14:creationId xmlns:p14="http://schemas.microsoft.com/office/powerpoint/2010/main" val="61251015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97695-47BD-EF01-F997-8501EFDA9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E7C22A4-A4E1-CCCF-FF5E-2492BCD5A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 معكم 7 دقائق للإنجاز.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61AF32-5025-5014-110A-4D320C96FF4A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B5C6FA-12AD-433F-B33B-71D9520ADF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208913-23D4-76B6-9881-8409114DB0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00B75CF-CC21-D72D-7FEE-085C8F74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41B5FB-2AF8-F419-E8C9-FD2574CD65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767928-A64A-3454-D051-E05500B3A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299E1-3BC3-BB42-5DD1-7C17140E6B5E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84C147-71F1-BAB9-2F41-92B1888D571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95E9439-C691-6EBE-E2DA-BF6C1AF9EE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049B563-6068-2C46-A03D-8167A891A244}"/>
              </a:ext>
            </a:extLst>
          </p:cNvPr>
          <p:cNvSpPr txBox="1"/>
          <p:nvPr/>
        </p:nvSpPr>
        <p:spPr>
          <a:xfrm>
            <a:off x="430229" y="2599100"/>
            <a:ext cx="8394684" cy="34778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ﭐلَّذي قامَ ﭐلشّاعِرُ بِنَقْشِهِ عَلى ﭐلصَّخْرِ؟ </a:t>
            </a:r>
          </a:p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ﭐلْهَدَفُ مِنَ ﭐلنُّقوشِ ﭐلَّتي يَرْسُمُها ﭐلْإِنْسانُ عَلى ﭐلصُّخورِ؟</a:t>
            </a:r>
          </a:p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عَلامَ تُعَبِّرُ ﭐلرُّسومُ وَ ﭐلنُّقوشُ ﭐلَّتي تَرَكها ﭐلنّاسُ عَلى ﭐلصُّخورِ وَفي ﭐلْمَعابِدِ؟ </a:t>
            </a:r>
          </a:p>
        </p:txBody>
      </p:sp>
    </p:spTree>
    <p:extLst>
      <p:ext uri="{BB962C8B-B14F-4D97-AF65-F5344CB8AC3E}">
        <p14:creationId xmlns:p14="http://schemas.microsoft.com/office/powerpoint/2010/main" val="601781370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A900C-3158-FDA0-F5FE-935E17E38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7B9B1EE-8FAA-661E-99D1-CD6062E66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الأول؟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A755DB-28CA-63D5-98F1-41D0FD6BE17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56B7A6-F565-DC26-D1BE-0072DA6679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A79BBB-80ED-AC2B-0350-5F2E73D6E3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CB922C5-E797-4872-0336-F660C0352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EEE88E-C4EF-7465-BBDA-90EECC541D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607F64-5BB0-313C-1DF9-045A5BE30EF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4936FA-B42B-DD59-CD9F-9491F715011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D2E97-B6E2-F10E-717D-D1EEEA44E3FF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C34A2CF-5940-058D-B4C5-CA208FFA8C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63E29CA-B0DF-5128-F3C1-E846A2E85E5B}"/>
              </a:ext>
            </a:extLst>
          </p:cNvPr>
          <p:cNvSpPr txBox="1"/>
          <p:nvPr/>
        </p:nvSpPr>
        <p:spPr>
          <a:xfrm>
            <a:off x="626241" y="3013501"/>
            <a:ext cx="7891518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ﭐلَّذي قامَ ﭐلشّاعِرُ بِنَقْشِهِ عَلى ﭐلصَّخْرِ؟ </a:t>
            </a:r>
          </a:p>
        </p:txBody>
      </p:sp>
    </p:spTree>
    <p:extLst>
      <p:ext uri="{BB962C8B-B14F-4D97-AF65-F5344CB8AC3E}">
        <p14:creationId xmlns:p14="http://schemas.microsoft.com/office/powerpoint/2010/main" val="49726001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طلاقة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337286" y="2122576"/>
            <a:ext cx="1301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انشطة اعتيادية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None/>
            </a:pPr>
            <a:r>
              <a:rPr lang="ar-MA" sz="1600" b="1" dirty="0">
                <a:cs typeface="Microsoft Uighur" panose="02000000000000000000" pitchFamily="2" charset="-78"/>
              </a:rPr>
              <a:t>رحلتي في الكتابة...– توقع و تحقق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4892323" y="3380220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ورشة القراءة – الحصة 1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رحلتي في الكتابة...الفهم و الاستثمار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– الحصة 2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72608" y="32551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8597F-A057-A360-0309-07A70A255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7A2A9984-1FDD-17B0-B6F1-6FF705B08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F363E5-6CFC-6C43-B22A-E40666E21433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F22FAD-8D78-3262-5124-200892E462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8AF1B0B-B06A-EA12-97DF-B0D49995C5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BB5B46-E255-5774-74B4-C9F6A62BD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B48A67-281A-4785-57DB-262EC030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965841-6BAF-8AC7-2609-CE25C8D0AA75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6DA2BD-481D-5279-E794-EF8725F648C3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6DA4A-7567-D2DA-789F-B8A3F00AB783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5043021-7618-2C15-89ED-3F9141528B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694B5D-66F6-FB29-4F55-3CC46AE0D582}"/>
              </a:ext>
            </a:extLst>
          </p:cNvPr>
          <p:cNvSpPr txBox="1"/>
          <p:nvPr/>
        </p:nvSpPr>
        <p:spPr>
          <a:xfrm>
            <a:off x="552763" y="3925225"/>
            <a:ext cx="8001828" cy="173664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قامَ ﭐلشّاعِرُ بِنَقْشِ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ﭐلْغَزالِ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وَﭐلْجِبالِ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وَﭐلْهِلالِ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وَﭐلْقَمَرِ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عَلى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ﭐلصَّخْرِ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F1C65D-31FF-3F6E-6616-B92C9E5140D0}"/>
              </a:ext>
            </a:extLst>
          </p:cNvPr>
          <p:cNvSpPr txBox="1"/>
          <p:nvPr/>
        </p:nvSpPr>
        <p:spPr>
          <a:xfrm>
            <a:off x="626241" y="3013501"/>
            <a:ext cx="7891518" cy="83099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742950" marR="0" lvl="0" indent="-742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ﭐلَّذي قامَ ﭐلشّاعِرُ بِنَقْشِهِ عَلى ﭐلصَّخْرِ؟ </a:t>
            </a:r>
          </a:p>
        </p:txBody>
      </p:sp>
    </p:spTree>
    <p:extLst>
      <p:ext uri="{BB962C8B-B14F-4D97-AF65-F5344CB8AC3E}">
        <p14:creationId xmlns:p14="http://schemas.microsoft.com/office/powerpoint/2010/main" val="368799913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FE675-2CEC-A940-97FE-F5168B17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B1845F0-1856-10E6-8C7E-F2C962D7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الثاني؟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6AE8D-2231-1451-A243-D308F463D5D9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D79932-48FC-B63C-F5F5-4C5B474E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549803-EC44-76CC-4907-DE67C99EC9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B85136-6FFD-F3C3-D409-24DF31037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5F6695-BDF0-9A47-81E7-A86500E40E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0A8CD6-4616-66DE-3C9B-26FE6206E968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34062-63A3-249E-2424-450B257AE701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8A40D-5298-B434-A074-A6C1885D3A9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5AB9FF8-FEEF-C018-BFEE-988A796DB0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3379DE-93AD-56A9-4232-4176F5673D1F}"/>
              </a:ext>
            </a:extLst>
          </p:cNvPr>
          <p:cNvSpPr txBox="1"/>
          <p:nvPr/>
        </p:nvSpPr>
        <p:spPr>
          <a:xfrm>
            <a:off x="289314" y="2781980"/>
            <a:ext cx="8394684" cy="15696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ما ﭐلْهَدَفُ مِنَ ﭐلنُّقوشِ ﭐلَّتي يَرْسُمُها ﭐلْإِنْسانُ عَلى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ﭐلصُّخورِ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66572345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6094-619F-5F24-90E2-C7EE6740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F03FA221-94BA-15D9-2942-9E3CCEE7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E01EF3-5BC2-6767-E489-B21D5EC585CC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69BE1-485A-BB00-8862-813F28F0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F611B8-1560-8D92-73A6-6541AB9B34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5A3F2B-C0B9-D665-0FE7-BB11115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5CEB41-C160-DE41-FE3B-402E9867A4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E67106-5F61-62D7-0AF0-55D094D1DCB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06A91-786C-446D-94FE-90603E546EBC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69200F-3EDB-BD6E-C0CB-8B4E564630E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4617AB0-4720-5EF7-B0B3-A2087060F0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562A639-5333-4BF1-8D4A-85D270D78034}"/>
              </a:ext>
            </a:extLst>
          </p:cNvPr>
          <p:cNvSpPr txBox="1"/>
          <p:nvPr/>
        </p:nvSpPr>
        <p:spPr>
          <a:xfrm>
            <a:off x="304200" y="4351640"/>
            <a:ext cx="8535599" cy="9194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/>
              <a:t>اَلْهَدَفُ مِنْ </a:t>
            </a:r>
            <a:r>
              <a:rPr lang="ar-MA" sz="4800" b="1" dirty="0" err="1"/>
              <a:t>ﭐلنَّقْشِ</a:t>
            </a:r>
            <a:r>
              <a:rPr lang="ar-MA" sz="4800" b="1" dirty="0"/>
              <a:t> عَلى ﭐلْحَجَرِ هُوَ نَقْلُ </a:t>
            </a:r>
            <a:r>
              <a:rPr lang="ar-MA" sz="4800" b="1" dirty="0" err="1"/>
              <a:t>ﭐلْمَعْرِفَةِ</a:t>
            </a:r>
            <a:r>
              <a:rPr lang="ar-MA" sz="4800" b="1" dirty="0"/>
              <a:t> لِلْآخَرينَ.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A580FC8-2ED2-2C99-5FA2-3B32A00FE4EE}"/>
              </a:ext>
            </a:extLst>
          </p:cNvPr>
          <p:cNvSpPr txBox="1"/>
          <p:nvPr/>
        </p:nvSpPr>
        <p:spPr>
          <a:xfrm>
            <a:off x="289314" y="2781980"/>
            <a:ext cx="8394684" cy="15696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2. ما ﭐلْهَدَفُ مِنَ ﭐلنُّقوشِ ﭐلَّتي يَرْسُمُها ﭐلْإِنْسانُ عَلى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ﭐلصُّخورِ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66725535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39A65-E10C-B67F-214D-F938F0375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123244C1-871B-AF64-D944-DB87B9D4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يجيب عن السؤال الثالث؟ هل أنتم متفقون؟ أين ورد الجواب في النص؟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148EA9-5BA3-CA69-6ED9-DE3DF7025F56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2018F0-02B2-EE78-A6A2-8D2E8EB33D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2B8E01-F651-57A1-1BE1-5D61ADA6FC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395260-0A95-46D0-3327-44CF2B6A4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99A74D-49A5-3BF4-F786-63B9F61398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0E1B76-7DF1-6681-434C-CF8D900A2BDD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85E0F9-636A-62E4-0432-25E6FF2B1324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BB69-458D-1A6F-4778-1DC717FFE1D8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747B6F4-CA94-1BEF-CFF2-E4C4906928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2EA94DF-F561-AD9D-E617-9774E9B4EBD1}"/>
              </a:ext>
            </a:extLst>
          </p:cNvPr>
          <p:cNvSpPr txBox="1"/>
          <p:nvPr/>
        </p:nvSpPr>
        <p:spPr>
          <a:xfrm>
            <a:off x="430229" y="2599100"/>
            <a:ext cx="8394684" cy="15696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3. عَلامَ تُعَبِّرُ ﭐلرُّسومُ وَ ﭐلنُّقوشُ ﭐلَّتي تَرَكها ﭐلنّاسُ عَلى ﭐلصُّخورِ وَفي ﭐلْمَعابِدِ؟ </a:t>
            </a:r>
          </a:p>
        </p:txBody>
      </p:sp>
    </p:spTree>
    <p:extLst>
      <p:ext uri="{BB962C8B-B14F-4D97-AF65-F5344CB8AC3E}">
        <p14:creationId xmlns:p14="http://schemas.microsoft.com/office/powerpoint/2010/main" val="29720643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4FFD4-CBEF-7619-F5D3-309F9B4C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228332D-6E0D-8D6B-BEF4-1D4D1344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CD4556-7E34-0DFA-AAC2-36EBDB0BBC6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AB1779-71D4-BFFE-577E-E8D8A611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B7DAB1-FCD4-6C62-0C16-7434DB33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DE0163-B716-7295-9CF2-BFF35A7D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76EBF-08A3-812C-697D-F6335A4DB9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18D059-16BE-F950-D4A9-114013FE4B1E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1B532-3145-19BB-7727-5DD1FCAA66B2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94C41A-12B5-42E9-FF7C-05E7BD0B5EA7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7D0EE0-610D-3CD0-CC72-ED6700FFC7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5BE304F-DF5C-1E10-07B2-0DAD779EB0B3}"/>
              </a:ext>
            </a:extLst>
          </p:cNvPr>
          <p:cNvSpPr txBox="1"/>
          <p:nvPr/>
        </p:nvSpPr>
        <p:spPr>
          <a:xfrm>
            <a:off x="758627" y="4480459"/>
            <a:ext cx="7959012" cy="173664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تُعَبِّرُ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ﭐلنُّقوشُ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وَﭐلرُّسومُ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عَمّا يَراهُ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ﭐلْإِنْسانُ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وَما يَشْعُرُ وَيُحِسُّ بِهِ.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2459EB-8F8F-34E2-78C6-4E8231DE3CD6}"/>
              </a:ext>
            </a:extLst>
          </p:cNvPr>
          <p:cNvSpPr txBox="1"/>
          <p:nvPr/>
        </p:nvSpPr>
        <p:spPr>
          <a:xfrm>
            <a:off x="430229" y="2599100"/>
            <a:ext cx="8394684" cy="15696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400" kern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3. عَلامَ تُعَبِّرُ ﭐلرُّسومُ وَ ﭐلنُّقوشُ ﭐلَّتي تَرَكها ﭐلنّاسُ عَلى ﭐلصُّخورِ وَفي ﭐلْمَعابِدِ؟ </a:t>
            </a:r>
          </a:p>
        </p:txBody>
      </p:sp>
    </p:spTree>
    <p:extLst>
      <p:ext uri="{BB962C8B-B14F-4D97-AF65-F5344CB8AC3E}">
        <p14:creationId xmlns:p14="http://schemas.microsoft.com/office/powerpoint/2010/main" val="341780190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DC29B-3DC3-D765-046B-21A16192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3">
            <a:extLst>
              <a:ext uri="{FF2B5EF4-FFF2-40B4-BE49-F238E27FC236}">
                <a16:creationId xmlns:a16="http://schemas.microsoft.com/office/drawing/2014/main" id="{EFE2FEDA-A97A-2D40-DFC6-862C094A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87" y="771354"/>
            <a:ext cx="6840000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بتعاريف هذه الكلمات؟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49B53-4FDA-94BE-19A3-9C567BC234B8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655B9-2820-1AED-C397-97D31A4EE4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765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0E88E6-605A-6344-D431-83D3C53DE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088DB0-09C5-FECD-A351-D9A7840E299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E8E3BDE-D490-3CD5-76D1-AF41ABD66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73DA70A-8B5A-267F-EBAF-0DADE146DDA7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B6320-B6C1-BF34-852A-05E3C61EE500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C0C626-A1FA-5E5E-490C-E1B887DE9B7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FD69AFBC-26EE-34A2-A151-E8989EF056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F3FB214D-A945-9C6E-4FE3-C44C06D9FB4A}"/>
              </a:ext>
            </a:extLst>
          </p:cNvPr>
          <p:cNvSpPr txBox="1"/>
          <p:nvPr/>
        </p:nvSpPr>
        <p:spPr>
          <a:xfrm>
            <a:off x="6758042" y="299416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دَوَّنَ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8FD34747-C7E6-8AFA-2F1C-697A1222F94B}"/>
              </a:ext>
            </a:extLst>
          </p:cNvPr>
          <p:cNvSpPr txBox="1"/>
          <p:nvPr/>
        </p:nvSpPr>
        <p:spPr>
          <a:xfrm>
            <a:off x="4701974" y="2999101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اَلْأبْجَدِيَّةُ</a:t>
            </a: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E1A9ECFB-48A8-18F9-55EE-6D468625592B}"/>
              </a:ext>
            </a:extLst>
          </p:cNvPr>
          <p:cNvSpPr txBox="1"/>
          <p:nvPr/>
        </p:nvSpPr>
        <p:spPr>
          <a:xfrm>
            <a:off x="2719733" y="2979379"/>
            <a:ext cx="1805401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نَقَشَ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A6ED8577-D223-3AFF-2088-E41F277B9C7C}"/>
              </a:ext>
            </a:extLst>
          </p:cNvPr>
          <p:cNvSpPr txBox="1"/>
          <p:nvPr/>
        </p:nvSpPr>
        <p:spPr>
          <a:xfrm>
            <a:off x="664157" y="3007705"/>
            <a:ext cx="18072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ym typeface="Sakkal Majalla"/>
              </a:rPr>
              <a:t>اَلْحِبْرُ</a:t>
            </a:r>
          </a:p>
        </p:txBody>
      </p:sp>
    </p:spTree>
    <p:extLst>
      <p:ext uri="{BB962C8B-B14F-4D97-AF65-F5344CB8AC3E}">
        <p14:creationId xmlns:p14="http://schemas.microsoft.com/office/powerpoint/2010/main" val="195955728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28107"/>
            <a:chOff x="552763" y="126524"/>
            <a:chExt cx="7558419" cy="32810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7DECA9-E4D9-567E-2A15-71CF090EE725}"/>
                </a:ext>
              </a:extLst>
            </p:cNvPr>
            <p:cNvSpPr>
              <a:spLocks/>
            </p:cNvSpPr>
            <p:nvPr/>
          </p:nvSpPr>
          <p:spPr>
            <a:xfrm>
              <a:off x="4738133" y="166631"/>
              <a:ext cx="132784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 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1 </a:t>
              </a:r>
              <a:endPara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5597DC-F3CD-494A-B0F1-735C3C3205EB}"/>
                </a:ext>
              </a:extLst>
            </p:cNvPr>
            <p:cNvSpPr>
              <a:spLocks/>
            </p:cNvSpPr>
            <p:nvPr/>
          </p:nvSpPr>
          <p:spPr>
            <a:xfrm>
              <a:off x="2638374" y="126524"/>
              <a:ext cx="134408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ورشة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القراءة</a:t>
              </a:r>
              <a:r>
                <a:rPr lang="fr-FR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2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FBB3A4-E47E-0A1F-4EDF-48C3A0DDFB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1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ورشة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13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51973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3387679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باسترسال و الإجابة عن سؤال الفهم؛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42784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توقع مضمون نص مقروء و التحقق من التوقعات؛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343766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872" y="156210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2361254"/>
            <a:ext cx="7789894" cy="277623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3406523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اعتيادي : الطلاقة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222304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2415862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2267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4D9AC60-B943-9244-8F5A-B587DB9D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D4985B-AF01-653C-62EA-F0DFD11B0AE0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4BFBC-BC75-953E-AE2B-8FFD17E21422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F77E56-CDE6-FFD9-C9D3-4CE7CEDA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4E337-02DF-99A5-3C56-92218757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3CFD3B-BF0E-9BB2-959D-C27D579AB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E5428C-93EB-C586-6835-949FC0B2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402741-4E7E-4BAD-2577-EFBA9E19B944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BC018A-5C79-F0F2-0A34-75E77CB665C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96C6E4D0-07A7-3FA9-8E8C-EB6BD84F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07EB4BE-FE38-0DFA-CDC8-1C9524F113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3770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B36A-79AA-2C06-CA0A-36A57C171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69FCEB-E6D3-3214-9635-C7943DCD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1" y="827874"/>
            <a:ext cx="6840000" cy="612000"/>
          </a:xfrm>
        </p:spPr>
        <p:txBody>
          <a:bodyPr>
            <a:normAutofit fontScale="90000"/>
          </a:bodyPr>
          <a:lstStyle/>
          <a:p>
            <a:pPr lv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سأذكركم بشروط الحصول على نجمة السلوك الجيد.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كل حصة سيفوز ثلاثة منكم بالنجمة</a:t>
            </a:r>
            <a:endParaRPr lang="fr-FR" sz="2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AD3BF1-7D2E-FACA-261E-CA695624DC8D}"/>
              </a:ext>
            </a:extLst>
          </p:cNvPr>
          <p:cNvSpPr/>
          <p:nvPr/>
        </p:nvSpPr>
        <p:spPr>
          <a:xfrm>
            <a:off x="-613787" y="79476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667EF2-F06F-ABCC-7D6F-19961FF8A107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3B439-8A8F-3ADE-918A-5827308EAEB2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2F1A851-0699-9B33-537C-308F882A5D8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19BD340D-6C96-2F0A-F208-FAA9A7FECDE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002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4;p5">
            <a:extLst>
              <a:ext uri="{FF2B5EF4-FFF2-40B4-BE49-F238E27FC236}">
                <a16:creationId xmlns:a16="http://schemas.microsoft.com/office/drawing/2014/main" id="{7FA6A52C-9DD3-EC2B-490A-DC13818227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BD9C6F-4011-629A-B399-E0C8DECA9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4B510FA-95AB-5E85-2947-D55CE6B26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262539-11FD-42E7-A8FA-4327D7782E0E}"/>
              </a:ext>
            </a:extLst>
          </p:cNvPr>
          <p:cNvSpPr>
            <a:spLocks/>
          </p:cNvSpPr>
          <p:nvPr/>
        </p:nvSpPr>
        <p:spPr>
          <a:xfrm>
            <a:off x="4383567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2DCA-4239-D9DB-B3C6-3593CB47EF60}"/>
              </a:ext>
            </a:extLst>
          </p:cNvPr>
          <p:cNvSpPr>
            <a:spLocks/>
          </p:cNvSpPr>
          <p:nvPr/>
        </p:nvSpPr>
        <p:spPr>
          <a:xfrm>
            <a:off x="2283808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A7DFF878-81C6-9F2A-9BA1-B1C31DB92120}"/>
              </a:ext>
            </a:extLst>
          </p:cNvPr>
          <p:cNvSpPr txBox="1"/>
          <p:nvPr/>
        </p:nvSpPr>
        <p:spPr>
          <a:xfrm>
            <a:off x="608689" y="2852391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lang="ar-MA" sz="3600" kern="0" noProof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أُتابِعُ قِراءَةَ زَميلي أَوْ زَميلَتي بِأصْبعي عَلى كُرّاسَتي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sp>
        <p:nvSpPr>
          <p:cNvPr id="8" name="Google Shape;1333;p8">
            <a:extLst>
              <a:ext uri="{FF2B5EF4-FFF2-40B4-BE49-F238E27FC236}">
                <a16:creationId xmlns:a16="http://schemas.microsoft.com/office/drawing/2014/main" id="{41991C90-0991-0644-AB57-5AC3BE65A060}"/>
              </a:ext>
            </a:extLst>
          </p:cNvPr>
          <p:cNvSpPr txBox="1"/>
          <p:nvPr/>
        </p:nvSpPr>
        <p:spPr>
          <a:xfrm>
            <a:off x="602504" y="4911198"/>
            <a:ext cx="603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lvl="0" algn="r" defTabSz="914400" rtl="1">
              <a:defRPr/>
            </a:pPr>
            <a:r>
              <a:rPr lang="ar-MA" sz="3600" kern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قبل ٱلْإجابَةِ، أُفَكِّرُ بِتَرْكيزٍ، ثُمَّ أُجيبُ بِدِقَّةٍ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DCE5182-2675-34A6-622B-86A6D65AD1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91" y="2018951"/>
            <a:ext cx="1528772" cy="15287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03EB795-7424-B045-0331-DFF1369DE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6" y="4083205"/>
            <a:ext cx="1528771" cy="15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0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50AE-744E-3E3F-F2DB-3E90C290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64D3382-BF3A-0C43-2E8A-6206339A5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6" name="Espace réservé pour une image  4">
            <a:extLst>
              <a:ext uri="{FF2B5EF4-FFF2-40B4-BE49-F238E27FC236}">
                <a16:creationId xmlns:a16="http://schemas.microsoft.com/office/drawing/2014/main" id="{0EF54EB2-1BC0-215D-EDB5-90A3708CB60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960C60-DD8F-D307-44D1-1B69D88149E0}"/>
              </a:ext>
            </a:extLst>
          </p:cNvPr>
          <p:cNvSpPr txBox="1"/>
          <p:nvPr/>
        </p:nvSpPr>
        <p:spPr>
          <a:xfrm>
            <a:off x="3006969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8DB799-6F6A-C23A-911C-33C041ECABAD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04FEDD-37E1-C2CE-8715-E4772CA0E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93BC426-3C56-D531-D6BA-A1CFB4B1AA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08F3F08-8193-2352-1FA5-D70C2ABC53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AE0AC1C-2085-EA5C-B14F-9F9D12A8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94FD37F-F3B4-4BD8-DFC2-FE37BCFA0AE2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F2F098-3C38-86E3-5508-05484084CDDB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2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9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88C9B6DC-4C52-16AC-B1DE-54E91DF4B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0" name="Image 2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98D1611-79C9-5D35-8B37-6A4459C7E4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AC229B-264A-15B0-2EBD-410AEA843464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043775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16812</TotalTime>
  <Words>1446</Words>
  <Application>Microsoft Office PowerPoint</Application>
  <PresentationFormat>Affichage à l'écran (4:3)</PresentationFormat>
  <Paragraphs>318</Paragraphs>
  <Slides>49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49</vt:i4>
      </vt:variant>
    </vt:vector>
  </HeadingPairs>
  <TitlesOfParts>
    <vt:vector size="74" baseType="lpstr">
      <vt:lpstr>Arial</vt:lpstr>
      <vt:lpstr>Wingdings</vt:lpstr>
      <vt:lpstr>Dosis SemiBold</vt:lpstr>
      <vt:lpstr>Microsoft Uighur</vt:lpstr>
      <vt:lpstr>Sakkal Majalla</vt:lpstr>
      <vt:lpstr>Dosis ExtraBold</vt:lpstr>
      <vt:lpstr>Calibri Light</vt:lpstr>
      <vt:lpstr>Dosis Medium</vt:lpstr>
      <vt:lpstr>Modern Love</vt:lpstr>
      <vt:lpstr>Dosis</vt:lpstr>
      <vt:lpstr>Calibri</vt:lpstr>
      <vt:lpstr>2_Thème Office</vt:lpstr>
      <vt:lpstr>2_05- افتتاح الحصة</vt:lpstr>
      <vt:lpstr>01- نشاط اعتيادي</vt:lpstr>
      <vt:lpstr>1_01- نشاط اعتيادي</vt:lpstr>
      <vt:lpstr>04- قراءة/ كتابة</vt:lpstr>
      <vt:lpstr>1_04- قراءة/ كتابة</vt:lpstr>
      <vt:lpstr>1_05- اختتام الحصة</vt:lpstr>
      <vt:lpstr>3_Env-Enseignant</vt:lpstr>
      <vt:lpstr>00_Env-Enseignant</vt:lpstr>
      <vt:lpstr>3_01- نشاط اعتيادي</vt:lpstr>
      <vt:lpstr>1_Env-Enseignant</vt:lpstr>
      <vt:lpstr>1_Thème Office</vt:lpstr>
      <vt:lpstr>2_01- نشاط اعتيادي</vt:lpstr>
      <vt:lpstr>2_05- اختتام الحصة</vt:lpstr>
      <vt:lpstr>Présentation PowerPoint</vt:lpstr>
      <vt:lpstr>Présentation PowerPoint</vt:lpstr>
      <vt:lpstr>تنظيم حصص الأسبوع الرابع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قبل أن نبدأ حصة اليوم سأذكركم بشروط الحصول على نجمة السلوك الجيد.  في كل حصة سيفوز ثلاثة منكم بالنجمة</vt:lpstr>
      <vt:lpstr>ضعوا اللوحة على الطاولة ، الكراسة والدفتر والمقلمة في القمطر.</vt:lpstr>
      <vt:lpstr>ستتدربون في هذه الحصة على قراءة فقرة بدقة وسرعة. من يقرأ؟  تابعوا معي</vt:lpstr>
      <vt:lpstr>الآن سنمر لتحدي الطلاقة. سأسحب 5 بطاقات تحمل أسماء 5 متعلمين.  سأنادي على المتعلم الأول ليقرأ النص بطلاقة.</vt:lpstr>
      <vt:lpstr>أنادي على التلميذ الأول: .................................. .</vt:lpstr>
      <vt:lpstr>الفائزون بنجمة الطلاقة هم ...........................................................................</vt:lpstr>
      <vt:lpstr>على ألواحكم . أجيبوا عن السؤال التالي بجملة تامة ؟ سأمنحكم دقيقة واحدة لكتابة الجواب.</vt:lpstr>
      <vt:lpstr>نصحح. من يقرأ جوابه ؟ يركز الأستاذ(ة) على كتابة  المتعلمين للجواب بجمل تامة و مفيدة .</vt:lpstr>
      <vt:lpstr>ورشة القراءة – الحصة 1 </vt:lpstr>
      <vt:lpstr> سنقرأ نصا بعنوان : رحلتي في الكتابة. في نظركم هل يمكننا القيام برحلة في الكتابة؟ كيف ؟</vt:lpstr>
      <vt:lpstr>قبل قراءة النص سنتعرف على مفردات تفيدنا في فهم النص. سأقرأ أولاً. من يقرأ مثلي؟</vt:lpstr>
      <vt:lpstr>الآن، سنربط كل كلمة بالتعريف المناسب لها . ما المقصود بنقش؟ دوَّن ؟الحبر؟  الأبجدية؟ </vt:lpstr>
      <vt:lpstr> لاحظوا عنوان النص و الصورة. لتتوقعوا مضمون النص.</vt:lpstr>
      <vt:lpstr>سأسجل بعض أجابتكم و توقعاتكم على السبورة لكي نتحقق منها بعد قراءة النص.</vt:lpstr>
      <vt:lpstr>خدوا كراساتكم ،الصفحة 108  . اقرؤوا النص قراءة صامتة لتتحققوا من توقعاتكم.</vt:lpstr>
      <vt:lpstr>من توقع ما جاء في النص؟ أين  قرأت ذلك في النص؟</vt:lpstr>
      <vt:lpstr>سجلوا المعجم الذي درسناه على دفاتركم.</vt:lpstr>
      <vt:lpstr>سأقرأ النص ؛ تابعوا معي ؛ سطروا على مفردات المعجم التي تعلمناها عندما نصل إليها .</vt:lpstr>
      <vt:lpstr>من يقرأ؟ تابعوا </vt:lpstr>
      <vt:lpstr>ورشة القراءة – الحصة 2</vt:lpstr>
      <vt:lpstr>الان سيقرأ كل واحد منكم  فقرة مع احترام قواعد القراءة الشعرية المعبرة. من يقرأ؟ </vt:lpstr>
      <vt:lpstr>تابعوا معي سأقرأ الجزء التالي من النص قراءة شعرية معبرة . من يقرأ مثلي؟</vt:lpstr>
      <vt:lpstr>ركزوا على نهاية الكلمات المكتوبة بلون مغاير.  من يقرأ؟</vt:lpstr>
      <vt:lpstr>ابحثوا عن الكلمات التي تنتهي بنفس القافية في النص. من يقرأ؟ </vt:lpstr>
      <vt:lpstr>الان ستنجزون في مجموعات ثنائية. النشاط 1 في الصفحة 109 من كراساتكم </vt:lpstr>
      <vt:lpstr>سأمر بين الصفوف لمساعدتكم.</vt:lpstr>
      <vt:lpstr>نصحح : من يقدم لنا عمل مجموعته</vt:lpstr>
      <vt:lpstr>صححوا. </vt:lpstr>
      <vt:lpstr>الان سيعمل كل واحد منكم بمفرده</vt:lpstr>
      <vt:lpstr>على دفاتركم أجيبوا عن الأسئلة التالية  بعد قراءة النص جيدا.</vt:lpstr>
      <vt:lpstr>سأمر بين الصفوف لمساعدتكم. معكم 7 دقائق للإنجاز.</vt:lpstr>
      <vt:lpstr>نصحح. من يجيب عن السؤال الأول؟ هل أنتم متفقون؟ أين ورد الجواب في النص؟</vt:lpstr>
      <vt:lpstr>صححوا. </vt:lpstr>
      <vt:lpstr>نصحح. من يجيب عن السؤال الثاني؟ هل أنتم متفقون؟ أين ورد الجواب في النص؟</vt:lpstr>
      <vt:lpstr>صححوا.</vt:lpstr>
      <vt:lpstr>نصحح. من يجيب عن السؤال الثالث؟ هل أنتم متفقون؟ أين ورد الجواب في النص؟</vt:lpstr>
      <vt:lpstr>صححوا.</vt:lpstr>
      <vt:lpstr>Présentation PowerPoint</vt:lpstr>
      <vt:lpstr>من يذكرنا بتعاريف هذه الكلمات؟ 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149</cp:revision>
  <dcterms:created xsi:type="dcterms:W3CDTF">2023-09-20T21:35:22Z</dcterms:created>
  <dcterms:modified xsi:type="dcterms:W3CDTF">2026-01-04T17:54:09Z</dcterms:modified>
</cp:coreProperties>
</file>