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8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1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87" r:id="rId1"/>
    <p:sldMasterId id="2147483701" r:id="rId2"/>
    <p:sldMasterId id="2147483724" r:id="rId3"/>
    <p:sldMasterId id="2147483747" r:id="rId4"/>
    <p:sldMasterId id="2147483770" r:id="rId5"/>
    <p:sldMasterId id="2147483793" r:id="rId6"/>
    <p:sldMasterId id="2147483816" r:id="rId7"/>
    <p:sldMasterId id="2147483844" r:id="rId8"/>
    <p:sldMasterId id="2147483884" r:id="rId9"/>
    <p:sldMasterId id="2147483907" r:id="rId10"/>
    <p:sldMasterId id="2147483931" r:id="rId11"/>
    <p:sldMasterId id="2147483955" r:id="rId12"/>
  </p:sldMasterIdLst>
  <p:notesMasterIdLst>
    <p:notesMasterId r:id="rId39"/>
  </p:notesMasterIdLst>
  <p:sldIdLst>
    <p:sldId id="2147482731" r:id="rId13"/>
    <p:sldId id="2147482479" r:id="rId14"/>
    <p:sldId id="2147482728" r:id="rId15"/>
    <p:sldId id="2147482729" r:id="rId16"/>
    <p:sldId id="2134807143" r:id="rId17"/>
    <p:sldId id="2147482702" r:id="rId18"/>
    <p:sldId id="2147482520" r:id="rId19"/>
    <p:sldId id="2147482732" r:id="rId20"/>
    <p:sldId id="2147482733" r:id="rId21"/>
    <p:sldId id="2147482734" r:id="rId22"/>
    <p:sldId id="2147482521" r:id="rId23"/>
    <p:sldId id="2147482522" r:id="rId24"/>
    <p:sldId id="2147482523" r:id="rId25"/>
    <p:sldId id="2134807222" r:id="rId26"/>
    <p:sldId id="2147482529" r:id="rId27"/>
    <p:sldId id="2147482709" r:id="rId28"/>
    <p:sldId id="2147482525" r:id="rId29"/>
    <p:sldId id="2147482531" r:id="rId30"/>
    <p:sldId id="2147482532" r:id="rId31"/>
    <p:sldId id="2147482533" r:id="rId32"/>
    <p:sldId id="2147482534" r:id="rId33"/>
    <p:sldId id="2147482535" r:id="rId34"/>
    <p:sldId id="2147482503" r:id="rId35"/>
    <p:sldId id="2147482536" r:id="rId36"/>
    <p:sldId id="2147482726" r:id="rId37"/>
    <p:sldId id="2147482628" r:id="rId38"/>
  </p:sldIdLst>
  <p:sldSz cx="9144000" cy="6858000" type="screen4x3"/>
  <p:notesSz cx="6858000" cy="9144000"/>
  <p:embeddedFontLst>
    <p:embeddedFont>
      <p:font typeface="Dosis SemiBold" panose="020B0604020202020204" charset="0"/>
      <p:bold r:id="rId40"/>
    </p:embeddedFont>
    <p:embeddedFont>
      <p:font typeface="Microsoft Uighur" panose="02000000000000000000" pitchFamily="2" charset="-78"/>
      <p:regular r:id="rId41"/>
      <p:bold r:id="rId42"/>
    </p:embeddedFont>
    <p:embeddedFont>
      <p:font typeface="Dosis" panose="020B060402020202020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Dosis ExtraBold" panose="020B0604020202020204" charset="0"/>
      <p:bold r:id="rId51"/>
    </p:embeddedFont>
    <p:embeddedFont>
      <p:font typeface="Sakkal Majalla" panose="02000000000000000000" pitchFamily="2" charset="-78"/>
      <p:regular r:id="rId52"/>
      <p:bold r:id="rId53"/>
    </p:embeddedFont>
    <p:embeddedFont>
      <p:font typeface="Dosis Medium" panose="020B0604020202020204" charset="0"/>
      <p:regular r:id="rId54"/>
    </p:embeddedFont>
    <p:embeddedFont>
      <p:font typeface="Modern Love" panose="020B0604020202020204" charset="0"/>
      <p:regular r:id="rId55"/>
    </p:embeddedFont>
    <p:embeddedFont>
      <p:font typeface="Segoe UI Symbol" panose="020B0502040204020203" pitchFamily="34" charset="0"/>
      <p:regular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D6E9EA"/>
    <a:srgbClr val="106585"/>
    <a:srgbClr val="C1E4F5"/>
    <a:srgbClr val="C3D215"/>
    <a:srgbClr val="0097B2"/>
    <a:srgbClr val="00729A"/>
    <a:srgbClr val="1E3F48"/>
    <a:srgbClr val="70B1B6"/>
    <a:srgbClr val="7F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png"/></Relationships>
</file>

<file path=ppt/slideLayouts/_rels/slideLayout2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42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068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995262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5862448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373435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6000108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6952349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33234812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0948426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1717524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08189624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10762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7042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46418273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7882610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8769499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0133902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541313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1085489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90700607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2350257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814486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354771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1276354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3005349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43785803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23245463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17654312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408472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7332521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1851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1674286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7090111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19691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70617015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177366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06584148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xmlns="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xmlns="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xmlns="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xmlns="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xmlns="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29798243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Microsoft Uighur" panose="02000000000000000000" pitchFamily="2" charset="-78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6279488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546712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3432958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1450558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605933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44338361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6190420" y="2150869"/>
            <a:ext cx="7697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943514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59041841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60843698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30562603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8564786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49551246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6779203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4029810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368368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835524834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383970578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97520453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07848000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476441424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710700109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972566603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5357535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682072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24718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58246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2955031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995509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779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311163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9428671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84053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16674356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782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xmlns="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52032221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0374068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1265820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6296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7895042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733687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0312173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9153781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0429337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904940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581147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69204795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2918608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85907770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72913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3304821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874834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89966908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9892578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85474759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7060491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9704793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6226152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55437976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3891286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169878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992494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3399813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5650688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1766058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2591503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1902901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3816458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50242097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6773868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80596095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633723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75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4266023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1195436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8364867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492241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7238388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612443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88206986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0502052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22025992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4364913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4966449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7555453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6720594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20015275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177453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5326619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2206527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3990689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6030480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23860846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69968288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8654053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4871053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4577004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7102191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4385588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04171249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1948032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4201464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0562179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4729689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24256848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019662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166883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0008676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3439907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22051495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9828557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4411803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039835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7732334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5138682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0391001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6947975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9026107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0957473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5417697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4867712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5822868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3828867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1974098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2434547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8398798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81771940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96865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9419873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2454538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5635475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6446131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20058603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4673767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0094593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0424360"/>
      </p:ext>
    </p:extLst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29963981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4721646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301058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62938248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3276737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554520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079919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823856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61042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73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131731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8104232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300486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26201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837191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431509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7019263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287052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582743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76525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750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478950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75610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664225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252421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991106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939652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02668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879302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63050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034965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99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297258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52767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362833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609765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441484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50256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588608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835227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957685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28226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54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74878109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3760045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7049578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09865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340255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944353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414850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775907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4456548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55675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66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914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5712211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939504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0996544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175250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740504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800270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623493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433201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4950748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0309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67186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45245508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4131556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8802780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482544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3930627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350950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948366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44788781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578627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315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912974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0170513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663600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61066163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770616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6220533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7192557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6559240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2452180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432405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26774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192.xml"/><Relationship Id="rId21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image" Target="../media/image2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32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217.xml"/><Relationship Id="rId21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20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2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23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24.xml"/><Relationship Id="rId19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Relationship Id="rId22" Type="http://schemas.openxmlformats.org/officeDocument/2006/relationships/slideLayout" Target="../slideLayouts/slideLayout2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1.xml"/><Relationship Id="rId21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20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23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48.xml"/><Relationship Id="rId19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Relationship Id="rId22" Type="http://schemas.openxmlformats.org/officeDocument/2006/relationships/slideLayout" Target="../slideLayouts/slideLayout2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image" Target="../media/image12.jpg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0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985" r:id="rId12"/>
    <p:sldLayoutId id="214748397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191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91" r:id="rId24"/>
    <p:sldLayoutId id="2147483990" r:id="rId2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91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92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023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93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26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7804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988" r:id="rId21"/>
    <p:sldLayoutId id="2147483982" r:id="rId22"/>
    <p:sldLayoutId id="2147483745" r:id="rId23"/>
    <p:sldLayoutId id="2147483746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5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9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67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984" r:id="rId3"/>
    <p:sldLayoutId id="214748397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7" r:id="rId22"/>
    <p:sldLayoutId id="2147483868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932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89" r:id="rId22"/>
    <p:sldLayoutId id="2147483983" r:id="rId23"/>
    <p:sldLayoutId id="2147483906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39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image" Target="../media/image39.gif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FA4305B-7EE2-A389-F323-6EEE51141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367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80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7BBF56-4EFF-7B52-2A3D-DC7059ED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07F933C3-2B74-49B1-6CA6-A3478A749EF9}"/>
              </a:ext>
            </a:extLst>
          </p:cNvPr>
          <p:cNvSpPr txBox="1"/>
          <p:nvPr/>
        </p:nvSpPr>
        <p:spPr>
          <a:xfrm>
            <a:off x="-339755" y="780197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ماذا نكتب في مقطع النهاية؟ 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CF8526B2-7461-103F-534E-B1A3D3F8C6EF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ADAF140-79C6-F172-8EDD-2E6B5DB9BEC6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B753638-DF06-1B8B-5501-1AFD21057EA9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C56FB111-8B9F-4AAB-9CEA-77816E253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085309C6-298A-5053-9729-A7195D417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CF4E1CF5-F880-0A99-9CC7-9D572DF4B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69D1895C-F771-3AAC-AFD3-4F555A737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20C56141-6EFF-31D7-542D-F123101E9C99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EA1E546-4CCE-C6CB-D10F-F7B591CBCA3B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-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F2ED8594-3143-24F9-924E-B3CC1CA6D8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F776AA6-EDCC-7B76-48E5-FF29AA55BB10}"/>
              </a:ext>
            </a:extLst>
          </p:cNvPr>
          <p:cNvGrpSpPr/>
          <p:nvPr/>
        </p:nvGrpSpPr>
        <p:grpSpPr>
          <a:xfrm>
            <a:off x="1083001" y="1584000"/>
            <a:ext cx="7399262" cy="4769642"/>
            <a:chOff x="1083001" y="1074659"/>
            <a:chExt cx="7520036" cy="527898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76556548-1D49-C4CF-82CB-A5110A23F688}"/>
                </a:ext>
              </a:extLst>
            </p:cNvPr>
            <p:cNvGrpSpPr/>
            <p:nvPr/>
          </p:nvGrpSpPr>
          <p:grpSpPr>
            <a:xfrm>
              <a:off x="1083001" y="2033569"/>
              <a:ext cx="3228392" cy="4320073"/>
              <a:chOff x="1754155" y="1567543"/>
              <a:chExt cx="3228392" cy="4320073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xmlns="" id="{46AB69F5-7512-350D-D0FC-8A6C42576896}"/>
                  </a:ext>
                </a:extLst>
              </p:cNvPr>
              <p:cNvSpPr/>
              <p:nvPr/>
            </p:nvSpPr>
            <p:spPr>
              <a:xfrm>
                <a:off x="1754155" y="1567543"/>
                <a:ext cx="3228392" cy="4320073"/>
              </a:xfrm>
              <a:prstGeom prst="roundRect">
                <a:avLst>
                  <a:gd name="adj" fmla="val 7129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465EF326-ECB4-3E53-AE78-C9DB87B231A5}"/>
                  </a:ext>
                </a:extLst>
              </p:cNvPr>
              <p:cNvSpPr txBox="1"/>
              <p:nvPr/>
            </p:nvSpPr>
            <p:spPr>
              <a:xfrm>
                <a:off x="1903445" y="1742420"/>
                <a:ext cx="292981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fr-M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Google Shape;452;p158">
              <a:extLst>
                <a:ext uri="{FF2B5EF4-FFF2-40B4-BE49-F238E27FC236}">
                  <a16:creationId xmlns:a16="http://schemas.microsoft.com/office/drawing/2014/main" xmlns="" id="{EFABDDD0-8D48-F938-E548-5BE50C86DC4E}"/>
                </a:ext>
              </a:extLst>
            </p:cNvPr>
            <p:cNvSpPr txBox="1"/>
            <p:nvPr/>
          </p:nvSpPr>
          <p:spPr>
            <a:xfrm>
              <a:off x="1424039" y="1074659"/>
              <a:ext cx="2546315" cy="8714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25098"/>
              </a:scheme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rPr>
                <a:t>اَلنَّصُّ ٱلسَّرْدِيُّ</a:t>
              </a:r>
              <a:endParaRPr kumimoji="0" lang="fr-M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endParaRPr>
            </a:p>
          </p:txBody>
        </p:sp>
        <p:sp>
          <p:nvSpPr>
            <p:cNvPr id="5" name="Google Shape;452;p158">
              <a:extLst>
                <a:ext uri="{FF2B5EF4-FFF2-40B4-BE49-F238E27FC236}">
                  <a16:creationId xmlns:a16="http://schemas.microsoft.com/office/drawing/2014/main" xmlns="" id="{E4C7286E-CE6E-EE03-CAAD-C62179146D4B}"/>
                </a:ext>
              </a:extLst>
            </p:cNvPr>
            <p:cNvSpPr txBox="1"/>
            <p:nvPr/>
          </p:nvSpPr>
          <p:spPr>
            <a:xfrm>
              <a:off x="6332317" y="2302950"/>
              <a:ext cx="2270720" cy="678472"/>
            </a:xfrm>
            <a:prstGeom prst="roundRect">
              <a:avLst>
                <a:gd name="adj" fmla="val 8675"/>
              </a:avLst>
            </a:prstGeom>
            <a:solidFill>
              <a:srgbClr val="0097B2">
                <a:alpha val="25098"/>
              </a:srgb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  <a:sym typeface="Sakkal Majalla"/>
                </a:rPr>
                <a:t>مَقْطَعُ ٱلْبِدايَةِ</a:t>
              </a:r>
            </a:p>
          </p:txBody>
        </p:sp>
        <p:sp>
          <p:nvSpPr>
            <p:cNvPr id="10" name="Accolade fermante 9">
              <a:extLst>
                <a:ext uri="{FF2B5EF4-FFF2-40B4-BE49-F238E27FC236}">
                  <a16:creationId xmlns:a16="http://schemas.microsoft.com/office/drawing/2014/main" xmlns="" id="{DBE21E77-840E-DEA9-362F-43AC5DA16E36}"/>
                </a:ext>
              </a:extLst>
            </p:cNvPr>
            <p:cNvSpPr/>
            <p:nvPr/>
          </p:nvSpPr>
          <p:spPr>
            <a:xfrm>
              <a:off x="4544007" y="2208446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ccolade fermante 10">
              <a:extLst>
                <a:ext uri="{FF2B5EF4-FFF2-40B4-BE49-F238E27FC236}">
                  <a16:creationId xmlns:a16="http://schemas.microsoft.com/office/drawing/2014/main" xmlns="" id="{956129BF-8133-BC67-8128-DF25EB03529C}"/>
                </a:ext>
              </a:extLst>
            </p:cNvPr>
            <p:cNvSpPr/>
            <p:nvPr/>
          </p:nvSpPr>
          <p:spPr>
            <a:xfrm>
              <a:off x="4571999" y="3261018"/>
              <a:ext cx="127456" cy="198563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ccolade fermante 11">
              <a:extLst>
                <a:ext uri="{FF2B5EF4-FFF2-40B4-BE49-F238E27FC236}">
                  <a16:creationId xmlns:a16="http://schemas.microsoft.com/office/drawing/2014/main" xmlns="" id="{04D4F2EA-0A73-B92F-34D2-5A99D6340F1D}"/>
                </a:ext>
              </a:extLst>
            </p:cNvPr>
            <p:cNvSpPr/>
            <p:nvPr/>
          </p:nvSpPr>
          <p:spPr>
            <a:xfrm>
              <a:off x="4544007" y="5347129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ECFBA8F0-3FE5-BF17-37EB-8D8814B7C9B0}"/>
                </a:ext>
              </a:extLst>
            </p:cNvPr>
            <p:cNvCxnSpPr/>
            <p:nvPr/>
          </p:nvCxnSpPr>
          <p:spPr>
            <a:xfrm flipH="1">
              <a:off x="4805265" y="2665646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6F079A82-34CF-4578-D614-17A5EF083777}"/>
                </a:ext>
              </a:extLst>
            </p:cNvPr>
            <p:cNvCxnSpPr/>
            <p:nvPr/>
          </p:nvCxnSpPr>
          <p:spPr>
            <a:xfrm flipH="1">
              <a:off x="4805265" y="4253835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E059505D-3DBE-931B-063F-F57845144FE6}"/>
                </a:ext>
              </a:extLst>
            </p:cNvPr>
            <p:cNvCxnSpPr/>
            <p:nvPr/>
          </p:nvCxnSpPr>
          <p:spPr>
            <a:xfrm flipH="1">
              <a:off x="4805265" y="5804329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B06C6916-C9B0-961B-F31B-98119AF65FB6}"/>
              </a:ext>
            </a:extLst>
          </p:cNvPr>
          <p:cNvSpPr txBox="1"/>
          <p:nvPr/>
        </p:nvSpPr>
        <p:spPr>
          <a:xfrm>
            <a:off x="6248011" y="4047091"/>
            <a:ext cx="2270720" cy="613010"/>
          </a:xfrm>
          <a:prstGeom prst="roundRect">
            <a:avLst>
              <a:gd name="adj" fmla="val 8675"/>
            </a:avLst>
          </a:prstGeom>
          <a:solidFill>
            <a:srgbClr val="0097B2">
              <a:alpha val="25098"/>
            </a:srgb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مَقْطَعُ ٱلْوَسطِ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B9B5975E-9A7A-4EDA-47A8-95C030FC40F3}"/>
              </a:ext>
            </a:extLst>
          </p:cNvPr>
          <p:cNvSpPr txBox="1"/>
          <p:nvPr/>
        </p:nvSpPr>
        <p:spPr>
          <a:xfrm>
            <a:off x="6206723" y="5550824"/>
            <a:ext cx="2270720" cy="613010"/>
          </a:xfrm>
          <a:prstGeom prst="roundRect">
            <a:avLst>
              <a:gd name="adj" fmla="val 8675"/>
            </a:avLst>
          </a:prstGeom>
          <a:solidFill>
            <a:srgbClr val="0097B2">
              <a:alpha val="25098"/>
            </a:srgb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مَقْطَعُ ٱلْنّهايَةِ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86538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0D58A6-DD23-E51D-C313-364DD7DCB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AD234A0E-9AE5-D610-8381-C352C97B0A04}"/>
              </a:ext>
            </a:extLst>
          </p:cNvPr>
          <p:cNvSpPr txBox="1"/>
          <p:nvPr/>
        </p:nvSpPr>
        <p:spPr>
          <a:xfrm>
            <a:off x="-280836" y="862972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الان ستشتغلون فرديا لإنجاز النشاط التالي على كراساتكم الصفحة 111.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8011180F-46C7-B992-61BB-964D91D5F195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A006FB7-09BF-DABC-711E-DC1162934B85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DA2AEC2-F937-BB2B-4B91-812DBF8D7959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xmlns="" id="{BC67A210-089E-F074-C208-B9456B641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xmlns="" id="{D4A26FFF-A730-6D86-3029-E2AD9266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5D52DA21-B173-B39D-6A4B-C9F05D5B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A72B32F7-6210-720F-5448-BEF1D193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ADF9D1F-7B2D-BD8E-879C-1E340F1C9F49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51ECE04-F73A-5930-B3A2-55A0545C3695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45" name="Espace réservé pour une image  14">
            <a:extLst>
              <a:ext uri="{FF2B5EF4-FFF2-40B4-BE49-F238E27FC236}">
                <a16:creationId xmlns:a16="http://schemas.microsoft.com/office/drawing/2014/main" xmlns="" id="{3B21C0A0-9ED7-7F29-2DE7-0B235A1169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0075146-9EFD-C5D3-2A55-2B8EA7ECD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736" y="1584325"/>
            <a:ext cx="3375953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77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A7DDA2-A61A-66F4-77F1-5B5914614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33A0924-716E-7056-7C76-4C48EE892502}"/>
              </a:ext>
            </a:extLst>
          </p:cNvPr>
          <p:cNvSpPr txBox="1"/>
          <p:nvPr/>
        </p:nvSpPr>
        <p:spPr>
          <a:xfrm>
            <a:off x="439823" y="610437"/>
            <a:ext cx="7086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 معكم 15 دقيقة للإنجاز. استعينوا بعناصر التصميم و روابط السرد التي تعلمتم. سأضع رموزا تساعدكم على التصحيح.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6104E6C-AF21-6407-790D-A520A611AB9E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10F4755-559F-E840-5973-758C37A7C8E4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CDD91FD-D9F7-0545-1674-2B23D75B3C07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B1205C12-A8F7-9BFE-A7DA-E57F17DF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D29E03B5-8CC3-D805-9B14-006E8603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534F2B19-255A-0A6E-7539-93343D90F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1438533F-06E5-A980-38C5-8BBD8D1C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AAB6304-0A21-FE2A-BDBE-E6B9303A979D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F7B5FC9-AC5D-8A92-8C1E-0884F731FB99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29" name="Espace réservé pour une image  14">
            <a:extLst>
              <a:ext uri="{FF2B5EF4-FFF2-40B4-BE49-F238E27FC236}">
                <a16:creationId xmlns:a16="http://schemas.microsoft.com/office/drawing/2014/main" xmlns="" id="{E967D0D3-6D54-1C6E-3E61-378D802C29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A47CD13-EEDE-D772-139A-51E544352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990" y="1612250"/>
            <a:ext cx="6942222" cy="48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8998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EEB6E0-1E57-405A-F47E-B99505D13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E345996E-844B-DF5A-6A7B-F435DEE2F394}"/>
              </a:ext>
            </a:extLst>
          </p:cNvPr>
          <p:cNvSpPr txBox="1"/>
          <p:nvPr/>
        </p:nvSpPr>
        <p:spPr>
          <a:xfrm>
            <a:off x="552763" y="604048"/>
            <a:ext cx="6985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سأسجل  بعض الأخطاء  على السبورة  (نحوية – صرفية – إملائية – علامات ترقيم – غموض في المعنى...)لاستثمارها في التصحيح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51D4CEB7-15E2-5827-9D57-DAEF808BFCC8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D3318C2-A83D-7484-CCF9-B27C911DE7EB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F775C39-50A9-7E6D-5C94-686B96D81482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163420E9-9E49-FF3D-A545-C147C6A02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9E47F8E1-3B00-A02E-FED7-025E5C46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5B584EDC-DF66-D3ED-D47E-4B944D0B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F0FA3974-913A-528A-9D6F-75F2AD7FC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D9C1F29-0291-00ED-6934-B3A39FE25F46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D48C249-43D4-91D6-ABA2-79487A1CA1DA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30" name="Espace réservé pour une image  14">
            <a:extLst>
              <a:ext uri="{FF2B5EF4-FFF2-40B4-BE49-F238E27FC236}">
                <a16:creationId xmlns:a16="http://schemas.microsoft.com/office/drawing/2014/main" xmlns="" id="{09E75BC9-FF77-5907-1421-BF1A9A156D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E5479D4-F29E-E49A-AF9E-3A65E611EE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736" y="1584325"/>
            <a:ext cx="3375953" cy="482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4722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2D1B26-3607-E74F-0A90-4FBC5F73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88083691-3BFB-E340-BF7A-C9C0B5934AA4}"/>
              </a:ext>
            </a:extLst>
          </p:cNvPr>
          <p:cNvSpPr txBox="1"/>
          <p:nvPr/>
        </p:nvSpPr>
        <p:spPr>
          <a:xfrm>
            <a:off x="105525" y="684213"/>
            <a:ext cx="7390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استعينوا برموز التصحيح و صححوا الأخطاء 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يقدم الأستاذ نماذج من الأخطاء التي تم رصدها و يسجلها على السبورة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8E4C895-BB15-FD9A-ED72-476541D7478F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6A2582F-3D2D-65BA-CCB7-06EAF228242C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D8BBE5A-1CD1-9AE3-96FF-33BE14924DFD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5EBD0D76-4EE1-3C14-29A0-00AA541C8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B894D1AF-E9BC-E12C-79C7-63D20AC9E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669F6DDB-D5A3-8958-423A-CD6E2E96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33266FBA-D639-D40C-1676-62137ADD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B2B5736-AB16-FAC2-845C-1AFCED800114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ADB8D71-DED4-8170-51A5-3CE40070608C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23" name="Espace réservé pour une image  18">
            <a:extLst>
              <a:ext uri="{FF2B5EF4-FFF2-40B4-BE49-F238E27FC236}">
                <a16:creationId xmlns:a16="http://schemas.microsoft.com/office/drawing/2014/main" xmlns="" id="{F0C5F7D4-0BAA-29F9-3DF1-9C5B6DB357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B9443C7D-6A30-3896-DE79-8DBC620ECD08}"/>
              </a:ext>
            </a:extLst>
          </p:cNvPr>
          <p:cNvGraphicFramePr>
            <a:graphicFrameLocks noGrp="1"/>
          </p:cNvGraphicFramePr>
          <p:nvPr/>
        </p:nvGraphicFramePr>
        <p:xfrm>
          <a:off x="864625" y="2141778"/>
          <a:ext cx="7408507" cy="3435096"/>
        </p:xfrm>
        <a:graphic>
          <a:graphicData uri="http://schemas.openxmlformats.org/drawingml/2006/table">
            <a:tbl>
              <a:tblPr rtl="1" firstRow="1" firstCol="1" bandRow="1"/>
              <a:tblGrid>
                <a:gridCol w="806090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2920921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3681496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32573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الصَّحيحِ.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 في مَوْضِعها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ﭐلْمُناسِبَةَ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5240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6537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09AB8A-C95C-BA38-CD88-2BE2DB58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9BB9C9C8-F1EB-ACE1-4CE9-65AD3BE170B1}"/>
              </a:ext>
            </a:extLst>
          </p:cNvPr>
          <p:cNvSpPr txBox="1"/>
          <p:nvPr/>
        </p:nvSpPr>
        <p:spPr>
          <a:xfrm>
            <a:off x="282976" y="684213"/>
            <a:ext cx="7280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الان سيقوم كل منكم بتبادل إنجازه مع زميله. صححوا الأخطاء اعتمادا على التصميم ورموز التصحيح.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E0E12D5-448A-D65E-3090-72686678D9BA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950F2F1-62A7-9A39-476B-D5FF622CDFD2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BC3A000-2B2D-3111-2765-2136DDBBC601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E8BDA728-5DE8-78F2-A686-5280DCD61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B49D3878-9601-AC14-0FE1-AAB61B0D1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3CE51520-EB62-BED7-57AA-4159DBD15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CDAD9FDE-52B2-A774-0BDB-1AABDDA2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9D0B729-9B6E-59FE-9B57-7653E0F65925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8333C0E-7051-22AB-768B-41A6C2172028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28" name="Espace réservé pour une image  14">
            <a:extLst>
              <a:ext uri="{FF2B5EF4-FFF2-40B4-BE49-F238E27FC236}">
                <a16:creationId xmlns:a16="http://schemas.microsoft.com/office/drawing/2014/main" xmlns="" id="{BF464113-1AD8-6D1C-335A-39E8896D64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322274-FF45-E678-1DB9-C35C13620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073" y="1853492"/>
            <a:ext cx="4364517" cy="47336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47BC673-7720-BB7C-4D8D-0D79A379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70" y="2977670"/>
            <a:ext cx="3847803" cy="28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98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115E64-E112-0447-DD14-DA4778DE9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DCDFD550-5A93-FDE1-C871-1D790E211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67E4E683-52D8-167B-41DA-0C7EA1872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5259" y="1983798"/>
            <a:ext cx="799263" cy="792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D31446CD-873E-74D7-80DA-780D47BF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/>
          <a:lstStyle/>
          <a:p>
            <a:pPr lvl="0">
              <a:defRPr/>
            </a:pPr>
            <a:r>
              <a:rPr lang="ar-MA" dirty="0">
                <a:solidFill>
                  <a:srgbClr val="424D7B"/>
                </a:solidFill>
              </a:rPr>
              <a:t>ورشة الكتابة – الحصة 4 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F972CE40-AB4B-CD69-51B5-27BA36335116}"/>
              </a:ext>
            </a:extLst>
          </p:cNvPr>
          <p:cNvSpPr txBox="1">
            <a:spLocks/>
          </p:cNvSpPr>
          <p:nvPr/>
        </p:nvSpPr>
        <p:spPr>
          <a:xfrm>
            <a:off x="1888958" y="3158999"/>
            <a:ext cx="5343463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كتابة نص سردي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SemiBold" pitchFamily="2" charset="0"/>
              <a:ea typeface="+mn-ea"/>
              <a:cs typeface="Microsoft Uighur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 الحصة 4 - المسودة الثانية</a:t>
            </a:r>
          </a:p>
        </p:txBody>
      </p:sp>
      <p:pic>
        <p:nvPicPr>
          <p:cNvPr id="6" name="Espace réservé pour une image  20">
            <a:extLst>
              <a:ext uri="{FF2B5EF4-FFF2-40B4-BE49-F238E27FC236}">
                <a16:creationId xmlns:a16="http://schemas.microsoft.com/office/drawing/2014/main" xmlns="" id="{A90BE963-D820-125B-2C13-370E3A87DB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903951" y="1756564"/>
            <a:ext cx="540000" cy="54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1935BB-D758-EF84-3B41-DFF506E1271F}"/>
              </a:ext>
            </a:extLst>
          </p:cNvPr>
          <p:cNvSpPr txBox="1"/>
          <p:nvPr/>
        </p:nvSpPr>
        <p:spPr>
          <a:xfrm>
            <a:off x="2911642" y="1807822"/>
            <a:ext cx="4320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الكتابة – الإنتاج الكتابي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4201775-C288-780B-2131-E4F9258A4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925" y="956399"/>
            <a:ext cx="43200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748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653586-A88F-3F20-5D7D-F98BF5137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F5FC2F49-2824-1D22-D7BF-E4AB0D5C6A22}"/>
              </a:ext>
            </a:extLst>
          </p:cNvPr>
          <p:cNvSpPr txBox="1"/>
          <p:nvPr/>
        </p:nvSpPr>
        <p:spPr>
          <a:xfrm>
            <a:off x="-259297" y="934214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سبق أن تعرفتم على رموز التصحيح  . ماذا يعني كل رمز؟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0B6CC2B-E833-CE6B-7B55-E88E8477E3E1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9B5B063-B33B-D0BD-6B9C-B2F4629C05FA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1E9BD36-0247-4B76-151B-C17F4DA7059E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8B69F0D0-70B1-00A7-E702-BE502726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883AEB98-04EB-E5CC-6992-8A7EE956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FF0C9D09-4950-E046-1C12-5AD279B6B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BF06AFD4-9B25-94C2-2277-41BC5750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9AF9AD5-A667-8094-0F1A-183E813414E9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6188010-BA8F-EC5E-91C5-18E9338D8122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4" name="Espace réservé pour une image  18">
            <a:extLst>
              <a:ext uri="{FF2B5EF4-FFF2-40B4-BE49-F238E27FC236}">
                <a16:creationId xmlns:a16="http://schemas.microsoft.com/office/drawing/2014/main" xmlns="" id="{36A09F98-9BBB-43EA-254F-CBD67C9743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A62D9097-D445-93D9-E6D7-54D32566A8B0}"/>
              </a:ext>
            </a:extLst>
          </p:cNvPr>
          <p:cNvGraphicFramePr>
            <a:graphicFrameLocks noGrp="1"/>
          </p:cNvGraphicFramePr>
          <p:nvPr/>
        </p:nvGraphicFramePr>
        <p:xfrm>
          <a:off x="864625" y="2141778"/>
          <a:ext cx="7408507" cy="3435096"/>
        </p:xfrm>
        <a:graphic>
          <a:graphicData uri="http://schemas.openxmlformats.org/drawingml/2006/table">
            <a:tbl>
              <a:tblPr rtl="1" firstRow="1" firstCol="1" bandRow="1"/>
              <a:tblGrid>
                <a:gridCol w="806090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2920921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3681496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32573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الصَّحيحِ.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 في مَوْضِعها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ﭐلْمُناسِبَةَ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5240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404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419548-5315-DEB6-9855-F64A88FC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DB952D2-4AB3-7633-A2E3-26728C73D408}"/>
              </a:ext>
            </a:extLst>
          </p:cNvPr>
          <p:cNvSpPr txBox="1"/>
          <p:nvPr/>
        </p:nvSpPr>
        <p:spPr>
          <a:xfrm>
            <a:off x="-235233" y="807003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من منكم يعطي مثالا عن الأخطاء ؟ كيف نصححها؟</a:t>
            </a:r>
            <a:endParaRPr kumimoji="0" lang="ar-MA" sz="2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714D202C-F73E-AA5F-0376-03A000FCD91E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D6D0CA5-963C-1CA1-6251-603828640DF0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CE5B1A6-D9B3-1EF3-959D-F2127D386830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CAEA66DC-2DB8-E3EC-F863-7AB17F925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2A567959-ADBD-E227-5961-A8ACE1F6F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5F9B0472-A7A2-BC1B-BEC5-37BA2F7C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7ED3317C-3B3A-5150-75C8-1FF6B082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14491CD-F284-C695-6184-7CCAA43BFE46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244A52B-451C-B059-0847-636AFC8C7FB9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4" name="Espace réservé pour une image  14">
            <a:extLst>
              <a:ext uri="{FF2B5EF4-FFF2-40B4-BE49-F238E27FC236}">
                <a16:creationId xmlns:a16="http://schemas.microsoft.com/office/drawing/2014/main" xmlns="" id="{5384D037-9EED-9359-06CD-B4F1D5D1E6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0EE89C25-A00E-3044-1669-B651AAD63DBC}"/>
              </a:ext>
            </a:extLst>
          </p:cNvPr>
          <p:cNvGraphicFramePr>
            <a:graphicFrameLocks noGrp="1"/>
          </p:cNvGraphicFramePr>
          <p:nvPr/>
        </p:nvGraphicFramePr>
        <p:xfrm>
          <a:off x="864625" y="2141778"/>
          <a:ext cx="7408507" cy="3435096"/>
        </p:xfrm>
        <a:graphic>
          <a:graphicData uri="http://schemas.openxmlformats.org/drawingml/2006/table">
            <a:tbl>
              <a:tblPr rtl="1" firstRow="1" firstCol="1" bandRow="1"/>
              <a:tblGrid>
                <a:gridCol w="806090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2920921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3681496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32573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الصَّحيحِ.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 في مَوْضِعها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ﭐلْمُناسِبَةَ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5240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20338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C9F7F9-7FF9-3B57-A17D-2363487C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A98B96E-C15B-A097-BEE2-4C28A2C78933}"/>
              </a:ext>
            </a:extLst>
          </p:cNvPr>
          <p:cNvSpPr txBox="1"/>
          <p:nvPr/>
        </p:nvSpPr>
        <p:spPr>
          <a:xfrm>
            <a:off x="-336819" y="852701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الآن ستعتمدون على رموز التصحيح لتصحيح إنتاجكم. (عمل ثنائي)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FF440CC-559F-6E5E-C8C1-A206C412F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70638"/>
              </p:ext>
            </p:extLst>
          </p:nvPr>
        </p:nvGraphicFramePr>
        <p:xfrm>
          <a:off x="864625" y="2141778"/>
          <a:ext cx="7408507" cy="3435096"/>
        </p:xfrm>
        <a:graphic>
          <a:graphicData uri="http://schemas.openxmlformats.org/drawingml/2006/table">
            <a:tbl>
              <a:tblPr rtl="1" firstRow="1" firstCol="1" bandRow="1"/>
              <a:tblGrid>
                <a:gridCol w="806090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2920921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3681496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32573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</a:t>
                      </a:r>
                      <a:r>
                        <a:rPr lang="ar-M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لصَّحيحِ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800" dirty="0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  في موضعها </a:t>
                      </a:r>
                      <a:r>
                        <a:rPr lang="ar-MA" sz="2800" dirty="0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لْمُناسِبَةَ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5240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0E376614-F951-B1CE-5152-9E6025167DEC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A07A6CF-ED2C-6A01-785F-DFE659658D8B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2578CFB-D9C8-D1E0-4380-55A19EC2D413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64CC2910-1FC8-1397-8492-558F19F6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2817B97C-3AB3-E2C9-66E0-EDEA4061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1231586C-8707-7AD6-9A01-0C7C569DE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308C362D-87D5-57C1-7B8E-A07A0E01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63D8BFD-668C-E37B-6DEF-1C37C537AEC2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5DEB2F0-8734-F4BB-616D-4A432DAE36D9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4" name="Espace réservé pour une image  18">
            <a:extLst>
              <a:ext uri="{FF2B5EF4-FFF2-40B4-BE49-F238E27FC236}">
                <a16:creationId xmlns:a16="http://schemas.microsoft.com/office/drawing/2014/main" xmlns="" id="{E6321748-57D6-7117-6892-1EFBD5AEA8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4202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773C4C-D714-939B-F078-03BDF62A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82165F6E-4E78-2349-B60A-633BE4B433BC}"/>
              </a:ext>
            </a:extLst>
          </p:cNvPr>
          <p:cNvSpPr txBox="1"/>
          <p:nvPr/>
        </p:nvSpPr>
        <p:spPr>
          <a:xfrm>
            <a:off x="-195252" y="783212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هذه المفردات؟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CB9AA950-F9D1-C29B-3914-8082CF3CF211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D746095-6564-5B7B-7EFD-17CED41FBB20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EAA2058-4F01-4EB3-7059-D5E5839A8076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 الحصة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9F65C3D3-9818-0E7A-A5F0-C2C5293E1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A1E8E9CD-B4D1-62CB-551B-5DD325BA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33123BDC-9575-AE80-D3E5-5A8A78AA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5EAB4B4B-45CE-C828-0033-99D0B112B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41BEB8C-C08F-B482-90C1-EF51BEDD4562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B9D3675-D4A0-1CA5-7A13-AC435FD89FE7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24572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568FA6ED-A612-1DDD-7E14-DD119E100A05}"/>
              </a:ext>
            </a:extLst>
          </p:cNvPr>
          <p:cNvSpPr txBox="1"/>
          <p:nvPr/>
        </p:nvSpPr>
        <p:spPr>
          <a:xfrm>
            <a:off x="650808" y="412899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عَوْدَةٌ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F7BF7642-1DA1-9DB5-8635-B9588584CFF4}"/>
              </a:ext>
            </a:extLst>
          </p:cNvPr>
          <p:cNvSpPr txBox="1"/>
          <p:nvPr/>
        </p:nvSpPr>
        <p:spPr>
          <a:xfrm>
            <a:off x="6727420" y="217476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b="1" dirty="0">
                <a:solidFill>
                  <a:srgbClr val="424D7C"/>
                </a:solidFill>
                <a:sym typeface="Sakkal Majalla"/>
              </a:rPr>
              <a:t>دَوَّنَ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1D7825E7-9183-64A8-CA1E-6421C1BCBFE9}"/>
              </a:ext>
            </a:extLst>
          </p:cNvPr>
          <p:cNvSpPr txBox="1"/>
          <p:nvPr/>
        </p:nvSpPr>
        <p:spPr>
          <a:xfrm>
            <a:off x="4671352" y="2198748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تَغَيَّرَ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8AF6DD79-5BFD-1E41-C38F-64EB1340333F}"/>
              </a:ext>
            </a:extLst>
          </p:cNvPr>
          <p:cNvSpPr txBox="1"/>
          <p:nvPr/>
        </p:nvSpPr>
        <p:spPr>
          <a:xfrm>
            <a:off x="2689110" y="2179026"/>
            <a:ext cx="1805401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b="1" dirty="0">
                <a:solidFill>
                  <a:srgbClr val="424D7C"/>
                </a:solidFill>
                <a:sym typeface="Sakkal Majalla"/>
              </a:rPr>
              <a:t>هِجْرَةٌ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7324F05B-BCCD-5F5D-8930-B85ECCB513FC}"/>
              </a:ext>
            </a:extLst>
          </p:cNvPr>
          <p:cNvSpPr txBox="1"/>
          <p:nvPr/>
        </p:nvSpPr>
        <p:spPr>
          <a:xfrm>
            <a:off x="633535" y="220735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اَلْمَساكِنُ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8D1886DF-641C-ABDC-332A-449C90CE61C8}"/>
              </a:ext>
            </a:extLst>
          </p:cNvPr>
          <p:cNvSpPr txBox="1"/>
          <p:nvPr/>
        </p:nvSpPr>
        <p:spPr>
          <a:xfrm>
            <a:off x="6714070" y="4124056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نَقَشَ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9" name="Google Shape;452;p158">
            <a:extLst>
              <a:ext uri="{FF2B5EF4-FFF2-40B4-BE49-F238E27FC236}">
                <a16:creationId xmlns:a16="http://schemas.microsoft.com/office/drawing/2014/main" xmlns="" id="{ECDB6F72-1F69-7EFF-A9F0-184AA193965C}"/>
              </a:ext>
            </a:extLst>
          </p:cNvPr>
          <p:cNvSpPr txBox="1"/>
          <p:nvPr/>
        </p:nvSpPr>
        <p:spPr>
          <a:xfrm>
            <a:off x="4658002" y="412899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حِكايَةٌ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11" name="Google Shape;452;p158">
            <a:extLst>
              <a:ext uri="{FF2B5EF4-FFF2-40B4-BE49-F238E27FC236}">
                <a16:creationId xmlns:a16="http://schemas.microsoft.com/office/drawing/2014/main" xmlns="" id="{6055CDDD-B36D-B163-B4E6-946A1773AE1C}"/>
              </a:ext>
            </a:extLst>
          </p:cNvPr>
          <p:cNvSpPr txBox="1"/>
          <p:nvPr/>
        </p:nvSpPr>
        <p:spPr>
          <a:xfrm>
            <a:off x="2675760" y="4109270"/>
            <a:ext cx="1805401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بُلْدانٌ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893834FD-8288-B0A5-1D08-621EB5BB98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8708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F7A00D-C8B7-E151-B5ED-6A961D91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463CD738-CE17-4A91-8A6D-AEE6AC551309}"/>
              </a:ext>
            </a:extLst>
          </p:cNvPr>
          <p:cNvSpPr txBox="1"/>
          <p:nvPr/>
        </p:nvSpPr>
        <p:spPr>
          <a:xfrm>
            <a:off x="-336819" y="852701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سأمر بين الصفوف، لا تترددوا في طلب المساعدة لتصحيح أخطائكم.</a:t>
            </a:r>
            <a:endParaRPr kumimoji="0" lang="ar-MA" sz="2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4B9F9DE-B643-ADC8-C22A-EA018369A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70473"/>
              </p:ext>
            </p:extLst>
          </p:nvPr>
        </p:nvGraphicFramePr>
        <p:xfrm>
          <a:off x="864625" y="2141778"/>
          <a:ext cx="7408507" cy="3435096"/>
        </p:xfrm>
        <a:graphic>
          <a:graphicData uri="http://schemas.openxmlformats.org/drawingml/2006/table">
            <a:tbl>
              <a:tblPr rtl="1" firstRow="1" firstCol="1" bandRow="1"/>
              <a:tblGrid>
                <a:gridCol w="806090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2920921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3681496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32573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الصَّحيحِ.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 في موضعها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</a:t>
                      </a: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ﭐلتَّرْقيمِ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ﭐلْمُناسِبَةَ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7583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8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5240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B40512E5-F8DD-ACD1-C1D9-94424B5475DB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13B634-4FCC-C530-3D06-AE5F1EA96145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03510D7-986B-376C-A578-6948F35BA34E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E1C07BBA-4447-1FC9-DD01-7456BE24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98D85F89-04F0-4FED-6916-5671909B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3D3D27B1-885A-1259-86E2-BB15C34F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7D46C3DA-6A13-FCD6-0376-3E20AEA4C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4D029AB-58CC-F16D-C5A3-8280E060E8DA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93A83A3-A17C-954D-9A1F-B802FE8D3C75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4" name="Espace réservé pour une image  18">
            <a:extLst>
              <a:ext uri="{FF2B5EF4-FFF2-40B4-BE49-F238E27FC236}">
                <a16:creationId xmlns:a16="http://schemas.microsoft.com/office/drawing/2014/main" xmlns="" id="{CED3F57B-3E4F-42D9-4137-05EA11FBA5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8573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50E38D-C844-F636-D71E-23EC639B1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30707DE8-24E0-655C-6A30-BD5B2D4541EC}"/>
              </a:ext>
            </a:extLst>
          </p:cNvPr>
          <p:cNvSpPr txBox="1"/>
          <p:nvPr/>
        </p:nvSpPr>
        <p:spPr>
          <a:xfrm>
            <a:off x="-240636" y="653475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الآن سيعيد كل واحد منكم كتابة إنتاجه على دفتر القسم او ورقة مستقلة.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استعينوا بعناصر  التصحيح و شبكة التحقق الواردة في الصفحة 112.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CA9F13B-5106-D3AC-57CA-30448AFAC298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D6F03CB-5E8C-0836-D5C1-A21F622B0231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ED8043-C6F3-5385-028E-181F1673C6DB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5D722FDF-2C91-3C95-8A17-5C1AEA5E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42202C14-90FF-AC3B-8D51-CE7BD3CC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5E71BD5-8C9E-F9E4-A637-EA42B6DD6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DB0A8373-4F64-0F2A-C55D-E36A4767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DEA0EAE-1EAC-F628-846F-9E88B1EC10A7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78F65B0-36C2-564C-8A9D-3E97B95CBEBD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5" name="Espace réservé pour une image  18">
            <a:extLst>
              <a:ext uri="{FF2B5EF4-FFF2-40B4-BE49-F238E27FC236}">
                <a16:creationId xmlns:a16="http://schemas.microsoft.com/office/drawing/2014/main" xmlns="" id="{ACDD4537-9879-A0F6-BCF1-39160C1E2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D8BDCF4-2425-65E5-6AC5-D76D30E5B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164" y="1623012"/>
            <a:ext cx="3414056" cy="480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28B1A6AE-BC05-E025-F469-807AEA5C5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0867"/>
              </p:ext>
            </p:extLst>
          </p:nvPr>
        </p:nvGraphicFramePr>
        <p:xfrm>
          <a:off x="4396466" y="2273971"/>
          <a:ext cx="4232978" cy="3421370"/>
        </p:xfrm>
        <a:graphic>
          <a:graphicData uri="http://schemas.openxmlformats.org/drawingml/2006/table">
            <a:tbl>
              <a:tblPr rtl="1" firstRow="1" firstCol="1" bandRow="1"/>
              <a:tblGrid>
                <a:gridCol w="460574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1394846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2377558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</a:t>
                      </a:r>
                      <a:r>
                        <a:rPr lang="ar-MA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ﭐ</a:t>
                      </a:r>
                      <a:r>
                        <a:rPr lang="ar-MA" sz="20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لصَّحيحِ</a:t>
                      </a: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000" dirty="0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  في موضعها </a:t>
                      </a:r>
                      <a:r>
                        <a:rPr lang="ar-MA" sz="2000" dirty="0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0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لْمُناسِبَةَ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0020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D422D9-15FC-43D4-EBA6-26F0E211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FAC92754-4FF2-62AA-1091-8CF65AF8DB4B}"/>
              </a:ext>
            </a:extLst>
          </p:cNvPr>
          <p:cNvSpPr txBox="1"/>
          <p:nvPr/>
        </p:nvSpPr>
        <p:spPr>
          <a:xfrm>
            <a:off x="-336819" y="852701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سأمر بين الصفوف لمساعدتكم، و سأجمع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إنتاجاتكم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قصد تصحيحها.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9A533C0E-7F78-1B52-3FC5-95EE14B17711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31B5519-4588-64DF-D5AA-8E1D690D6163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17DBCFA-3D08-EADA-648A-EEBE4C273F0D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B32A0A95-E7AB-3F12-E375-7A288D2D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1C7B61AF-54C0-53F4-711D-AC0964AB6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EA6F3EBC-67B2-8DD6-F111-830A1F4C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B15CB81F-DB91-E7D6-51B1-6EF40CD8B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EBE1D83-B311-1806-DA7A-4523568A1E12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CE5B2B3-1052-B0BA-09EC-B7A94CDB0C07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5" name="Espace réservé pour une image  18">
            <a:extLst>
              <a:ext uri="{FF2B5EF4-FFF2-40B4-BE49-F238E27FC236}">
                <a16:creationId xmlns:a16="http://schemas.microsoft.com/office/drawing/2014/main" xmlns="" id="{F9F9E226-EA3A-AD37-FF46-1276BE23CF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DCC5CAE4-BAFE-5CD4-DF9E-ABC671EBF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5898"/>
              </p:ext>
            </p:extLst>
          </p:nvPr>
        </p:nvGraphicFramePr>
        <p:xfrm>
          <a:off x="4396466" y="2273971"/>
          <a:ext cx="4232978" cy="3421370"/>
        </p:xfrm>
        <a:graphic>
          <a:graphicData uri="http://schemas.openxmlformats.org/drawingml/2006/table">
            <a:tbl>
              <a:tblPr rtl="1" firstRow="1" firstCol="1" bandRow="1"/>
              <a:tblGrid>
                <a:gridCol w="460574">
                  <a:extLst>
                    <a:ext uri="{9D8B030D-6E8A-4147-A177-3AD203B41FA5}">
                      <a16:colId xmlns:a16="http://schemas.microsoft.com/office/drawing/2014/main" xmlns="" val="423454641"/>
                    </a:ext>
                  </a:extLst>
                </a:gridCol>
                <a:gridCol w="1394846">
                  <a:extLst>
                    <a:ext uri="{9D8B030D-6E8A-4147-A177-3AD203B41FA5}">
                      <a16:colId xmlns:a16="http://schemas.microsoft.com/office/drawing/2014/main" xmlns="" val="3316206744"/>
                    </a:ext>
                  </a:extLst>
                </a:gridCol>
                <a:gridCol w="2377558">
                  <a:extLst>
                    <a:ext uri="{9D8B030D-6E8A-4147-A177-3AD203B41FA5}">
                      <a16:colId xmlns:a16="http://schemas.microsoft.com/office/drawing/2014/main" xmlns="" val="3237599871"/>
                    </a:ext>
                  </a:extLst>
                </a:gridCol>
              </a:tblGrid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اَلرَّمْزُ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ماذا يَعْني؟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كَيْفَ أُصَحِّحُ؟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46320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"ن"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اَلْكَلِمَةُ لَيْسَتْ في مَكانِها </a:t>
                      </a:r>
                      <a:r>
                        <a:rPr lang="ar-MA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ﭐ</a:t>
                      </a:r>
                      <a:r>
                        <a:rPr lang="ar-MA" sz="20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لصَّحيحِ</a:t>
                      </a: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أضع </a:t>
                      </a:r>
                      <a:r>
                        <a:rPr lang="ar-MA" sz="2000" dirty="0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لْكَلِمةَ  في موضعها </a:t>
                      </a:r>
                      <a:r>
                        <a:rPr lang="ar-MA" sz="2000" dirty="0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لصحيح.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59213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"م"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خَطَأٌ فِي كِتابَةِ 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لْكَلِمَةِ</a:t>
                      </a:r>
                      <a:endParaRPr lang="fr-M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أَكْتُبُ 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لْكَلِمَةَ</a:t>
                      </a:r>
                      <a:r>
                        <a:rPr lang="ar-MA" sz="20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بِشَكْلٍ صَحيحٍ.</a:t>
                      </a:r>
                      <a:endParaRPr lang="fr-MA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icrosoft Uighur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37867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"ت"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عَلاماتُ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ناقِصَةٌ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أضَعُ عَلامَةَ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لتَّرْقيمِ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لْمُناسِبَةَ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33221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"ڪ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كَلِمَة غَيْرُ مُناسِبَةٍ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أخْتَارُ كَلِمَةً أَفْضَلَ.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189945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"ر"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اَلجُمَلُ غَيْرُ مُتَرابِطَةٍ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أرْبِطُ </a:t>
                      </a:r>
                      <a:r>
                        <a:rPr lang="ar-MA" sz="2000" dirty="0" err="1">
                          <a:solidFill>
                            <a:srgbClr val="000000"/>
                          </a:solidFill>
                          <a:effectLst/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ﭐ</a:t>
                      </a:r>
                      <a:r>
                        <a:rPr lang="ar-M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لْجُمَل</a:t>
                      </a: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 بِ (وَ، ثُمَّ، فَ، لِأَنَّ ...)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3079"/>
                  </a:ext>
                </a:extLst>
              </a:tr>
              <a:tr h="406144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endParaRPr lang="fr-M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أحْسَنْتَ!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M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Microsoft Uighur" panose="02000000000000000000" pitchFamily="2" charset="-78"/>
                        </a:rPr>
                        <a:t>أَسْتَمِرُّ عَلى نَفْسِ الْمِنْوالِ.</a:t>
                      </a:r>
                      <a:endParaRPr lang="fr-M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898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52D23D1-BDD3-D4FD-EE86-2D05FBD99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164" y="1623012"/>
            <a:ext cx="3414056" cy="480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02901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4FDA06-B23A-D621-423D-643242FE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xmlns="" id="{B892232F-2C5A-0A9D-2250-6AC8C408FF79}"/>
              </a:ext>
            </a:extLst>
          </p:cNvPr>
          <p:cNvSpPr txBox="1">
            <a:spLocks/>
          </p:cNvSpPr>
          <p:nvPr/>
        </p:nvSpPr>
        <p:spPr>
          <a:xfrm>
            <a:off x="637196" y="1472652"/>
            <a:ext cx="78867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اختتام الحصة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03101C6-BF6B-2F71-435A-2D0B8F53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04" y="1616652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F5EEABF2-E7F5-5D49-6EB5-4C3D95BF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6" y="2743200"/>
            <a:ext cx="7542707" cy="2498148"/>
          </a:xfrm>
          <a:prstGeom prst="rect">
            <a:avLst/>
          </a:prstGeom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F867C460-085A-81C4-E42C-F362671287D1}"/>
              </a:ext>
            </a:extLst>
          </p:cNvPr>
          <p:cNvSpPr txBox="1">
            <a:spLocks/>
          </p:cNvSpPr>
          <p:nvPr/>
        </p:nvSpPr>
        <p:spPr>
          <a:xfrm>
            <a:off x="2322000" y="3817163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ماذا تعلمتم اليوم؟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B1EDEA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واجباتكم المنزلية.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8532D9-994E-68F4-EFE1-BB90C48A129A}"/>
              </a:ext>
            </a:extLst>
          </p:cNvPr>
          <p:cNvSpPr txBox="1"/>
          <p:nvPr/>
        </p:nvSpPr>
        <p:spPr>
          <a:xfrm>
            <a:off x="2578720" y="3040837"/>
            <a:ext cx="4750904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اختتام الحصة</a:t>
            </a:r>
            <a:endParaRPr kumimoji="0" lang="fr-MA" sz="3600" b="0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93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FCBD05-34CF-D405-3378-9A7CA8D1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E0CB0CFD-1A8B-0FB2-F4F2-470D57B37EF4}"/>
              </a:ext>
            </a:extLst>
          </p:cNvPr>
          <p:cNvSpPr txBox="1"/>
          <p:nvPr/>
        </p:nvSpPr>
        <p:spPr>
          <a:xfrm>
            <a:off x="-336819" y="852701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من يذكرنا بعناصر النص السردي؟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B44CEF8-C517-5016-1908-30D12ABD70BE}"/>
              </a:ext>
            </a:extLst>
          </p:cNvPr>
          <p:cNvGrpSpPr/>
          <p:nvPr/>
        </p:nvGrpSpPr>
        <p:grpSpPr>
          <a:xfrm>
            <a:off x="492605" y="146630"/>
            <a:ext cx="7558419" cy="307209"/>
            <a:chOff x="552763" y="126524"/>
            <a:chExt cx="7558419" cy="3072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852E405-C62B-5DAD-B50F-DF6E0E8BF6E6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الحــصة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F8873F5-256D-F914-9839-D283455376A9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AE0812FC-31B4-4CCA-FFFE-977FA1B1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303180CF-CA27-00E7-433A-623B23FA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28551BA8-ED12-38C2-C5C6-EA3F51F6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ABA8C68E-8B51-E0D9-E9F3-063B1EAB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1330300-D3CC-F607-98A8-20D4C3CEDEAB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7675E40-AE14-D53C-16E0-FB5D46C4AA77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4" name="Espace réservé pour une image  18">
            <a:extLst>
              <a:ext uri="{FF2B5EF4-FFF2-40B4-BE49-F238E27FC236}">
                <a16:creationId xmlns:a16="http://schemas.microsoft.com/office/drawing/2014/main" xmlns="" id="{6524C905-E50E-BB54-F6BE-5CF85D4891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B99B252-ECAA-1642-51F7-9DCCF4E53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36" y="1780798"/>
            <a:ext cx="6899896" cy="48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8041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48DED5-079E-7F2B-944E-27A7122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Microsoft Uighur" panose="02000000000000000000" pitchFamily="2" charset="-78"/>
                <a:ea typeface="Arial"/>
                <a:cs typeface="Microsoft Uighur" panose="02000000000000000000" pitchFamily="2" charset="-78"/>
                <a:sym typeface="Arial"/>
              </a:rPr>
              <a:t>الفائزون بنجمة السلوك الجيد هم : ............................................</a:t>
            </a:r>
            <a:endParaRPr lang="fr-MA" sz="2400" dirty="0"/>
          </a:p>
        </p:txBody>
      </p:sp>
      <p:pic>
        <p:nvPicPr>
          <p:cNvPr id="5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F1620410-F112-6210-3B13-37323E514A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CCD1E32-B90D-9F23-2CF6-D326B08922AD}"/>
              </a:ext>
            </a:extLst>
          </p:cNvPr>
          <p:cNvGrpSpPr/>
          <p:nvPr/>
        </p:nvGrpSpPr>
        <p:grpSpPr>
          <a:xfrm>
            <a:off x="552763" y="126524"/>
            <a:ext cx="7558419" cy="303157"/>
            <a:chOff x="552763" y="126524"/>
            <a:chExt cx="7558419" cy="3031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B61723C-711F-444C-8827-9168222DDBEE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B5AB42F0-5787-9DD4-941E-25F5CCE0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CAC74EC2-667B-4EBB-8937-C7C8543FD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5ED5E5DF-4943-BCE9-EFEF-159F005C4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E41237CE-11F0-AD69-2DA8-7E2D78A39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D1A87B3-9A03-06F7-F1EB-189CAF501E2A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الحصة</a:t>
              </a:r>
            </a:p>
          </p:txBody>
        </p:sp>
      </p:grp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1FFBB3A4-E47E-0A1F-4EDF-48C3A0DDFB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DD4549-13B9-61B4-4A9F-F93521577652}"/>
              </a:ext>
            </a:extLst>
          </p:cNvPr>
          <p:cNvSpPr>
            <a:spLocks/>
          </p:cNvSpPr>
          <p:nvPr/>
        </p:nvSpPr>
        <p:spPr>
          <a:xfrm>
            <a:off x="2181020" y="172819"/>
            <a:ext cx="1559818" cy="28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الإنتاج الكتابي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2B9B83-9A9D-65EB-EC9E-3C5F879A23AE}"/>
              </a:ext>
            </a:extLst>
          </p:cNvPr>
          <p:cNvSpPr>
            <a:spLocks/>
          </p:cNvSpPr>
          <p:nvPr/>
        </p:nvSpPr>
        <p:spPr>
          <a:xfrm>
            <a:off x="4304890" y="165839"/>
            <a:ext cx="1475286" cy="258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الإنتاج الكتابي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- 3</a:t>
            </a:r>
          </a:p>
        </p:txBody>
      </p:sp>
    </p:spTree>
    <p:extLst>
      <p:ext uri="{BB962C8B-B14F-4D97-AF65-F5344CB8AC3E}">
        <p14:creationId xmlns:p14="http://schemas.microsoft.com/office/powerpoint/2010/main" val="624088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5E8E94-55AD-263E-48C3-ABC75656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1715AF14-1EF2-15C2-E76B-FA03D66C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</p:spPr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 </a:t>
            </a:r>
            <a:endParaRPr lang="fr-FR" sz="2400" dirty="0"/>
          </a:p>
        </p:txBody>
      </p:sp>
      <p:pic>
        <p:nvPicPr>
          <p:cNvPr id="7" name="اختتام الحصة5_1">
            <a:hlinkClick r:id="" action="ppaction://media"/>
            <a:extLst>
              <a:ext uri="{FF2B5EF4-FFF2-40B4-BE49-F238E27FC236}">
                <a16:creationId xmlns:a16="http://schemas.microsoft.com/office/drawing/2014/main" xmlns="" id="{07E2D7E6-3EAF-0006-7B3B-1B980B35FB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663" y="2439988"/>
            <a:ext cx="5400675" cy="3038475"/>
          </a:xfrm>
          <a:prstGeom prst="rect">
            <a:avLst/>
          </a:prstGeom>
        </p:spPr>
      </p:pic>
      <p:pic>
        <p:nvPicPr>
          <p:cNvPr id="8" name="Image 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8EF55583-AF08-C2B5-6383-6599C8ED69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2373" y="6241000"/>
            <a:ext cx="540000" cy="54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F0BDE9-0EC3-9916-A553-24DB8DE75091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EF8BCE8-EA6A-9762-D3D4-0D7C0FBBE3C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8230D68-39E9-FC1D-554B-FC0A0544774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4A90079-1A78-288F-4002-5299F3E596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C02F445-B0FE-347A-456A-D3964F0ED6A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B17518-65D9-092A-F4CA-7C3D3BED9D39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55F57C-4BE8-5214-94BE-2C1D92F2CE5F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965166-E611-AD54-4B78-8BC9EC51B60A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C05F5E7-A446-A764-A157-6DDA0013F1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2" y="690243"/>
            <a:ext cx="847392" cy="8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7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996C0E-86BD-9C98-9192-56085E38D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6FB85BF0-744A-531E-3BC9-4BE5CB0D9D62}"/>
              </a:ext>
            </a:extLst>
          </p:cNvPr>
          <p:cNvSpPr txBox="1"/>
          <p:nvPr/>
        </p:nvSpPr>
        <p:spPr>
          <a:xfrm>
            <a:off x="-195252" y="783212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على دفاتركم : وفي مجموعات ثنائية. اكتبوا جملتين  بتوظيف هذه المفردات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EAD0384-686D-83EE-DE23-10F8058C870D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AE7114-4BD3-A040-F818-FE95969C5B3B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13C490F-0466-F7DB-8E49-442A8ECA1A22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 الحصة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0E20C0F4-BCCD-6957-6771-BA3F66A2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52CCC698-29AD-8143-2DE3-23DBE8C3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43B78B77-FFCB-2AEA-56DB-49DBED48A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546D93EF-9B65-3663-6708-1269DE021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344719B-6F1F-EC4F-4D1D-D4361511F9D7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BB5F59F-502F-061B-5819-17E05B307909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24572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2" name="Espace réservé pour une image  19">
            <a:extLst>
              <a:ext uri="{FF2B5EF4-FFF2-40B4-BE49-F238E27FC236}">
                <a16:creationId xmlns:a16="http://schemas.microsoft.com/office/drawing/2014/main" xmlns="" id="{E0CB4FEB-FDF5-EAA1-AACC-9F1C5E640A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B57C3EED-1CD9-78C4-98B1-3E8439FF9B9A}"/>
              </a:ext>
            </a:extLst>
          </p:cNvPr>
          <p:cNvSpPr txBox="1"/>
          <p:nvPr/>
        </p:nvSpPr>
        <p:spPr>
          <a:xfrm>
            <a:off x="650808" y="412899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عَوْدَةٌ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15EB77BC-0F51-8715-9592-1E060D97E59F}"/>
              </a:ext>
            </a:extLst>
          </p:cNvPr>
          <p:cNvSpPr txBox="1"/>
          <p:nvPr/>
        </p:nvSpPr>
        <p:spPr>
          <a:xfrm>
            <a:off x="6727420" y="217476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b="1" dirty="0">
                <a:solidFill>
                  <a:srgbClr val="424D7C"/>
                </a:solidFill>
                <a:sym typeface="Sakkal Majalla"/>
              </a:rPr>
              <a:t>دَوَّنَ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11106480-0826-9215-70CA-3142CC40E79C}"/>
              </a:ext>
            </a:extLst>
          </p:cNvPr>
          <p:cNvSpPr txBox="1"/>
          <p:nvPr/>
        </p:nvSpPr>
        <p:spPr>
          <a:xfrm>
            <a:off x="4671352" y="2198748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تَغَيَّرَ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90D51A92-E837-288C-1ADB-EF1E17412A10}"/>
              </a:ext>
            </a:extLst>
          </p:cNvPr>
          <p:cNvSpPr txBox="1"/>
          <p:nvPr/>
        </p:nvSpPr>
        <p:spPr>
          <a:xfrm>
            <a:off x="2689110" y="2179026"/>
            <a:ext cx="1805401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b="1" dirty="0">
                <a:solidFill>
                  <a:srgbClr val="424D7C"/>
                </a:solidFill>
                <a:sym typeface="Sakkal Majalla"/>
              </a:rPr>
              <a:t>هِجْرَةٌ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16E2896B-C5CF-6BC6-383C-E54F8AFA12EF}"/>
              </a:ext>
            </a:extLst>
          </p:cNvPr>
          <p:cNvSpPr txBox="1"/>
          <p:nvPr/>
        </p:nvSpPr>
        <p:spPr>
          <a:xfrm>
            <a:off x="633535" y="220735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اَلْمَساكِنُ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CB12C182-223F-4799-F4F2-708D361B1068}"/>
              </a:ext>
            </a:extLst>
          </p:cNvPr>
          <p:cNvSpPr txBox="1"/>
          <p:nvPr/>
        </p:nvSpPr>
        <p:spPr>
          <a:xfrm>
            <a:off x="6714070" y="4124056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نَقَشَ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9" name="Google Shape;452;p158">
            <a:extLst>
              <a:ext uri="{FF2B5EF4-FFF2-40B4-BE49-F238E27FC236}">
                <a16:creationId xmlns:a16="http://schemas.microsoft.com/office/drawing/2014/main" xmlns="" id="{53BE61BF-46A2-55BB-5843-60F11A90B2E5}"/>
              </a:ext>
            </a:extLst>
          </p:cNvPr>
          <p:cNvSpPr txBox="1"/>
          <p:nvPr/>
        </p:nvSpPr>
        <p:spPr>
          <a:xfrm>
            <a:off x="4658002" y="412899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حِكايَةٌ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11" name="Google Shape;452;p158">
            <a:extLst>
              <a:ext uri="{FF2B5EF4-FFF2-40B4-BE49-F238E27FC236}">
                <a16:creationId xmlns:a16="http://schemas.microsoft.com/office/drawing/2014/main" xmlns="" id="{DE670460-054B-6F56-F7B7-EE4E40A71C6E}"/>
              </a:ext>
            </a:extLst>
          </p:cNvPr>
          <p:cNvSpPr txBox="1"/>
          <p:nvPr/>
        </p:nvSpPr>
        <p:spPr>
          <a:xfrm>
            <a:off x="2675760" y="4109270"/>
            <a:ext cx="1805401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بُلْدانٌ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54648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0CE6A4-C3A3-F334-9E64-3CBD8F24A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20CCAB14-784A-E904-9152-533ADF7E47C9}"/>
              </a:ext>
            </a:extLst>
          </p:cNvPr>
          <p:cNvSpPr txBox="1"/>
          <p:nvPr/>
        </p:nvSpPr>
        <p:spPr>
          <a:xfrm>
            <a:off x="-195252" y="783212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أمنحكم دقيقة للإنجاز . سوف أمر بين الصفوف لمساعدتكم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94C5A706-1CBA-46E1-02FF-FECB5864159D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A587CC5-0ECE-A468-974C-DBE603BFB9C8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A311FFD-7DCA-3BE9-5906-0C32C83D7DB9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 الحصة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E87A222D-CD5D-3840-07F3-253AE6A3F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11866CDD-B0AC-CBB7-80C5-70E87D3F9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0737F7E2-4A24-D187-71AC-F76E5235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8D1EE377-9A31-2EAB-0DC4-840940B3D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736FA17-4FAB-AF99-4AA6-099AC5FBD6E8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279A024-C7DB-B8EC-8A20-11E9ECCEB9CE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24572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- 3</a:t>
              </a:r>
            </a:p>
          </p:txBody>
        </p:sp>
      </p:grpSp>
      <p:pic>
        <p:nvPicPr>
          <p:cNvPr id="22" name="Espace réservé pour une image  19">
            <a:extLst>
              <a:ext uri="{FF2B5EF4-FFF2-40B4-BE49-F238E27FC236}">
                <a16:creationId xmlns:a16="http://schemas.microsoft.com/office/drawing/2014/main" xmlns="" id="{80F61336-3E77-EB54-E76A-9CAE9FA37F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84579478-6582-2A4A-066D-27961BECBA3E}"/>
              </a:ext>
            </a:extLst>
          </p:cNvPr>
          <p:cNvSpPr txBox="1"/>
          <p:nvPr/>
        </p:nvSpPr>
        <p:spPr>
          <a:xfrm>
            <a:off x="650808" y="412899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عَوْدَةٌ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D49BE872-7172-6BAF-56D4-81B2F378E61A}"/>
              </a:ext>
            </a:extLst>
          </p:cNvPr>
          <p:cNvSpPr txBox="1"/>
          <p:nvPr/>
        </p:nvSpPr>
        <p:spPr>
          <a:xfrm>
            <a:off x="6727420" y="217476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b="1" dirty="0">
                <a:solidFill>
                  <a:srgbClr val="424D7C"/>
                </a:solidFill>
                <a:sym typeface="Sakkal Majalla"/>
              </a:rPr>
              <a:t>دَوَّنَ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C577BE51-0A3F-8904-2076-BBE1CB8D2609}"/>
              </a:ext>
            </a:extLst>
          </p:cNvPr>
          <p:cNvSpPr txBox="1"/>
          <p:nvPr/>
        </p:nvSpPr>
        <p:spPr>
          <a:xfrm>
            <a:off x="4671352" y="2198748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تَغَيَّرَ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0C444466-CEA3-0AB1-ADE8-8544A0512A28}"/>
              </a:ext>
            </a:extLst>
          </p:cNvPr>
          <p:cNvSpPr txBox="1"/>
          <p:nvPr/>
        </p:nvSpPr>
        <p:spPr>
          <a:xfrm>
            <a:off x="2689110" y="2179026"/>
            <a:ext cx="1805401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b="1" dirty="0">
                <a:solidFill>
                  <a:srgbClr val="424D7C"/>
                </a:solidFill>
                <a:sym typeface="Sakkal Majalla"/>
              </a:rPr>
              <a:t>هِجْرَةٌ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6839A1D7-B032-6261-9009-36CC4D138C96}"/>
              </a:ext>
            </a:extLst>
          </p:cNvPr>
          <p:cNvSpPr txBox="1"/>
          <p:nvPr/>
        </p:nvSpPr>
        <p:spPr>
          <a:xfrm>
            <a:off x="633535" y="220735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اَلْمَساكِنُ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387F7E14-4D1A-0E48-9F86-CAAF1C3460CF}"/>
              </a:ext>
            </a:extLst>
          </p:cNvPr>
          <p:cNvSpPr txBox="1"/>
          <p:nvPr/>
        </p:nvSpPr>
        <p:spPr>
          <a:xfrm>
            <a:off x="6714070" y="4124056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نَقَشَ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9" name="Google Shape;452;p158">
            <a:extLst>
              <a:ext uri="{FF2B5EF4-FFF2-40B4-BE49-F238E27FC236}">
                <a16:creationId xmlns:a16="http://schemas.microsoft.com/office/drawing/2014/main" xmlns="" id="{EEFC72BC-31F8-8F46-C149-05D3FDD52F49}"/>
              </a:ext>
            </a:extLst>
          </p:cNvPr>
          <p:cNvSpPr txBox="1"/>
          <p:nvPr/>
        </p:nvSpPr>
        <p:spPr>
          <a:xfrm>
            <a:off x="4658002" y="4128992"/>
            <a:ext cx="1787045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حِكايَةٌ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11" name="Google Shape;452;p158">
            <a:extLst>
              <a:ext uri="{FF2B5EF4-FFF2-40B4-BE49-F238E27FC236}">
                <a16:creationId xmlns:a16="http://schemas.microsoft.com/office/drawing/2014/main" xmlns="" id="{606AA787-B907-F205-5929-7D3B85FBCB68}"/>
              </a:ext>
            </a:extLst>
          </p:cNvPr>
          <p:cNvSpPr txBox="1"/>
          <p:nvPr/>
        </p:nvSpPr>
        <p:spPr>
          <a:xfrm>
            <a:off x="2675760" y="4109270"/>
            <a:ext cx="1805401" cy="919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بُلْدانٌ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5406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2F8EE4-BC55-D7F6-E189-FD4CEBAB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B2DE538-E884-6AD7-703C-195C5F76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 واحد يقدم لنا عمل مجموعته مع ذكر المفردات التي استخدمها</a:t>
            </a:r>
            <a:endParaRPr lang="fr-F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5FEFF5-A400-B854-8447-D26E3BBE4BCB}"/>
              </a:ext>
            </a:extLst>
          </p:cNvPr>
          <p:cNvSpPr>
            <a:spLocks/>
          </p:cNvSpPr>
          <p:nvPr/>
        </p:nvSpPr>
        <p:spPr>
          <a:xfrm>
            <a:off x="6364050" y="14573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699D76C-8C03-48C4-7B8A-FD1BC09E3385}"/>
              </a:ext>
            </a:extLst>
          </p:cNvPr>
          <p:cNvSpPr>
            <a:spLocks/>
          </p:cNvSpPr>
          <p:nvPr/>
        </p:nvSpPr>
        <p:spPr>
          <a:xfrm>
            <a:off x="2540996" y="14573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الإنتاج الكتابي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8B4C0E-6774-D6B6-F77D-7B09FDAC8CE0}"/>
              </a:ext>
            </a:extLst>
          </p:cNvPr>
          <p:cNvSpPr>
            <a:spLocks/>
          </p:cNvSpPr>
          <p:nvPr/>
        </p:nvSpPr>
        <p:spPr>
          <a:xfrm>
            <a:off x="610750" y="13875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اختـتام الحــصة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993F342-83BC-3BB4-F075-1AC8642C3C92}"/>
              </a:ext>
            </a:extLst>
          </p:cNvPr>
          <p:cNvSpPr>
            <a:spLocks/>
          </p:cNvSpPr>
          <p:nvPr/>
        </p:nvSpPr>
        <p:spPr>
          <a:xfrm>
            <a:off x="4454144" y="15271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الإملاء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1E02260-EE9C-A2E7-5B25-D95B65423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91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AA34AB3-3E9F-F18F-1DE9-BCF0555E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8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08C31FB-37E6-18C4-1F41-E03C1100C1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71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0FB9E48E-3906-8C20-1C87-B701AD0116A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520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FE1C2D2-B2B4-DCEF-7DF4-4009DBC9B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85" y="2551922"/>
            <a:ext cx="2858870" cy="28588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467DD53-DC29-D54D-F19D-D786F0BF3E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4" y="2462800"/>
            <a:ext cx="2947992" cy="2947992"/>
          </a:xfrm>
          <a:prstGeom prst="rect">
            <a:avLst/>
          </a:prstGeo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xmlns="" id="{6689F871-5B66-C295-76D4-765E3BFE53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14763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1CF985-FD44-284B-1EF4-455AC5E6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D78FFDB-B479-91B6-318E-6F279EAD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F3FC7D3-16E7-32AB-47D1-DFBED1F0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5259" y="1983798"/>
            <a:ext cx="799263" cy="792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71F05B45-4F3B-4AC0-FD76-415805D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/>
          <a:lstStyle/>
          <a:p>
            <a:pPr lvl="0">
              <a:defRPr/>
            </a:pPr>
            <a:r>
              <a:rPr lang="ar-MA" dirty="0">
                <a:solidFill>
                  <a:srgbClr val="424D7B"/>
                </a:solidFill>
              </a:rPr>
              <a:t>ورشة الكتابة – الحصة 3 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1C85B691-E8E6-CBFE-8F93-727DFAC3558A}"/>
              </a:ext>
            </a:extLst>
          </p:cNvPr>
          <p:cNvSpPr txBox="1">
            <a:spLocks/>
          </p:cNvSpPr>
          <p:nvPr/>
        </p:nvSpPr>
        <p:spPr>
          <a:xfrm>
            <a:off x="1888958" y="3158999"/>
            <a:ext cx="5343463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كتابة نص سردي.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 الحصة  - 3 </a:t>
            </a: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-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المسودة الأولى</a:t>
            </a:r>
          </a:p>
        </p:txBody>
      </p:sp>
      <p:pic>
        <p:nvPicPr>
          <p:cNvPr id="6" name="Espace réservé pour une image  20">
            <a:extLst>
              <a:ext uri="{FF2B5EF4-FFF2-40B4-BE49-F238E27FC236}">
                <a16:creationId xmlns:a16="http://schemas.microsoft.com/office/drawing/2014/main" xmlns="" id="{AED3BA7B-63D1-DAEB-A7B7-16C6E10F8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903951" y="1756564"/>
            <a:ext cx="540000" cy="54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BC60C81-D7D7-2EAD-6045-0B3B679B5792}"/>
              </a:ext>
            </a:extLst>
          </p:cNvPr>
          <p:cNvSpPr txBox="1"/>
          <p:nvPr/>
        </p:nvSpPr>
        <p:spPr>
          <a:xfrm>
            <a:off x="2707105" y="1807822"/>
            <a:ext cx="4525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الكتابة – الإنتاج الكتابي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8A26902-CB9B-E0A7-9630-544065E8B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925" y="956399"/>
            <a:ext cx="43200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31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746F31-5DEA-0984-9404-CE0F85D3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B683A2C0-CFD2-3E65-2E72-CADCB8A60D52}"/>
              </a:ext>
            </a:extLst>
          </p:cNvPr>
          <p:cNvSpPr txBox="1"/>
          <p:nvPr/>
        </p:nvSpPr>
        <p:spPr>
          <a:xfrm>
            <a:off x="-339755" y="780197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سنشرع الآن في حصة الإنتاج الكتابي. من يذكرنا بمقاطع النص السردي؟.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4EA0533B-2AD4-E257-80AD-0DE2B6CAD318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AF33240-5940-358D-6CCF-64479DE1CA87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82F44C4-29A2-8E93-1814-94A7277F2080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lang="ar-MA" sz="2000" b="1" dirty="0">
                  <a:solidFill>
                    <a:srgbClr val="565F88">
                      <a:alpha val="20000"/>
                    </a:srgb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5C53A56A-1FDD-56A2-D79A-DBD6CB9B4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032BA6E7-51E7-9124-73C8-B87CC63FD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35C9B209-92C0-1FB9-40A7-B1366531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A1A028D8-1EB2-7ABB-1034-3ECB2E420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0264445-EB56-D3FF-8AD3-B39FFBFD04E3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D508759-B544-DF13-E1C0-A47809532791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</a:t>
              </a:r>
              <a:r>
                <a:rPr lang="ar-S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- </a:t>
              </a:r>
              <a:r>
                <a:rPr lang="ar-MA" sz="2000" b="1" dirty="0">
                  <a:solidFill>
                    <a:srgbClr val="565F88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D9ED7211-64B6-ADD5-C2B0-3F0154E0B2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64FC7E1-B080-8632-A8D4-DF88D6DB5B88}"/>
              </a:ext>
            </a:extLst>
          </p:cNvPr>
          <p:cNvGrpSpPr/>
          <p:nvPr/>
        </p:nvGrpSpPr>
        <p:grpSpPr>
          <a:xfrm>
            <a:off x="1083001" y="1584000"/>
            <a:ext cx="7399262" cy="4769642"/>
            <a:chOff x="1083001" y="1074659"/>
            <a:chExt cx="7520036" cy="527898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61E09091-2AA7-5A14-E4AA-5684084CB3AD}"/>
                </a:ext>
              </a:extLst>
            </p:cNvPr>
            <p:cNvGrpSpPr/>
            <p:nvPr/>
          </p:nvGrpSpPr>
          <p:grpSpPr>
            <a:xfrm>
              <a:off x="1083001" y="2033569"/>
              <a:ext cx="3228392" cy="4320073"/>
              <a:chOff x="1754155" y="1567543"/>
              <a:chExt cx="3228392" cy="4320073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xmlns="" id="{2B5B8A29-B155-5A90-506C-F24F46DEFDCB}"/>
                  </a:ext>
                </a:extLst>
              </p:cNvPr>
              <p:cNvSpPr/>
              <p:nvPr/>
            </p:nvSpPr>
            <p:spPr>
              <a:xfrm>
                <a:off x="1754155" y="1567543"/>
                <a:ext cx="3228392" cy="4320073"/>
              </a:xfrm>
              <a:prstGeom prst="roundRect">
                <a:avLst>
                  <a:gd name="adj" fmla="val 7129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79A20D17-B3A6-7B58-015B-5EF01F47FBBD}"/>
                  </a:ext>
                </a:extLst>
              </p:cNvPr>
              <p:cNvSpPr txBox="1"/>
              <p:nvPr/>
            </p:nvSpPr>
            <p:spPr>
              <a:xfrm>
                <a:off x="1903445" y="1742420"/>
                <a:ext cx="292981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MA" dirty="0"/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lang="fr-MA" dirty="0"/>
              </a:p>
            </p:txBody>
          </p:sp>
        </p:grpSp>
        <p:sp>
          <p:nvSpPr>
            <p:cNvPr id="4" name="Google Shape;452;p158">
              <a:extLst>
                <a:ext uri="{FF2B5EF4-FFF2-40B4-BE49-F238E27FC236}">
                  <a16:creationId xmlns:a16="http://schemas.microsoft.com/office/drawing/2014/main" xmlns="" id="{9B9EEEEB-3D87-571B-48BB-AE0D5C6041E9}"/>
                </a:ext>
              </a:extLst>
            </p:cNvPr>
            <p:cNvSpPr txBox="1"/>
            <p:nvPr/>
          </p:nvSpPr>
          <p:spPr>
            <a:xfrm>
              <a:off x="1424039" y="1074659"/>
              <a:ext cx="2546315" cy="8714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25098"/>
              </a:scheme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rPr>
                <a:t>اَلنَّصُّ ٱلسَّرْدِيُّ</a:t>
              </a:r>
              <a:endParaRPr kumimoji="0" lang="fr-M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endParaRPr>
            </a:p>
          </p:txBody>
        </p:sp>
        <p:sp>
          <p:nvSpPr>
            <p:cNvPr id="5" name="Google Shape;452;p158">
              <a:extLst>
                <a:ext uri="{FF2B5EF4-FFF2-40B4-BE49-F238E27FC236}">
                  <a16:creationId xmlns:a16="http://schemas.microsoft.com/office/drawing/2014/main" xmlns="" id="{073DB64F-D361-0EF8-30A7-172C902B024E}"/>
                </a:ext>
              </a:extLst>
            </p:cNvPr>
            <p:cNvSpPr txBox="1"/>
            <p:nvPr/>
          </p:nvSpPr>
          <p:spPr>
            <a:xfrm>
              <a:off x="6332317" y="2302950"/>
              <a:ext cx="2270720" cy="613010"/>
            </a:xfrm>
            <a:prstGeom prst="roundRect">
              <a:avLst>
                <a:gd name="adj" fmla="val 8675"/>
              </a:avLst>
            </a:prstGeom>
            <a:solidFill>
              <a:srgbClr val="0097B2">
                <a:alpha val="25098"/>
              </a:srgb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  <a:sym typeface="Sakkal Majalla"/>
                </a:rPr>
                <a:t>...............</a:t>
              </a: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endParaRPr>
            </a:p>
          </p:txBody>
        </p:sp>
        <p:sp>
          <p:nvSpPr>
            <p:cNvPr id="7" name="Google Shape;452;p158">
              <a:extLst>
                <a:ext uri="{FF2B5EF4-FFF2-40B4-BE49-F238E27FC236}">
                  <a16:creationId xmlns:a16="http://schemas.microsoft.com/office/drawing/2014/main" xmlns="" id="{0C6BE35E-FE7A-B3EB-95AC-DDC72A737A37}"/>
                </a:ext>
              </a:extLst>
            </p:cNvPr>
            <p:cNvSpPr txBox="1"/>
            <p:nvPr/>
          </p:nvSpPr>
          <p:spPr>
            <a:xfrm>
              <a:off x="6332317" y="3843730"/>
              <a:ext cx="2270720" cy="613010"/>
            </a:xfrm>
            <a:prstGeom prst="roundRect">
              <a:avLst>
                <a:gd name="adj" fmla="val 8675"/>
              </a:avLst>
            </a:prstGeom>
            <a:solidFill>
              <a:srgbClr val="0097B2">
                <a:alpha val="25098"/>
              </a:srgb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  <a:sym typeface="Sakkal Majalla"/>
                </a:rPr>
                <a:t>................</a:t>
              </a: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endParaRPr>
            </a:p>
          </p:txBody>
        </p:sp>
        <p:sp>
          <p:nvSpPr>
            <p:cNvPr id="9" name="Google Shape;452;p158">
              <a:extLst>
                <a:ext uri="{FF2B5EF4-FFF2-40B4-BE49-F238E27FC236}">
                  <a16:creationId xmlns:a16="http://schemas.microsoft.com/office/drawing/2014/main" xmlns="" id="{11B49A5A-4F5D-1C30-EBE7-A2464831768E}"/>
                </a:ext>
              </a:extLst>
            </p:cNvPr>
            <p:cNvSpPr txBox="1"/>
            <p:nvPr/>
          </p:nvSpPr>
          <p:spPr>
            <a:xfrm>
              <a:off x="6274368" y="5384510"/>
              <a:ext cx="2270720" cy="613010"/>
            </a:xfrm>
            <a:prstGeom prst="roundRect">
              <a:avLst>
                <a:gd name="adj" fmla="val 8675"/>
              </a:avLst>
            </a:prstGeom>
            <a:solidFill>
              <a:srgbClr val="0097B2">
                <a:alpha val="25098"/>
              </a:srgb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  <a:sym typeface="Sakkal Majalla"/>
                </a:rPr>
                <a:t>.................</a:t>
              </a: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endParaRPr>
            </a:p>
          </p:txBody>
        </p:sp>
        <p:sp>
          <p:nvSpPr>
            <p:cNvPr id="10" name="Accolade fermante 9">
              <a:extLst>
                <a:ext uri="{FF2B5EF4-FFF2-40B4-BE49-F238E27FC236}">
                  <a16:creationId xmlns:a16="http://schemas.microsoft.com/office/drawing/2014/main" xmlns="" id="{ED512BE2-C2ED-22A6-F01E-63E06CFB8867}"/>
                </a:ext>
              </a:extLst>
            </p:cNvPr>
            <p:cNvSpPr/>
            <p:nvPr/>
          </p:nvSpPr>
          <p:spPr>
            <a:xfrm>
              <a:off x="4544007" y="2208446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11" name="Accolade fermante 10">
              <a:extLst>
                <a:ext uri="{FF2B5EF4-FFF2-40B4-BE49-F238E27FC236}">
                  <a16:creationId xmlns:a16="http://schemas.microsoft.com/office/drawing/2014/main" xmlns="" id="{65C5F7F9-9C90-DA8D-28D2-30D025A4336D}"/>
                </a:ext>
              </a:extLst>
            </p:cNvPr>
            <p:cNvSpPr/>
            <p:nvPr/>
          </p:nvSpPr>
          <p:spPr>
            <a:xfrm>
              <a:off x="4571999" y="3261018"/>
              <a:ext cx="127456" cy="198563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sp>
          <p:nvSpPr>
            <p:cNvPr id="12" name="Accolade fermante 11">
              <a:extLst>
                <a:ext uri="{FF2B5EF4-FFF2-40B4-BE49-F238E27FC236}">
                  <a16:creationId xmlns:a16="http://schemas.microsoft.com/office/drawing/2014/main" xmlns="" id="{F0B172B5-B8FB-3D56-7940-65E3EBC70BF4}"/>
                </a:ext>
              </a:extLst>
            </p:cNvPr>
            <p:cNvSpPr/>
            <p:nvPr/>
          </p:nvSpPr>
          <p:spPr>
            <a:xfrm>
              <a:off x="4544007" y="5347129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240DB587-0B92-F269-5DAD-9B7C5014AB3A}"/>
                </a:ext>
              </a:extLst>
            </p:cNvPr>
            <p:cNvCxnSpPr/>
            <p:nvPr/>
          </p:nvCxnSpPr>
          <p:spPr>
            <a:xfrm flipH="1">
              <a:off x="4805265" y="2665646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A7FF54B2-AD87-2516-1817-14AE8E2C69C5}"/>
                </a:ext>
              </a:extLst>
            </p:cNvPr>
            <p:cNvCxnSpPr/>
            <p:nvPr/>
          </p:nvCxnSpPr>
          <p:spPr>
            <a:xfrm flipH="1">
              <a:off x="4805265" y="4253835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039FF692-AA25-DA09-55D3-C1459A49F825}"/>
                </a:ext>
              </a:extLst>
            </p:cNvPr>
            <p:cNvCxnSpPr/>
            <p:nvPr/>
          </p:nvCxnSpPr>
          <p:spPr>
            <a:xfrm flipH="1">
              <a:off x="4805265" y="5804329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9182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3B7314-1447-DEB3-ED9D-8A238A568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B47EECC3-581F-B09E-EAF5-7AE0867FFB01}"/>
              </a:ext>
            </a:extLst>
          </p:cNvPr>
          <p:cNvSpPr txBox="1"/>
          <p:nvPr/>
        </p:nvSpPr>
        <p:spPr>
          <a:xfrm>
            <a:off x="-339755" y="780197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ماذا نكتب في مقطع البداية؟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FE635C46-1D85-EFAE-9F73-B584F72EE31E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592A2F3-E0F9-74B5-3274-C4704601FF10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59FC296-D6F6-8E86-D6BD-8BE157E8E7C0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B5AAD75F-668E-4197-8B6C-C1D27D8AF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15A126CD-0EF7-AF8D-CB3D-07EBDC36F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1E0A3114-586E-FD91-705C-154A21247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2CAADE63-9276-ADB6-7D90-76B9A53D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F72B42C-B514-8BE7-9463-3D720008A2D4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ABCD33B5-3ACF-B230-0405-401826D2056C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-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DBAABA49-8029-852E-66C8-6F0E7B0BC9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74D489B-30A9-6EBD-DB39-89C47A18BEB2}"/>
              </a:ext>
            </a:extLst>
          </p:cNvPr>
          <p:cNvGrpSpPr/>
          <p:nvPr/>
        </p:nvGrpSpPr>
        <p:grpSpPr>
          <a:xfrm>
            <a:off x="1083001" y="1584000"/>
            <a:ext cx="7399262" cy="4769642"/>
            <a:chOff x="1083001" y="1074659"/>
            <a:chExt cx="7520036" cy="527898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87889C8A-A1A9-20BD-D39D-C0169D2297B8}"/>
                </a:ext>
              </a:extLst>
            </p:cNvPr>
            <p:cNvGrpSpPr/>
            <p:nvPr/>
          </p:nvGrpSpPr>
          <p:grpSpPr>
            <a:xfrm>
              <a:off x="1083001" y="2033569"/>
              <a:ext cx="3228392" cy="4320073"/>
              <a:chOff x="1754155" y="1567543"/>
              <a:chExt cx="3228392" cy="4320073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xmlns="" id="{2340486A-6074-4BA5-7499-026D4BF47725}"/>
                  </a:ext>
                </a:extLst>
              </p:cNvPr>
              <p:cNvSpPr/>
              <p:nvPr/>
            </p:nvSpPr>
            <p:spPr>
              <a:xfrm>
                <a:off x="1754155" y="1567543"/>
                <a:ext cx="3228392" cy="4320073"/>
              </a:xfrm>
              <a:prstGeom prst="roundRect">
                <a:avLst>
                  <a:gd name="adj" fmla="val 7129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62F85A97-F034-9896-FA9B-ECDF3F53A02F}"/>
                  </a:ext>
                </a:extLst>
              </p:cNvPr>
              <p:cNvSpPr txBox="1"/>
              <p:nvPr/>
            </p:nvSpPr>
            <p:spPr>
              <a:xfrm>
                <a:off x="1903445" y="1742420"/>
                <a:ext cx="292981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fr-M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Google Shape;452;p158">
              <a:extLst>
                <a:ext uri="{FF2B5EF4-FFF2-40B4-BE49-F238E27FC236}">
                  <a16:creationId xmlns:a16="http://schemas.microsoft.com/office/drawing/2014/main" xmlns="" id="{339A132A-36A5-E5D8-98B3-E89733B691E8}"/>
                </a:ext>
              </a:extLst>
            </p:cNvPr>
            <p:cNvSpPr txBox="1"/>
            <p:nvPr/>
          </p:nvSpPr>
          <p:spPr>
            <a:xfrm>
              <a:off x="1424039" y="1074659"/>
              <a:ext cx="2546315" cy="8714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25098"/>
              </a:scheme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rPr>
                <a:t>اَلنَّصُّ ٱلسَّرْدِيُّ</a:t>
              </a:r>
              <a:endParaRPr kumimoji="0" lang="fr-M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endParaRPr>
            </a:p>
          </p:txBody>
        </p:sp>
        <p:sp>
          <p:nvSpPr>
            <p:cNvPr id="5" name="Google Shape;452;p158">
              <a:extLst>
                <a:ext uri="{FF2B5EF4-FFF2-40B4-BE49-F238E27FC236}">
                  <a16:creationId xmlns:a16="http://schemas.microsoft.com/office/drawing/2014/main" xmlns="" id="{811DD979-DFAC-4816-4D3C-97011674DF93}"/>
                </a:ext>
              </a:extLst>
            </p:cNvPr>
            <p:cNvSpPr txBox="1"/>
            <p:nvPr/>
          </p:nvSpPr>
          <p:spPr>
            <a:xfrm>
              <a:off x="6332317" y="2302950"/>
              <a:ext cx="2270720" cy="678472"/>
            </a:xfrm>
            <a:prstGeom prst="roundRect">
              <a:avLst>
                <a:gd name="adj" fmla="val 8675"/>
              </a:avLst>
            </a:prstGeom>
            <a:solidFill>
              <a:srgbClr val="0097B2">
                <a:alpha val="25098"/>
              </a:srgb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  <a:sym typeface="Sakkal Majalla"/>
                </a:rPr>
                <a:t>مَقْطَعُ ٱلْبِدايَةِ</a:t>
              </a:r>
            </a:p>
          </p:txBody>
        </p:sp>
        <p:sp>
          <p:nvSpPr>
            <p:cNvPr id="10" name="Accolade fermante 9">
              <a:extLst>
                <a:ext uri="{FF2B5EF4-FFF2-40B4-BE49-F238E27FC236}">
                  <a16:creationId xmlns:a16="http://schemas.microsoft.com/office/drawing/2014/main" xmlns="" id="{7DF84C5F-935E-786E-84B7-A2287DAE6381}"/>
                </a:ext>
              </a:extLst>
            </p:cNvPr>
            <p:cNvSpPr/>
            <p:nvPr/>
          </p:nvSpPr>
          <p:spPr>
            <a:xfrm>
              <a:off x="4544007" y="2208446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ccolade fermante 10">
              <a:extLst>
                <a:ext uri="{FF2B5EF4-FFF2-40B4-BE49-F238E27FC236}">
                  <a16:creationId xmlns:a16="http://schemas.microsoft.com/office/drawing/2014/main" xmlns="" id="{6797954A-A212-F4EB-BDD2-C3D36031BCC3}"/>
                </a:ext>
              </a:extLst>
            </p:cNvPr>
            <p:cNvSpPr/>
            <p:nvPr/>
          </p:nvSpPr>
          <p:spPr>
            <a:xfrm>
              <a:off x="4571999" y="3261018"/>
              <a:ext cx="127456" cy="198563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ccolade fermante 11">
              <a:extLst>
                <a:ext uri="{FF2B5EF4-FFF2-40B4-BE49-F238E27FC236}">
                  <a16:creationId xmlns:a16="http://schemas.microsoft.com/office/drawing/2014/main" xmlns="" id="{918F34C5-237D-B93D-9BE9-F020CCCEACCA}"/>
                </a:ext>
              </a:extLst>
            </p:cNvPr>
            <p:cNvSpPr/>
            <p:nvPr/>
          </p:nvSpPr>
          <p:spPr>
            <a:xfrm>
              <a:off x="4544007" y="5347129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2F8DDAEF-AA75-FEEF-0438-ADEE4CAB22A1}"/>
                </a:ext>
              </a:extLst>
            </p:cNvPr>
            <p:cNvCxnSpPr/>
            <p:nvPr/>
          </p:nvCxnSpPr>
          <p:spPr>
            <a:xfrm flipH="1">
              <a:off x="4805265" y="2665646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6E1DE2E4-E292-248D-C4AD-4DD4BA5CF33F}"/>
                </a:ext>
              </a:extLst>
            </p:cNvPr>
            <p:cNvCxnSpPr/>
            <p:nvPr/>
          </p:nvCxnSpPr>
          <p:spPr>
            <a:xfrm flipH="1">
              <a:off x="4805265" y="4253835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5CB7EAC3-03B0-6F56-5C74-A503707AFCC9}"/>
                </a:ext>
              </a:extLst>
            </p:cNvPr>
            <p:cNvCxnSpPr/>
            <p:nvPr/>
          </p:nvCxnSpPr>
          <p:spPr>
            <a:xfrm flipH="1">
              <a:off x="4805265" y="5804329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BC913DB3-614F-0941-437E-CDE3A8DCFE7B}"/>
              </a:ext>
            </a:extLst>
          </p:cNvPr>
          <p:cNvSpPr txBox="1"/>
          <p:nvPr/>
        </p:nvSpPr>
        <p:spPr>
          <a:xfrm>
            <a:off x="6332317" y="4108426"/>
            <a:ext cx="2270720" cy="613010"/>
          </a:xfrm>
          <a:prstGeom prst="roundRect">
            <a:avLst>
              <a:gd name="adj" fmla="val 8675"/>
            </a:avLst>
          </a:prstGeom>
          <a:solidFill>
            <a:srgbClr val="E7E6E6">
              <a:lumMod val="90000"/>
            </a:srgbClr>
          </a:solidFill>
          <a:ln w="12700" cap="flat" cmpd="sng" algn="ctr">
            <a:solidFill>
              <a:srgbClr val="D6E9EA"/>
            </a:solidFill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مَقْطَعُ ٱلْوَسَطِ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28" name="Google Shape;452;p158">
            <a:extLst>
              <a:ext uri="{FF2B5EF4-FFF2-40B4-BE49-F238E27FC236}">
                <a16:creationId xmlns:a16="http://schemas.microsoft.com/office/drawing/2014/main" xmlns="" id="{DAD83606-AE42-5C46-315C-03B83DF48B0C}"/>
              </a:ext>
            </a:extLst>
          </p:cNvPr>
          <p:cNvSpPr txBox="1"/>
          <p:nvPr/>
        </p:nvSpPr>
        <p:spPr>
          <a:xfrm>
            <a:off x="6248011" y="5523072"/>
            <a:ext cx="2270720" cy="613010"/>
          </a:xfrm>
          <a:prstGeom prst="roundRect">
            <a:avLst>
              <a:gd name="adj" fmla="val 8675"/>
            </a:avLst>
          </a:prstGeom>
          <a:solidFill>
            <a:sysClr val="windowText" lastClr="000000">
              <a:lumMod val="50000"/>
              <a:lumOff val="50000"/>
              <a:alpha val="25098"/>
            </a:sysClr>
          </a:solidFill>
          <a:ln w="12700" cap="flat" cmpd="sng" algn="ctr">
            <a:solidFill>
              <a:srgbClr val="D6E9EA"/>
            </a:solidFill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مَقْطَعُ ٱلْنّهايَةِ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31052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3D3716-269F-6160-40AE-B8781B66E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67172BB8-4BF8-01A4-431F-32B42E5309FF}"/>
              </a:ext>
            </a:extLst>
          </p:cNvPr>
          <p:cNvSpPr txBox="1"/>
          <p:nvPr/>
        </p:nvSpPr>
        <p:spPr>
          <a:xfrm>
            <a:off x="-339755" y="780197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ماذا نكتب في مقطع الوسط؟ 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48DDAA96-E0AF-FB06-F010-8D470F474E3B}"/>
              </a:ext>
            </a:extLst>
          </p:cNvPr>
          <p:cNvGrpSpPr/>
          <p:nvPr/>
        </p:nvGrpSpPr>
        <p:grpSpPr>
          <a:xfrm>
            <a:off x="552763" y="126524"/>
            <a:ext cx="7558419" cy="307209"/>
            <a:chOff x="552763" y="126524"/>
            <a:chExt cx="7558419" cy="3072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4F55D52-B45E-245E-CF8C-8AEAB974D203}"/>
                </a:ext>
              </a:extLst>
            </p:cNvPr>
            <p:cNvSpPr>
              <a:spLocks/>
            </p:cNvSpPr>
            <p:nvPr/>
          </p:nvSpPr>
          <p:spPr>
            <a:xfrm>
              <a:off x="55276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اختــتام الحــصة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35C9120-A165-69C7-EC75-6D8761D0EC79}"/>
                </a:ext>
              </a:extLst>
            </p:cNvPr>
            <p:cNvSpPr>
              <a:spLocks/>
            </p:cNvSpPr>
            <p:nvPr/>
          </p:nvSpPr>
          <p:spPr>
            <a:xfrm>
              <a:off x="6573113" y="141681"/>
              <a:ext cx="1260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افتتاح</a:t>
              </a:r>
              <a:r>
                <a:rPr kumimoji="0" lang="ar-M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الحصة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8D23B483-F924-6A75-1DE1-45C50BA3D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3113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7C107A10-CC4C-690B-9744-3F8C622DB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768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5DF13ABC-B4D7-E7C4-3DB3-28F0500EB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309" y="136455"/>
              <a:ext cx="278069" cy="2780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xmlns="" id="{B11DBEB3-49A2-0923-2E9E-F545948B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9439" y="126524"/>
              <a:ext cx="278069" cy="2780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8C80766-9C97-3CCB-51CC-6BADC91A26E8}"/>
                </a:ext>
              </a:extLst>
            </p:cNvPr>
            <p:cNvSpPr>
              <a:spLocks/>
            </p:cNvSpPr>
            <p:nvPr/>
          </p:nvSpPr>
          <p:spPr>
            <a:xfrm>
              <a:off x="2241178" y="152713"/>
              <a:ext cx="1559818" cy="281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 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- 4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A688FE0-9BE4-47F9-C1D7-7A84F6BE5AC2}"/>
                </a:ext>
              </a:extLst>
            </p:cNvPr>
            <p:cNvSpPr>
              <a:spLocks/>
            </p:cNvSpPr>
            <p:nvPr/>
          </p:nvSpPr>
          <p:spPr>
            <a:xfrm>
              <a:off x="4365048" y="145733"/>
              <a:ext cx="1475286" cy="258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الإنتاج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الكتابي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6585">
                      <a:alpha val="2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- </a:t>
              </a:r>
              <a:r>
                <a:rPr kumimoji="0" lang="ar-M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3</a:t>
              </a:r>
            </a:p>
          </p:txBody>
        </p:sp>
      </p:grp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C93EA64-D12D-44E4-26FE-C408658A97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8B860F8-D8A3-EA5E-BA59-C02F23D4AE2B}"/>
              </a:ext>
            </a:extLst>
          </p:cNvPr>
          <p:cNvGrpSpPr/>
          <p:nvPr/>
        </p:nvGrpSpPr>
        <p:grpSpPr>
          <a:xfrm>
            <a:off x="1083001" y="1584000"/>
            <a:ext cx="7399262" cy="4769642"/>
            <a:chOff x="1083001" y="1074659"/>
            <a:chExt cx="7520036" cy="527898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4340E7EA-3786-FCA5-58CA-146076649F38}"/>
                </a:ext>
              </a:extLst>
            </p:cNvPr>
            <p:cNvGrpSpPr/>
            <p:nvPr/>
          </p:nvGrpSpPr>
          <p:grpSpPr>
            <a:xfrm>
              <a:off x="1083001" y="2033569"/>
              <a:ext cx="3228392" cy="4320073"/>
              <a:chOff x="1754155" y="1567543"/>
              <a:chExt cx="3228392" cy="4320073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xmlns="" id="{D05E12F6-7F55-6C51-AFC2-C4CD78C5C4FD}"/>
                  </a:ext>
                </a:extLst>
              </p:cNvPr>
              <p:cNvSpPr/>
              <p:nvPr/>
            </p:nvSpPr>
            <p:spPr>
              <a:xfrm>
                <a:off x="1754155" y="1567543"/>
                <a:ext cx="3228392" cy="4320073"/>
              </a:xfrm>
              <a:prstGeom prst="roundRect">
                <a:avLst>
                  <a:gd name="adj" fmla="val 7129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51A420EB-4A58-C9AE-7385-AA9614617F77}"/>
                  </a:ext>
                </a:extLst>
              </p:cNvPr>
              <p:cNvSpPr txBox="1"/>
              <p:nvPr/>
            </p:nvSpPr>
            <p:spPr>
              <a:xfrm>
                <a:off x="1903445" y="1742420"/>
                <a:ext cx="292981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fr-M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Google Shape;452;p158">
              <a:extLst>
                <a:ext uri="{FF2B5EF4-FFF2-40B4-BE49-F238E27FC236}">
                  <a16:creationId xmlns:a16="http://schemas.microsoft.com/office/drawing/2014/main" xmlns="" id="{E01F2352-47C2-14D1-CF01-D7B8E317FEA2}"/>
                </a:ext>
              </a:extLst>
            </p:cNvPr>
            <p:cNvSpPr txBox="1"/>
            <p:nvPr/>
          </p:nvSpPr>
          <p:spPr>
            <a:xfrm>
              <a:off x="1424039" y="1074659"/>
              <a:ext cx="2546315" cy="8714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25098"/>
              </a:scheme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rPr>
                <a:t>اَلنَّصُّ ٱلسَّرْدِيُّ</a:t>
              </a:r>
              <a:endParaRPr kumimoji="0" lang="fr-M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endParaRPr>
            </a:p>
          </p:txBody>
        </p:sp>
        <p:sp>
          <p:nvSpPr>
            <p:cNvPr id="5" name="Google Shape;452;p158">
              <a:extLst>
                <a:ext uri="{FF2B5EF4-FFF2-40B4-BE49-F238E27FC236}">
                  <a16:creationId xmlns:a16="http://schemas.microsoft.com/office/drawing/2014/main" xmlns="" id="{FE2612B8-22F3-E8A8-DAE8-5EA659566227}"/>
                </a:ext>
              </a:extLst>
            </p:cNvPr>
            <p:cNvSpPr txBox="1"/>
            <p:nvPr/>
          </p:nvSpPr>
          <p:spPr>
            <a:xfrm>
              <a:off x="6332317" y="2302950"/>
              <a:ext cx="2270720" cy="678472"/>
            </a:xfrm>
            <a:prstGeom prst="roundRect">
              <a:avLst>
                <a:gd name="adj" fmla="val 8675"/>
              </a:avLst>
            </a:prstGeom>
            <a:solidFill>
              <a:srgbClr val="0097B2">
                <a:alpha val="25098"/>
              </a:srgbClr>
            </a:solidFill>
            <a:ln>
              <a:solidFill>
                <a:srgbClr val="D6E9E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800">
                  <a:solidFill>
                    <a:schemeClr val="tx1"/>
                  </a:solidFill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</a:defRPr>
              </a:lvl1pPr>
            </a:lstStyle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Calibri"/>
                  <a:cs typeface="Microsoft Uighur" panose="02000000000000000000" pitchFamily="2" charset="-78"/>
                  <a:sym typeface="Sakkal Majalla"/>
                </a:rPr>
                <a:t>مَقْطَعُ ٱلْبِدايَةِ</a:t>
              </a:r>
            </a:p>
          </p:txBody>
        </p:sp>
        <p:sp>
          <p:nvSpPr>
            <p:cNvPr id="10" name="Accolade fermante 9">
              <a:extLst>
                <a:ext uri="{FF2B5EF4-FFF2-40B4-BE49-F238E27FC236}">
                  <a16:creationId xmlns:a16="http://schemas.microsoft.com/office/drawing/2014/main" xmlns="" id="{8BF09190-10EE-BA81-4B27-D93623FC7B1C}"/>
                </a:ext>
              </a:extLst>
            </p:cNvPr>
            <p:cNvSpPr/>
            <p:nvPr/>
          </p:nvSpPr>
          <p:spPr>
            <a:xfrm>
              <a:off x="4544007" y="2208446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ccolade fermante 10">
              <a:extLst>
                <a:ext uri="{FF2B5EF4-FFF2-40B4-BE49-F238E27FC236}">
                  <a16:creationId xmlns:a16="http://schemas.microsoft.com/office/drawing/2014/main" xmlns="" id="{8892A460-F4DB-E6A5-277C-527BB21547DD}"/>
                </a:ext>
              </a:extLst>
            </p:cNvPr>
            <p:cNvSpPr/>
            <p:nvPr/>
          </p:nvSpPr>
          <p:spPr>
            <a:xfrm>
              <a:off x="4571999" y="3261018"/>
              <a:ext cx="127456" cy="198563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ccolade fermante 11">
              <a:extLst>
                <a:ext uri="{FF2B5EF4-FFF2-40B4-BE49-F238E27FC236}">
                  <a16:creationId xmlns:a16="http://schemas.microsoft.com/office/drawing/2014/main" xmlns="" id="{67D0A128-67F8-5F12-C0B5-33CA7B834CFA}"/>
                </a:ext>
              </a:extLst>
            </p:cNvPr>
            <p:cNvSpPr/>
            <p:nvPr/>
          </p:nvSpPr>
          <p:spPr>
            <a:xfrm>
              <a:off x="4544007" y="5347129"/>
              <a:ext cx="155448" cy="914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56E41A50-8A6D-427A-3462-E46C48E8E81D}"/>
                </a:ext>
              </a:extLst>
            </p:cNvPr>
            <p:cNvCxnSpPr/>
            <p:nvPr/>
          </p:nvCxnSpPr>
          <p:spPr>
            <a:xfrm flipH="1">
              <a:off x="4805265" y="2665646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E56D0756-00E4-C3CE-F6B9-995539D521A0}"/>
                </a:ext>
              </a:extLst>
            </p:cNvPr>
            <p:cNvCxnSpPr/>
            <p:nvPr/>
          </p:nvCxnSpPr>
          <p:spPr>
            <a:xfrm flipH="1">
              <a:off x="4805265" y="4253835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DA996AB2-6149-D5E4-7AA7-B4B70B8B28A4}"/>
                </a:ext>
              </a:extLst>
            </p:cNvPr>
            <p:cNvCxnSpPr/>
            <p:nvPr/>
          </p:nvCxnSpPr>
          <p:spPr>
            <a:xfrm flipH="1">
              <a:off x="4805265" y="5804329"/>
              <a:ext cx="1334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Google Shape;452;p158">
            <a:extLst>
              <a:ext uri="{FF2B5EF4-FFF2-40B4-BE49-F238E27FC236}">
                <a16:creationId xmlns:a16="http://schemas.microsoft.com/office/drawing/2014/main" xmlns="" id="{FF7E59A6-F95A-3984-6DAF-174E8466A8AB}"/>
              </a:ext>
            </a:extLst>
          </p:cNvPr>
          <p:cNvSpPr txBox="1"/>
          <p:nvPr/>
        </p:nvSpPr>
        <p:spPr>
          <a:xfrm>
            <a:off x="6248011" y="5523072"/>
            <a:ext cx="2270720" cy="613010"/>
          </a:xfrm>
          <a:prstGeom prst="roundRect">
            <a:avLst>
              <a:gd name="adj" fmla="val 8675"/>
            </a:avLst>
          </a:prstGeom>
          <a:solidFill>
            <a:sysClr val="windowText" lastClr="000000">
              <a:lumMod val="50000"/>
              <a:lumOff val="50000"/>
              <a:alpha val="25098"/>
            </a:sysClr>
          </a:solidFill>
          <a:ln w="12700" cap="flat" cmpd="sng" algn="ctr">
            <a:solidFill>
              <a:srgbClr val="D6E9EA"/>
            </a:solidFill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مَقْطَعُ ٱلْنّهايَةِ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BA429080-89D5-D694-32AB-E1EF9CC212BB}"/>
              </a:ext>
            </a:extLst>
          </p:cNvPr>
          <p:cNvSpPr txBox="1"/>
          <p:nvPr/>
        </p:nvSpPr>
        <p:spPr>
          <a:xfrm>
            <a:off x="6248011" y="4047091"/>
            <a:ext cx="2270720" cy="613010"/>
          </a:xfrm>
          <a:prstGeom prst="roundRect">
            <a:avLst>
              <a:gd name="adj" fmla="val 8675"/>
            </a:avLst>
          </a:prstGeom>
          <a:solidFill>
            <a:srgbClr val="0097B2">
              <a:alpha val="25098"/>
            </a:srgb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مَقْطَعُ ٱلْوَسطِ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494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05- 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شاط اعتيادي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ورشة الكتاب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اختتام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18534</TotalTime>
  <Words>1208</Words>
  <Application>Microsoft Office PowerPoint</Application>
  <PresentationFormat>Affichage à l'écran (4:3)</PresentationFormat>
  <Paragraphs>315</Paragraphs>
  <Slides>26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26</vt:i4>
      </vt:variant>
    </vt:vector>
  </HeadingPairs>
  <TitlesOfParts>
    <vt:vector size="51" baseType="lpstr">
      <vt:lpstr>Dosis SemiBold</vt:lpstr>
      <vt:lpstr>Microsoft Uighur</vt:lpstr>
      <vt:lpstr>Dosis</vt:lpstr>
      <vt:lpstr>Arial</vt:lpstr>
      <vt:lpstr>Calibri</vt:lpstr>
      <vt:lpstr>Calibri Light</vt:lpstr>
      <vt:lpstr>Wingdings</vt:lpstr>
      <vt:lpstr>Dosis ExtraBold</vt:lpstr>
      <vt:lpstr>Sakkal Majalla</vt:lpstr>
      <vt:lpstr>Dosis Medium</vt:lpstr>
      <vt:lpstr>Modern Love</vt:lpstr>
      <vt:lpstr>Aptos</vt:lpstr>
      <vt:lpstr>Segoe UI Symbol</vt:lpstr>
      <vt:lpstr>2_Thème Office</vt:lpstr>
      <vt:lpstr>افتتاح الحصة nv</vt:lpstr>
      <vt:lpstr>2_01- نشاط اعتيادي</vt:lpstr>
      <vt:lpstr>نشاط اعتيادي nv</vt:lpstr>
      <vt:lpstr>ورشة الكتابة nv</vt:lpstr>
      <vt:lpstr>اختتام الحصة nv</vt:lpstr>
      <vt:lpstr>3_Env-Enseignant</vt:lpstr>
      <vt:lpstr>1_Env-Enseignant</vt:lpstr>
      <vt:lpstr>01- نشاط اعتيادي</vt:lpstr>
      <vt:lpstr>1_01- نشاط اعتيادي</vt:lpstr>
      <vt:lpstr>3_01- نشاط اعتيادي</vt:lpstr>
      <vt:lpstr>2_05- افتتاح الحصة</vt:lpstr>
      <vt:lpstr>Présentation PowerPoint</vt:lpstr>
      <vt:lpstr>Présentation PowerPoint</vt:lpstr>
      <vt:lpstr>Présentation PowerPoint</vt:lpstr>
      <vt:lpstr>Présentation PowerPoint</vt:lpstr>
      <vt:lpstr>كل واحد يقدم لنا عمل مجموعته مع ذكر المفردات التي استخدمها</vt:lpstr>
      <vt:lpstr>ورشة الكتابة – الحصة 3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ورشة الكتابة – الحصة 4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الفائزون بنجمة السلوك الجيد هم : ............................................</vt:lpstr>
      <vt:lpstr>إلى اللقاء في الحصة المقبلة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156</cp:revision>
  <dcterms:created xsi:type="dcterms:W3CDTF">2023-09-20T21:35:22Z</dcterms:created>
  <dcterms:modified xsi:type="dcterms:W3CDTF">2026-01-07T16:20:55Z</dcterms:modified>
</cp:coreProperties>
</file>