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8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9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0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1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9" r:id="rId1"/>
    <p:sldMasterId id="2147483702" r:id="rId2"/>
    <p:sldMasterId id="2147483725" r:id="rId3"/>
    <p:sldMasterId id="2147483748" r:id="rId4"/>
    <p:sldMasterId id="2147483771" r:id="rId5"/>
    <p:sldMasterId id="2147483786" r:id="rId6"/>
    <p:sldMasterId id="2147483799" r:id="rId7"/>
    <p:sldMasterId id="2147483824" r:id="rId8"/>
    <p:sldMasterId id="2147483839" r:id="rId9"/>
    <p:sldMasterId id="2147483863" r:id="rId10"/>
    <p:sldMasterId id="2147483886" r:id="rId11"/>
    <p:sldMasterId id="2147483910" r:id="rId12"/>
  </p:sldMasterIdLst>
  <p:notesMasterIdLst>
    <p:notesMasterId r:id="rId54"/>
  </p:notesMasterIdLst>
  <p:sldIdLst>
    <p:sldId id="2147482731" r:id="rId13"/>
    <p:sldId id="2147482604" r:id="rId14"/>
    <p:sldId id="2147482471" r:id="rId15"/>
    <p:sldId id="2147482697" r:id="rId16"/>
    <p:sldId id="2147482705" r:id="rId17"/>
    <p:sldId id="2147482706" r:id="rId18"/>
    <p:sldId id="2147482472" r:id="rId19"/>
    <p:sldId id="2147482725" r:id="rId20"/>
    <p:sldId id="2147482473" r:id="rId21"/>
    <p:sldId id="2134807209" r:id="rId22"/>
    <p:sldId id="2134807211" r:id="rId23"/>
    <p:sldId id="2134807213" r:id="rId24"/>
    <p:sldId id="2134807214" r:id="rId25"/>
    <p:sldId id="2147482708" r:id="rId26"/>
    <p:sldId id="2134806766" r:id="rId27"/>
    <p:sldId id="2147482518" r:id="rId28"/>
    <p:sldId id="2147482727" r:id="rId29"/>
    <p:sldId id="2147482519" r:id="rId30"/>
    <p:sldId id="2147482520" r:id="rId31"/>
    <p:sldId id="2147482732" r:id="rId32"/>
    <p:sldId id="2147482733" r:id="rId33"/>
    <p:sldId id="2147482734" r:id="rId34"/>
    <p:sldId id="2147482728" r:id="rId35"/>
    <p:sldId id="2147482521" r:id="rId36"/>
    <p:sldId id="2147482522" r:id="rId37"/>
    <p:sldId id="2147482735" r:id="rId38"/>
    <p:sldId id="2147482737" r:id="rId39"/>
    <p:sldId id="2147482736" r:id="rId40"/>
    <p:sldId id="2147482523" r:id="rId41"/>
    <p:sldId id="2147482729" r:id="rId42"/>
    <p:sldId id="2147482525" r:id="rId43"/>
    <p:sldId id="2147482712" r:id="rId44"/>
    <p:sldId id="2147482530" r:id="rId45"/>
    <p:sldId id="2147482531" r:id="rId46"/>
    <p:sldId id="2147482738" r:id="rId47"/>
    <p:sldId id="2147482739" r:id="rId48"/>
    <p:sldId id="2147482532" r:id="rId49"/>
    <p:sldId id="2147482715" r:id="rId50"/>
    <p:sldId id="2147482726" r:id="rId51"/>
    <p:sldId id="2147482502" r:id="rId52"/>
    <p:sldId id="2147482634" r:id="rId53"/>
  </p:sldIdLst>
  <p:sldSz cx="9144000" cy="6858000" type="screen4x3"/>
  <p:notesSz cx="6858000" cy="9144000"/>
  <p:embeddedFontLst>
    <p:embeddedFont>
      <p:font typeface="Dosis" pitchFamily="2" charset="0"/>
      <p:regular r:id="rId55"/>
      <p:bold r:id="rId56"/>
    </p:embeddedFont>
    <p:embeddedFont>
      <p:font typeface="Dosis ExtraBold" pitchFamily="2" charset="0"/>
      <p:bold r:id="rId57"/>
    </p:embeddedFont>
    <p:embeddedFont>
      <p:font typeface="Dosis Medium" pitchFamily="2" charset="0"/>
      <p:regular r:id="rId58"/>
    </p:embeddedFont>
    <p:embeddedFont>
      <p:font typeface="Dosis SemiBold" pitchFamily="2" charset="0"/>
      <p:bold r:id="rId59"/>
    </p:embeddedFont>
    <p:embeddedFont>
      <p:font typeface="Microsoft Uighur" panose="02000000000000000000" pitchFamily="2" charset="-78"/>
      <p:regular r:id="rId60"/>
      <p:bold r:id="rId61"/>
    </p:embeddedFont>
    <p:embeddedFont>
      <p:font typeface="Modern Love" panose="04090805081005020601" pitchFamily="82" charset="0"/>
      <p:regular r:id="rId62"/>
    </p:embeddedFont>
    <p:embeddedFont>
      <p:font typeface="Sakkal Majalla" panose="02000000000000000000" pitchFamily="2" charset="-78"/>
      <p:regular r:id="rId63"/>
      <p:bold r:id="rId6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D6E9EA"/>
    <a:srgbClr val="1E3F48"/>
    <a:srgbClr val="0097B2"/>
    <a:srgbClr val="106585"/>
    <a:srgbClr val="00729A"/>
    <a:srgbClr val="70B1B6"/>
    <a:srgbClr val="7FB9BE"/>
    <a:srgbClr val="C3D21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47" autoAdjust="0"/>
  </p:normalViewPr>
  <p:slideViewPr>
    <p:cSldViewPr snapToGrid="0">
      <p:cViewPr varScale="1">
        <p:scale>
          <a:sx n="70" d="100"/>
          <a:sy n="70" d="100"/>
        </p:scale>
        <p:origin x="119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font" Target="fonts/font4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7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font" Target="fonts/font5.fntdata"/><Relationship Id="rId67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font" Target="fonts/font3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font" Target="fonts/font6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453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Layouts/_rels/slideLayout14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Layouts/_rels/slideLayout14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Layouts/_rels/slideLayout14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png"/></Relationships>
</file>

<file path=ppt/slideLayouts/_rels/slideLayout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2001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8543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6080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0626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95632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3894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525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07049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6602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7721579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4713601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623261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56981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2983697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232159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0226464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5925096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8969837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523967967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49233665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295944431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56705044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15577027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08921902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443839897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1394596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592868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9038132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49687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3466486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4706873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300830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7801797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315450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709108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417914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7234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9833394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52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16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7071001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4380370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208652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05505511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86831229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4275526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5834030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2225306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7640188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718680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6118002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3305089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4401727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4138421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0763982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9000903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045763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8383973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2247087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8831811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2811305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656206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97969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09812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7747584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4825796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173859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031206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5459418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2972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4302269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483275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3957500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812130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2152272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265308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8844324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67491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7936278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3196740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9948570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9878713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8666073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1023542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1927935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9528127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0271695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2173105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264377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4221728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1176506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205059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1976948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7191316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1349970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1858236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0570366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8791451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4426139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773403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8052045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6492351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6948280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2329125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7979014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414086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7119687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32986511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3072148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9126440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960108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0160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376462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414758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6478015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2739777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8039644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830587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8808720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7042331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3803274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227515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384315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976118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5664665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6638317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74402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5807237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4983364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858204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6583803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27061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5934630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219541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5512850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406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1651776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4569403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5530890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0299436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9536708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7696922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9914022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8576093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300488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400402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626331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1638002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4372769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6578586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5468304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1323543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9187885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3882304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1429593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184608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39278802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0613591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165112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734938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793439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919382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434757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543932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966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467394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510624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663939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970048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927207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616541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5266099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095952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488448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203822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9660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70037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042523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2289865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9579468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906137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954458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703587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39851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132157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215380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69364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216025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547331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15968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543699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2451447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94201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237532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240511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0654299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038666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3083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555972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318261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408523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534531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915191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207009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5237296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638190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03492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075235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68451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26435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10196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5724779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5229208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3094230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5489472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5096649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034262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980845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291894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3400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6572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4768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2198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7678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6207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1880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5683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32035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92990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553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8113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2380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0313992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45651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009583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6707647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8519818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6094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88148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44894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0850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1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75.xml"/><Relationship Id="rId21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20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23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82.xml"/><Relationship Id="rId19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19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1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198.xml"/><Relationship Id="rId21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2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20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23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05.xml"/><Relationship Id="rId19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Relationship Id="rId22" Type="http://schemas.openxmlformats.org/officeDocument/2006/relationships/slideLayout" Target="../slideLayouts/slideLayout21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1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17" Type="http://schemas.openxmlformats.org/officeDocument/2006/relationships/slideLayout" Target="../slideLayouts/slideLayout235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220.xml"/><Relationship Id="rId16" Type="http://schemas.openxmlformats.org/officeDocument/2006/relationships/slideLayout" Target="../slideLayouts/slideLayout234.xml"/><Relationship Id="rId20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3.xml"/><Relationship Id="rId23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28.xml"/><Relationship Id="rId19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32.xml"/><Relationship Id="rId22" Type="http://schemas.openxmlformats.org/officeDocument/2006/relationships/slideLayout" Target="../slideLayouts/slideLayout24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image" Target="../media/image6.jpg"/><Relationship Id="rId3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26" Type="http://schemas.openxmlformats.org/officeDocument/2006/relationships/image" Target="../media/image2.bin"/><Relationship Id="rId3" Type="http://schemas.openxmlformats.org/officeDocument/2006/relationships/slideLayout" Target="../slideLayouts/slideLayout151.xml"/><Relationship Id="rId21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5" Type="http://schemas.openxmlformats.org/officeDocument/2006/relationships/theme" Target="../theme/theme9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24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46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9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838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  <p:sldLayoutId id="2147483882" r:id="rId19"/>
    <p:sldLayoutId id="2147483883" r:id="rId20"/>
    <p:sldLayoutId id="2147483941" r:id="rId21"/>
    <p:sldLayoutId id="2147483884" r:id="rId22"/>
    <p:sldLayoutId id="2147483885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444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905" r:id="rId19"/>
    <p:sldLayoutId id="2147483906" r:id="rId20"/>
    <p:sldLayoutId id="2147483907" r:id="rId21"/>
    <p:sldLayoutId id="2147483908" r:id="rId22"/>
    <p:sldLayoutId id="2147483909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789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  <p:sldLayoutId id="2147483927" r:id="rId17"/>
    <p:sldLayoutId id="2147483928" r:id="rId18"/>
    <p:sldLayoutId id="2147483929" r:id="rId19"/>
    <p:sldLayoutId id="2147483930" r:id="rId20"/>
    <p:sldLayoutId id="2147483937" r:id="rId21"/>
    <p:sldLayoutId id="2147483931" r:id="rId22"/>
    <p:sldLayoutId id="214748393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680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703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707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7D3BCD8-9868-4174-A461-8C04FAF3A9DD}" type="datetimeFigureOut">
              <a:rPr lang="fr-FR" smtClean="0"/>
              <a:pPr/>
              <a:t>04/01/2026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790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936" r:id="rId13"/>
    <p:sldLayoutId id="2147483784" r:id="rId14"/>
    <p:sldLayoutId id="2147483933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00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939" r:id="rId13"/>
    <p:sldLayoutId id="2147483938" r:id="rId14"/>
    <p:sldLayoutId id="214748393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7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62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1971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172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  <p:sldLayoutId id="2147483860" r:id="rId21"/>
    <p:sldLayoutId id="2147483861" r:id="rId22"/>
    <p:sldLayoutId id="2147483862" r:id="rId23"/>
    <p:sldLayoutId id="2147483940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5.png"/><Relationship Id="rId7" Type="http://schemas.openxmlformats.org/officeDocument/2006/relationships/image" Target="../media/image5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5.png"/><Relationship Id="rId7" Type="http://schemas.openxmlformats.org/officeDocument/2006/relationships/image" Target="../media/image5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5.wdp"/><Relationship Id="rId7" Type="http://schemas.openxmlformats.org/officeDocument/2006/relationships/image" Target="../media/image3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5.wdp"/><Relationship Id="rId7" Type="http://schemas.openxmlformats.org/officeDocument/2006/relationships/image" Target="../media/image3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5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5.png"/><Relationship Id="rId7" Type="http://schemas.openxmlformats.org/officeDocument/2006/relationships/image" Target="../media/image5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10" Type="http://schemas.microsoft.com/office/2007/relationships/hdphoto" Target="../media/hdphoto8.wdp"/><Relationship Id="rId4" Type="http://schemas.openxmlformats.org/officeDocument/2006/relationships/image" Target="../media/image36.png"/><Relationship Id="rId9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10" Type="http://schemas.microsoft.com/office/2007/relationships/hdphoto" Target="../media/hdphoto8.wdp"/><Relationship Id="rId4" Type="http://schemas.openxmlformats.org/officeDocument/2006/relationships/image" Target="../media/image36.png"/><Relationship Id="rId9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5.png"/><Relationship Id="rId7" Type="http://schemas.openxmlformats.org/officeDocument/2006/relationships/image" Target="../media/image5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20.xml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56.png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slideLayout" Target="../slideLayouts/slideLayout192.xml"/><Relationship Id="rId7" Type="http://schemas.openxmlformats.org/officeDocument/2006/relationships/image" Target="../media/image3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2.gif"/><Relationship Id="rId4" Type="http://schemas.openxmlformats.org/officeDocument/2006/relationships/image" Target="../media/image33.png"/><Relationship Id="rId9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AA60D9E-CDC8-BC12-228D-94B10B40E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" b="3765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8632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73057-B35F-CDB2-0679-18F415F47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EB04166D-E8DD-9195-D0EC-BB30A1E348EC}"/>
              </a:ext>
            </a:extLst>
          </p:cNvPr>
          <p:cNvSpPr txBox="1"/>
          <p:nvPr/>
        </p:nvSpPr>
        <p:spPr>
          <a:xfrm>
            <a:off x="6758043" y="2166158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</a:t>
            </a:r>
            <a:r>
              <a:rPr lang="ar-MA" b="1" dirty="0">
                <a:solidFill>
                  <a:srgbClr val="424D7C"/>
                </a:solidFill>
                <a:sym typeface="Sakkal Majalla"/>
              </a:rPr>
              <a:t>تّخطيطُ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0E70DB21-9FAC-E0C0-625C-0DED4D89626E}"/>
              </a:ext>
            </a:extLst>
          </p:cNvPr>
          <p:cNvSpPr txBox="1"/>
          <p:nvPr/>
        </p:nvSpPr>
        <p:spPr>
          <a:xfrm>
            <a:off x="4701975" y="2190144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اَلْمُثابَرَةُ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F6A0CF46-29E0-07BC-5E19-A672EBFD84BF}"/>
              </a:ext>
            </a:extLst>
          </p:cNvPr>
          <p:cNvSpPr txBox="1"/>
          <p:nvPr/>
        </p:nvSpPr>
        <p:spPr>
          <a:xfrm>
            <a:off x="2719733" y="2170422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مَسارٌ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B91CED2F-4623-35DD-97AD-449B4C9399F2}"/>
              </a:ext>
            </a:extLst>
          </p:cNvPr>
          <p:cNvSpPr txBox="1"/>
          <p:nvPr/>
        </p:nvSpPr>
        <p:spPr>
          <a:xfrm>
            <a:off x="664158" y="2198748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أَقْرانٌ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87C42240-56E9-52A2-5AB6-81AD286820C2}"/>
              </a:ext>
            </a:extLst>
          </p:cNvPr>
          <p:cNvSpPr txBox="1"/>
          <p:nvPr/>
        </p:nvSpPr>
        <p:spPr>
          <a:xfrm>
            <a:off x="6744693" y="411545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يُثْني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300C59E9-C369-3DD3-BD10-2423F01201CB}"/>
              </a:ext>
            </a:extLst>
          </p:cNvPr>
          <p:cNvSpPr txBox="1"/>
          <p:nvPr/>
        </p:nvSpPr>
        <p:spPr>
          <a:xfrm>
            <a:off x="4688625" y="4120388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حريصٌ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24C47711-B542-0084-87AF-702376294E3E}"/>
              </a:ext>
            </a:extLst>
          </p:cNvPr>
          <p:cNvSpPr txBox="1"/>
          <p:nvPr/>
        </p:nvSpPr>
        <p:spPr>
          <a:xfrm>
            <a:off x="2706383" y="4100666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نَشَأَ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EB19E9E4-E24B-0BF6-3C45-F491AF2B8D04}"/>
              </a:ext>
            </a:extLst>
          </p:cNvPr>
          <p:cNvSpPr txBox="1"/>
          <p:nvPr/>
        </p:nvSpPr>
        <p:spPr>
          <a:xfrm>
            <a:off x="650808" y="412899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اَلْكِتابَةُ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E8D6F99A-7FBE-42E6-998F-ACACD661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هذه المفردات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87B8762-778E-C6FC-2B14-5F5DA425D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AE30F5-089F-E38B-1CB4-9E4DFED59E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2763C3-02D4-B810-E06C-CCAEDEB18F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41E2395-B2D4-6FFD-934F-470880B07D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B1CC1B-75D4-5731-BDC1-3C9B4963E1B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4FE43F-2C19-7634-191B-4752772FB3E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32FFA6-A8D6-4A2F-3C4D-B2983BE904F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620423-54DE-D0C0-A3D3-7DEE96F942C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12" name="Espace réservé pour une image  2">
            <a:extLst>
              <a:ext uri="{FF2B5EF4-FFF2-40B4-BE49-F238E27FC236}">
                <a16:creationId xmlns:a16="http://schemas.microsoft.com/office/drawing/2014/main" id="{20B90988-A4DE-5E6B-D0AA-DE8AC43B1C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1DF95EB1-9CE3-DC66-85C6-B25DAE5BF410}"/>
              </a:ext>
            </a:extLst>
          </p:cNvPr>
          <p:cNvSpPr txBox="1"/>
          <p:nvPr/>
        </p:nvSpPr>
        <p:spPr>
          <a:xfrm>
            <a:off x="6727420" y="217476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وَرَقٌ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Google Shape;452;p158">
            <a:extLst>
              <a:ext uri="{FF2B5EF4-FFF2-40B4-BE49-F238E27FC236}">
                <a16:creationId xmlns:a16="http://schemas.microsoft.com/office/drawing/2014/main" id="{10182FCE-776F-73EE-C993-55B8FDFA3853}"/>
              </a:ext>
            </a:extLst>
          </p:cNvPr>
          <p:cNvSpPr txBox="1"/>
          <p:nvPr/>
        </p:nvSpPr>
        <p:spPr>
          <a:xfrm>
            <a:off x="4671352" y="2198748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حِبْرٌ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5" name="Google Shape;452;p158">
            <a:extLst>
              <a:ext uri="{FF2B5EF4-FFF2-40B4-BE49-F238E27FC236}">
                <a16:creationId xmlns:a16="http://schemas.microsoft.com/office/drawing/2014/main" id="{31307C3A-529F-270D-53E9-F93C99BF1C31}"/>
              </a:ext>
            </a:extLst>
          </p:cNvPr>
          <p:cNvSpPr txBox="1"/>
          <p:nvPr/>
        </p:nvSpPr>
        <p:spPr>
          <a:xfrm>
            <a:off x="2689110" y="2179026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مُسْتَقْبَلٌ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6" name="Google Shape;452;p158">
            <a:extLst>
              <a:ext uri="{FF2B5EF4-FFF2-40B4-BE49-F238E27FC236}">
                <a16:creationId xmlns:a16="http://schemas.microsoft.com/office/drawing/2014/main" id="{A1F859B1-097A-64B7-F6B4-147B2897735F}"/>
              </a:ext>
            </a:extLst>
          </p:cNvPr>
          <p:cNvSpPr txBox="1"/>
          <p:nvPr/>
        </p:nvSpPr>
        <p:spPr>
          <a:xfrm>
            <a:off x="633535" y="220735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فَجْأَةً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7" name="Google Shape;452;p158">
            <a:extLst>
              <a:ext uri="{FF2B5EF4-FFF2-40B4-BE49-F238E27FC236}">
                <a16:creationId xmlns:a16="http://schemas.microsoft.com/office/drawing/2014/main" id="{BA1304BF-DFA5-5BF2-FA5A-E7E34AF28BAF}"/>
              </a:ext>
            </a:extLst>
          </p:cNvPr>
          <p:cNvSpPr txBox="1"/>
          <p:nvPr/>
        </p:nvSpPr>
        <p:spPr>
          <a:xfrm>
            <a:off x="6714070" y="4124056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بَيْنَما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8" name="Google Shape;452;p158">
            <a:extLst>
              <a:ext uri="{FF2B5EF4-FFF2-40B4-BE49-F238E27FC236}">
                <a16:creationId xmlns:a16="http://schemas.microsoft.com/office/drawing/2014/main" id="{A00FCB19-050F-A9AB-5A58-B2CED836B8C3}"/>
              </a:ext>
            </a:extLst>
          </p:cNvPr>
          <p:cNvSpPr txBox="1"/>
          <p:nvPr/>
        </p:nvSpPr>
        <p:spPr>
          <a:xfrm>
            <a:off x="4658002" y="412899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أَزْرارٌ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9" name="Google Shape;452;p158">
            <a:extLst>
              <a:ext uri="{FF2B5EF4-FFF2-40B4-BE49-F238E27FC236}">
                <a16:creationId xmlns:a16="http://schemas.microsoft.com/office/drawing/2014/main" id="{7116F9C8-F3F5-836A-FA10-128D112A3D30}"/>
              </a:ext>
            </a:extLst>
          </p:cNvPr>
          <p:cNvSpPr txBox="1"/>
          <p:nvPr/>
        </p:nvSpPr>
        <p:spPr>
          <a:xfrm>
            <a:off x="2675760" y="4109270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اِكْتَشَفَ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546771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7797B-766E-6470-7FE1-F86802D64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6A60F204-8B56-45A7-4FA9-3B2DD020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98" y="695325"/>
            <a:ext cx="7153286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دفاتركم : وفي مجموعات ثنائية.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جملتين للتعبير عن النجاح بتوظيف هذه المفردات.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CC0871-0C55-F368-78D4-FB7772146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5172C3-A6BD-FE91-C27B-11DB1E3040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9267A1-B288-F3A1-F0EE-646454A00A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1FC2E0F-0B93-44D3-0247-7E10600BA1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0CFE33-54FC-50A4-E90C-23E89F366A1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15DBCD-8EA5-6680-1AC1-D80DB8EB79E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EC81CD-5C18-8E64-3020-CD2003D8461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926E3E-EFAE-7362-F09A-11A34E131A4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15" name="Espace réservé pour une image  5">
            <a:extLst>
              <a:ext uri="{FF2B5EF4-FFF2-40B4-BE49-F238E27FC236}">
                <a16:creationId xmlns:a16="http://schemas.microsoft.com/office/drawing/2014/main" id="{3F15796B-66DB-933F-EA52-95DCE8BB33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298EFD6F-8F6D-5AF4-988E-6C6C9A35AD2F}"/>
              </a:ext>
            </a:extLst>
          </p:cNvPr>
          <p:cNvSpPr txBox="1"/>
          <p:nvPr/>
        </p:nvSpPr>
        <p:spPr>
          <a:xfrm>
            <a:off x="650808" y="412899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اَلْكِتابَةُ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52547482-B328-EC6C-4F33-4A9A31C3D9A0}"/>
              </a:ext>
            </a:extLst>
          </p:cNvPr>
          <p:cNvSpPr txBox="1"/>
          <p:nvPr/>
        </p:nvSpPr>
        <p:spPr>
          <a:xfrm>
            <a:off x="6727420" y="217476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وَرَقٌ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4F9022FA-EC25-F3A7-55FF-5E532AAD1339}"/>
              </a:ext>
            </a:extLst>
          </p:cNvPr>
          <p:cNvSpPr txBox="1"/>
          <p:nvPr/>
        </p:nvSpPr>
        <p:spPr>
          <a:xfrm>
            <a:off x="4671352" y="2198748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حِبْرٌ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CEF54447-D03C-9B6B-5B80-808C7FA58B45}"/>
              </a:ext>
            </a:extLst>
          </p:cNvPr>
          <p:cNvSpPr txBox="1"/>
          <p:nvPr/>
        </p:nvSpPr>
        <p:spPr>
          <a:xfrm>
            <a:off x="2689110" y="2179026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مُسْتَقْبَلٌ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5A585804-E666-27D4-FE4C-ADE038F6E34B}"/>
              </a:ext>
            </a:extLst>
          </p:cNvPr>
          <p:cNvSpPr txBox="1"/>
          <p:nvPr/>
        </p:nvSpPr>
        <p:spPr>
          <a:xfrm>
            <a:off x="633535" y="220735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فَجْأَةً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5" name="Google Shape;452;p158">
            <a:extLst>
              <a:ext uri="{FF2B5EF4-FFF2-40B4-BE49-F238E27FC236}">
                <a16:creationId xmlns:a16="http://schemas.microsoft.com/office/drawing/2014/main" id="{B145D64B-53B1-550A-CF7F-6BE2E45F4444}"/>
              </a:ext>
            </a:extLst>
          </p:cNvPr>
          <p:cNvSpPr txBox="1"/>
          <p:nvPr/>
        </p:nvSpPr>
        <p:spPr>
          <a:xfrm>
            <a:off x="6714070" y="4124056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بَيْنَما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6" name="Google Shape;452;p158">
            <a:extLst>
              <a:ext uri="{FF2B5EF4-FFF2-40B4-BE49-F238E27FC236}">
                <a16:creationId xmlns:a16="http://schemas.microsoft.com/office/drawing/2014/main" id="{55BCC83D-CD34-103A-0E71-024A827C2307}"/>
              </a:ext>
            </a:extLst>
          </p:cNvPr>
          <p:cNvSpPr txBox="1"/>
          <p:nvPr/>
        </p:nvSpPr>
        <p:spPr>
          <a:xfrm>
            <a:off x="4658002" y="412899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أَزْرارٌ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7" name="Google Shape;452;p158">
            <a:extLst>
              <a:ext uri="{FF2B5EF4-FFF2-40B4-BE49-F238E27FC236}">
                <a16:creationId xmlns:a16="http://schemas.microsoft.com/office/drawing/2014/main" id="{AA801131-5873-5A2F-E66C-32FE102E41BB}"/>
              </a:ext>
            </a:extLst>
          </p:cNvPr>
          <p:cNvSpPr txBox="1"/>
          <p:nvPr/>
        </p:nvSpPr>
        <p:spPr>
          <a:xfrm>
            <a:off x="2675760" y="4109270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اِكْتَشَفَ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500911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1D844-650A-45F1-B093-72E0D7EF8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84FC1CE-572F-E414-764C-4DA9A0509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أمنحكم دقيقة للإنجاز . سوف أمر بين الصفوف لمساعدتكم</a:t>
            </a:r>
            <a:endParaRPr lang="fr-FR" sz="2400" dirty="0"/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4507D51B-C4A7-3F2C-9BF5-D331A3CB6A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706438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C725926-2D3A-88E0-849E-87BE60B34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7C95D4-9410-65AE-77A8-0F270F42C2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F9396A-903F-AFA2-540C-99E0FE9FA9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164287-629E-1A80-9325-95B8F054BF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AEBFB9-F61C-CED6-8F03-4BFF5EBEE18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26D036-FB36-004B-DC44-B6340AEA07D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DC0969-6457-5AB3-0AD3-959E2F7DAE9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C5EB4C-9E23-330F-550F-1A8B85B3F1D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8CAB05A5-FF46-543C-5F88-1347D5347A4E}"/>
              </a:ext>
            </a:extLst>
          </p:cNvPr>
          <p:cNvSpPr txBox="1"/>
          <p:nvPr/>
        </p:nvSpPr>
        <p:spPr>
          <a:xfrm>
            <a:off x="650808" y="412899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اَلْكِتابَةُ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1904BCE2-CBCD-5C97-5CE9-6379413FF7F8}"/>
              </a:ext>
            </a:extLst>
          </p:cNvPr>
          <p:cNvSpPr txBox="1"/>
          <p:nvPr/>
        </p:nvSpPr>
        <p:spPr>
          <a:xfrm>
            <a:off x="6727420" y="217476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وَرَقٌ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9631FB5B-0CA9-CCD3-C8C8-F5942E63C222}"/>
              </a:ext>
            </a:extLst>
          </p:cNvPr>
          <p:cNvSpPr txBox="1"/>
          <p:nvPr/>
        </p:nvSpPr>
        <p:spPr>
          <a:xfrm>
            <a:off x="4671352" y="2198748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حِبْرٌ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EE94E58B-E34B-0CA1-17F9-585BFD582BE2}"/>
              </a:ext>
            </a:extLst>
          </p:cNvPr>
          <p:cNvSpPr txBox="1"/>
          <p:nvPr/>
        </p:nvSpPr>
        <p:spPr>
          <a:xfrm>
            <a:off x="2689110" y="2179026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مُسْتَقْبَلٌ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689EDF3A-6245-15A4-18D3-457076E78EF4}"/>
              </a:ext>
            </a:extLst>
          </p:cNvPr>
          <p:cNvSpPr txBox="1"/>
          <p:nvPr/>
        </p:nvSpPr>
        <p:spPr>
          <a:xfrm>
            <a:off x="633535" y="220735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فَجْأَةً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998926A0-84A4-B4CF-EF37-D0D3FC07B12C}"/>
              </a:ext>
            </a:extLst>
          </p:cNvPr>
          <p:cNvSpPr txBox="1"/>
          <p:nvPr/>
        </p:nvSpPr>
        <p:spPr>
          <a:xfrm>
            <a:off x="6714070" y="4124056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بَيْنَما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168228CF-21EF-D25C-FAA2-D0C4DDC3C0D4}"/>
              </a:ext>
            </a:extLst>
          </p:cNvPr>
          <p:cNvSpPr txBox="1"/>
          <p:nvPr/>
        </p:nvSpPr>
        <p:spPr>
          <a:xfrm>
            <a:off x="4658002" y="412899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أَزْرارٌ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CAF2153F-5B77-FA28-5153-CF09FF1C0DB7}"/>
              </a:ext>
            </a:extLst>
          </p:cNvPr>
          <p:cNvSpPr txBox="1"/>
          <p:nvPr/>
        </p:nvSpPr>
        <p:spPr>
          <a:xfrm>
            <a:off x="2675760" y="4109270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اِكْتَشَفَ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409887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5CBB0-D9CA-DF00-9221-1F0DDA471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314BBD-818F-7C75-E893-1678D9A9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واحد يقدم لنا عمل مجموعته مع ذكر المفردات التي استخدمها,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304BB7A-1965-6965-56F7-AFE57B4F0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5338DB2-267F-D61F-3F6A-1A09964C4D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E3812E-758E-1C52-F263-F1A4EC0CCC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1989CC4-403E-5F1E-A881-1F69797236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585FF6-DC14-00AF-EE48-1687B3898D1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5942B6-7AAF-0CCF-1E0B-64F22EF3236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210053-B8F5-BC30-A455-8B3E71B3F57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1FD176-DD9E-A2FE-25E2-380286B618F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04DEF31-D02E-B1D2-DFDB-BF0D933499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78" y="2763078"/>
            <a:ext cx="2719722" cy="2719722"/>
          </a:xfrm>
          <a:prstGeom prst="rect">
            <a:avLst/>
          </a:prstGeom>
        </p:spPr>
      </p:pic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id="{C9100D35-2DE4-E24C-9C93-B7B98242D6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1C520E-1EED-93D0-0716-029D26FF74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67" y="2763078"/>
            <a:ext cx="2719722" cy="271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2451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2F0F1-013C-4C99-828F-A82B124B1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BFC80BC8-2682-3036-8EC5-50DB6E3A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649" y="999269"/>
            <a:ext cx="3234184" cy="720000"/>
          </a:xfrm>
        </p:spPr>
        <p:txBody>
          <a:bodyPr/>
          <a:lstStyle/>
          <a:p>
            <a:pPr lvl="0"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ورشة القراءة – الحصة 4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E9FCDF4-CF70-28B4-5A6A-6F0EBBFCC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83401"/>
            <a:ext cx="7789894" cy="3091198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77262B74-F2E2-7129-0FAB-516FD22DC054}"/>
              </a:ext>
            </a:extLst>
          </p:cNvPr>
          <p:cNvSpPr txBox="1">
            <a:spLocks/>
          </p:cNvSpPr>
          <p:nvPr/>
        </p:nvSpPr>
        <p:spPr>
          <a:xfrm>
            <a:off x="1299411" y="2924174"/>
            <a:ext cx="6533147" cy="10652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defRPr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رِحْلتي في الكتابة – تركيب و تقويم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4AF25F5-8D2E-13A3-B0E4-AADE614FEB6B}"/>
              </a:ext>
            </a:extLst>
          </p:cNvPr>
          <p:cNvSpPr txBox="1"/>
          <p:nvPr/>
        </p:nvSpPr>
        <p:spPr>
          <a:xfrm>
            <a:off x="4249791" y="1730626"/>
            <a:ext cx="2975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rtl="1">
              <a:defRPr sz="36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 – الحصة 4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607A14-FAC4-16F2-E6F7-3EB114DEA1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62911" y="1952260"/>
            <a:ext cx="715119" cy="720000"/>
          </a:xfrm>
          <a:prstGeom prst="rect">
            <a:avLst/>
          </a:prstGeom>
        </p:spPr>
      </p:pic>
      <p:pic>
        <p:nvPicPr>
          <p:cNvPr id="5" name="Image 8">
            <a:extLst>
              <a:ext uri="{FF2B5EF4-FFF2-40B4-BE49-F238E27FC236}">
                <a16:creationId xmlns:a16="http://schemas.microsoft.com/office/drawing/2014/main" id="{3BE6C508-0C53-9D16-9D22-FD939E761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6833" y="1139239"/>
            <a:ext cx="468000" cy="468000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BE90184-17B2-1C30-A2C3-B190C6217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31" y="1772260"/>
            <a:ext cx="46907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36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59328EA-B723-6C0E-E427-93F4145C8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قراءة قصيدة " رحلتي في الكتابة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767CFD88-A632-7DE0-88C5-F009B7D24B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BEDD33BA-FDF6-6817-CCEC-9E62E5265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95858C72-269F-F713-DEF3-755A10BDC1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91602DA7-D8B9-CB3F-AE3F-99550FB466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603824EE-146C-6868-5FB0-FC012ADCEC1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FCE3A03-AFF6-26E7-C83C-EB6D2461861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1BC096F-D704-5C70-892B-2CB7A34B9F8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FD85E79-0A8F-E883-223F-B8ACDFA907F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7BC216E2-F890-13C7-77A4-BA83D43712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22498AD-33F0-E5E2-42A9-9CD0702C1F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8" t="2494" r="2857" b="2509"/>
          <a:stretch>
            <a:fillRect/>
          </a:stretch>
        </p:blipFill>
        <p:spPr>
          <a:xfrm>
            <a:off x="2743200" y="1584324"/>
            <a:ext cx="3429000" cy="485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509333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A17BC-355D-081F-0E0F-91A5DEA92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A9D5BBC-0EA4-B830-ADDB-EE371483FCC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02ACB12-A1D8-6BDE-5BB1-1488B72F9B38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5182289-0817-B0E5-D64B-6F3844CD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سيقرأ كل واحد منكم  جزءا من القصيدة قراءة شعرية معبرة. الآخرون يتتبعون. من يقرأ؟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17F2AF46-10B6-AF3B-638C-E8E00099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9594B99F-5740-D45F-AA3C-EABDA0E1C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05D9E0BA-53E5-3423-DF02-5FCC60CA21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44354BF4-6291-81A3-B4AF-1BEE3DF879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C42422A0-ED9E-5402-A31E-D245D9FB0F3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6710245-7D07-4F2F-292E-0F18EC878DA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E2CE90BF-49F6-4761-5B9D-381CC47D13C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A9585AE-580B-3E34-8B60-660BD91FA5D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id="{44F3EFE5-8464-8F67-FA00-C82F5E7912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55E2893-8F2D-F2E9-E433-5E6AA5CF99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8" t="2494" r="2857" b="2509"/>
          <a:stretch>
            <a:fillRect/>
          </a:stretch>
        </p:blipFill>
        <p:spPr>
          <a:xfrm>
            <a:off x="2743200" y="1584324"/>
            <a:ext cx="3429000" cy="485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561922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C2DEE-C2B7-D7B0-5C72-5CB27FDC8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CD32297-02C7-ACF5-CD6D-26A6CE494F11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D6D51BA-73FD-8622-7A77-86CBE730EAC7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16D3376-077E-5D24-4AF8-ECEF14B9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خدوا الصفحة 109 . سنحاول الإجابة عن الأسئلة التالية. نشاط جماعي شفوي تفاعلي.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F88BB08E-BD4A-34AC-2D70-2577B46F11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3E3B088F-29FA-7130-ED2B-860B288F6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063DF8F0-B5CE-6228-7C8A-A38BA8FD16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79F10135-BC15-1B87-C947-0FCF511EA5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780AB1C9-443B-038F-7DB5-032F7B1A188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817974D-D3EF-DE5E-C7D7-4C76D24A8A1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390B286-ADC3-F44D-B7AE-2DE8356E634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2D68CAF-1906-3ACC-D884-5A3C7C1077F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id="{9803871E-87E1-7995-048B-07BB58404F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86840A0-6299-8C1E-2448-FA88D4C5F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137" y="2141621"/>
            <a:ext cx="8318866" cy="366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1065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5D193-2DE8-90AB-3AEE-5A53DADA4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A0C0DE1-C0A0-1D37-C012-AE61EEFE6B7B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12175E9-FCC6-23E4-5A3F-7C3176AC4D8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0B9319CB-1B14-0609-3115-E9FD3825F5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87940007-FB1A-80B2-2880-455CD900E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7A973C18-26F7-AE94-D458-CBE1DD4CA3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70F12AD5-A122-B77D-1712-8B599DC29F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25FC8A35-59B2-D8E4-EB0C-9360628755B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3C89441-39C5-E072-06F4-B57E529B0D0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B14588B-ED2D-BE45-4C21-BCDBEAF811A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14A5B8D4-0948-355E-1F6B-4ADD5C25B24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3" name="Espace réservé pour une image  4">
            <a:extLst>
              <a:ext uri="{FF2B5EF4-FFF2-40B4-BE49-F238E27FC236}">
                <a16:creationId xmlns:a16="http://schemas.microsoft.com/office/drawing/2014/main" id="{7A59D1C9-4CF2-64D5-BB39-4842E9CE37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16AB35DF-ECDD-188E-0CF5-FD9C6A190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السؤال؟ من منكم لديه إجابة؟ هل أنتم متفقون؟ من يقترح جوابا آخر؟</a:t>
            </a:r>
            <a:endParaRPr lang="fr-MA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B8D1AFE-8C72-CAC3-844C-30E77F6C27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137" y="2141621"/>
            <a:ext cx="8318866" cy="366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4513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02D1E-50A3-A413-BD1F-D13F70A50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FD61F7-1A48-EFE6-B468-E00DF71D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64834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. على كراساتكم باستعمال قلم الرصاص حددوا مقاطع القصيدة . ضعوا في إطار البيت الشعري الذي يبدأ به كل مقطع. عمل ثنائي.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A6ABDC97-11A8-8219-27C0-7FAAD7B8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C11582C6-3D4A-EA5E-3A4A-E1C38158E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59B60FE6-5E35-7E06-EB4C-AFBFBBE7E9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C0C2125C-34F9-FE14-0FE2-3A540F78B5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1BF840CE-B80E-6473-6E95-4C15066049B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45DE56D-6450-778B-20FD-5E45B1B9867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460ACF8C-5181-5B3D-B721-28630C6EC72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99E6DC8-7428-1E30-7BDA-53D5758A858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ED90CFF3-20DB-471E-2C7A-8F5042CCD1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0798873-7BF7-4EBE-A7E3-DDC4CE0ADD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8" t="2494" r="2857" b="2509"/>
          <a:stretch>
            <a:fillRect/>
          </a:stretch>
        </p:blipFill>
        <p:spPr>
          <a:xfrm>
            <a:off x="2743200" y="1584324"/>
            <a:ext cx="3429000" cy="485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962791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05758-445A-A4AD-79F9-A8AD1CC70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2FD76727-6130-3748-5971-3DAC777E38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A05F123-FFD2-78AE-AAE9-A8680D2C50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340F09A3-777F-969E-87F4-58ED6BABF4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76FBBF38-D979-1760-CFBD-CEA2E8FFDF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46120EF-AEF4-53F8-590D-30D51543E3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9D3895C3-EB07-72EC-8077-B98126883C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24D4B82-EDED-ED01-76B5-9DE218004A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474352EA-A6B8-8030-D8CC-D502693471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866A3C-ACE4-70A9-7DA1-63563F24CA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  <p:pic>
        <p:nvPicPr>
          <p:cNvPr id="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93B465C-1E0E-45A1-0D59-B3B690C41E9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738" y="1573213"/>
            <a:ext cx="1439862" cy="1439862"/>
          </a:xfrm>
        </p:spPr>
      </p:pic>
      <p:pic>
        <p:nvPicPr>
          <p:cNvPr id="7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2A3B26D7-4847-C4CD-9E84-3DFC52B6F0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>
          <a:xfrm>
            <a:off x="3671888" y="4019550"/>
            <a:ext cx="1439862" cy="1439863"/>
          </a:xfrm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934EC00A-B86A-ECFB-CF93-CFB10EAD39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5BF3FD70-C87F-D571-88EA-022287ABC5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1242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50EF5-BCA3-579D-6B1B-ED94AA675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9C713AD-E0D2-08D7-AAD2-B40D656CC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64834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 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6BEBF270-0BA8-BFFF-0E67-2B3118F697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9B55CEE2-0D41-3330-C835-4FF1C7662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A8A98A87-4EC8-33A6-3BA2-60BD3EAE17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E923D480-2887-1923-477F-D0ED7FFDBE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4B13E474-DFA4-1C64-7031-2AD913AB4C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ABC06C4-8778-9706-3958-E58A82DFB3A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B6AA727-0D89-CC1E-ECC0-784F849ECDF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7B462F9-01EE-1A4D-40E0-5656DFF3F4E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2784C8F9-5422-7AFA-209D-1AEA55AA1B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3992BB5-8C81-2108-002A-56A8D325B7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8" t="2494" r="2857" b="2509"/>
          <a:stretch>
            <a:fillRect/>
          </a:stretch>
        </p:blipFill>
        <p:spPr>
          <a:xfrm>
            <a:off x="2743200" y="1584324"/>
            <a:ext cx="3429000" cy="485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041520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72B15-B372-7EF2-D720-04ECBFD7F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A72A773-47E8-C534-DC3C-3BB7C299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64834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نصحح: ما عَددُ مَقاطِعِ ﭐلْقَصيدَةِ؟ وَبِمَ يَبْتَدِئُ كُلُّ مَقْطَعٍ؟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1876EF19-2F1A-F76E-9699-649CA8A1CC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01CF4B94-A6B7-4B5B-D4F7-CB2286DA2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2180EAD6-8B4C-29C8-3D72-5C8DB8F931F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F4A790FC-5AF1-1678-8E1F-E637FAA54BB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330790EE-16D9-5C9D-F2B1-8CB1A57063B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56F7224-E971-05B2-86DE-B35A165A3D3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F3860DC-2F65-DE88-83E2-35660CA334C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EC916E29-C030-A434-CE16-701CFCD497F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5D19A18C-BC67-9C90-529F-4378C4CFCF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EEF0DBC-F023-FEE1-8942-76E41DD014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8" t="2494" r="2857" b="2509"/>
          <a:stretch>
            <a:fillRect/>
          </a:stretch>
        </p:blipFill>
        <p:spPr>
          <a:xfrm>
            <a:off x="2743200" y="1584324"/>
            <a:ext cx="3429000" cy="485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133922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7D4A2-5377-FC71-546D-A7B8F982F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C20A8DD0-17B5-3634-35EF-4A95A7EAE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8" t="2494" r="2857" b="2509"/>
          <a:stretch>
            <a:fillRect/>
          </a:stretch>
        </p:blipFill>
        <p:spPr>
          <a:xfrm>
            <a:off x="2743200" y="1584324"/>
            <a:ext cx="3429000" cy="485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D667A80-511B-C0CC-38A6-44B28011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64834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. من يقرأ البيت الأول في كل مقطع؟.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2C80D31F-3988-488B-9F92-F4CABC6B74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C703956C-1DAD-04BB-75EE-BB3DD13898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E28261DD-0770-91D2-21B9-A4C1EBC18FC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AFD638B1-2AF7-99E3-F6C8-759CB185800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D2CCF263-732A-600A-FCE6-C8A66C6470A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B38EA09-696F-7B0F-DAFF-B5944DD6CC1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40375CF-AB28-D21A-2473-D6A10510F98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F58C64E-C7A8-A9E5-85DF-52A57EBCE3F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A8FF8264-45A6-8D7A-7D9B-DD33574407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Accolade fermante 2">
            <a:extLst>
              <a:ext uri="{FF2B5EF4-FFF2-40B4-BE49-F238E27FC236}">
                <a16:creationId xmlns:a16="http://schemas.microsoft.com/office/drawing/2014/main" id="{4264E50B-776E-2010-DEDF-3DFA74A69C5D}"/>
              </a:ext>
            </a:extLst>
          </p:cNvPr>
          <p:cNvSpPr/>
          <p:nvPr/>
        </p:nvSpPr>
        <p:spPr>
          <a:xfrm>
            <a:off x="5851565" y="2432270"/>
            <a:ext cx="188843" cy="2564296"/>
          </a:xfrm>
          <a:prstGeom prst="rightBrace">
            <a:avLst/>
          </a:prstGeom>
          <a:noFill/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7013B8-B923-C5E2-3614-87EB9650EA2B}"/>
              </a:ext>
            </a:extLst>
          </p:cNvPr>
          <p:cNvSpPr/>
          <p:nvPr/>
        </p:nvSpPr>
        <p:spPr>
          <a:xfrm>
            <a:off x="4726791" y="2402449"/>
            <a:ext cx="1113182" cy="129209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B829BA-FA67-DFA6-20CB-12CC1C37666B}"/>
              </a:ext>
            </a:extLst>
          </p:cNvPr>
          <p:cNvSpPr/>
          <p:nvPr/>
        </p:nvSpPr>
        <p:spPr>
          <a:xfrm>
            <a:off x="4726526" y="5173496"/>
            <a:ext cx="1113182" cy="129209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A0AE5A0E-1C40-78D0-E44A-75FCFFA4A3F7}"/>
              </a:ext>
            </a:extLst>
          </p:cNvPr>
          <p:cNvSpPr/>
          <p:nvPr/>
        </p:nvSpPr>
        <p:spPr>
          <a:xfrm>
            <a:off x="5657754" y="5218989"/>
            <a:ext cx="188843" cy="749604"/>
          </a:xfrm>
          <a:prstGeom prst="rightBrace">
            <a:avLst/>
          </a:prstGeom>
          <a:noFill/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DC006150-29A7-3EE6-5D3E-38469709B257}"/>
              </a:ext>
            </a:extLst>
          </p:cNvPr>
          <p:cNvSpPr/>
          <p:nvPr/>
        </p:nvSpPr>
        <p:spPr>
          <a:xfrm flipH="1">
            <a:off x="2345633" y="2459694"/>
            <a:ext cx="268358" cy="1689112"/>
          </a:xfrm>
          <a:prstGeom prst="rightBrace">
            <a:avLst/>
          </a:prstGeom>
          <a:noFill/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ccolade fermante 9">
            <a:extLst>
              <a:ext uri="{FF2B5EF4-FFF2-40B4-BE49-F238E27FC236}">
                <a16:creationId xmlns:a16="http://schemas.microsoft.com/office/drawing/2014/main" id="{257CABC6-6CBA-17F3-C874-A05338006C8E}"/>
              </a:ext>
            </a:extLst>
          </p:cNvPr>
          <p:cNvSpPr/>
          <p:nvPr/>
        </p:nvSpPr>
        <p:spPr>
          <a:xfrm flipH="1">
            <a:off x="2366393" y="4322383"/>
            <a:ext cx="268358" cy="1689112"/>
          </a:xfrm>
          <a:prstGeom prst="rightBrace">
            <a:avLst/>
          </a:prstGeom>
          <a:noFill/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EA64FF7-2274-1734-EE21-3E4195846300}"/>
              </a:ext>
            </a:extLst>
          </p:cNvPr>
          <p:cNvSpPr txBox="1"/>
          <p:nvPr/>
        </p:nvSpPr>
        <p:spPr>
          <a:xfrm>
            <a:off x="6802591" y="3358174"/>
            <a:ext cx="1992936" cy="64698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>
                <a:solidFill>
                  <a:prstClr val="black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اَلْمَقْطَعُ ٱلْأَوَّلُ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0B26DE6-C993-7DA2-2AE2-762F2979C70B}"/>
              </a:ext>
            </a:extLst>
          </p:cNvPr>
          <p:cNvCxnSpPr/>
          <p:nvPr/>
        </p:nvCxnSpPr>
        <p:spPr>
          <a:xfrm flipH="1">
            <a:off x="6150834" y="3681667"/>
            <a:ext cx="569789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20A0D062-A85E-CE7D-7C4B-8FC40A84DD51}"/>
              </a:ext>
            </a:extLst>
          </p:cNvPr>
          <p:cNvSpPr txBox="1"/>
          <p:nvPr/>
        </p:nvSpPr>
        <p:spPr>
          <a:xfrm>
            <a:off x="6728993" y="5196983"/>
            <a:ext cx="1992936" cy="64698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>
                <a:solidFill>
                  <a:prstClr val="black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اَلْمَقْطَعُ ٱلثّاني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2C3FB5D-73E8-7E62-DECA-A43E42E4EC23}"/>
              </a:ext>
            </a:extLst>
          </p:cNvPr>
          <p:cNvCxnSpPr/>
          <p:nvPr/>
        </p:nvCxnSpPr>
        <p:spPr>
          <a:xfrm flipH="1">
            <a:off x="6040408" y="5593791"/>
            <a:ext cx="569789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77358315-EF7D-DDC7-FF5C-9CEB0CFF00BF}"/>
              </a:ext>
            </a:extLst>
          </p:cNvPr>
          <p:cNvSpPr txBox="1"/>
          <p:nvPr/>
        </p:nvSpPr>
        <p:spPr>
          <a:xfrm>
            <a:off x="614099" y="2662207"/>
            <a:ext cx="1690550" cy="119181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>
                <a:solidFill>
                  <a:prstClr val="black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تَتِمَّةُ ٱلْمَقْطَعُ ٱلثّاني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025B69D-635E-89FB-253C-80BC23B9B97F}"/>
              </a:ext>
            </a:extLst>
          </p:cNvPr>
          <p:cNvSpPr txBox="1"/>
          <p:nvPr/>
        </p:nvSpPr>
        <p:spPr>
          <a:xfrm>
            <a:off x="497699" y="4843446"/>
            <a:ext cx="1806881" cy="64698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>
                <a:solidFill>
                  <a:prstClr val="black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اَلْمَقْطَعُ ٱلثّالِثُ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3DB9CA-E153-92E7-7118-65257B02C6FC}"/>
              </a:ext>
            </a:extLst>
          </p:cNvPr>
          <p:cNvSpPr/>
          <p:nvPr/>
        </p:nvSpPr>
        <p:spPr>
          <a:xfrm>
            <a:off x="3039091" y="4184990"/>
            <a:ext cx="1113182" cy="129209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34253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0BC1B-94FA-8EB7-0127-45EAE6A65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95417D7-2987-F1DE-A134-5DA345D02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764834"/>
            <a:ext cx="7119154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الأبيات تنتهي بنفس المقطع الصوتي. من يقرؤها قراءة شعرية و يركز على المقاطع الصوتية الأخيرة.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7E432BE3-1807-C39F-CB77-0BAB2E8CD6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585A1634-0B94-7A39-8ED3-12D8B6190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155DF65D-14E5-C808-A98A-DBF52A157D0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C3118E71-BD91-D8A5-ED6F-93D7035538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75C21B95-7361-4975-72B1-FA2E9CD1CD9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684C3BD-E811-5B6D-EA7A-21F61D634E0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D8099D9-A81E-2AEE-E3CB-3CF9E592071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D5D48A4-02F3-8FF4-5330-32364CBFFE4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0BC04B46-4A24-E820-F779-EF75E1D405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164B706-3843-6B05-0236-5968835236F2}"/>
              </a:ext>
            </a:extLst>
          </p:cNvPr>
          <p:cNvSpPr txBox="1"/>
          <p:nvPr/>
        </p:nvSpPr>
        <p:spPr>
          <a:xfrm>
            <a:off x="694805" y="1070834"/>
            <a:ext cx="7850954" cy="555536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>
                <a:solidFill>
                  <a:prstClr val="black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وَفي مِصْرَ تِلْكَ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ٱلْبِلادُ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ٱلَّتي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تُضيءُ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ٱلْحَضارَةُ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فيها </a:t>
            </a:r>
            <a:r>
              <a:rPr lang="ar-MA" sz="4000" b="1" kern="0" dirty="0">
                <a:solidFill>
                  <a:srgbClr val="424D7C"/>
                </a:solidFill>
              </a:rPr>
              <a:t>ٱلبَشَ</a:t>
            </a:r>
            <a:r>
              <a:rPr lang="ar-MA" sz="4000" b="1" kern="0" dirty="0">
                <a:solidFill>
                  <a:srgbClr val="C00000"/>
                </a:solidFill>
              </a:rPr>
              <a:t>ر</a:t>
            </a:r>
            <a:r>
              <a:rPr lang="ar-MA" sz="4000" b="1" kern="0" dirty="0">
                <a:solidFill>
                  <a:srgbClr val="424D7C"/>
                </a:solidFill>
              </a:rPr>
              <a:t>ْ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مَلَأْتُ مَعابِدَها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بٱلرُّموزِ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فَحارَ بِتَفْسيرِها مَنْ نَظ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َر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ْ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غَداً سَوْفَ تَنْطِقُ هَذي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ٱلنُّقوشُ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وتَأْتــي لِقارِئِها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بٱلْخَب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َر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ْ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476976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7BE56-55A2-DC1E-E9FB-D9D851E77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821D86D-3296-96BA-A8B0-AE0C7B63771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5C5B738-3041-1CC3-CA83-69C1FDC82D82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14A4394-69CF-678D-40AB-9C1F87D14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75" y="828000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من يقرأ؟ في هذا البيت وظف الشاعر أسلوب التشبيه حيث شَبَّهَ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ﭐلحِبْرَ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ﭐلَّذي يَكْتُبُ بِهِ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بِـﭐلمَطَرِ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ﭐلَّذي يَسْقي ﭐلأَرْضَ.</a:t>
            </a:r>
            <a:endParaRPr kumimoji="0" lang="ar-MA" sz="240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380C3804-0EAE-A36E-7C70-C2E380A160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C05F40E5-26AA-161C-27C1-BFEA7C6CE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67569601-412F-1147-DCAA-373D631B91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D01DA58B-C14A-0C64-AA09-66CA7E2F96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79D4DC15-7B3D-6C49-FD34-140E9F8BBF7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5D3EEC4-9073-7DF4-FABA-994AB7C96D2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2D8F923-B087-F33C-B937-B89086696FF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7E7FFAB-FC37-D97A-7CEB-D91E565AFB1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ED3F984-F65B-49A9-A9BF-1A9512F7BCE9}"/>
              </a:ext>
            </a:extLst>
          </p:cNvPr>
          <p:cNvSpPr txBox="1"/>
          <p:nvPr/>
        </p:nvSpPr>
        <p:spPr>
          <a:xfrm>
            <a:off x="811321" y="2985310"/>
            <a:ext cx="7521357" cy="2735501"/>
          </a:xfrm>
          <a:prstGeom prst="roundRect">
            <a:avLst>
              <a:gd name="adj" fmla="val 10181"/>
            </a:avLst>
          </a:prstGeom>
          <a:solidFill>
            <a:srgbClr val="D6E9EA"/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  <a:defRPr/>
            </a:pPr>
            <a:r>
              <a:rPr lang="ar-S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وَأسْعَفْتُ </a:t>
            </a:r>
            <a:r>
              <a:rPr lang="ar-S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بِٱلْحِبْرِ</a:t>
            </a:r>
            <a:r>
              <a:rPr lang="ar-S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أَفْكارَهُمْ </a:t>
            </a:r>
          </a:p>
          <a:p>
            <a:pPr algn="ctr" rtl="1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  <a:defRPr/>
            </a:pPr>
            <a:r>
              <a:rPr lang="ar-S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كَما</a:t>
            </a:r>
            <a:r>
              <a:rPr lang="ar-S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يُسْعِفُ ٱلأرضَ ماءُ </a:t>
            </a:r>
            <a:r>
              <a:rPr lang="ar-S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ٱلْـمَطَرْ</a:t>
            </a:r>
            <a:r>
              <a:rPr lang="ar-S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836B9D23-8FCC-0AFC-10A7-8A4A9DA2A2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8598931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E0B3D-B184-C8CE-7EF1-7E98D977A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D160729-0FE1-BE90-FFEE-DE6F54B12683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6F02EB3-31EF-0D67-4DC7-1D01E05B032B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E124E8-9353-D913-ED82-9DF2FB7BD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عمل فردي :استخرجوا من القصيدة أسلوبا  آخر للتشبيه . معكم دقيقتين للبحث. 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44EC1153-4BAC-0FE0-739C-5D8F2435BE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96124C95-666E-29E1-42B9-E8AF95AD7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D4A17358-A1C6-A1FC-016C-BDADDC9E06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FCC87657-E9D8-3E53-FA4E-618CD34C08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BA895DDE-D047-5C88-A6A8-80054AF836C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92D22E4-58AF-1AD7-25EE-DDCC7808CC8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D43DD68-96EB-C798-C0DE-C0A1E83A1EA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2D99000-424E-52DF-D3A9-8587FF7D39C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43F1BB41-B8FC-D4C6-A6A1-0527D1C026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BF9F060-1974-E39B-B9D4-809BBDACA0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8" t="2494" r="2857" b="2509"/>
          <a:stretch>
            <a:fillRect/>
          </a:stretch>
        </p:blipFill>
        <p:spPr>
          <a:xfrm>
            <a:off x="2743200" y="1584324"/>
            <a:ext cx="3429000" cy="485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474145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581C5-F8D1-4F04-3B95-96FC521FF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C3E56E3-60CC-F061-BBF7-C8BAF129B52A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3E2832C-973D-921C-29A3-8A9A4ED611A1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C39FB8A-2696-740B-8E0D-FFC134E9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28279975-E615-F2B4-56F2-E8F6FC1502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4CD2A9BB-2937-095B-5983-0C903EA76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74EEDD9F-AC4E-03EE-8962-C4EC2955FF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3F3F5765-46F6-B4A2-7391-8E7B1C7563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B31AB98E-3D00-CDEA-59E3-193B66F462A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91DBEFF-59CF-2AAC-17E1-EAD66B62B17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921CBD3-A1FA-42E5-EC7E-9AEE2627BF6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1DC0E4E-E15E-92BA-4AAA-75F9A010C45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93FD6A5F-81B4-0766-A51C-72CE02648A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CFF0BB2-DA6B-CC0F-826F-0452208078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8" t="2494" r="2857" b="2509"/>
          <a:stretch>
            <a:fillRect/>
          </a:stretch>
        </p:blipFill>
        <p:spPr>
          <a:xfrm>
            <a:off x="2743200" y="1584324"/>
            <a:ext cx="3429000" cy="485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6632292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81820-090A-7C6F-5B3C-D2F4A423D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94CE73B-2A78-8FCA-0F24-766E99BE138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D010D1-F6F9-2E04-AD8F-7608C32A630A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A98BA96-80D4-1C3B-2744-EBCDBDA0A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يقدم لنا أسلوب التشبيه الذي استخرجه من القصيدة؟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92D73B73-C5C2-E591-0133-F52C806350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BC6317AF-0735-F8D6-F1AD-775BB2D54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30A9CC4B-21DE-4380-E176-E870C424AF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3BDB3301-DB13-A371-17B9-8293A842C9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9F89C733-E48F-2861-BF3B-43B96A3A475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398B845-178C-3A50-5DD2-2F7687C595A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A58B4F93-7143-CA2C-35A4-45DA2EEE869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21969F8-D85A-4D13-E91D-049FC634FB4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433E0960-D969-3E90-F800-7F9AEA9295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62EDF87-3514-7F6C-75B7-5DF035B22E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8" t="2494" r="2857" b="2509"/>
          <a:stretch>
            <a:fillRect/>
          </a:stretch>
        </p:blipFill>
        <p:spPr>
          <a:xfrm>
            <a:off x="2743200" y="1584324"/>
            <a:ext cx="3429000" cy="485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7662943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839F9-DDEF-B640-9D47-3B59A3335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2522902-E9C0-14C9-47B3-5E2A9150F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8" t="2494" r="2857" b="2509"/>
          <a:stretch>
            <a:fillRect/>
          </a:stretch>
        </p:blipFill>
        <p:spPr>
          <a:xfrm>
            <a:off x="2743200" y="1584324"/>
            <a:ext cx="3429000" cy="485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C373E9D-EEBC-490B-EF65-CF7AC4D4A2EA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B1E3820-6879-1424-F32D-19AE2DD2BF27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8D39FB-30F9-CD33-93AF-6A45CB084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ليكم نموذجا آخر. من يقرأ ؟ صححوا.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64FAE67D-6BEE-24CD-0CE2-EF08AEB7A20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3FBEDCBD-AB9F-4627-18A5-6D8CBEBCA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E8522E5C-490C-4F47-59E9-DABE028954B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A667851C-F643-2B95-3AC1-2E037CFD6C0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6D1D64E6-1A39-1DA7-33EE-DF5E7DFDACE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025881A-DB47-7673-3953-D5E6B9DFC3B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AE0BBE1-D315-00CB-A071-47C961C15CC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C7C3F0E4-F365-0AC7-AE01-ADD52CD5137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1CBF9C21-76BE-C2BC-FAC3-879C18710A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0FB3F2-0BAB-B2D2-39F4-53C3D36FDFD6}"/>
              </a:ext>
            </a:extLst>
          </p:cNvPr>
          <p:cNvSpPr/>
          <p:nvPr/>
        </p:nvSpPr>
        <p:spPr>
          <a:xfrm>
            <a:off x="3059389" y="4805609"/>
            <a:ext cx="1063487" cy="36774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60971632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B916A-8A83-7193-D672-091F407BD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0348ED8-B03D-D388-F4FD-33BACFE7B90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A95207F-78D7-B98F-AF33-5F0D773190B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BD10D88-BAEC-278A-6DC7-44FD54D56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يقوم إلى السبورة ليقرأ بعض الأبيات التي أعجبته قراءة شعرية معبرة.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يشجع الأستاذ(ة) المتعلمين على الأداء القرائي المعبر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B6C473CF-6940-8C91-E5DF-68D6685658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EC62E300-431D-7BBF-05B9-E3A458177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FECF371F-1E28-E18E-0C0E-FEE9A9BFAE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312A75EC-7A81-5CB6-78EC-B18F998B13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58A1E29A-B5D3-9C3F-094A-2F1D7CC2952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1243105-4EFF-A082-F1F6-16ABCCC82E0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E2FBB36B-0B6D-C686-0FCA-7A395B4E373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1A52E873-AF6F-D115-3E1A-90D7EF2B71A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70C93C1E-4EAF-195E-45A8-520B48DFEC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009674D-1512-EA9A-013D-1E2F401E1E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8" t="2494" r="2857" b="2509"/>
          <a:stretch>
            <a:fillRect/>
          </a:stretch>
        </p:blipFill>
        <p:spPr>
          <a:xfrm>
            <a:off x="2743200" y="1584324"/>
            <a:ext cx="3429000" cy="485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33325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F4D6D-C7BC-2611-FAE1-6E5C4FAF5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31E7713-5025-4EA6-8909-CA2D46FB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تنظيم حصص الأسبوع</a:t>
            </a:r>
            <a:r>
              <a:rPr lang="fr-FR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الرابع</a:t>
            </a:r>
            <a:endParaRPr lang="fr-MA" sz="4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637CFE2-124B-68CA-19C5-E683FF964653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F1CD75D-62C9-62B2-F98F-828DDB2C3FEB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A6CA9463-8B89-0E23-E66F-C965C3F850A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79664E7-77B5-50FC-03ED-8FAAA6239FEC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6AC8AD7-4821-3F90-5671-83FA72E348ED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05A59921-57EC-9409-733B-DDC45665AA1B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F280F48-783D-0D98-0694-67A57FB53C64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F71B72DA-899C-A35E-3E68-648807C22E6D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88CD8E00-502F-7538-A1F0-39EA1E044CF3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EF8FFE5-5907-5496-B745-B64BECE7E977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3B76B4C-186C-7251-7043-1D06DC732BB6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CFBF5791-6865-1B67-34A2-F861486E7027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06667E6-F68C-CFF6-CCF8-1FB17470000D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C93B71F-EED7-8921-21A3-D95D6ECE9C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2FE0138-E914-BA84-F36D-E65A56349E9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EB0DA405-CAC3-7F81-5FC2-FE83996C1E1E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D3DB32B5-3B6E-10B7-3310-F64B7FDF792E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(10د)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إنتاج كتابي – الحصة 3 (30د)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– الحصة4  (30د)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83A038A-1CE6-3366-CE21-03AFCF3B0E34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(10د)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الأساليب (30د)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التحدث . (30د)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76418DE7-BE45-4F67-687C-7173A12BC205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(10د)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ما قبل القراءة: التوقع والتحقق 30 د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أثناء القراءة – الفهم 30 د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1D581304-246A-58CA-886C-1FD769162936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(10د)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توليف (شكل وفهم) (40د)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الاثرائية : الحصة 4 (20د)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2124341A-FD8A-B247-5B22-2126E665E6E7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(10د)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أثناء القراءة (30د)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التراكيب . (30د)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D972E9F3-7FEF-C362-E7AA-5147E21F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3452101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186090C-9441-CF00-E50C-CE0F7DCB234A}"/>
              </a:ext>
            </a:extLst>
          </p:cNvPr>
          <p:cNvSpPr txBox="1">
            <a:spLocks/>
          </p:cNvSpPr>
          <p:nvPr/>
        </p:nvSpPr>
        <p:spPr>
          <a:xfrm>
            <a:off x="757652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نشاط اعتيادي (10د)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: ما بعد القراءة : تقويم المقروء(30د)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ورشة الكتابة : إنتاج كتابي الحصة 5 (30د)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0B480704-359F-A616-C7C8-6A1307F61C26}"/>
              </a:ext>
            </a:extLst>
          </p:cNvPr>
          <p:cNvSpPr/>
          <p:nvPr/>
        </p:nvSpPr>
        <p:spPr>
          <a:xfrm>
            <a:off x="2917910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اليوم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5 -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3070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99F50-5CD0-3EEC-9794-4E139A5EE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ACC58A3-16E4-7574-888B-4779DB5B61BF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4759C86-E0F0-B4FF-1EF3-F3E0550FDBFB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F3F44DB-A6F7-F2A9-865E-7425C7E3D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يمنح الأستاذ للمتعلمين فرصة للتعبير عن آرائهم.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24E87DF3-1F77-E4B4-0A9A-35D9658FD7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9F0A2E93-ED2F-4ABD-7627-D78E6C8F9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DBDC4E4A-E9F5-12EA-08B5-DC6AADBA92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642246DD-57D8-AC50-E765-E826C888F16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CEE424A1-3105-C3B1-05D1-325CFCE5C81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429EB0B-6AB0-2C93-BCA8-74996AC9B72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08B482C1-C9E6-F112-EE5D-F26DF48B727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A021C57-94D7-2E87-0601-81A5488A0EC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6DD70E6F-42AD-E0E5-1478-09342C6469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5941DAC-D06A-8D50-049D-0D3B82B2EC29}"/>
              </a:ext>
            </a:extLst>
          </p:cNvPr>
          <p:cNvSpPr txBox="1"/>
          <p:nvPr/>
        </p:nvSpPr>
        <p:spPr>
          <a:xfrm>
            <a:off x="1051424" y="3283551"/>
            <a:ext cx="7321478" cy="9194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>
                <a:solidFill>
                  <a:prstClr val="black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ما ٱلْبَيْتُ ٱلَّذي أَعْجَبَكَ؟ لِماذا؟</a:t>
            </a:r>
          </a:p>
        </p:txBody>
      </p:sp>
    </p:spTree>
    <p:extLst>
      <p:ext uri="{BB962C8B-B14F-4D97-AF65-F5344CB8AC3E}">
        <p14:creationId xmlns:p14="http://schemas.microsoft.com/office/powerpoint/2010/main" val="398016061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1F3AE-C939-742D-F50B-9740D53F3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B49FEC6-DD06-DC45-D8BD-ED5A1B0AA24F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F0C8311-7788-AF97-45F9-E1876267E5DD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C5EB385-2117-F646-E570-2941CD54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دفاتركم. أكتبوا بيتا جميلا مثل الأبيات التي قرأتم.  من يقرأ البيت الذي أبدعه؟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93E1C471-8134-EAB8-C55C-0268FFA018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1D7D7D3C-80A8-C664-70EE-592256BCB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8E22BF74-7418-C029-CFFB-AB7A5F2900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9942CE9C-6A81-F1E8-2C0D-49B87581F1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4F8D44E4-A1DA-DAC2-C850-4E71FB6025A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732A9B9-C030-CE3C-429B-E35225E33EE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4CC7DB1-92FB-04C3-0CE4-2ABB4E77816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742B47A-695E-D02F-B19F-C462D49923A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A05985B1-960A-61AD-8FFB-6817CAB594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7922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3491EBA-6DA8-2AA1-F9EF-8CFB98879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8" t="2494" r="2857" b="2509"/>
          <a:stretch>
            <a:fillRect/>
          </a:stretch>
        </p:blipFill>
        <p:spPr>
          <a:xfrm>
            <a:off x="2743200" y="1584324"/>
            <a:ext cx="3429000" cy="485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160487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8BC41-1F6F-2CC1-B5A0-2B9052EA5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E0D87EB8-C741-895C-BDE6-2D1903EFA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330" y="1600848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</a:rPr>
              <a:t>ورشة الكتابة </a:t>
            </a:r>
            <a:r>
              <a:rPr lang="fr-MA" sz="4000" dirty="0">
                <a:solidFill>
                  <a:srgbClr val="424D7C"/>
                </a:solidFill>
              </a:rPr>
              <a:t>-</a:t>
            </a:r>
            <a:r>
              <a:rPr lang="ar-MA" sz="4000" dirty="0"/>
              <a:t> </a:t>
            </a:r>
            <a:r>
              <a:rPr lang="ar-MA" sz="4000" dirty="0">
                <a:solidFill>
                  <a:srgbClr val="424D7B"/>
                </a:solidFill>
              </a:rPr>
              <a:t>الإنتاج الكتابي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B0539CC-5072-1797-7F7D-4E40D7EC1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2336765"/>
            <a:ext cx="7789894" cy="2776656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6B7B0373-6A9E-B5E2-1C43-58E4E5BCBC9B}"/>
              </a:ext>
            </a:extLst>
          </p:cNvPr>
          <p:cNvSpPr txBox="1">
            <a:spLocks/>
          </p:cNvSpPr>
          <p:nvPr/>
        </p:nvSpPr>
        <p:spPr>
          <a:xfrm>
            <a:off x="1556286" y="2883016"/>
            <a:ext cx="5251176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28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defRPr/>
            </a:pPr>
            <a:r>
              <a:rPr lang="ar-MA" dirty="0">
                <a:latin typeface="Microsoft Uighur" panose="02000000000000000000" pitchFamily="2" charset="-78"/>
              </a:rPr>
              <a:t> كتابة نص سردي .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B7E8D8D-5442-0397-4A55-E0527B432A95}"/>
              </a:ext>
            </a:extLst>
          </p:cNvPr>
          <p:cNvSpPr txBox="1"/>
          <p:nvPr/>
        </p:nvSpPr>
        <p:spPr>
          <a:xfrm>
            <a:off x="2188579" y="2163016"/>
            <a:ext cx="5088718" cy="661720"/>
          </a:xfrm>
          <a:prstGeom prst="rect">
            <a:avLst/>
          </a:prstGeom>
        </p:spPr>
        <p:txBody>
          <a:bodyPr anchor="ctr"/>
          <a:lstStyle>
            <a:lvl1pPr algn="ctr" defTabSz="914400" rtl="1">
              <a:lnSpc>
                <a:spcPct val="90000"/>
              </a:lnSpc>
              <a:spcBef>
                <a:spcPct val="0"/>
              </a:spcBef>
              <a:buNone/>
              <a:defRPr lang="fr-MA" sz="4000" b="1">
                <a:solidFill>
                  <a:srgbClr val="424D7B"/>
                </a:solidFill>
                <a:latin typeface="Dosis ExtraBold" pitchFamily="2" charset="0"/>
                <a:ea typeface="+mj-ea"/>
                <a:cs typeface="Microsoft Uighur" panose="02000000000000000000" pitchFamily="2" charset="-78"/>
              </a:defRPr>
            </a:lvl1pPr>
          </a:lstStyle>
          <a:p>
            <a:pPr lvl="0"/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</a:rPr>
              <a:t>ورشة الكتابة </a:t>
            </a:r>
            <a:r>
              <a:rPr kumimoji="0" lang="f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</a:rPr>
              <a:t>-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</a:rPr>
              <a:t> </a:t>
            </a:r>
            <a:r>
              <a:rPr lang="ar-MA" sz="2800" dirty="0">
                <a:latin typeface="Microsoft Uighur" panose="02000000000000000000" pitchFamily="2" charset="-78"/>
              </a:rPr>
              <a:t>الإنتاج الكتابي – الحصة 5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</a:endParaRPr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DF20D383-1A63-FDCE-DE0B-D08BBA0102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970" y="2124456"/>
            <a:ext cx="540000" cy="5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38BB70B-38F1-8697-6A54-87C852EA2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3119" y="181846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4521C25-4846-D5B7-DDBE-44DDDE4A1F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-1"/>
          <a:stretch>
            <a:fillRect/>
          </a:stretch>
        </p:blipFill>
        <p:spPr>
          <a:xfrm>
            <a:off x="7277297" y="2538834"/>
            <a:ext cx="59465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21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9D96C-8CC7-CECE-8D0F-80C9ADF26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8DDBCE5-AF86-CC68-22F2-468E4A8D74CF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CEA94A2-0037-9325-7A50-537540D43A0A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7E7BB9A-6466-E9AB-DBD2-77A857E3A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سأوزع عليكم أوراق التحرير.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7EC5EF15-AA7F-1A78-E4C8-641EE303EE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93C8171F-0CB3-75A8-2A86-A1189282A9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22B9F256-E86B-9CAF-74CF-327685A8C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18C5B36D-B11B-C6E1-D2DF-11D6D89350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7FC407D3-3405-F60F-7E0C-F1268F3ED45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49D9D42-0912-6BF0-A78D-FA2783CD4BC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0A209A5-69A7-9483-B3D3-2E8B79B3C93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7BB857E-A4AE-66E1-A78C-1E329688219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353BEFE6-39D8-3C3B-9253-4318B43B05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0A1713-3C71-3AAD-71D5-796777BB59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702" r="2780"/>
          <a:stretch>
            <a:fillRect/>
          </a:stretch>
        </p:blipFill>
        <p:spPr>
          <a:xfrm>
            <a:off x="2752299" y="1496644"/>
            <a:ext cx="3575939" cy="4904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4978170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BE973-B4CE-2B37-D574-06CD2D179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2614E75-645E-2637-A748-C8273E30A903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F841F07-C9D0-3F7E-4441-C5AACD466C37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7D528C7-ED44-3193-3202-F190C213A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لنتذكر بعض معايير التصحيح و الكتابة. من يقرأ؟.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93382C4A-8C73-3985-C51B-5232F15CC4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B8F10337-5551-A616-7B04-E2E44EF792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FB8E7CFB-B804-5792-2F22-F4AEB829B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38361D87-F910-CDEB-E255-B27B71A5FE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7634AFF8-5E29-0994-D625-0D1ED16B9E8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EB001448-62EB-DAEE-7873-57166D5A3BB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D8C56651-B04F-76AC-1B74-D71C5A4B9D1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C4DF0BF-231F-78FB-B3F6-2FFF2C8510F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F7EE5E0-FCAD-5EB1-EA33-5DAA0B82C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378387"/>
              </p:ext>
            </p:extLst>
          </p:nvPr>
        </p:nvGraphicFramePr>
        <p:xfrm>
          <a:off x="750565" y="1453227"/>
          <a:ext cx="6972408" cy="3435096"/>
        </p:xfrm>
        <a:graphic>
          <a:graphicData uri="http://schemas.openxmlformats.org/drawingml/2006/table">
            <a:tbl>
              <a:tblPr rtl="1" firstRow="1" firstCol="1" bandRow="1"/>
              <a:tblGrid>
                <a:gridCol w="794413">
                  <a:extLst>
                    <a:ext uri="{9D8B030D-6E8A-4147-A177-3AD203B41FA5}">
                      <a16:colId xmlns:a16="http://schemas.microsoft.com/office/drawing/2014/main" val="423454641"/>
                    </a:ext>
                  </a:extLst>
                </a:gridCol>
                <a:gridCol w="3000334">
                  <a:extLst>
                    <a:ext uri="{9D8B030D-6E8A-4147-A177-3AD203B41FA5}">
                      <a16:colId xmlns:a16="http://schemas.microsoft.com/office/drawing/2014/main" val="3316206744"/>
                    </a:ext>
                  </a:extLst>
                </a:gridCol>
                <a:gridCol w="3177661">
                  <a:extLst>
                    <a:ext uri="{9D8B030D-6E8A-4147-A177-3AD203B41FA5}">
                      <a16:colId xmlns:a16="http://schemas.microsoft.com/office/drawing/2014/main" val="3237599871"/>
                    </a:ext>
                  </a:extLst>
                </a:gridCol>
              </a:tblGrid>
              <a:tr h="47304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اَلرَّمْزُ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ماذا يَعْني؟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كَيْفَ أُصَحِّحُ؟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846320"/>
                  </a:ext>
                </a:extLst>
              </a:tr>
              <a:tr h="47304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"ن"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اَلْكَلِمَةُ لَيْسَتْ في مَكانِها الصَّحيحِ.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أضع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لْكَلِمةَ</a:t>
                      </a: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 في مَوْضِعِها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لصحيح</a:t>
                      </a: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559213"/>
                  </a:ext>
                </a:extLst>
              </a:tr>
              <a:tr h="47304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"م"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خَطَأٌ فِي كِتابَةِ 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لْكَلِمَةِ</a:t>
                      </a:r>
                      <a:endParaRPr lang="fr-MA" sz="2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أَكْتُبُ 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لْكَلِمَةَ</a:t>
                      </a:r>
                      <a:r>
                        <a:rPr lang="ar-MA" sz="2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بِشَكْلٍ صَحيحٍ.</a:t>
                      </a:r>
                      <a:endParaRPr lang="fr-MA" sz="2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137867"/>
                  </a:ext>
                </a:extLst>
              </a:tr>
              <a:tr h="4730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"ت"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عَلاماتُ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لتَّرْقيمِ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ناقِصَةٌ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أضَعُ عَلامَةَ 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ﭐلتَّرْقيمِ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ﭐلْمُناسِبَةَ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33221"/>
                  </a:ext>
                </a:extLst>
              </a:tr>
              <a:tr h="47304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"ڪ"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كَلِمَة غَيْرُ مُناسِبَةٍ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أخْتَارُ كَلِمَةً أَفْضَلَ.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189945"/>
                  </a:ext>
                </a:extLst>
              </a:tr>
              <a:tr h="47304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"ر"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اَلجُمَلُ غَيْرُ مُتَرابِطَةٍ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أرْبِطُ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لْجُمَل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بِ (وَ، ثُمَّ، فَ، لِأَنَّ ...)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13079"/>
                  </a:ext>
                </a:extLst>
              </a:tr>
              <a:tr h="47304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Segoe UI Symbol" panose="020B0502040204020203" pitchFamily="34" charset="0"/>
                        </a:rPr>
                        <a:t>✓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أحْسَنْتَ!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أَسْتَمِرُّ عَلى نَفْسِ الْمِنْوالِ.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58987"/>
                  </a:ext>
                </a:extLst>
              </a:tr>
            </a:tbl>
          </a:graphicData>
        </a:graphic>
      </p:graphicFrame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id="{69B60426-8397-446A-5280-65CC639B05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A47CF38-FA7E-2801-46E6-0201137A56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538" y="4927143"/>
            <a:ext cx="7483561" cy="172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27747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6DC18-484B-B253-9546-22A23C07F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52F6447-FE92-9633-F068-9EE4F572DD82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4FADB88-CBAF-56D2-EFD4-18597256036B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8175448-2778-C1D6-208B-8BA750B23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سنشتغل جماعيا لإنتاج نص سردي مشترك. نبدأ بمقطع البداية. من يقرأ المقطع الذي كتبه؟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ينتدب الأستاذ(ة) أحد المتعلمين لكتابة مقطع البداية المتميز على السبورة</a:t>
            </a:r>
            <a:endParaRPr lang="fr-FR" sz="2400" i="1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86A7F1B8-55A9-9F54-7113-65912C985A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D474B0BF-163E-FD49-3EC2-11AC578289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59DDA561-A9A5-7CC6-DDC5-688E377C96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B4D7EFB3-11C8-A04F-E9A5-FC9AF78EEF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5E9F87AA-B967-5488-D48B-8165D99C122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EA4E5C98-F60F-259C-9F27-69CD903E495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DBA10CA-5AA1-5DDC-3AD0-DD75CB715DF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DD1937F-9B35-D0F9-69DE-EA0786011E4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8518109C-22F0-CFA5-0816-E892D7D3E1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107EDB6-BDEE-AA09-5D9B-9DF40292A2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005" y="2108087"/>
            <a:ext cx="8295317" cy="176322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0EE1F73-CE95-713C-DD17-A8B307B9B6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608" y="4087307"/>
            <a:ext cx="8362714" cy="238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49315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0B1E4-C318-C287-B2B3-84F037ED9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69ABC37-8027-FD38-BB06-FBA78E0D2DB5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0D501B-3937-AED6-F513-C5DD16EDCEFD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8C0CCE6-0B12-11B5-9512-4EAB07DBE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بنفس المنهجية يتم  الاشتغال على مقطعي الوسط و النهاية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5B998A18-8EF1-E52F-5AE5-449CBC56C2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983D908C-E190-8D38-9363-AB28B0E593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FDC996C0-D7FD-6941-044E-F9D2A433C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D20B9ACF-7F57-4D02-919E-D226209240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68E5B195-3AF6-56C6-4274-EDC3EBDCF5E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B720576-D03F-8852-B41E-B3F76CD06DE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68054862-619E-379E-A6D1-AAD8BAEB111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8B0FA7A-C5DE-BBC7-3AAB-C09F0E8E167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4E668A6C-F515-B048-D11C-CC5D09E29C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EC401B8-E73D-2262-684E-AC7844D088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005" y="2108087"/>
            <a:ext cx="8295317" cy="176322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729FD5-B52E-3010-B556-4ED2B44DAB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608" y="4087307"/>
            <a:ext cx="8362714" cy="238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63786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EBD9F-ED81-9B22-963A-7574E01D9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7824645-ED27-0CE6-C76D-D78650886F1D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E036B6-E48F-7790-8CDD-6E26DD72B8AC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7F8B27F-179E-E809-437D-3C2F22AA1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دوّنوا النص على كراساتكم  الصفحة 113 قصد استثماره في الحصص القادمة. من يقرأ؟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425584CB-20ED-A4C9-729C-D795082A3B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554F4015-FFB0-23E3-7834-788C5E66B1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515921A8-436D-C52E-7BC6-94A8AA25B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4F2BBD33-42C3-AB02-A506-E27F87995F8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0393E8C5-B557-64F7-534B-72C39E48C37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1826EDD-CEFA-80A0-EE11-7DA9F8CEB84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03EFE5D2-E201-0D07-12BA-99C4246D80C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6CAD6A8-C095-EF30-6845-A243599FB35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id="{53654BF0-9A4C-D4AE-19CA-6B7672711A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50A9DDB-F852-6D1F-66EB-1FC2577D93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13" t="2003" r="3431" b="2701"/>
          <a:stretch>
            <a:fillRect/>
          </a:stretch>
        </p:blipFill>
        <p:spPr>
          <a:xfrm>
            <a:off x="2838734" y="1584325"/>
            <a:ext cx="3443786" cy="4880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52996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5EEABF2-E7F5-5D49-6EB5-4C3D95BF8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31" y="3224807"/>
            <a:ext cx="5436000" cy="1405870"/>
          </a:xfrm>
          <a:prstGeom prst="rect">
            <a:avLst/>
          </a:prstGeom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867C460-085A-81C4-E42C-F362671287D1}"/>
              </a:ext>
            </a:extLst>
          </p:cNvPr>
          <p:cNvSpPr txBox="1">
            <a:spLocks/>
          </p:cNvSpPr>
          <p:nvPr/>
        </p:nvSpPr>
        <p:spPr>
          <a:xfrm>
            <a:off x="1855803" y="3725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B1EDEA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468E97-2950-BF8B-CD72-E2C70C14C13C}"/>
              </a:ext>
            </a:extLst>
          </p:cNvPr>
          <p:cNvSpPr txBox="1"/>
          <p:nvPr/>
        </p:nvSpPr>
        <p:spPr>
          <a:xfrm>
            <a:off x="5166585" y="3335822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8DED5-079E-7F2B-944E-27A71222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الفائزون بنجمة السلوك الجيد هم : ............................................</a:t>
            </a:r>
            <a:endParaRPr lang="fr-MA" dirty="0"/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1620410-F112-6210-3B13-37323E514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CCD1E32-B90D-9F23-2CF6-D326B08922AD}"/>
              </a:ext>
            </a:extLst>
          </p:cNvPr>
          <p:cNvGrpSpPr/>
          <p:nvPr/>
        </p:nvGrpSpPr>
        <p:grpSpPr>
          <a:xfrm>
            <a:off x="552763" y="126524"/>
            <a:ext cx="7558419" cy="303157"/>
            <a:chOff x="552763" y="126524"/>
            <a:chExt cx="7558419" cy="3031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61723C-711F-444C-8827-9168222DDBEE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5AB42F0-5787-9DD4-941E-25F5CCE04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AC74EC2-667B-4EBB-8937-C7C8543FD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ED5E5DF-4943-BCE9-EFEF-159F005C4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41237CE-11F0-AD69-2DA8-7E2D78A39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1A87B3-9A03-06F7-F1EB-189CAF501E2A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FFBB3A4-E47E-0A1F-4EDF-48C3A0DDFB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211772-8209-8B71-363D-F38CE163DB1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6AF5F6-D8E7-C229-1FF4-EF10C6A0406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</p:spTree>
    <p:extLst>
      <p:ext uri="{BB962C8B-B14F-4D97-AF65-F5344CB8AC3E}">
        <p14:creationId xmlns:p14="http://schemas.microsoft.com/office/powerpoint/2010/main" val="624088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E1DEF7F-397F-C4D0-C5EC-85EFF585D32C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دقيقة الكتابة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CB4FE8-F88A-0FF3-B3EE-1C21ACDAA97D}"/>
              </a:ext>
            </a:extLst>
          </p:cNvPr>
          <p:cNvSpPr txBox="1"/>
          <p:nvPr/>
        </p:nvSpPr>
        <p:spPr>
          <a:xfrm>
            <a:off x="5337286" y="2122576"/>
            <a:ext cx="1301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انشطة اعتيادية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DB7EDC81-5010-F21C-8657-F278D00C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8417B3C-ED6C-3E31-483B-4AA47805F93E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 رحلتي في الكتابة– تركيب و تقويم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7FF1-551C-6B3E-88C4-2711FAE3DD72}"/>
              </a:ext>
            </a:extLst>
          </p:cNvPr>
          <p:cNvSpPr txBox="1"/>
          <p:nvPr/>
        </p:nvSpPr>
        <p:spPr>
          <a:xfrm>
            <a:off x="4892323" y="3380220"/>
            <a:ext cx="1715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ورشة القراءة</a:t>
            </a:r>
            <a:r>
              <a:rPr kumimoji="0" lang="ar-MA" sz="16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– الحصة 4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6485E13-3F45-F80C-515F-11D586D2820C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كتابة نص سردي - الحصة 5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A969E0-85FC-2E62-B385-F693C62C91A3}"/>
              </a:ext>
            </a:extLst>
          </p:cNvPr>
          <p:cNvSpPr txBox="1"/>
          <p:nvPr/>
        </p:nvSpPr>
        <p:spPr>
          <a:xfrm>
            <a:off x="4086808" y="4692778"/>
            <a:ext cx="2515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 – الحصة 5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8769DA5-9161-657A-8DF2-D8FC7CE195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737196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F2E0393C-6904-6EA4-F854-FE7AF2B515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0411D317-4984-A58F-56A5-73DC875A1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72608" y="325519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7B544-E3BE-8B4A-9111-780607E42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47ECA4B-2F47-3250-3FA0-1C4ED3B82AF1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EB31F348-D60F-8F06-2BC8-BF4CE1F26B90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6FDEFD7-33C2-13B3-E94F-33CF0E072E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B605505-736C-235A-670C-F5C842B1BD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55B254E-BCA7-9953-BE5F-C00FD64D68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B0FFB63-5664-7C9B-F26E-46C4B6DE6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0698ADD-9E9E-C4D4-5E33-C7FFB538D2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D03564D-90B6-0E6D-AC41-48996D81114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A0EC15-937E-7862-79C3-DCF68848D34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073625D-6CE1-2205-1297-94B001ADEC4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1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90F2CB18-BB58-9E23-5C86-FCA486B887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2616" y="756000"/>
            <a:ext cx="783900" cy="783900"/>
          </a:xfrm>
        </p:spPr>
      </p:pic>
      <p:pic>
        <p:nvPicPr>
          <p:cNvPr id="6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6C917EB8-72F3-187A-3983-8C3C349916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7F8EFA1-E77F-13C1-E6CA-3738082843E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62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16526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3138671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تركيب عناصر لكتابة جمل مفيدة؛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4029452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استثمار نص مقروء؛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5E688406-B6D5-3294-EAF9-8A364E4EC6FD}"/>
              </a:ext>
            </a:extLst>
          </p:cNvPr>
          <p:cNvGrpSpPr/>
          <p:nvPr/>
        </p:nvGrpSpPr>
        <p:grpSpPr>
          <a:xfrm>
            <a:off x="1224000" y="4920233"/>
            <a:ext cx="6696000" cy="890781"/>
            <a:chOff x="1331545" y="2851205"/>
            <a:chExt cx="6696000" cy="89078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C59D9D4-F179-EC7F-D86A-CC7F59E9A72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441C4DF-9238-0085-0874-C9D1C437C9A0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كتابة نص سردي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4704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1343766"/>
            <a:ext cx="7886700" cy="720000"/>
          </a:xfrm>
        </p:spPr>
        <p:txBody>
          <a:bodyPr/>
          <a:lstStyle/>
          <a:p>
            <a:r>
              <a:rPr lang="ar-AE" sz="4000" dirty="0"/>
              <a:t>  ا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فتتاح</a:t>
            </a:r>
            <a:r>
              <a:rPr lang="ar-MA" sz="4000" dirty="0"/>
              <a:t> 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الحصة</a:t>
            </a:r>
            <a:endParaRPr lang="fr-MA" sz="4400" dirty="0">
              <a:solidFill>
                <a:srgbClr val="424D7B"/>
              </a:solidFill>
              <a:latin typeface="Dosis ExtraBold" pitchFamily="2" charset="0"/>
              <a:cs typeface="Microsoft Uighur" panose="02000000000000000000" pitchFamily="2" charset="-78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0872" y="156210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2361254"/>
            <a:ext cx="7789894" cy="277623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165590" y="3406523"/>
            <a:ext cx="4500000" cy="102289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ترحيب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نشاط اعتيادي : الطلاقة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790710" y="2223045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2415862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222674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56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59328EA-B723-6C0E-E427-93F4145C8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767CFD88-A632-7DE0-88C5-F009B7D24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BEDD33BA-FDF6-6817-CCEC-9E62E5265B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95858C72-269F-F713-DEF3-755A10BDC1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91602DA7-D8B9-CB3F-AE3F-99550FB466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5" name="Rectangle 124">
            <a:extLst>
              <a:ext uri="{FF2B5EF4-FFF2-40B4-BE49-F238E27FC236}">
                <a16:creationId xmlns:a16="http://schemas.microsoft.com/office/drawing/2014/main" id="{0FCE3A03-AFF6-26E7-C83C-EB6D2461861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1BC096F-D704-5C70-892B-2CB7A34B9F8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FD85E79-0A8F-E883-223F-B8ACDFA907F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3" name="Espace réservé pour une image  10">
            <a:extLst>
              <a:ext uri="{FF2B5EF4-FFF2-40B4-BE49-F238E27FC236}">
                <a16:creationId xmlns:a16="http://schemas.microsoft.com/office/drawing/2014/main" id="{48113D8F-D016-309D-77E9-1203A7D98F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71" r="-17371"/>
          <a:stretch>
            <a:fillRect/>
          </a:stretch>
        </p:blipFill>
        <p:spPr>
          <a:xfrm>
            <a:off x="1871663" y="2160588"/>
            <a:ext cx="5400675" cy="3598862"/>
          </a:xfrm>
          <a:prstGeom prst="roundRect">
            <a:avLst>
              <a:gd name="adj" fmla="val 11828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B8FB2F-722E-865C-9816-3FD7A5BAC679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03DDE4D0-A554-B08E-D044-E14F4A8F5E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1441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1" y="827874"/>
            <a:ext cx="6840000" cy="612000"/>
          </a:xfrm>
        </p:spPr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AD3BF1-7D2E-FACA-261E-CA695624DC8D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667EF2-F06F-ABCC-7D6F-19961FF8A107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3B439-8A8F-3ADE-918A-5827308EAEB2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Google Shape;1246;p5">
            <a:extLst>
              <a:ext uri="{FF2B5EF4-FFF2-40B4-BE49-F238E27FC236}">
                <a16:creationId xmlns:a16="http://schemas.microsoft.com/office/drawing/2014/main" id="{32F1A851-0699-9B33-537C-308F882A5D8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45;p5">
            <a:extLst>
              <a:ext uri="{FF2B5EF4-FFF2-40B4-BE49-F238E27FC236}">
                <a16:creationId xmlns:a16="http://schemas.microsoft.com/office/drawing/2014/main" id="{19BD340D-6C96-2F0A-F208-FAA9A7FECDE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4;p5">
            <a:extLst>
              <a:ext uri="{FF2B5EF4-FFF2-40B4-BE49-F238E27FC236}">
                <a16:creationId xmlns:a16="http://schemas.microsoft.com/office/drawing/2014/main" id="{7FA6A52C-9DD3-EC2B-490A-DC138182270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BD9C6F-4011-629A-B399-E0C8DECA9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D4B510FA-95AB-5E85-2947-D55CE6B261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19670A-BE20-1C2D-8466-5880C5B28DEE}"/>
              </a:ext>
            </a:extLst>
          </p:cNvPr>
          <p:cNvSpPr>
            <a:spLocks/>
          </p:cNvSpPr>
          <p:nvPr/>
        </p:nvSpPr>
        <p:spPr>
          <a:xfrm>
            <a:off x="4447748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A6FC08-57CA-044B-65A7-C32AD16E112E}"/>
              </a:ext>
            </a:extLst>
          </p:cNvPr>
          <p:cNvSpPr>
            <a:spLocks/>
          </p:cNvSpPr>
          <p:nvPr/>
        </p:nvSpPr>
        <p:spPr>
          <a:xfrm>
            <a:off x="2512967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36DF9C59-A901-E106-4D26-B0FEE6241C33}"/>
              </a:ext>
            </a:extLst>
          </p:cNvPr>
          <p:cNvSpPr txBox="1"/>
          <p:nvPr/>
        </p:nvSpPr>
        <p:spPr>
          <a:xfrm>
            <a:off x="608689" y="2852391"/>
            <a:ext cx="603722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lang="ar-MA" sz="3600" kern="0" noProof="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أُتابِعُ قِراءَةَ زَميلي أَوْ زَميلَتي بِأصْبعي عَلى كُرّاسَتي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8" name="Google Shape;1333;p8">
            <a:extLst>
              <a:ext uri="{FF2B5EF4-FFF2-40B4-BE49-F238E27FC236}">
                <a16:creationId xmlns:a16="http://schemas.microsoft.com/office/drawing/2014/main" id="{BBAB53EC-D858-1802-D685-14D0191684EB}"/>
              </a:ext>
            </a:extLst>
          </p:cNvPr>
          <p:cNvSpPr txBox="1"/>
          <p:nvPr/>
        </p:nvSpPr>
        <p:spPr>
          <a:xfrm>
            <a:off x="602504" y="4911198"/>
            <a:ext cx="603722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lvl="0" algn="r" defTabSz="914400" rtl="1">
              <a:defRPr/>
            </a:pPr>
            <a:r>
              <a:rPr lang="ar-MA" sz="3600" kern="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قبل ٱلْإجابَةِ، أُفَكِّرُ بِتَرْكيزٍ، ثُمَّ أُجيبُ بِدِقَّةٍ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1EF1B5B-2402-2345-E1E2-5612376FA5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191" y="2018951"/>
            <a:ext cx="1528772" cy="152877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CAD2D57-0347-D987-2712-279F4E876A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086" y="4083205"/>
            <a:ext cx="1528771" cy="15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30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D470B-FA26-6AE1-8738-C686AAA82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DC36DB50-CC22-FE34-F334-EA4DCDEC3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على الطاولة ، الكراسة والدفتر والمقلمة في القمطر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2EC33B5-33EF-53AE-F7E3-5E654236C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13EF799-6305-9659-CCEC-9588AF4DE9E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35C2DDF-1878-FECB-00E1-1D56C085D0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F6C210A-22F0-C2AF-9D0E-F7E3E50C258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012A26-29F9-8F9E-B20D-B55392F24A0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1B173B-9A19-634D-161E-306D9BB2890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1891E7-FF9F-54AC-F950-E4F947BC767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B15038-145E-7458-2632-9BD9B1DC632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19" name="Espace réservé pour une image  4">
            <a:extLst>
              <a:ext uri="{FF2B5EF4-FFF2-40B4-BE49-F238E27FC236}">
                <a16:creationId xmlns:a16="http://schemas.microsoft.com/office/drawing/2014/main" id="{A9315436-C173-644A-76EC-732D60A426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r="88"/>
          <a:stretch>
            <a:fillRect/>
          </a:stretch>
        </p:blipFill>
        <p:spPr>
          <a:xfrm>
            <a:off x="7907338" y="650875"/>
            <a:ext cx="898525" cy="900113"/>
          </a:xfrm>
        </p:spPr>
      </p:pic>
      <p:pic>
        <p:nvPicPr>
          <p:cNvPr id="2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6779A2A7-2C7E-3B81-A7B2-DF6AFE765A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64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01- ورشة القراء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01- الإنتاج الكتاب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الصـــرف والتحوي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15763</TotalTime>
  <Words>1175</Words>
  <Application>Microsoft Office PowerPoint</Application>
  <PresentationFormat>Affichage à l'écran (4:3)</PresentationFormat>
  <Paragraphs>286</Paragraphs>
  <Slides>41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41</vt:i4>
      </vt:variant>
    </vt:vector>
  </HeadingPairs>
  <TitlesOfParts>
    <vt:vector size="65" baseType="lpstr">
      <vt:lpstr>Arial</vt:lpstr>
      <vt:lpstr>Aptos</vt:lpstr>
      <vt:lpstr>Wingdings</vt:lpstr>
      <vt:lpstr>Dosis SemiBold</vt:lpstr>
      <vt:lpstr>Microsoft Uighur</vt:lpstr>
      <vt:lpstr>Sakkal Majalla</vt:lpstr>
      <vt:lpstr>Dosis ExtraBold</vt:lpstr>
      <vt:lpstr>Calibri Light</vt:lpstr>
      <vt:lpstr>Dosis Medium</vt:lpstr>
      <vt:lpstr>Modern Love</vt:lpstr>
      <vt:lpstr>Dosis</vt:lpstr>
      <vt:lpstr>Calibri</vt:lpstr>
      <vt:lpstr>1_Thème Office</vt:lpstr>
      <vt:lpstr>01- نشاط اعتيادي</vt:lpstr>
      <vt:lpstr>2_01- ورشة القراءة</vt:lpstr>
      <vt:lpstr>4_01- الإنتاج الكتابي</vt:lpstr>
      <vt:lpstr>2_Thème Office</vt:lpstr>
      <vt:lpstr>3_Thème Office</vt:lpstr>
      <vt:lpstr>1_Env-Enseignant</vt:lpstr>
      <vt:lpstr>3_Env-Enseignant</vt:lpstr>
      <vt:lpstr>1_الصـــرف والتحويل</vt:lpstr>
      <vt:lpstr>1_05- اختتام الحصة</vt:lpstr>
      <vt:lpstr>2_05- اختتام الحصة</vt:lpstr>
      <vt:lpstr>2_01- نشاط اعتيادي</vt:lpstr>
      <vt:lpstr>Présentation PowerPoint</vt:lpstr>
      <vt:lpstr>Présentation PowerPoint</vt:lpstr>
      <vt:lpstr>تنظيم حصص الأسبوع الرابع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قبل أن نبدأ حصة اليوم سأذكركم بشروط الحصول على نجمة السلوك الجيد.  في كل حصة سيفوز ثلاثة منكم بالنجمة</vt:lpstr>
      <vt:lpstr>ضعوا اللوحة على الطاولة ، الكراسة والدفتر والمقلمة في القمطر</vt:lpstr>
      <vt:lpstr>من يقرأ هذه المفردات؟</vt:lpstr>
      <vt:lpstr>على دفاتركم : وفي مجموعات ثنائية. اكتبوا جملتين للتعبير عن النجاح بتوظيف هذه المفردات.</vt:lpstr>
      <vt:lpstr> أمنحكم دقيقة للإنجاز . سوف أمر بين الصفوف لمساعدتكم</vt:lpstr>
      <vt:lpstr>كل واحد يقدم لنا عمل مجموعته مع ذكر المفردات التي استخدمها,</vt:lpstr>
      <vt:lpstr>ورشة القراءة – الحصة 4 </vt:lpstr>
      <vt:lpstr>نواصل قراءة قصيدة " رحلتي في الكتابة</vt:lpstr>
      <vt:lpstr>سيقرأ كل واحد منكم  جزءا من القصيدة قراءة شعرية معبرة. الآخرون يتتبعون. من يقرأ؟</vt:lpstr>
      <vt:lpstr>خدوا الصفحة 109 . سنحاول الإجابة عن الأسئلة التالية. نشاط جماعي شفوي تفاعلي.</vt:lpstr>
      <vt:lpstr>من يقرأ السؤال؟ من منكم لديه إجابة؟ هل أنتم متفقون؟ من يقترح جوابا آخر؟</vt:lpstr>
      <vt:lpstr>الآن . على كراساتكم باستعمال قلم الرصاص حددوا مقاطع القصيدة . ضعوا في إطار البيت الشعري الذي يبدأ به كل مقطع. عمل ثنائي.</vt:lpstr>
      <vt:lpstr>سأمر بين الصفوف لمساعدتكم. </vt:lpstr>
      <vt:lpstr>نصحح: ما عَددُ مَقاطِعِ ﭐلْقَصيدَةِ؟ وَبِمَ يَبْتَدِئُ كُلُّ مَقْطَعٍ؟</vt:lpstr>
      <vt:lpstr>صححوا . من يقرأ البيت الأول في كل مقطع؟.</vt:lpstr>
      <vt:lpstr>هذه الأبيات تنتهي بنفس المقطع الصوتي. من يقرؤها قراءة شعرية و يركز على المقاطع الصوتية الأخيرة.</vt:lpstr>
      <vt:lpstr>الآن من يقرأ؟ في هذا البيت وظف الشاعر أسلوب التشبيه حيث شَبَّهَ ﭐلحِبْرَ ﭐلَّذي يَكْتُبُ بِهِ بِـﭐلمَطَرِ ﭐلَّذي يَسْقي ﭐلأَرْضَ.</vt:lpstr>
      <vt:lpstr>عمل فردي :استخرجوا من القصيدة أسلوبا  آخر للتشبيه . معكم دقيقتين للبحث. </vt:lpstr>
      <vt:lpstr>سأمر بين الصفوف لمساعدتكم.</vt:lpstr>
      <vt:lpstr>من منكم يقدم لنا أسلوب التشبيه الذي استخرجه من القصيدة؟</vt:lpstr>
      <vt:lpstr>إليكم نموذجا آخر. من يقرأ ؟ صححوا.</vt:lpstr>
      <vt:lpstr> من يقوم إلى السبورة ليقرأ بعض الأبيات التي أعجبته قراءة شعرية معبرة. يشجع الأستاذ(ة) المتعلمين على الأداء القرائي المعبر</vt:lpstr>
      <vt:lpstr>من يجيب عن السؤال التالي؟ يمنح الأستاذ للمتعلمين فرصة للتعبير عن آرائهم.</vt:lpstr>
      <vt:lpstr>على دفاتركم. أكتبوا بيتا جميلا مثل الأبيات التي قرأتم.  من يقرأ البيت الذي أبدعه؟</vt:lpstr>
      <vt:lpstr>ورشة الكتابة - الإنتاج الكتابي </vt:lpstr>
      <vt:lpstr>سأوزع عليكم أوراق التحرير.</vt:lpstr>
      <vt:lpstr>لنتذكر بعض معايير التصحيح و الكتابة. من يقرأ؟.</vt:lpstr>
      <vt:lpstr>الآن سنشتغل جماعيا لإنتاج نص سردي مشترك. نبدأ بمقطع البداية. من يقرأ المقطع الذي كتبه؟ ينتدب الأستاذ(ة) أحد المتعلمين لكتابة مقطع البداية المتميز على السبورة</vt:lpstr>
      <vt:lpstr>بنفس المنهجية يتم  الاشتغال على مقطعي الوسط و النهاية</vt:lpstr>
      <vt:lpstr>دوّنوا النص على كراساتكم  الصفحة 113 قصد استثماره في الحصص القادمة. من يقرأ؟</vt:lpstr>
      <vt:lpstr>Présentation PowerPoint</vt:lpstr>
      <vt:lpstr>الفائزون بنجمة السلوك الجيد هم : ............................................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159</cp:revision>
  <dcterms:created xsi:type="dcterms:W3CDTF">2023-09-20T21:35:22Z</dcterms:created>
  <dcterms:modified xsi:type="dcterms:W3CDTF">2026-01-04T18:05:53Z</dcterms:modified>
</cp:coreProperties>
</file>