
<file path=[Content_Types].xml><?xml version="1.0" encoding="utf-8"?>
<Types xmlns="http://schemas.openxmlformats.org/package/2006/content-types">
  <Default Extension="bin" ContentType="image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6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7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8.xml" ContentType="application/vnd.openxmlformats-officedocument.theme+xml"/>
  <Override PartName="/ppt/slideLayouts/slideLayout147.xml" ContentType="application/vnd.openxmlformats-officedocument.presentationml.slideLayout+xml"/>
  <Override PartName="/ppt/theme/theme9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0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1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2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7" r:id="rId1"/>
    <p:sldMasterId id="2147483700" r:id="rId2"/>
    <p:sldMasterId id="2147483723" r:id="rId3"/>
    <p:sldMasterId id="2147483746" r:id="rId4"/>
    <p:sldMasterId id="2147483769" r:id="rId5"/>
    <p:sldMasterId id="2147483794" r:id="rId6"/>
    <p:sldMasterId id="2147483804" r:id="rId7"/>
    <p:sldMasterId id="2147483827" r:id="rId8"/>
    <p:sldMasterId id="2147483842" r:id="rId9"/>
    <p:sldMasterId id="2147483845" r:id="rId10"/>
    <p:sldMasterId id="2147483869" r:id="rId11"/>
    <p:sldMasterId id="2147483909" r:id="rId12"/>
    <p:sldMasterId id="2147483932" r:id="rId13"/>
  </p:sldMasterIdLst>
  <p:notesMasterIdLst>
    <p:notesMasterId r:id="rId47"/>
  </p:notesMasterIdLst>
  <p:sldIdLst>
    <p:sldId id="2147482760" r:id="rId14"/>
    <p:sldId id="2147482602" r:id="rId15"/>
    <p:sldId id="2134807034" r:id="rId16"/>
    <p:sldId id="2134807036" r:id="rId17"/>
    <p:sldId id="2147482514" r:id="rId18"/>
    <p:sldId id="2147482702" r:id="rId19"/>
    <p:sldId id="2147482604" r:id="rId20"/>
    <p:sldId id="2147482747" r:id="rId21"/>
    <p:sldId id="2147482605" r:id="rId22"/>
    <p:sldId id="2147482748" r:id="rId23"/>
    <p:sldId id="2147482749" r:id="rId24"/>
    <p:sldId id="2147482750" r:id="rId25"/>
    <p:sldId id="2147482751" r:id="rId26"/>
    <p:sldId id="2147482752" r:id="rId27"/>
    <p:sldId id="2147482753" r:id="rId28"/>
    <p:sldId id="2147482755" r:id="rId29"/>
    <p:sldId id="2147482761" r:id="rId30"/>
    <p:sldId id="2147482762" r:id="rId31"/>
    <p:sldId id="2147482703" r:id="rId32"/>
    <p:sldId id="2147482614" r:id="rId33"/>
    <p:sldId id="2147482617" r:id="rId34"/>
    <p:sldId id="2147482756" r:id="rId35"/>
    <p:sldId id="2147482599" r:id="rId36"/>
    <p:sldId id="2147482737" r:id="rId37"/>
    <p:sldId id="2147482757" r:id="rId38"/>
    <p:sldId id="2147482758" r:id="rId39"/>
    <p:sldId id="2147482763" r:id="rId40"/>
    <p:sldId id="2147482764" r:id="rId41"/>
    <p:sldId id="2147482765" r:id="rId42"/>
    <p:sldId id="2147482766" r:id="rId43"/>
    <p:sldId id="2147482503" r:id="rId44"/>
    <p:sldId id="2147482628" r:id="rId45"/>
    <p:sldId id="2147482745" r:id="rId46"/>
  </p:sldIdLst>
  <p:sldSz cx="9144000" cy="6858000" type="screen4x3"/>
  <p:notesSz cx="6858000" cy="9144000"/>
  <p:embeddedFontLst>
    <p:embeddedFont>
      <p:font typeface="Dosis ExtraBold" panose="020B0604020202020204" charset="0"/>
      <p:bold r:id="rId48"/>
    </p:embeddedFont>
    <p:embeddedFont>
      <p:font typeface="Modern Love" panose="020B0604020202020204" charset="0"/>
      <p:regular r:id="rId49"/>
    </p:embeddedFont>
    <p:embeddedFont>
      <p:font typeface="Dosis" panose="020B0604020202020204" charset="0"/>
      <p:regular r:id="rId50"/>
      <p:bold r:id="rId51"/>
    </p:embeddedFont>
    <p:embeddedFont>
      <p:font typeface="Microsoft Uighur" panose="02000000000000000000" pitchFamily="2" charset="-78"/>
      <p:regular r:id="rId52"/>
      <p:bold r:id="rId53"/>
    </p:embeddedFont>
    <p:embeddedFont>
      <p:font typeface="Dosis SemiBold" panose="020B0604020202020204" charset="0"/>
      <p:regular r:id="rId54"/>
      <p:bold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libri Light" panose="020F0302020204030204" pitchFamily="34" charset="0"/>
      <p:regular r:id="rId60"/>
      <p:italic r:id="rId61"/>
    </p:embeddedFont>
    <p:embeddedFont>
      <p:font typeface="Dosis Medium" panose="020B0604020202020204" charset="0"/>
      <p:regular r:id="rId62"/>
      <p:bold r:id="rId6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49" userDrawn="1">
          <p15:clr>
            <a:srgbClr val="A4A3A4"/>
          </p15:clr>
        </p15:guide>
        <p15:guide id="2" orient="horz" pos="709" userDrawn="1">
          <p15:clr>
            <a:srgbClr val="A4A3A4"/>
          </p15:clr>
        </p15:guide>
        <p15:guide id="3" pos="4150" userDrawn="1">
          <p15:clr>
            <a:srgbClr val="A4A3A4"/>
          </p15:clr>
        </p15:guide>
        <p15:guide id="4" orient="horz" pos="25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D7C"/>
    <a:srgbClr val="424D7B"/>
    <a:srgbClr val="00ACA4"/>
    <a:srgbClr val="D6E9EA"/>
    <a:srgbClr val="0097B2"/>
    <a:srgbClr val="1E3F48"/>
    <a:srgbClr val="7FB9BE"/>
    <a:srgbClr val="70B1B6"/>
    <a:srgbClr val="106585"/>
    <a:srgbClr val="C3D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3"/>
    <p:restoredTop sz="94660"/>
  </p:normalViewPr>
  <p:slideViewPr>
    <p:cSldViewPr snapToGrid="0">
      <p:cViewPr varScale="1">
        <p:scale>
          <a:sx n="74" d="100"/>
          <a:sy n="74" d="100"/>
        </p:scale>
        <p:origin x="1326" y="54"/>
      </p:cViewPr>
      <p:guideLst>
        <p:guide pos="4649"/>
        <p:guide orient="horz" pos="709"/>
        <p:guide pos="4150"/>
        <p:guide orient="horz" pos="25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4.fntdata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font" Target="fonts/font12.fntdata"/><Relationship Id="rId67" Type="http://schemas.openxmlformats.org/officeDocument/2006/relationships/tableStyles" Target="tableStyle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13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14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microsoft.com/office/2007/relationships/hdphoto" Target="../media/hdphoto2.wdp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png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png"/></Relationships>
</file>

<file path=ppt/slideLayouts/_rels/slideLayout2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80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3267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60053461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31026102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00867399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43186121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23229492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59823235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647190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37975127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22180945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1030085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7460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92102614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51394605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8832844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8786769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42989651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26856708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88634988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37640002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08480474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9969830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94701840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84081075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66243766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16799878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71091250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8993370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50586715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6674296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26460445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5670164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7677266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49485433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52756345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21967845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0067680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1677499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xmlns="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07803773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B7A934E9-D4E5-7ECD-3F55-B99D240A27C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72000" y="1587500"/>
            <a:ext cx="7200000" cy="43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66878553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8757AEE0-EDAD-BCFA-B0C1-E3F26DF7BDB0}"/>
              </a:ext>
            </a:extLst>
          </p:cNvPr>
          <p:cNvGrpSpPr/>
          <p:nvPr userDrawn="1"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9F1E9647-C23F-0AB7-101C-32D0969E9F60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xmlns="" id="{DD7159A8-5CAC-1F2F-AA5A-44097860B98F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 3 -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DD42F6F4-087E-E434-BA2D-3E6C35CBE2D3}"/>
              </a:ext>
            </a:extLst>
          </p:cNvPr>
          <p:cNvGrpSpPr/>
          <p:nvPr userDrawn="1"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xmlns="" id="{C29B8546-2300-CF26-DE2E-38073503AB14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xmlns="" id="{9F63B16B-0D64-E4B7-A02B-5B9E10FD9E1A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78F03523-197D-A46E-FA54-91A6AFF7F28C}"/>
              </a:ext>
            </a:extLst>
          </p:cNvPr>
          <p:cNvGrpSpPr/>
          <p:nvPr userDrawn="1"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076ABA10-32B5-B604-0B98-F854920B1C35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8" name="Organigramme : Terminateur 7">
              <a:extLst>
                <a:ext uri="{FF2B5EF4-FFF2-40B4-BE49-F238E27FC236}">
                  <a16:creationId xmlns:a16="http://schemas.microsoft.com/office/drawing/2014/main" xmlns="" id="{8D09FAA9-8B01-B85B-6AD2-AA1306C99B4F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B7C6E9F6-C279-AB3D-B941-74079D24BBA4}"/>
              </a:ext>
            </a:extLst>
          </p:cNvPr>
          <p:cNvGrpSpPr/>
          <p:nvPr userDrawn="1"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43917791-49A0-A179-89BD-9B276594FD5C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xmlns="" id="{F9D3FD68-51AA-4AAC-DA0F-FC1598DFD10B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5 -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C3FC77E3-3855-7B01-0EC8-80864EDB69DD}"/>
              </a:ext>
            </a:extLst>
          </p:cNvPr>
          <p:cNvGrpSpPr/>
          <p:nvPr userDrawn="1"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CC537851-8C6F-4D1B-3353-B99C763FE6F0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xmlns="" id="{E95BC511-E9AF-223A-8E8C-7786DA7A9B1E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1 - </a:t>
              </a:r>
            </a:p>
          </p:txBody>
        </p:sp>
      </p:grp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xmlns="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C5080DA-EEE4-B0DB-4320-B6333D61EC3F}"/>
              </a:ext>
            </a:extLst>
          </p:cNvPr>
          <p:cNvGrpSpPr/>
          <p:nvPr userDrawn="1"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xmlns="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xmlns="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 4 - 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xmlns="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xmlns="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xmlns="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xmlns="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xmlns="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xmlns="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9558130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xmlns="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Microsoft Uighur" panose="02000000000000000000" pitchFamily="2" charset="-78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xmlns="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xmlns="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xmlns="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xmlns="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xmlns="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xmlns="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xmlns="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xmlns="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xmlns="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32302524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687792" y="310006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381619" y="5597907"/>
            <a:ext cx="1045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202083" y="4376851"/>
            <a:ext cx="122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53602136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687792" y="310006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381619" y="5597907"/>
            <a:ext cx="1045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202083" y="4376851"/>
            <a:ext cx="122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2615968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50373098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687792" y="310006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381619" y="5597907"/>
            <a:ext cx="1045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202083" y="4376851"/>
            <a:ext cx="122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7225" y="3404242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25007744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687792" y="310006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381619" y="5597907"/>
            <a:ext cx="1045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340566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551387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551387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202083" y="4376851"/>
            <a:ext cx="122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551387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95795979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هيكلة حصة اليوم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16344928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3843" y="219086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6190420" y="2150869"/>
            <a:ext cx="76976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314000" y="195068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51010779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58922079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xmlns="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xmlns="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12711888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86096535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59091857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41676233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3823128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27879333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91142438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5739277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52055807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81647382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79282000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876934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6360046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04666356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38639666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9201739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77347976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81357317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11534649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97275817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57594701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98523852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8340345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12355438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82787589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16343881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4485104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80840266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41345637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06230789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92930036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57901343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5865469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</p:spTree>
    <p:extLst>
      <p:ext uri="{BB962C8B-B14F-4D97-AF65-F5344CB8AC3E}">
        <p14:creationId xmlns:p14="http://schemas.microsoft.com/office/powerpoint/2010/main" val="1904615440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3713361684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4115634160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إنتاج كتابي </a:t>
            </a:r>
          </a:p>
        </p:txBody>
      </p:sp>
    </p:spTree>
    <p:extLst>
      <p:ext uri="{BB962C8B-B14F-4D97-AF65-F5344CB8AC3E}">
        <p14:creationId xmlns:p14="http://schemas.microsoft.com/office/powerpoint/2010/main" val="2354087718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117205425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35332042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1558230722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95535326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740717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087361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557292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31503416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132196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341363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84475373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5944345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6693891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7152590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41130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-  02 </a:t>
            </a:r>
            <a:r>
              <a:rPr lang="a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  <a:endParaRPr lang="fr-MA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xmlns="" id="{E757B3EF-85ED-79B4-F526-70739A899F2A}"/>
              </a:ext>
            </a:extLst>
          </p:cNvPr>
          <p:cNvSpPr/>
          <p:nvPr userDrawn="1"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E002657C-3C1F-4D99-A0E2-77679A65AE23}"/>
              </a:ext>
            </a:extLst>
          </p:cNvPr>
          <p:cNvSpPr/>
          <p:nvPr userDrawn="1"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4A1D94F-62B1-C6D0-7E0F-52D1F997A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368" r="-4368"/>
          <a:stretch>
            <a:fillRect/>
          </a:stretch>
        </p:blipFill>
        <p:spPr>
          <a:xfrm>
            <a:off x="7566858" y="2871353"/>
            <a:ext cx="972000" cy="900000"/>
          </a:xfrm>
          <a:prstGeom prst="rect">
            <a:avLst/>
          </a:prstGeom>
        </p:spPr>
      </p:pic>
      <p:pic>
        <p:nvPicPr>
          <p:cNvPr id="9" name="Espace réservé pour une image  20">
            <a:extLst>
              <a:ext uri="{FF2B5EF4-FFF2-40B4-BE49-F238E27FC236}">
                <a16:creationId xmlns:a16="http://schemas.microsoft.com/office/drawing/2014/main" xmlns="" id="{44DC88C6-5707-86F7-D833-5641FA28E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6" r="-7526"/>
          <a:stretch>
            <a:fillRect/>
          </a:stretch>
        </p:blipFill>
        <p:spPr>
          <a:xfrm>
            <a:off x="410748" y="302783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02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DEE5DF2A-A2C5-9DDC-2526-F329CE533D62}"/>
              </a:ext>
            </a:extLst>
          </p:cNvPr>
          <p:cNvGrpSpPr/>
          <p:nvPr userDrawn="1"/>
        </p:nvGrpSpPr>
        <p:grpSpPr>
          <a:xfrm>
            <a:off x="1748749" y="4368679"/>
            <a:ext cx="5368645" cy="1013653"/>
            <a:chOff x="1748749" y="1791236"/>
            <a:chExt cx="5368645" cy="1013653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0F869710-FE9A-677D-2DED-7221C5922D8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xmlns="" id="{77F6BDE5-2CD1-90CD-2054-C65021FC3B1E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64F060CB-5859-7A1C-1945-399BF4432E18}"/>
              </a:ext>
            </a:extLst>
          </p:cNvPr>
          <p:cNvGrpSpPr/>
          <p:nvPr userDrawn="1"/>
        </p:nvGrpSpPr>
        <p:grpSpPr>
          <a:xfrm>
            <a:off x="1748749" y="3100374"/>
            <a:ext cx="5368645" cy="1013653"/>
            <a:chOff x="1748749" y="1791236"/>
            <a:chExt cx="5368645" cy="1013653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6C7D7D1B-54A2-EE56-FF38-BA1C4D631D96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xmlns="" id="{EBF7EB9F-D0CB-C146-C0DF-1FEA97915CD3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5A53ADCC-F9EE-1544-60CF-B13B748987BA}"/>
              </a:ext>
            </a:extLst>
          </p:cNvPr>
          <p:cNvGrpSpPr/>
          <p:nvPr userDrawn="1"/>
        </p:nvGrpSpPr>
        <p:grpSpPr>
          <a:xfrm>
            <a:off x="1748749" y="1791236"/>
            <a:ext cx="5368645" cy="1013653"/>
            <a:chOff x="1748749" y="1791236"/>
            <a:chExt cx="5368645" cy="1013653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5C479736-F023-78FA-4D69-3C86D60DBD0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xmlns="" id="{631E814A-6B8A-876F-B330-D29CBCDCBA25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انشطة اعتيادية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7ED9F1C-25D9-EA0F-66D1-D7D3BB3AC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3143" r="-13143"/>
          <a:stretch>
            <a:fillRect/>
          </a:stretch>
        </p:blipFill>
        <p:spPr>
          <a:xfrm>
            <a:off x="6589204" y="4424575"/>
            <a:ext cx="5364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15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49074336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46413715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8642144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2011698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60576941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9212452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544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49811146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9553904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95563701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18488568"/>
      </p:ext>
    </p:extLst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3611252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77732706"/>
      </p:ext>
    </p:extLst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35453905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0238671"/>
      </p:ext>
    </p:extLst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14131818"/>
      </p:ext>
    </p:extLst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59051674"/>
      </p:ext>
    </p:extLst>
  </p:cSld>
  <p:clrMapOvr>
    <a:masterClrMapping/>
  </p:clrMapOvr>
  <p:transition spd="slow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2257377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35913071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5443584"/>
      </p:ext>
    </p:extLst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66757106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24959962"/>
      </p:ext>
    </p:extLst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9139922"/>
      </p:ext>
    </p:extLst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2649357"/>
      </p:ext>
    </p:extLst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66357997"/>
      </p:ext>
    </p:extLst>
  </p:cSld>
  <p:clrMapOvr>
    <a:masterClrMapping/>
  </p:clrMapOvr>
  <p:transition spd="slow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90227530"/>
      </p:ext>
    </p:extLst>
  </p:cSld>
  <p:clrMapOvr>
    <a:masterClrMapping/>
  </p:clrMapOvr>
  <p:transition spd="slow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43570686"/>
      </p:ext>
    </p:extLst>
  </p:cSld>
  <p:clrMapOvr>
    <a:masterClrMapping/>
  </p:clrMapOvr>
  <p:transition spd="slow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51568937"/>
      </p:ext>
    </p:extLst>
  </p:cSld>
  <p:clrMapOvr>
    <a:masterClrMapping/>
  </p:clrMapOvr>
  <p:transition spd="slow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6260894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1162196"/>
      </p:ext>
    </p:extLst>
  </p:cSld>
  <p:clrMapOvr>
    <a:masterClrMapping/>
  </p:clrMapOvr>
  <p:transition spd="slow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37014722"/>
      </p:ext>
    </p:extLst>
  </p:cSld>
  <p:clrMapOvr>
    <a:masterClrMapping/>
  </p:clrMapOvr>
  <p:transition spd="slow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8285980"/>
      </p:ext>
    </p:extLst>
  </p:cSld>
  <p:clrMapOvr>
    <a:masterClrMapping/>
  </p:clrMapOvr>
  <p:transition spd="slow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55706641"/>
      </p:ext>
    </p:extLst>
  </p:cSld>
  <p:clrMapOvr>
    <a:masterClrMapping/>
  </p:clrMapOvr>
  <p:transition spd="slow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015098"/>
      </p:ext>
    </p:extLst>
  </p:cSld>
  <p:clrMapOvr>
    <a:masterClrMapping/>
  </p:clrMapOvr>
  <p:transition spd="slow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29665120"/>
      </p:ext>
    </p:extLst>
  </p:cSld>
  <p:clrMapOvr>
    <a:masterClrMapping/>
  </p:clrMapOvr>
  <p:transition spd="slow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8603462"/>
      </p:ext>
    </p:extLst>
  </p:cSld>
  <p:clrMapOvr>
    <a:masterClrMapping/>
  </p:clrMapOvr>
  <p:transition spd="slow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0992702"/>
      </p:ext>
    </p:extLst>
  </p:cSld>
  <p:clrMapOvr>
    <a:masterClrMapping/>
  </p:clrMapOvr>
  <p:transition spd="slow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79273730"/>
      </p:ext>
    </p:extLst>
  </p:cSld>
  <p:clrMapOvr>
    <a:masterClrMapping/>
  </p:clrMapOvr>
  <p:transition spd="slow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48474421"/>
      </p:ext>
    </p:extLst>
  </p:cSld>
  <p:clrMapOvr>
    <a:masterClrMapping/>
  </p:clrMapOvr>
  <p:transition spd="slow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8515457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18427855"/>
      </p:ext>
    </p:extLst>
  </p:cSld>
  <p:clrMapOvr>
    <a:masterClrMapping/>
  </p:clrMapOvr>
  <p:transition spd="slow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88456986"/>
      </p:ext>
    </p:extLst>
  </p:cSld>
  <p:clrMapOvr>
    <a:masterClrMapping/>
  </p:clrMapOvr>
  <p:transition spd="slow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39111464"/>
      </p:ext>
    </p:extLst>
  </p:cSld>
  <p:clrMapOvr>
    <a:masterClrMapping/>
  </p:clrMapOvr>
  <p:transition spd="slow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47573831"/>
      </p:ext>
    </p:extLst>
  </p:cSld>
  <p:clrMapOvr>
    <a:masterClrMapping/>
  </p:clrMapOvr>
  <p:transition spd="slow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91319590"/>
      </p:ext>
    </p:extLst>
  </p:cSld>
  <p:clrMapOvr>
    <a:masterClrMapping/>
  </p:clrMapOvr>
  <p:transition spd="slow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05628534"/>
      </p:ext>
    </p:extLst>
  </p:cSld>
  <p:clrMapOvr>
    <a:masterClrMapping/>
  </p:clrMapOvr>
  <p:transition spd="slow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2606700"/>
      </p:ext>
    </p:extLst>
  </p:cSld>
  <p:clrMapOvr>
    <a:masterClrMapping/>
  </p:clrMapOvr>
  <p:transition spd="slow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57749550"/>
      </p:ext>
    </p:extLst>
  </p:cSld>
  <p:clrMapOvr>
    <a:masterClrMapping/>
  </p:clrMapOvr>
  <p:transition spd="slow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8227051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2050897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7142661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133489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3348269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54108208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9694750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724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2463274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8406277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4195190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9109843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16387208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087451585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535082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44106119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0050677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02276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186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436750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3662911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27542083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97811265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88858153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9488021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78790651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307257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37216942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577493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324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31604485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938274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49376308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5684780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96132754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6651435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6507218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2368195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60750670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8524068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3595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50980943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65815540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04687934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10099781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43617009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56891210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77194112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3946256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6264871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3757132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2801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59534241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78977433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2126571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0084183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08347564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94245204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95110187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33820672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77920217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9988505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2840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819766627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53922109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83764278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7010343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73439796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26152354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99524454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54540903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98115949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9773694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9811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40573443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77844248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8059887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88402246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6893583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2877664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50565208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21966391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6688922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690505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5" Type="http://schemas.openxmlformats.org/officeDocument/2006/relationships/image" Target="../media/image1.bin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slideLayout" Target="../slideLayouts/slideLayout1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3.xml"/><Relationship Id="rId21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5" Type="http://schemas.openxmlformats.org/officeDocument/2006/relationships/image" Target="../media/image21.jpg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20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24" Type="http://schemas.openxmlformats.org/officeDocument/2006/relationships/theme" Target="../theme/theme1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23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80.xml"/><Relationship Id="rId19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Relationship Id="rId22" Type="http://schemas.openxmlformats.org/officeDocument/2006/relationships/slideLayout" Target="../slideLayouts/slideLayout1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196.xml"/><Relationship Id="rId21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20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24" Type="http://schemas.openxmlformats.org/officeDocument/2006/relationships/image" Target="../media/image1.bin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23" Type="http://schemas.openxmlformats.org/officeDocument/2006/relationships/theme" Target="../theme/theme12.xml"/><Relationship Id="rId10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Relationship Id="rId22" Type="http://schemas.openxmlformats.org/officeDocument/2006/relationships/slideLayout" Target="../slideLayouts/slideLayout21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18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18.xml"/><Relationship Id="rId21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17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17.xml"/><Relationship Id="rId16" Type="http://schemas.openxmlformats.org/officeDocument/2006/relationships/slideLayout" Target="../slideLayouts/slideLayout231.xml"/><Relationship Id="rId20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24" Type="http://schemas.openxmlformats.org/officeDocument/2006/relationships/image" Target="../media/image1.bin"/><Relationship Id="rId5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230.xml"/><Relationship Id="rId23" Type="http://schemas.openxmlformats.org/officeDocument/2006/relationships/theme" Target="../theme/theme13.xml"/><Relationship Id="rId10" Type="http://schemas.openxmlformats.org/officeDocument/2006/relationships/slideLayout" Target="../slideLayouts/slideLayout225.xml"/><Relationship Id="rId19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9.xml"/><Relationship Id="rId22" Type="http://schemas.openxmlformats.org/officeDocument/2006/relationships/slideLayout" Target="../slideLayouts/slideLayout2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.bin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1.bin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image" Target="../media/image1.bin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image" Target="../media/image1.bin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image" Target="../media/image11.jpg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15.png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26" Type="http://schemas.openxmlformats.org/officeDocument/2006/relationships/image" Target="../media/image17.png"/><Relationship Id="rId3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image" Target="../media/image1.bin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theme" Target="../theme/theme7.xml"/><Relationship Id="rId28" Type="http://schemas.openxmlformats.org/officeDocument/2006/relationships/image" Target="../media/image19.png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Relationship Id="rId27" Type="http://schemas.openxmlformats.org/officeDocument/2006/relationships/image" Target="../media/image1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3BCD8-9868-4174-A461-8C04FAF3A9DD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69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1433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  <p:sldLayoutId id="2147483866" r:id="rId21"/>
    <p:sldLayoutId id="2147483867" r:id="rId22"/>
    <p:sldLayoutId id="2147483868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33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  <p:sldLayoutId id="2147483890" r:id="rId21"/>
    <p:sldLayoutId id="2147483892" r:id="rId22"/>
    <p:sldLayoutId id="2147483893" r:id="rId2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7039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  <p:sldLayoutId id="2147483928" r:id="rId19"/>
    <p:sldLayoutId id="2147483929" r:id="rId20"/>
    <p:sldLayoutId id="2147483930" r:id="rId21"/>
    <p:sldLayoutId id="2147483931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1958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  <p:sldLayoutId id="2147483951" r:id="rId19"/>
    <p:sldLayoutId id="2147483952" r:id="rId20"/>
    <p:sldLayoutId id="2147483953" r:id="rId21"/>
    <p:sldLayoutId id="2147483954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7777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956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2850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696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844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0142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2" r:id="rId21"/>
    <p:sldLayoutId id="2147483793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0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1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1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32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07170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97675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1438690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53363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</p:spTree>
    <p:extLst>
      <p:ext uri="{BB962C8B-B14F-4D97-AF65-F5344CB8AC3E}">
        <p14:creationId xmlns:p14="http://schemas.microsoft.com/office/powerpoint/2010/main" val="124886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67D49505-DA1F-F15B-5832-25E02AA0B252}"/>
              </a:ext>
            </a:extLst>
          </p:cNvPr>
          <p:cNvGrpSpPr/>
          <p:nvPr userDrawn="1"/>
        </p:nvGrpSpPr>
        <p:grpSpPr>
          <a:xfrm>
            <a:off x="552763" y="126524"/>
            <a:ext cx="7558419" cy="328107"/>
            <a:chOff x="589833" y="126807"/>
            <a:chExt cx="7558419" cy="3281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A5BC1F2-FD4F-152B-CEED-1341DA8A5BD2}"/>
                </a:ext>
              </a:extLst>
            </p:cNvPr>
            <p:cNvSpPr>
              <a:spLocks/>
            </p:cNvSpPr>
            <p:nvPr/>
          </p:nvSpPr>
          <p:spPr>
            <a:xfrm>
              <a:off x="589833" y="141964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1600" b="1" kern="1200" noProof="0" dirty="0">
                  <a:solidFill>
                    <a:srgbClr val="565F88"/>
                  </a:solidFill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اختــتام</a:t>
              </a:r>
              <a:r>
                <a:rPr kumimoji="0" lang="ar-M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lang="ar-MA" sz="1600" b="1" kern="1200" noProof="0" dirty="0">
                  <a:solidFill>
                    <a:srgbClr val="565F88"/>
                  </a:solidFill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الحــصة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AE10573-E48B-8295-E4D2-F69E7D08E7CF}"/>
                </a:ext>
              </a:extLst>
            </p:cNvPr>
            <p:cNvSpPr>
              <a:spLocks/>
            </p:cNvSpPr>
            <p:nvPr/>
          </p:nvSpPr>
          <p:spPr>
            <a:xfrm>
              <a:off x="6659247" y="153545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16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نشاط</a:t>
              </a:r>
              <a:r>
                <a:rPr kumimoji="0" lang="ar-M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lang="ar-MA" sz="16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اعتيادي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xmlns="" id="{73B4CEB8-5746-9063-A6F8-291476563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70183" y="136738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xmlns="" id="{F9A1B5A3-4540-D579-3313-3C9CD9CF9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04759" y="136738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CEBBDAD4-9E39-5002-94D5-AD41F3CFE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20379" y="136738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xmlns="" id="{C4BDB479-6C18-DCD5-C04F-E8AE6DBC3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6509" y="126807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AA46771B-41E6-FD4C-7970-BD233DE973FF}"/>
                </a:ext>
              </a:extLst>
            </p:cNvPr>
            <p:cNvSpPr>
              <a:spLocks/>
            </p:cNvSpPr>
            <p:nvPr/>
          </p:nvSpPr>
          <p:spPr>
            <a:xfrm>
              <a:off x="4775203" y="166914"/>
              <a:ext cx="1327846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16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ورشة القراءة</a:t>
              </a:r>
              <a:r>
                <a:rPr lang="fr-FR" sz="16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1 </a:t>
              </a:r>
              <a:endParaRPr lang="ar-MA" sz="16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146C4D9F-A235-473F-8F42-1923CA1B56A8}"/>
                </a:ext>
              </a:extLst>
            </p:cNvPr>
            <p:cNvSpPr>
              <a:spLocks/>
            </p:cNvSpPr>
            <p:nvPr/>
          </p:nvSpPr>
          <p:spPr>
            <a:xfrm>
              <a:off x="2675444" y="126807"/>
              <a:ext cx="134408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1600" b="1" kern="1200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ورشة</a:t>
              </a:r>
              <a:r>
                <a:rPr kumimoji="0" lang="ar-M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lang="ar-MA" sz="16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القراءة</a:t>
              </a:r>
              <a:r>
                <a:rPr lang="fr-FR" sz="16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2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 </a:t>
              </a:r>
              <a:endPara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26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1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47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7.png"/><Relationship Id="rId7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7.png"/><Relationship Id="rId7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3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7.png"/><Relationship Id="rId7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4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png"/><Relationship Id="rId7" Type="http://schemas.openxmlformats.org/officeDocument/2006/relationships/image" Target="../media/image4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7.png"/><Relationship Id="rId7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7.png"/><Relationship Id="rId7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7.png"/><Relationship Id="rId7" Type="http://schemas.openxmlformats.org/officeDocument/2006/relationships/image" Target="../media/image4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7.png"/><Relationship Id="rId7" Type="http://schemas.openxmlformats.org/officeDocument/2006/relationships/image" Target="../media/image4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7.png"/><Relationship Id="rId7" Type="http://schemas.openxmlformats.org/officeDocument/2006/relationships/image" Target="../media/image4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2.gif"/><Relationship Id="rId4" Type="http://schemas.openxmlformats.org/officeDocument/2006/relationships/image" Target="../media/image16.png"/><Relationship Id="rId9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7.png"/><Relationship Id="rId7" Type="http://schemas.openxmlformats.org/officeDocument/2006/relationships/image" Target="../media/image4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6.png"/><Relationship Id="rId5" Type="http://schemas.openxmlformats.org/officeDocument/2006/relationships/image" Target="../media/image32.gif"/><Relationship Id="rId10" Type="http://schemas.openxmlformats.org/officeDocument/2006/relationships/image" Target="../media/image30.png"/><Relationship Id="rId4" Type="http://schemas.openxmlformats.org/officeDocument/2006/relationships/image" Target="../media/image48.png"/><Relationship Id="rId9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897E32A-FB7C-A872-5F10-ABD4D1D7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" b="3428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3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E13A88-E01F-610A-5C5E-9CEBD693C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8883CBFC-BF8F-391A-9AED-8BF25170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65" y="746463"/>
            <a:ext cx="7079973" cy="612000"/>
          </a:xfrm>
        </p:spPr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سأمر بين الصفوف لمساعدتكم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1A76294-6083-231F-9FE1-C1FCBA5F19E8}"/>
              </a:ext>
            </a:extLst>
          </p:cNvPr>
          <p:cNvSpPr>
            <a:spLocks/>
          </p:cNvSpPr>
          <p:nvPr/>
        </p:nvSpPr>
        <p:spPr>
          <a:xfrm>
            <a:off x="586670" y="131849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EE696E7-9DC8-1873-3AFD-C2915AB20B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020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67D66D6-417E-457C-0EDC-972C751B0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59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B986EA8-5D90-AC69-9B2B-B1E43E8E274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21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1E4C587-A54A-9BB1-4F26-5F9F2D9BA08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346" y="116692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EC03340-D1F3-4532-0F60-1B5DCCA7F5B3}"/>
              </a:ext>
            </a:extLst>
          </p:cNvPr>
          <p:cNvSpPr>
            <a:spLocks/>
          </p:cNvSpPr>
          <p:nvPr/>
        </p:nvSpPr>
        <p:spPr>
          <a:xfrm>
            <a:off x="4777145" y="150324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C32A75C-D7F1-2760-AB93-1CC65E359043}"/>
              </a:ext>
            </a:extLst>
          </p:cNvPr>
          <p:cNvSpPr>
            <a:spLocks/>
          </p:cNvSpPr>
          <p:nvPr/>
        </p:nvSpPr>
        <p:spPr>
          <a:xfrm>
            <a:off x="2672281" y="116692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2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9ACDF1-F741-F28E-0E69-B7F130EB9FF9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xmlns="" id="{A1AF0789-2F84-157F-7B6F-AEE73D63D2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D34E18BB-30BF-9A34-096B-AE70081A3C41}"/>
              </a:ext>
            </a:extLst>
          </p:cNvPr>
          <p:cNvSpPr/>
          <p:nvPr/>
        </p:nvSpPr>
        <p:spPr>
          <a:xfrm>
            <a:off x="304901" y="1784352"/>
            <a:ext cx="8446700" cy="4825227"/>
          </a:xfrm>
          <a:prstGeom prst="roundRect">
            <a:avLst>
              <a:gd name="adj" fmla="val 10672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ar-MA" sz="4400" b="1" i="0" u="none" strike="noStrike" kern="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أَبْحَثُ في ﭐلنَّصِّ عَنْ مُرادِفِ أَوْ ضِدِّ :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أَوْسَعَ = ............... اِعْتادَتْ = .............اَلْحافِزُ = ................ 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اِستِقْرارٌ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≠ ........................ مُؤَقَّتٌ≠ ............................</a:t>
            </a:r>
          </a:p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أَشْرَحُ: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أَسْرابُ ﭐلطُّيورِ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:..............................................................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اَلْأَرْيافُ 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:......................................................................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4400" b="1" i="0" u="none" strike="noStrike" kern="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106530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04BEA1-D9A6-9A39-137A-98EEE386C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894EA268-180B-4453-A54D-92EAB908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65" y="746463"/>
            <a:ext cx="7079973" cy="612000"/>
          </a:xfrm>
        </p:spPr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يصحح  السؤال الأول. أين وجدتم المرادفات و الأضداد 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472147A-79F7-4CA4-147E-8262CC2106EF}"/>
              </a:ext>
            </a:extLst>
          </p:cNvPr>
          <p:cNvSpPr>
            <a:spLocks/>
          </p:cNvSpPr>
          <p:nvPr/>
        </p:nvSpPr>
        <p:spPr>
          <a:xfrm>
            <a:off x="586670" y="131849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9573E47-A33B-C0CD-BC6E-E268EDA22A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020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3029BC0-4DC1-47E7-9352-4E1E25DED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59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3CD7D54-1600-8869-DE13-6E823E197D5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21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F4AB173-3ECF-CD4E-45ED-8DEBE8FC34F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346" y="116692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5653BA-A023-BE98-5596-24DE02C8BFD7}"/>
              </a:ext>
            </a:extLst>
          </p:cNvPr>
          <p:cNvSpPr>
            <a:spLocks/>
          </p:cNvSpPr>
          <p:nvPr/>
        </p:nvSpPr>
        <p:spPr>
          <a:xfrm>
            <a:off x="4777145" y="150324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C2E23AE-4C53-7532-8882-05E9B95EA753}"/>
              </a:ext>
            </a:extLst>
          </p:cNvPr>
          <p:cNvSpPr>
            <a:spLocks/>
          </p:cNvSpPr>
          <p:nvPr/>
        </p:nvSpPr>
        <p:spPr>
          <a:xfrm>
            <a:off x="2672281" y="116692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2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E828346-EDB6-35F8-0130-7FA0E0D30299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xmlns="" id="{D37342C9-8C93-847C-98B7-71010036BD2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516910B3-FD8B-334C-A139-7AA3B8A40048}"/>
              </a:ext>
            </a:extLst>
          </p:cNvPr>
          <p:cNvSpPr/>
          <p:nvPr/>
        </p:nvSpPr>
        <p:spPr>
          <a:xfrm>
            <a:off x="304901" y="1784352"/>
            <a:ext cx="8446700" cy="4825227"/>
          </a:xfrm>
          <a:prstGeom prst="roundRect">
            <a:avLst>
              <a:gd name="adj" fmla="val 10672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ar-MA" sz="4400" b="1" i="0" u="none" strike="noStrike" kern="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أَبْحَثُ في ﭐلنَّصِّ عَنْ مُرادِفِ أَوْ ضِدِّ :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أَوْسَعَ = ............... اِعْتادَتْ = .............اَلْحافِزُ = ................ 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اِستِقْرارٌ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≠ ........................ مُؤَقَّتٌ≠ ............................</a:t>
            </a:r>
          </a:p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أَشْرَحُ: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أَسْرابُ ﭐلطُّيورِ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:..............................................................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اَلْأَرْيافُ 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:......................................................................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4400" b="1" i="0" u="none" strike="noStrike" kern="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377171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E5801D-B0A7-7188-0EB0-610AC0288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8048DD81-45E6-5A61-308C-6C686A2C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65" y="746463"/>
            <a:ext cx="7079973" cy="612000"/>
          </a:xfrm>
        </p:spPr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3EF60A-6A30-3073-6235-BB029E738FDD}"/>
              </a:ext>
            </a:extLst>
          </p:cNvPr>
          <p:cNvSpPr>
            <a:spLocks/>
          </p:cNvSpPr>
          <p:nvPr/>
        </p:nvSpPr>
        <p:spPr>
          <a:xfrm>
            <a:off x="586670" y="131849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1F1D15E-1490-6675-F4CE-68EB550285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020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54259B4-7CA0-C55A-96FF-C77D6997F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59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0FB0A42-4584-2580-7DF7-50A8B4C2692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21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5EDFED5-6195-7B55-7260-B7048CEED20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346" y="116692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0E03564-0C48-DF02-6595-1F7F0DFD6622}"/>
              </a:ext>
            </a:extLst>
          </p:cNvPr>
          <p:cNvSpPr>
            <a:spLocks/>
          </p:cNvSpPr>
          <p:nvPr/>
        </p:nvSpPr>
        <p:spPr>
          <a:xfrm>
            <a:off x="4777145" y="150324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DAABB10-F562-E502-0DF1-11DD4A55CF82}"/>
              </a:ext>
            </a:extLst>
          </p:cNvPr>
          <p:cNvSpPr>
            <a:spLocks/>
          </p:cNvSpPr>
          <p:nvPr/>
        </p:nvSpPr>
        <p:spPr>
          <a:xfrm>
            <a:off x="2672281" y="116692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2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E5420E-FE6B-A5D2-9B1B-8600B56EFD2D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xmlns="" id="{400C364F-E3D6-D31A-4970-F0B1D277F3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85017FF9-4AC5-7776-812A-F26BFFBA9958}"/>
              </a:ext>
            </a:extLst>
          </p:cNvPr>
          <p:cNvSpPr/>
          <p:nvPr/>
        </p:nvSpPr>
        <p:spPr>
          <a:xfrm>
            <a:off x="304901" y="1784352"/>
            <a:ext cx="8446700" cy="4825227"/>
          </a:xfrm>
          <a:prstGeom prst="roundRect">
            <a:avLst>
              <a:gd name="adj" fmla="val 10672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ar-MA" sz="4400" b="1" i="0" u="none" strike="noStrike" kern="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أَبْحَثُ في ﭐلنَّصِّ عَنْ مُرادِفِ أَوْ ضِدِّ :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أَوْسَعَ = 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أَرْحبُ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       اِعْتادَتْ =  </a:t>
            </a:r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أَلِفتْ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       اَلْحافِزُ = </a:t>
            </a:r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اَلدّافِعُ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اِستِقْرارٌ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≠  </a:t>
            </a:r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اِنْتِقالٌ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– </a:t>
            </a:r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هِجْرَةٌ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                مُؤَقَّتٌ≠ </a:t>
            </a:r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دائِمٌ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</a:p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أَشْرَحُ: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أَسْرابُ ﭐلطُّيورِ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:..............................................................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اَلْأَرْيافُ 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:......................................................................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4400" b="1" i="0" u="none" strike="noStrike" kern="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499922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936FED5-6782-3863-7571-0D12FCE85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36692F43-6FFA-360B-03BC-0135D94D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65" y="746463"/>
            <a:ext cx="7079973" cy="612000"/>
          </a:xfrm>
        </p:spPr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يصحح  السؤال الثاني؟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D31216E-EFA5-3146-BC31-549B98AAB02D}"/>
              </a:ext>
            </a:extLst>
          </p:cNvPr>
          <p:cNvSpPr>
            <a:spLocks/>
          </p:cNvSpPr>
          <p:nvPr/>
        </p:nvSpPr>
        <p:spPr>
          <a:xfrm>
            <a:off x="586670" y="131849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8E51E10-A97A-789D-4F42-6EAB09E6D1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020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4EDC2B4-87AC-6491-D997-483F8FE19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59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7B627B1-9C31-4E7E-9E8D-848C4720ED2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21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EC7511D-7126-1A2F-30BD-7AC209DFD63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346" y="116692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EA24351-A54D-306B-3F8D-79496F23EBFA}"/>
              </a:ext>
            </a:extLst>
          </p:cNvPr>
          <p:cNvSpPr>
            <a:spLocks/>
          </p:cNvSpPr>
          <p:nvPr/>
        </p:nvSpPr>
        <p:spPr>
          <a:xfrm>
            <a:off x="4777145" y="150324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0259D7-73A6-8835-F0D6-0FDA88C18123}"/>
              </a:ext>
            </a:extLst>
          </p:cNvPr>
          <p:cNvSpPr>
            <a:spLocks/>
          </p:cNvSpPr>
          <p:nvPr/>
        </p:nvSpPr>
        <p:spPr>
          <a:xfrm>
            <a:off x="2672281" y="116692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2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C8EECB-EBB7-EC95-1033-B0C65B1CAAE3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xmlns="" id="{F38800AE-67E7-90F6-55C5-BE2E2F22F3F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C43823F3-6149-511B-0733-F0903B9A24CC}"/>
              </a:ext>
            </a:extLst>
          </p:cNvPr>
          <p:cNvSpPr/>
          <p:nvPr/>
        </p:nvSpPr>
        <p:spPr>
          <a:xfrm>
            <a:off x="304901" y="1784352"/>
            <a:ext cx="8446700" cy="4825227"/>
          </a:xfrm>
          <a:prstGeom prst="roundRect">
            <a:avLst>
              <a:gd name="adj" fmla="val 10672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ar-MA" sz="4400" b="1" i="0" u="none" strike="noStrike" kern="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أَبْحَثُ في ﭐلنَّصِّ عَنْ مُرادِفِ أَوْ ضِدِّ :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أَوْسَعَ = 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أَرْحبُ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       اِعْتادَتْ =  </a:t>
            </a:r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أَلِفتْ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       اَلْحافِزُ = </a:t>
            </a:r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اَلدّافِعُ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اِستِقْرارٌ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≠  </a:t>
            </a:r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اِنْتِقالٌ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– </a:t>
            </a:r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هِجْرَةٌ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                مُؤَقَّتٌ≠ </a:t>
            </a:r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دائِمٌ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</a:p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أَشْرَحُ: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أَسْرابُ ﭐلطُّيورِ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:..............................................................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اَلْأَرْيافُ 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:......................................................................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4400" b="1" i="0" u="none" strike="noStrike" kern="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190753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2EA474-D585-E0E5-4D81-5D2BC2771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EA822CE-B685-0057-3FA9-C2C00D79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65" y="746463"/>
            <a:ext cx="7079973" cy="612000"/>
          </a:xfrm>
        </p:spPr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D00CE8A-8BFE-5890-33ED-D05F8D850101}"/>
              </a:ext>
            </a:extLst>
          </p:cNvPr>
          <p:cNvSpPr>
            <a:spLocks/>
          </p:cNvSpPr>
          <p:nvPr/>
        </p:nvSpPr>
        <p:spPr>
          <a:xfrm>
            <a:off x="586670" y="131849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8F60E07-23ED-B0DB-DC52-1346F283D8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020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F6371E1-21E5-ABCD-4955-004630520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59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5792729-F43A-9570-C016-D7DAD40C9A0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21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F72838C-9489-146E-A6D0-1D50C3A811B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346" y="116692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76E913-ADE7-85AA-C31C-226D8D0EC647}"/>
              </a:ext>
            </a:extLst>
          </p:cNvPr>
          <p:cNvSpPr>
            <a:spLocks/>
          </p:cNvSpPr>
          <p:nvPr/>
        </p:nvSpPr>
        <p:spPr>
          <a:xfrm>
            <a:off x="4777145" y="150324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C5D3FB-4488-7D10-7D25-4E33B3027B91}"/>
              </a:ext>
            </a:extLst>
          </p:cNvPr>
          <p:cNvSpPr>
            <a:spLocks/>
          </p:cNvSpPr>
          <p:nvPr/>
        </p:nvSpPr>
        <p:spPr>
          <a:xfrm>
            <a:off x="2672281" y="116692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2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5D7637-FACB-C24C-F07F-4BF9DEC77428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3" name="Espace réservé pour une image  18">
            <a:extLst>
              <a:ext uri="{FF2B5EF4-FFF2-40B4-BE49-F238E27FC236}">
                <a16:creationId xmlns:a16="http://schemas.microsoft.com/office/drawing/2014/main" xmlns="" id="{8DFD84A5-4B98-50C3-AD24-B1D55B6D99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36957999-38BF-29C1-2E0A-A0C2D5EFDD3B}"/>
              </a:ext>
            </a:extLst>
          </p:cNvPr>
          <p:cNvSpPr/>
          <p:nvPr/>
        </p:nvSpPr>
        <p:spPr>
          <a:xfrm>
            <a:off x="304901" y="1784352"/>
            <a:ext cx="8446700" cy="4825227"/>
          </a:xfrm>
          <a:prstGeom prst="roundRect">
            <a:avLst>
              <a:gd name="adj" fmla="val 10672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ar-MA" sz="4400" b="1" i="0" u="none" strike="noStrike" kern="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أَبْحَثُ في ﭐلنَّصِّ عَنْ مُرادِفِ أَوْ ضِدِّ :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أَوْسَعَ = 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أَرْحبُ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       اِعْتادَتْ =  </a:t>
            </a:r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أَلِفتْ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       اَلْحافِزُ = </a:t>
            </a:r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اَلدّافِعُ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اِستِقْرارٌ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≠  </a:t>
            </a:r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اِنْتِقالٌ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– </a:t>
            </a:r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هِجْرَةٌ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                مُؤَقَّتٌ≠ </a:t>
            </a:r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دائِمٌ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</a:p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أَشْرَحُ: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أَسْرابُ ﭐلطُّيورِ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 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مَجْموعَةٌ كَبيرَةٌ مِنَ ﭐلطُّيورِ تَطيرُ مَعاً.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اَلْأَرْيافُ 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  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اَلْقُرى </a:t>
            </a:r>
            <a:r>
              <a:rPr kumimoji="0" lang="ar-MA" sz="4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وَﭐلْبَوادي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</a:t>
            </a:r>
            <a:endParaRPr kumimoji="0" lang="fr-MA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20710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206B96-9B4D-34ED-66B2-428FBA0DD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2004E0D8-FAE5-9DB6-C4EF-9BD84712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65" y="746463"/>
            <a:ext cx="7079973" cy="612000"/>
          </a:xfrm>
        </p:spPr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 أنجزوا النشاط التالي على كراساتكم. عمل فردي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7875DA-2A31-5351-0F0F-AF33679209C2}"/>
              </a:ext>
            </a:extLst>
          </p:cNvPr>
          <p:cNvSpPr>
            <a:spLocks/>
          </p:cNvSpPr>
          <p:nvPr/>
        </p:nvSpPr>
        <p:spPr>
          <a:xfrm>
            <a:off x="586670" y="131849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E2E51D5-D038-B470-3583-C58CC59D6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020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65BDF98-8BA1-3215-6087-035090655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59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7340A8B-D94E-BC2A-838C-EA1FE0C7659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21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F9F0FA3-A288-265E-8868-70D8E947979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346" y="116692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A0FBEA9-0BA1-B65E-F1DF-403C8149C26A}"/>
              </a:ext>
            </a:extLst>
          </p:cNvPr>
          <p:cNvSpPr>
            <a:spLocks/>
          </p:cNvSpPr>
          <p:nvPr/>
        </p:nvSpPr>
        <p:spPr>
          <a:xfrm>
            <a:off x="4777145" y="150324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59C548-36F7-941E-8F6B-27729AF6D1B2}"/>
              </a:ext>
            </a:extLst>
          </p:cNvPr>
          <p:cNvSpPr>
            <a:spLocks/>
          </p:cNvSpPr>
          <p:nvPr/>
        </p:nvSpPr>
        <p:spPr>
          <a:xfrm>
            <a:off x="2672281" y="116692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2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DA731F9-1EC8-D810-FE39-97155276D934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xmlns="" id="{F482912A-3A08-A75E-5418-9EE308E0288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AB131922-7126-2883-115A-91C1D5F6AE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219" y="2567353"/>
            <a:ext cx="8329382" cy="242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6582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2A3C343-812E-26AB-E5F4-52589FC43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xmlns="" id="{DF9C4780-30E5-EB4B-AE74-31B266DB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43" y="795075"/>
            <a:ext cx="6840000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سأمر بين الصفوف لمساعدتكم.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538F6A-5238-AC13-0584-72EBDF3B7580}"/>
              </a:ext>
            </a:extLst>
          </p:cNvPr>
          <p:cNvSpPr>
            <a:spLocks/>
          </p:cNvSpPr>
          <p:nvPr/>
        </p:nvSpPr>
        <p:spPr>
          <a:xfrm>
            <a:off x="586670" y="131849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59EA3D1-067E-2E4E-43CD-281A062C63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020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E021BBC-5336-9FCE-9E6E-5F41B2F50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59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4534F18-6C9B-CB71-98B3-4534606B95C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21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F17ECE2-1BC4-79B3-B917-282F7C79967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346" y="116692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AED739-15DD-DB52-71A2-C00000EEE131}"/>
              </a:ext>
            </a:extLst>
          </p:cNvPr>
          <p:cNvSpPr>
            <a:spLocks/>
          </p:cNvSpPr>
          <p:nvPr/>
        </p:nvSpPr>
        <p:spPr>
          <a:xfrm>
            <a:off x="4777145" y="150324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96BC74-5C6F-8F2A-39E0-971E21AF982A}"/>
              </a:ext>
            </a:extLst>
          </p:cNvPr>
          <p:cNvSpPr>
            <a:spLocks/>
          </p:cNvSpPr>
          <p:nvPr/>
        </p:nvSpPr>
        <p:spPr>
          <a:xfrm>
            <a:off x="2672281" y="116692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2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103B5C-9698-5D08-C444-524B7137B2FA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3" name="Espace réservé pour une image  13">
            <a:extLst>
              <a:ext uri="{FF2B5EF4-FFF2-40B4-BE49-F238E27FC236}">
                <a16:creationId xmlns:a16="http://schemas.microsoft.com/office/drawing/2014/main" xmlns="" id="{5A884910-5EC2-2D45-0651-75D7255D42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0C6DAEC-C0B5-C9F2-9E76-59E542A7E0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219" y="2567353"/>
            <a:ext cx="8329382" cy="242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53637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5B26AFC-A472-7BF1-1BD0-A7254B657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xmlns="" id="{89AB47B6-50A1-BA50-72D7-02F1983A3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43" y="795075"/>
            <a:ext cx="6840000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نصحح. ما هي الكلمات التي وجدتم.  هل أنتم متفقون؟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68EA8A-CB8C-E234-5658-175461522B12}"/>
              </a:ext>
            </a:extLst>
          </p:cNvPr>
          <p:cNvSpPr>
            <a:spLocks/>
          </p:cNvSpPr>
          <p:nvPr/>
        </p:nvSpPr>
        <p:spPr>
          <a:xfrm>
            <a:off x="586670" y="131849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95EC5FE-9A21-E6BC-680A-05F5CCC392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020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47E6739-D7C1-C646-EFBF-DADC07566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59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A69154E-3C3E-CAC0-5AE8-3A8077F85F7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21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881BAAD-C896-FB7C-2B3A-251AEDE13EB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346" y="116692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C7318B-B104-AEF6-6CEA-2ADB463C1B27}"/>
              </a:ext>
            </a:extLst>
          </p:cNvPr>
          <p:cNvSpPr>
            <a:spLocks/>
          </p:cNvSpPr>
          <p:nvPr/>
        </p:nvSpPr>
        <p:spPr>
          <a:xfrm>
            <a:off x="4777145" y="150324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D44117D-4913-3FC6-7660-941485E25D4A}"/>
              </a:ext>
            </a:extLst>
          </p:cNvPr>
          <p:cNvSpPr>
            <a:spLocks/>
          </p:cNvSpPr>
          <p:nvPr/>
        </p:nvSpPr>
        <p:spPr>
          <a:xfrm>
            <a:off x="2672281" y="116692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2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3E59CDB-98E1-3004-2742-DB2B3E7E23F4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3" name="Espace réservé pour une image  13">
            <a:extLst>
              <a:ext uri="{FF2B5EF4-FFF2-40B4-BE49-F238E27FC236}">
                <a16:creationId xmlns:a16="http://schemas.microsoft.com/office/drawing/2014/main" xmlns="" id="{5D49650B-6BC8-EEAA-28C9-37F31EB8442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2206DFC-7F44-91BC-571D-C916AFF2A1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219" y="2567353"/>
            <a:ext cx="8329382" cy="242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6622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65ABAA-7A72-63E2-C725-9BAEC07E8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xmlns="" id="{1820FB86-5034-4CAA-084E-41BC863B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43" y="795075"/>
            <a:ext cx="6840000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  يمكننكم كتابة كلمات أخرى.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4DA6805-1EEA-536A-7061-D67FF30E83B5}"/>
              </a:ext>
            </a:extLst>
          </p:cNvPr>
          <p:cNvSpPr>
            <a:spLocks/>
          </p:cNvSpPr>
          <p:nvPr/>
        </p:nvSpPr>
        <p:spPr>
          <a:xfrm>
            <a:off x="586670" y="131849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36787AA-5F3D-1E45-B0B2-9EE253CE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020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8984768-9778-E92D-9406-0AF72EFDD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59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720C0F4-6613-92C3-1784-B5CAFFBB803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21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5B6BD52-6657-B49F-3D5E-8F834A04DC6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346" y="116692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823A835-9A0A-C626-DBDE-021C3DACFC65}"/>
              </a:ext>
            </a:extLst>
          </p:cNvPr>
          <p:cNvSpPr>
            <a:spLocks/>
          </p:cNvSpPr>
          <p:nvPr/>
        </p:nvSpPr>
        <p:spPr>
          <a:xfrm>
            <a:off x="4777145" y="150324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90EB572-1470-608D-1973-D296C49DFBA7}"/>
              </a:ext>
            </a:extLst>
          </p:cNvPr>
          <p:cNvSpPr>
            <a:spLocks/>
          </p:cNvSpPr>
          <p:nvPr/>
        </p:nvSpPr>
        <p:spPr>
          <a:xfrm>
            <a:off x="2672281" y="116692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2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CAAC24-C122-467E-A29D-FC862032F2D5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3" name="Espace réservé pour une image  13">
            <a:extLst>
              <a:ext uri="{FF2B5EF4-FFF2-40B4-BE49-F238E27FC236}">
                <a16:creationId xmlns:a16="http://schemas.microsoft.com/office/drawing/2014/main" xmlns="" id="{4035716B-F2F5-503B-9438-318CE5B86BF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88A90E3-D75D-D000-E641-44A3F1186F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09" y="2579076"/>
            <a:ext cx="8329382" cy="242667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FE095CF-582F-7F5A-A96F-D4E08EDEF48F}"/>
              </a:ext>
            </a:extLst>
          </p:cNvPr>
          <p:cNvSpPr txBox="1"/>
          <p:nvPr/>
        </p:nvSpPr>
        <p:spPr>
          <a:xfrm>
            <a:off x="5951506" y="3166752"/>
            <a:ext cx="1251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هَجَرَ</a:t>
            </a:r>
            <a:endParaRPr lang="fr-FR" sz="4400" b="1" kern="0" dirty="0">
              <a:solidFill>
                <a:srgbClr val="C0000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CCCA5D93-EA4E-8FBA-7185-F7974BFD88B8}"/>
              </a:ext>
            </a:extLst>
          </p:cNvPr>
          <p:cNvSpPr txBox="1"/>
          <p:nvPr/>
        </p:nvSpPr>
        <p:spPr>
          <a:xfrm>
            <a:off x="5655348" y="4137473"/>
            <a:ext cx="183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مُهَاجِرَ</a:t>
            </a:r>
            <a:endParaRPr lang="fr-FR" sz="4400" b="1" kern="0" dirty="0">
              <a:solidFill>
                <a:srgbClr val="C0000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DD4D91C7-54A7-244B-0A4A-D294CEC5E362}"/>
              </a:ext>
            </a:extLst>
          </p:cNvPr>
          <p:cNvSpPr txBox="1"/>
          <p:nvPr/>
        </p:nvSpPr>
        <p:spPr>
          <a:xfrm>
            <a:off x="4699899" y="4161503"/>
            <a:ext cx="1251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تَهْجيرٌ</a:t>
            </a:r>
            <a:endParaRPr lang="fr-FR" sz="4400" b="1" kern="0" dirty="0">
              <a:solidFill>
                <a:srgbClr val="C0000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C140087-2003-4FA7-604D-2314E386597C}"/>
              </a:ext>
            </a:extLst>
          </p:cNvPr>
          <p:cNvSpPr txBox="1"/>
          <p:nvPr/>
        </p:nvSpPr>
        <p:spPr>
          <a:xfrm>
            <a:off x="1668630" y="3166751"/>
            <a:ext cx="1145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وَطنَ</a:t>
            </a:r>
            <a:endParaRPr lang="fr-FR" sz="4400" b="1" kern="0" dirty="0">
              <a:solidFill>
                <a:srgbClr val="C0000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2EB8269A-9065-0C79-56BC-A1015D63BB0E}"/>
              </a:ext>
            </a:extLst>
          </p:cNvPr>
          <p:cNvSpPr txBox="1"/>
          <p:nvPr/>
        </p:nvSpPr>
        <p:spPr>
          <a:xfrm>
            <a:off x="1630072" y="4147019"/>
            <a:ext cx="1222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مُواطِنٌ</a:t>
            </a:r>
            <a:endParaRPr lang="fr-FR" sz="4400" b="1" kern="0" dirty="0">
              <a:solidFill>
                <a:srgbClr val="C0000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2A0C2860-86AB-6C9B-5A90-BCBB1F09F12E}"/>
              </a:ext>
            </a:extLst>
          </p:cNvPr>
          <p:cNvSpPr txBox="1"/>
          <p:nvPr/>
        </p:nvSpPr>
        <p:spPr>
          <a:xfrm>
            <a:off x="303873" y="4182188"/>
            <a:ext cx="1222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44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مَوْطِنٌ</a:t>
            </a:r>
            <a:endParaRPr lang="fr-FR" sz="4400" b="1" kern="0" dirty="0">
              <a:solidFill>
                <a:srgbClr val="C0000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980095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1CF985-FD44-284B-1EF4-455AC5E6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BD78FFDB-B479-91B6-318E-6F279EAD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18288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71F05B45-4F3B-4AC0-FD76-415805DB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17567"/>
            <a:ext cx="7886700" cy="720000"/>
          </a:xfrm>
        </p:spPr>
        <p:txBody>
          <a:bodyPr/>
          <a:lstStyle/>
          <a:p>
            <a:pPr lvl="0">
              <a:defRPr/>
            </a:pPr>
            <a:r>
              <a:rPr lang="ar-MA" dirty="0">
                <a:solidFill>
                  <a:srgbClr val="424D7B"/>
                </a:solidFill>
              </a:rPr>
              <a:t>ورشة القراءة ـــ الحصة 2</a:t>
            </a:r>
          </a:p>
        </p:txBody>
      </p:sp>
      <p:pic>
        <p:nvPicPr>
          <p:cNvPr id="6" name="Espace réservé pour une image  20">
            <a:extLst>
              <a:ext uri="{FF2B5EF4-FFF2-40B4-BE49-F238E27FC236}">
                <a16:creationId xmlns:a16="http://schemas.microsoft.com/office/drawing/2014/main" xmlns="" id="{AED3BA7B-63D1-DAEB-A7B7-16C6E10F85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903951" y="1756564"/>
            <a:ext cx="540000" cy="54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BC60C81-D7D7-2EAD-6045-0B3B679B5792}"/>
              </a:ext>
            </a:extLst>
          </p:cNvPr>
          <p:cNvSpPr txBox="1"/>
          <p:nvPr/>
        </p:nvSpPr>
        <p:spPr>
          <a:xfrm>
            <a:off x="2719754" y="1807373"/>
            <a:ext cx="4364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2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ورشة القراءة ــــ المراجعة والتوليف.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C163FCB-F264-BF3A-4395-CAEB6AA736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33395" y="2099760"/>
            <a:ext cx="648000" cy="8238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9297129-DDA0-8BFE-B0F8-CF2663DA6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74" y="1161567"/>
            <a:ext cx="432000" cy="432000"/>
          </a:xfrm>
          <a:prstGeom prst="rect">
            <a:avLst/>
          </a:prstGeom>
          <a:ln>
            <a:noFill/>
          </a:ln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xmlns="" id="{BABD7E23-A56B-4C30-8303-52FF70F312F7}"/>
              </a:ext>
            </a:extLst>
          </p:cNvPr>
          <p:cNvSpPr txBox="1">
            <a:spLocks/>
          </p:cNvSpPr>
          <p:nvPr/>
        </p:nvSpPr>
        <p:spPr>
          <a:xfrm>
            <a:off x="2267712" y="3158999"/>
            <a:ext cx="4964709" cy="540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24D7B"/>
              </a:buClr>
              <a:buSzPct val="50000"/>
              <a:buFont typeface="Wingdings" panose="05000000000000000000" pitchFamily="2" charset="2"/>
              <a:buChar char="l"/>
            </a:pPr>
            <a:r>
              <a:rPr lang="ar-MA" sz="2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الهجرة ظاهرة طبيعية  ــــ مراجعة وتوليف.</a:t>
            </a:r>
          </a:p>
        </p:txBody>
      </p:sp>
    </p:spTree>
    <p:extLst>
      <p:ext uri="{BB962C8B-B14F-4D97-AF65-F5344CB8AC3E}">
        <p14:creationId xmlns:p14="http://schemas.microsoft.com/office/powerpoint/2010/main" val="2704873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773C4C-D714-939B-F078-03BDF62A5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6312BDE-69C2-B9F0-3EF4-D20EAABB1FC9}"/>
              </a:ext>
            </a:extLst>
          </p:cNvPr>
          <p:cNvSpPr txBox="1"/>
          <p:nvPr/>
        </p:nvSpPr>
        <p:spPr>
          <a:xfrm>
            <a:off x="3006969" y="2989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A04D79D-6AF4-E245-5FDB-3EF999909480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B764F48-3701-CA86-0B35-107271B81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2966784-C58D-0A26-D8E1-13D053AF2A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7B6E927-2432-DC8B-4469-68DAB3FD1D7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540AF3F-AAFE-F34B-D41A-AD422E94260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BA35324-101F-4A52-4478-025416B020B0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1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77B88B-E2BC-EE27-14FD-07040D8BD8D8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2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D07438-4638-87B0-86F0-854FA20A8214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xmlns="" id="{96851026-B790-BD33-1078-44F6F50F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ستتدربون في هذه الحصة على قراءة فقرة بدقة وسرعة. 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يقرأ؟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 تابعوا معي</a:t>
            </a:r>
            <a:endParaRPr lang="fr-MA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xmlns="" id="{20CB6E11-6A9D-2B7E-08F6-CF618F5FD9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49F2607-0C4D-450F-E081-12989AE057DC}"/>
              </a:ext>
            </a:extLst>
          </p:cNvPr>
          <p:cNvSpPr txBox="1"/>
          <p:nvPr/>
        </p:nvSpPr>
        <p:spPr>
          <a:xfrm>
            <a:off x="392399" y="1574771"/>
            <a:ext cx="835920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اَلْبوصَلَةُ أَداةٌ مَلاحِيَّةٌ تُسْتَخْدَمُ لِتَحْديدِ ٱلْاِتِّجاهاتِ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ٱلْأَرْبَعَةِ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ٱلأَساسِيَّةِ. اُخْتُرِعَتْ في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ٱلصِّينِ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قَديماً خِلالَ ٱلقَرْنِ ٱلثّاني قَبْلَ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ٱلْميلادِ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، وَكانَتْ تَتَأَلَّفُ مِنْ إِبْرَةٍ مَغْناطيسِيَّةٍ تَطْفو عَلى سَطْحِ ٱلْماءِ.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وَصَلَتِ ٱلْبوصَلَةُ إِلى ٱلْعالَمِ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ٱلْعَرَبِيِّ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في ٱلْقَرْنِ ٱلثّاني عَشَرَ، ثُمَّ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ٱنْتَقَلَتْ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إِلى أوروبّا، مِمّا أَحْدَثَ ثَوْرَةً في عالَمِ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ٱلْمِلاحَةِ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ٱلْبَحْرِيَّةِ. فَقَدْ ساهَمَتِ ٱلْبوصَلَةُ في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ٱكْتِشافِ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ٱلْعالَمِ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ٱلْجَديدِ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وَتَوْسِعَةِ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ٱلتِّجارَةِ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ٱلْعالَمِيَّةِ، وَما زالَتْ تُسْتَخْدَمُ حَتّى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ﭐلْآنَ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في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ٱلْمِلاحَةِ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وَٱلرَّحَلاتِ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ٱلاِسْتِكْشافِيَّةِ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وَٱلرِّياضاتِ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ٱلْخارِجِيَّةِ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21013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E739D9D-2B3F-6153-51F9-A8DDBFC99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xmlns="" id="{892A97F4-966C-F242-A543-DDB2C371D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أقرؤوا النص قراءة هامسة. سوف يساعدكم ذلك على الإجابة عن أسئلة الفهم. الصفحة 116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CDA464-4F44-2141-2713-8F38FD96A050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498F715-1BB8-2E9A-F184-9C98B9059B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F529334-14AC-534B-029E-FAD47D8FDA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1820B88-EC1A-B402-C332-5D667962F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DCE33AB-1FC3-FB96-2A1F-1BAAAF07708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9299B3-AF8B-A43A-D00B-4100E8DE987B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ورشة القراءة</a:t>
            </a:r>
            <a:r>
              <a:rPr lang="fr-FR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1 </a:t>
            </a:r>
            <a:endParaRPr lang="ar-MA" sz="20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98F8F13-EBCA-254C-3C3F-B5926026423D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القراءة</a:t>
            </a:r>
            <a:r>
              <a:rPr lang="fr-FR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2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176D2B-59B4-EA23-8BBC-E4B353F7892C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</a:t>
            </a: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xmlns="" id="{A7048A56-6B23-6C09-8B82-E14BCB884C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109777F-61D0-284F-354E-6B4D459CC7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1415" y="1476213"/>
            <a:ext cx="4701947" cy="50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592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E73D51-2602-6556-C263-95FE216D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F4ECD198-B116-2048-8D92-87D03FDF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88278"/>
            <a:ext cx="6840000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في مجموعات ثنائية، أجيبوا  عن الأسئلة التالية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3F4FC6A-4BF9-EE67-2145-FF46941DC11E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2B047DD-74F2-F53F-D7EF-C5DECBCE69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20F17A41-3871-65B6-02F7-2B8A3DE957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4696123E-1C85-25C7-874F-6585215F6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532DF28-CCE7-31D1-5E00-7B4BFE37BFC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93C76D9-2C59-168A-AFF8-8553506280DD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ورشة القراءة</a:t>
            </a:r>
            <a:r>
              <a:rPr lang="fr-FR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1 </a:t>
            </a:r>
            <a:endParaRPr lang="ar-MA" sz="20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55615DE-3AB2-D632-95F5-C743217CF0FA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القراءة</a:t>
            </a:r>
            <a:r>
              <a:rPr lang="fr-FR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2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02946A4-82A3-B6B4-E771-FBD958CA0F14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</a:t>
            </a: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xmlns="" id="{6ACB9C35-F75A-F258-9E9B-42EBC4D1449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FAE2B12-6919-4D8C-A258-A1B33CEC9F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967" y="2035744"/>
            <a:ext cx="7591457" cy="34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5250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77AB47-2346-B3F4-0099-80997569C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C0275E8A-AF08-7F04-BBCC-68DE0AD8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88278"/>
            <a:ext cx="6840000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سأمر بين الصفوف لمساعدتكم.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78241F0-97FF-5717-2E2F-8BA4AA9A16D0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B43FA6A-D575-7692-3088-FF62AD7B65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C4DA8F9-62F8-786D-D1DD-845B2E2196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DE12F32-0BD3-26F5-66DB-85AA222E9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F0A17451-0A0C-2471-7F52-2D68A21CE97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102018D-6DEE-0603-B593-1F856BAEFC4A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1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9E28576-98C5-6C96-08AB-2CAB6CB32E27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2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AA1BF3-4260-2A18-6B91-23B742D3B16D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8" name="Espace réservé pour une image  13">
            <a:extLst>
              <a:ext uri="{FF2B5EF4-FFF2-40B4-BE49-F238E27FC236}">
                <a16:creationId xmlns:a16="http://schemas.microsoft.com/office/drawing/2014/main" xmlns="" id="{20256222-58D1-EA05-4605-CE05A7F9318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4C5D18E-AD79-1020-3C13-F2FC2981C3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967" y="2035744"/>
            <a:ext cx="7591457" cy="34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2837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30192A1-B5FF-91EC-616D-0CB4971C8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C877F052-3891-D10B-FD44-3CE40D3A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 : من يقدم لنا عمل مجموعته . هل أنتم متفقون ؟ لماذا؟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F526556-5350-17BA-6E07-0B5209A0560E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C3693CC-0C35-BC9F-7120-5A89D9CA99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A5D91B3-AB93-9152-1C98-806B0E0F1A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2359A1A-9298-84ED-C285-CF394FB2D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9ADE30D-12D8-9DF1-0412-A8DD483636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F8C08C-5E3A-D2C3-431E-10D93429C770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ورشة القراءة</a:t>
            </a:r>
            <a:r>
              <a:rPr lang="fr-FR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1 </a:t>
            </a:r>
            <a:endParaRPr lang="ar-MA" sz="20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2EA744-A18D-18D6-920C-32B604511E77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القراءة</a:t>
            </a:r>
            <a:r>
              <a:rPr lang="fr-FR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2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A219B86-ED03-4126-1163-AB4062E16CC7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</a:t>
            </a: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5" name="Espace réservé pour une image  15">
            <a:extLst>
              <a:ext uri="{FF2B5EF4-FFF2-40B4-BE49-F238E27FC236}">
                <a16:creationId xmlns:a16="http://schemas.microsoft.com/office/drawing/2014/main" xmlns="" id="{9352925F-9A18-7763-D0F8-2C73AA5321C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6C52AA6-597F-E941-7B3E-357C48069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967" y="2035744"/>
            <a:ext cx="7591457" cy="34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6176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4082AD5-BCF2-8D7E-716C-A01E3CE96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B69BA2D-14BB-7274-6847-0A302178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</a:t>
            </a:r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BE32F5-1B96-5158-0FAF-18DBCCF8C127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4EA8094-642B-4906-9207-C69A36D0BE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3B6691D-E988-810B-DC63-80355F5E19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E84D15B-E379-748A-294C-D7A19C98C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FF64EE8-D4F2-207D-DA92-021A1A799DD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E2EACF-6B0B-6543-FAEB-30A6FA4B15EB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1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0951473-2A22-9FB0-F430-1407A727C375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2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63794B-D17E-CE68-1BEF-00810F73C027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BB5A49A3-F2E8-9D0C-5101-E37A3BE084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34FAE34-941B-482D-3A3E-2F10BCCFBC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563" y="2230362"/>
            <a:ext cx="8247608" cy="142734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1D05E0C-DEBB-7B37-7D19-58ADC17AD6B5}"/>
              </a:ext>
            </a:extLst>
          </p:cNvPr>
          <p:cNvSpPr txBox="1"/>
          <p:nvPr/>
        </p:nvSpPr>
        <p:spPr>
          <a:xfrm>
            <a:off x="512386" y="3558694"/>
            <a:ext cx="81192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تَدْفَعُ غَريزَةُ ﭐلْبَقاءِ ﭐلطُّيورَ إِلى </a:t>
            </a:r>
            <a:r>
              <a:rPr kumimoji="0" lang="ar-M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ﭐلْهِجْرَةِ</a:t>
            </a: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، حَيْثُ تَبْحَثُ عَنْ بيئَةٍ تُوَفِّرُ لَها </a:t>
            </a:r>
            <a:r>
              <a:rPr kumimoji="0" lang="ar-M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ﭐلْغِذاءَ</a:t>
            </a: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وَﭐلْمُناخَ</a:t>
            </a: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ﭐلْمُناسِبَ </a:t>
            </a:r>
            <a:r>
              <a:rPr kumimoji="0" lang="ar-M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وَﭐلْأَمانَ</a:t>
            </a: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</a:t>
            </a:r>
            <a:endParaRPr kumimoji="0" lang="fr-MA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9398803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AC349D-5F7A-4302-ABBD-475ADF146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0734C0FE-5B34-2589-FAE3-55E305AF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</a:t>
            </a:r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F1A753C-9066-329A-DDA7-5E6FDCEBBA36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DF0C5C2-962A-6E5F-E394-B2D82DFA29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5E0BEA6-1939-65AB-519F-A9745E035E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0965AD6-387A-1EDB-4DB5-8487DD03A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62391E6-EFE5-6BA6-CAA1-B192AD0A9AA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9AF1D04-E32E-1B2F-764A-2E1B926DC2F3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1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E6C3EE5-1FC2-DE5A-C2D8-D2EB00C6229D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2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3F254AB-3520-359C-9153-2A58C7826CF2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76FFDE45-B46A-DEEA-FC65-7805443578F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16020F9-E16B-B776-6462-BA8F48DE9C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923" y="2593563"/>
            <a:ext cx="8089651" cy="129648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F7D97CA2-F6E3-612B-419E-ADFC32834DB9}"/>
              </a:ext>
            </a:extLst>
          </p:cNvPr>
          <p:cNvSpPr txBox="1"/>
          <p:nvPr/>
        </p:nvSpPr>
        <p:spPr>
          <a:xfrm>
            <a:off x="510842" y="3781068"/>
            <a:ext cx="80058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اَلْهِجْرَةُ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ﭐلْبَشَرِيَّةُ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هِيَ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ﭐنْتِقالُ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ﭐلْأَشْخاصِ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مِنْ أَماكِنِهِمُ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ﭐلْأَصْلِيَّةِ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إِلى أَماكِنَ أُخْرى، داخِلَ بَلَدِهِمْ أَوْ خارِجَهُ، بِهَدَفِ تَحْسينِ ظُروفِ مَعيشَتِهِمْ أَوْ تَحْقيقِ طُموحاتِهِمْ</a:t>
            </a:r>
            <a:r>
              <a:rPr kumimoji="0" lang="ar-MA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</a:t>
            </a:r>
            <a:endParaRPr kumimoji="0" lang="fr-MA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154046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4BB0429-BFF5-F0D2-F320-F7CCCD28C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20111308-87F4-4560-1223-B2CFF3C0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</a:t>
            </a:r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08D359-90DE-7DE1-0C18-6BEDF7A6C06D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D776CFA-7EA7-8407-7E01-1691218794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64E9674-C8DA-E91E-0036-D59E711D52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6061175-D493-DF32-9EFB-EADF7085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885A2E1-07D9-598F-3CE5-901AFCBDB6D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46D3247-B781-0F7A-4693-3622521C5B53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1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91044AA-F784-C9F6-DB97-1294450852DC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2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E19F94-78ED-C093-0861-617A19C6703E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B1411B79-EB37-5E59-232C-5B05773C3C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9FE7C1A-5416-15CF-CCEF-3CFAD95311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690737"/>
            <a:ext cx="8131795" cy="122217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3EC02179-3E02-B01B-6892-B750F76D3331}"/>
              </a:ext>
            </a:extLst>
          </p:cNvPr>
          <p:cNvSpPr txBox="1"/>
          <p:nvPr/>
        </p:nvSpPr>
        <p:spPr>
          <a:xfrm>
            <a:off x="632374" y="3737269"/>
            <a:ext cx="79566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وَصَفَ ﭐلْكاتِبُ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ﭐلْهِجْرَةَ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بِأَنَّهَا ظَاهِرَةٌ طَبِيعِيَّةٌ لِأَنَّه سُلوكٌ وَغَريزَةٌ فِطْرِيَّةٌ لَدى أَغْلَبِ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ﭐلْكائِناتِ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ﭐلْحَيَّةِ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،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فَـﭐلطُّيورُ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تُهاجِرُ بَحْثاً عَنِ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ﭐلْغِذاءِ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وَﭐلْمُناخِ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ﭐلْمُناسِبِ، وَكَذَلِكَ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ﭐلْإِنْسانُ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يُهاجِرُ لِأَسْبابٍ مُخْتَلِفَةٍ.</a:t>
            </a:r>
            <a:endParaRPr lang="fr-MA" sz="4000" b="1" dirty="0">
              <a:solidFill>
                <a:srgbClr val="C0000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0593100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5B133B3-C80F-4958-5239-1C3A64E26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C0A3CE35-5DEA-A441-CB56-1D88691C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88278"/>
            <a:ext cx="6840000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الان أجيبوا عن السؤال التالي بتوظيف استراتيجية سبب و نتيجة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0C1B2C6-037D-E3D7-140D-612E392E209E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D708FD5-0746-D623-4A01-2690395B7D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E519F97-C9CF-9D9B-A618-3F4CEA7EF0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1431C146-9D2E-3943-D725-A7E6FD055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0DE4859-A987-B651-339A-AEC66B465C0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369E439-828E-F6C2-D518-B9645D6796AC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1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BE9AE01-EBBE-2A6F-34B3-E073D6D7C698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2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3F0F28B-3A73-E2E0-6265-01856955A7AC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xmlns="" id="{3A2E3B27-5F29-BAEA-B83D-EEAF29C099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58A565C-999B-3A35-92B6-B884230F06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63" y="2382548"/>
            <a:ext cx="8060284" cy="28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36069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A7862D-2A85-49DF-E206-6807F06F5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E9476F53-8B0C-4BEB-818E-EEB9E1F0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88278"/>
            <a:ext cx="6840000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سأمر بين الصفوف لمساعدتكم.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58F8BD-3E4B-2B8A-0370-5BD0B848F590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5D47D36-3D24-4AB6-147F-9809552C19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7636FDB4-09F3-A325-E495-55C370E786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1BDFCC8-F5D6-43F3-4B5A-95E6974DF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A4A92608-1D4A-9C22-8812-E1A0A5ED97E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329BEA-2B70-4FF1-8042-469E4C296B69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1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C9737EE-1B70-9690-CCDE-8F18CAB60FED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2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6B37CE9-9BA2-DEEC-BC29-4B94B21CC5FA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xmlns="" id="{20322CEA-CAEB-DE72-2388-2104DAB85ED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A59D230-5BB9-A41E-7345-519AD8234F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63" y="2382548"/>
            <a:ext cx="8060284" cy="28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67867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422BBF2-87A7-A25F-11A6-F8007B1C2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30388C0E-2956-2518-3807-8DA4DFC6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88278"/>
            <a:ext cx="6840000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نصحح.  من يقرأ جوابه؟  هل أنتم متفقون؟  أين ورد الجواب في النص؟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C0555E-25C9-8B5D-CFDA-3C13328C44CC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9963DF2-A9C8-A1EF-E8D9-D38200AFF5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8AFEBC9-71F4-6608-654A-F74228EBB0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E3AC128-DD42-2A33-E386-A75623956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623001E-1CDB-95D4-781D-A93C058F9B8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BFF1C3D-6B83-5EE8-C6C8-BCB682B744AF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1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7AE5BC-2F35-C522-0BE7-D39DD49868D8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2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20F0405-D4D2-2E08-91AB-CCA8DFCD05FB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xmlns="" id="{643C6466-8876-EEBE-D1D6-C7F27E4A8D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26074DF-559D-4DFD-3C2F-DB3673FABC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63" y="2382548"/>
            <a:ext cx="8060284" cy="28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7849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4E46DD2-09D9-28C2-30C8-BC3FD6E5E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33E1327-95A1-99FF-7CD2-4666691B5467}"/>
              </a:ext>
            </a:extLst>
          </p:cNvPr>
          <p:cNvSpPr txBox="1"/>
          <p:nvPr/>
        </p:nvSpPr>
        <p:spPr>
          <a:xfrm>
            <a:off x="3006969" y="2989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EFC728-A537-FC6E-BA13-D942B1DF04BA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265EAA9-F40B-C411-D6BD-4012AA6D3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938EFF9-5EB1-17E9-881A-156C6273A8C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232BE61-F894-ECCD-AC30-F872A0D38B9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BA207D8-0145-BFFC-4B58-A41A3F34397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7A2298E-0072-36B5-D9F3-FD200B0074C4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1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1F8E14A-25FB-E22A-A04F-DEC630B8269D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2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6D10441-5A49-4BEE-6DCF-0F58DDC34360}"/>
              </a:ext>
            </a:extLst>
          </p:cNvPr>
          <p:cNvSpPr txBox="1"/>
          <p:nvPr/>
        </p:nvSpPr>
        <p:spPr>
          <a:xfrm>
            <a:off x="3116422" y="1332227"/>
            <a:ext cx="291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تَحَدّي ٱلطَّلاقَةِ</a:t>
            </a:r>
            <a:endParaRPr kumimoji="0" lang="fr-MA" sz="4800" b="1" i="0" u="none" strike="noStrike" kern="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  <a:sym typeface="Arial"/>
            </a:endParaRPr>
          </a:p>
        </p:txBody>
      </p:sp>
      <p:pic>
        <p:nvPicPr>
          <p:cNvPr id="18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xmlns="" id="{AA9EEDE9-0387-E23F-664A-DC88488C29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22027" r="21803"/>
          <a:stretch>
            <a:fillRect/>
          </a:stretch>
        </p:blipFill>
        <p:spPr>
          <a:xfrm>
            <a:off x="2894291" y="2486362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Titre 23">
            <a:extLst>
              <a:ext uri="{FF2B5EF4-FFF2-40B4-BE49-F238E27FC236}">
                <a16:creationId xmlns:a16="http://schemas.microsoft.com/office/drawing/2014/main" xmlns="" id="{563B43FA-0BD6-3010-207B-FB143119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 سنمر لتحدي الطلاقة. سأسحب 5 بطاقات تحمل أسماء 5 متعلمين.  سأنادي على المتعلم الأول ليقرأ النص بطلاقة.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F74B62A-E881-A260-622D-8583D0DE26C6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xmlns="" id="{DA92DAA4-6E09-4842-2951-77D3435071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  <p:pic>
        <p:nvPicPr>
          <p:cNvPr id="4" name="Image 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E642E4EA-3498-A763-76CB-A112884C8D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3680" y="6008351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84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8961CC3-CEA3-0CB9-08A6-6BA235556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2C4D4A01-CD50-C819-ACB6-B99572B0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88278"/>
            <a:ext cx="6840000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5BB0E49-760D-21D3-6213-8ED40D420742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EDDD3B7-E8D7-0180-A93E-24786A514D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671FD01A-3221-B502-423C-A45F820B0D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9F8827C6-3A01-1F8C-0E13-BE7AC3410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9A85BF59-96A6-8BEE-CD6F-079A0F428A2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B9BB65-5C57-5A44-2226-F5D4A167BC89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1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7ED24A3-4A4E-1873-F21C-612DFABFAC3A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2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514FC7-34D6-10EE-3D2E-7FBE6EF15D86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xmlns="" id="{11AEE175-437A-2503-C130-31F7AD5E48F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8AD87BC-3D02-C1AF-3F89-573F891EC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63" y="2382548"/>
            <a:ext cx="8060284" cy="28852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6741FDF-6B9A-A310-5E64-BA29D3690AAB}"/>
              </a:ext>
            </a:extLst>
          </p:cNvPr>
          <p:cNvSpPr txBox="1"/>
          <p:nvPr/>
        </p:nvSpPr>
        <p:spPr>
          <a:xfrm>
            <a:off x="498017" y="3471233"/>
            <a:ext cx="4105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اَلتَّنَقُّلِ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وﭐلْهِجْرَةُ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إِلى أَماكِنَ أُخْرى</a:t>
            </a:r>
            <a:r>
              <a:rPr lang="ar-MA" sz="320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  <a:endParaRPr lang="fr-FR" sz="2400" dirty="0">
              <a:solidFill>
                <a:srgbClr val="C00000"/>
              </a:solidFill>
              <a:latin typeface="Aptos" panose="0211000402020202020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07BB215-D469-BEFE-5C07-AA4E32A06CC7}"/>
              </a:ext>
            </a:extLst>
          </p:cNvPr>
          <p:cNvSpPr txBox="1"/>
          <p:nvPr/>
        </p:nvSpPr>
        <p:spPr>
          <a:xfrm>
            <a:off x="4824418" y="4358977"/>
            <a:ext cx="3147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تَحْسِينُ ظُرُوفِ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ﭐلْعَيْشِ</a:t>
            </a:r>
            <a:endParaRPr lang="fr-FR" sz="4000" b="1" dirty="0">
              <a:solidFill>
                <a:srgbClr val="C0000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302283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84FDA06-B23A-D621-423D-643242FEC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>
            <a:extLst>
              <a:ext uri="{FF2B5EF4-FFF2-40B4-BE49-F238E27FC236}">
                <a16:creationId xmlns:a16="http://schemas.microsoft.com/office/drawing/2014/main" xmlns="" id="{B892232F-2C5A-0A9D-2250-6AC8C408FF79}"/>
              </a:ext>
            </a:extLst>
          </p:cNvPr>
          <p:cNvSpPr txBox="1">
            <a:spLocks/>
          </p:cNvSpPr>
          <p:nvPr/>
        </p:nvSpPr>
        <p:spPr>
          <a:xfrm>
            <a:off x="289426" y="785316"/>
            <a:ext cx="7886700" cy="72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اختتام الحصة</a:t>
            </a:r>
            <a:endParaRPr kumimoji="0" lang="fr-MA" sz="4400" b="0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03101C6-BF6B-2F71-435A-2D0B8F539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390" y="909995"/>
            <a:ext cx="432000" cy="432000"/>
          </a:xfrm>
          <a:prstGeom prst="rect">
            <a:avLst/>
          </a:prstGeom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DF35144-E8E6-B0C6-E6BD-0D61E975C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5B792F2-2E41-B299-0676-A68A10D8C5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82AFB3D-BBE1-2FD5-7D8C-D69DEB2E0753}"/>
              </a:ext>
            </a:extLst>
          </p:cNvPr>
          <p:cNvSpPr txBox="1"/>
          <p:nvPr/>
        </p:nvSpPr>
        <p:spPr>
          <a:xfrm>
            <a:off x="5076825" y="1808769"/>
            <a:ext cx="2066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MA" sz="3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اختتام الحصة</a:t>
            </a:r>
            <a:endParaRPr lang="fr-MA" sz="36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938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55E8E94-55AD-263E-48C3-ABC756564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1715AF14-1EF2-15C2-E76B-FA03D66C7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</p:spPr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إلى اللقاء في الحصة المقبلة. 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اختتام الحصة5_1">
            <a:hlinkClick r:id="" action="ppaction://media"/>
            <a:extLst>
              <a:ext uri="{FF2B5EF4-FFF2-40B4-BE49-F238E27FC236}">
                <a16:creationId xmlns:a16="http://schemas.microsoft.com/office/drawing/2014/main" xmlns="" id="{07E2D7E6-3EAF-0006-7B3B-1B980B35FB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1663" y="2439988"/>
            <a:ext cx="5400675" cy="3038475"/>
          </a:xfrm>
          <a:prstGeom prst="rect">
            <a:avLst/>
          </a:prstGeom>
        </p:spPr>
      </p:pic>
      <p:pic>
        <p:nvPicPr>
          <p:cNvPr id="8" name="Image 7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8EF55583-AF08-C2B5-6383-6599C8ED69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32373" y="6241000"/>
            <a:ext cx="540000" cy="54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8F0BDE9-0EC3-9916-A553-24DB8DE75091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EF8BCE8-EA6A-9762-D3D4-0D7C0FBBE3C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8230D68-39E9-FC1D-554B-FC0A0544774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94A90079-1A78-288F-4002-5299F3E596F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6C02F445-B0FE-347A-456A-D3964F0ED6A4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7B17518-65D9-092A-F4CA-7C3D3BED9D39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ورشة القراءة</a:t>
            </a:r>
            <a:r>
              <a:rPr lang="fr-FR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1 </a:t>
            </a:r>
            <a:endParaRPr lang="ar-MA" sz="20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955F57C-4BE8-5214-94BE-2C1D92F2CE5F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القراءة</a:t>
            </a:r>
            <a:r>
              <a:rPr lang="fr-FR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2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965166-E611-AD54-4B78-8BC9EC51B60A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</a:t>
            </a: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C05F5E7-A446-A764-A157-6DDA0013F1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00" y="690243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17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5B4AE278-DF46-4A21-C1D7-E90EB0C3EB7B}"/>
              </a:ext>
            </a:extLst>
          </p:cNvPr>
          <p:cNvSpPr txBox="1"/>
          <p:nvPr/>
        </p:nvSpPr>
        <p:spPr>
          <a:xfrm>
            <a:off x="1681258" y="140194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بناء على إنجازات المتعلمين خلال الممارسة المستقلة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47C1E3-1B7F-A87E-8B36-0B2CCD4ED51E}"/>
              </a:ext>
            </a:extLst>
          </p:cNvPr>
          <p:cNvSpPr txBox="1"/>
          <p:nvPr/>
        </p:nvSpPr>
        <p:spPr>
          <a:xfrm>
            <a:off x="1749352" y="402546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تسجل النسبة على صفحة اليوم من مذكرة الأستاذ.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4FFAC5B-3A94-CF60-E0F3-FB44EA96AD01}"/>
              </a:ext>
            </a:extLst>
          </p:cNvPr>
          <p:cNvGrpSpPr/>
          <p:nvPr/>
        </p:nvGrpSpPr>
        <p:grpSpPr>
          <a:xfrm>
            <a:off x="1292094" y="2839748"/>
            <a:ext cx="6696000" cy="890781"/>
            <a:chOff x="1331545" y="2851205"/>
            <a:chExt cx="6696000" cy="89078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D29A9D9E-DA16-02EB-A182-E2D45A811C0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545" y="2851205"/>
              <a:ext cx="6696000" cy="89078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450F678-FB89-B61B-431D-D2EE915D0630}"/>
                </a:ext>
              </a:extLst>
            </p:cNvPr>
            <p:cNvSpPr/>
            <p:nvPr/>
          </p:nvSpPr>
          <p:spPr>
            <a:xfrm>
              <a:off x="1438551" y="3070709"/>
              <a:ext cx="48962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ما تقديرك لنسبة التحكم في هدف الدرس؟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79830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3AC542-4C87-E920-F269-29A8025C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246E4A1C-0C93-0F4B-8AC2-D341FB32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أنادي على التلميذ الأول: .................................. </a:t>
            </a:r>
            <a:r>
              <a:rPr lang="ar-MA" sz="2400" i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lang="fr-FR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39DB16E-B6BF-7DBC-643D-1672F41571F6}"/>
              </a:ext>
            </a:extLst>
          </p:cNvPr>
          <p:cNvSpPr txBox="1"/>
          <p:nvPr/>
        </p:nvSpPr>
        <p:spPr>
          <a:xfrm>
            <a:off x="3006969" y="2989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59F1F0-565D-9C51-7D1B-D1FE8265E60F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34CD3FA-7F06-FE93-BD6E-73EDFEEA5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BED6781-92A2-724A-BEA1-AB17624218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B81A186-360E-27A0-D8FF-0434F6204E9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EAC9E47-50A1-2A45-6910-196C072E1D2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C2AA281-5E29-CB9B-0C71-7D413D3C51E1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1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7EA114B-5C25-1D14-98C9-7D39FEB319E6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2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6B55075-C0B0-D264-963B-59BF420F30B2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xmlns="" id="{67244B7C-A4C0-45A5-0CA7-11F66C00B5C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F4A716E8-2FDA-DC02-433D-EA3554D2EAEE}"/>
              </a:ext>
            </a:extLst>
          </p:cNvPr>
          <p:cNvSpPr txBox="1"/>
          <p:nvPr/>
        </p:nvSpPr>
        <p:spPr>
          <a:xfrm>
            <a:off x="392399" y="1574771"/>
            <a:ext cx="835920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اَلْبوصَلَةُ أَداةٌ مَلاحِيَّةٌ تُسْتَخْدَمُ لِتَحْديدِ ٱلْاِتِّجاهاتِ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ٱلْأَرْبَعَةِ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ٱلأَساسِيَّةِ. اُخْتُرِعَتْ في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ٱلصِّينِ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قَديماً خِلالَ ٱلقَرْنِ ٱلثّاني قَبْلَ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ٱلْميلادِ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، وَكانَتْ تَتَأَلَّفُ مِنْ إِبْرَةٍ مَغْناطيسِيَّةٍ تَطْفو عَلى سَطْحِ ٱلْماءِ.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وَصَلَتِ ٱلْبوصَلَةُ إِلى ٱلْعالَمِ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ٱلْعَرَبِيِّ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في ٱلْقَرْنِ ٱلثّاني عَشَرَ، ثُمَّ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ٱنْتَقَلَتْ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إِلى أوروبّا، مِمّا أَحْدَثَ ثَوْرَةً في عالَمِ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ٱلْمِلاحَةِ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ٱلْبَحْرِيَّةِ. فَقَدْ ساهَمَتِ ٱلْبوصَلَةُ في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ٱكْتِشافِ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ٱلْعالَمِ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ٱلْجَديدِ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وَتَوْسِعَةِ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ٱلتِّجارَةِ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ٱلْعالَمِيَّةِ، وَما زالَتْ تُسْتَخْدَمُ حَتّى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ﭐلْآنَ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في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ٱلْمِلاحَةِ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وَٱلرَّحَلاتِ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ٱلاِسْتِكْشافِيَّةِ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وَٱلرِّياضاتِ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ٱلْخارِجِيَّةِ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740263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A666ACB-43B0-BDB5-4767-567219E5C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F1773A63-6EC1-9B19-E854-FDFB3994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الفائزون بنجمة الطلاقة هم ...........................................................................</a:t>
            </a:r>
            <a:endParaRPr lang="fr-M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6E2DFB2-5567-E720-796C-FEB67DA860AD}"/>
              </a:ext>
            </a:extLst>
          </p:cNvPr>
          <p:cNvSpPr txBox="1"/>
          <p:nvPr/>
        </p:nvSpPr>
        <p:spPr>
          <a:xfrm>
            <a:off x="3116422" y="1332227"/>
            <a:ext cx="291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تَحَدّي ٱلطَّلاقَةِ</a:t>
            </a:r>
            <a:endParaRPr kumimoji="0" lang="fr-MA" sz="4800" b="1" i="0" u="none" strike="noStrike" kern="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  <a:sym typeface="Arial"/>
            </a:endParaRPr>
          </a:p>
        </p:txBody>
      </p:sp>
      <p:pic>
        <p:nvPicPr>
          <p:cNvPr id="5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xmlns="" id="{F72BC7A8-E62D-C0B1-F794-AF24CB8AF1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22027" r="21803"/>
          <a:stretch>
            <a:fillRect/>
          </a:stretch>
        </p:blipFill>
        <p:spPr>
          <a:xfrm>
            <a:off x="2894291" y="2486362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A59839-0AE5-EC75-EE22-B03A0697FBE3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18DBDE7-0167-3E46-A313-58B02155D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F92CF4F-347B-6E98-1783-665C6F0E166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513979A-F2AD-1D0E-FE93-FB927B33B3D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6964922-198F-CEBA-781D-F7689DCA484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DA0C0FC-3391-ABBE-2CF1-B9D0B1BB9EF4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1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03B11E0-7586-70FC-F947-27F15D6381BA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2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0D1F9A9-B898-E203-4F2D-C1DD1285ABB5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xmlns="" id="{78D3DC6C-A685-C8B4-D34F-037CA540F3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14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1CF985-FD44-284B-1EF4-455AC5E6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BD78FFDB-B479-91B6-318E-6F279EAD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EF3FC7D3-16E7-32AB-47D1-DFBED1F025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5259" y="1983798"/>
            <a:ext cx="799263" cy="79200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71F05B45-4F3B-4AC0-FD76-415805DB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399"/>
            <a:ext cx="7886700" cy="720000"/>
          </a:xfrm>
        </p:spPr>
        <p:txBody>
          <a:bodyPr/>
          <a:lstStyle/>
          <a:p>
            <a:pPr lvl="0">
              <a:defRPr/>
            </a:pPr>
            <a:r>
              <a:rPr lang="ar-MA" dirty="0">
                <a:solidFill>
                  <a:srgbClr val="424D7B"/>
                </a:solidFill>
              </a:rPr>
              <a:t>ورشة القراءة ـــــ الحصة 1 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1C85B691-E8E6-CBFE-8F93-727DFAC3558A}"/>
              </a:ext>
            </a:extLst>
          </p:cNvPr>
          <p:cNvSpPr txBox="1">
            <a:spLocks/>
          </p:cNvSpPr>
          <p:nvPr/>
        </p:nvSpPr>
        <p:spPr>
          <a:xfrm>
            <a:off x="2267712" y="3158999"/>
            <a:ext cx="4964709" cy="540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24D7B"/>
              </a:buClr>
              <a:buSzPct val="50000"/>
              <a:buFont typeface="Wingdings" panose="05000000000000000000" pitchFamily="2" charset="2"/>
              <a:buChar char="l"/>
            </a:pPr>
            <a:r>
              <a:rPr lang="ar-MA" sz="2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الهجرة ظاهرة طبيعية  ــــ مراجعة وتوليف.</a:t>
            </a:r>
          </a:p>
        </p:txBody>
      </p:sp>
      <p:pic>
        <p:nvPicPr>
          <p:cNvPr id="6" name="Espace réservé pour une image  20">
            <a:extLst>
              <a:ext uri="{FF2B5EF4-FFF2-40B4-BE49-F238E27FC236}">
                <a16:creationId xmlns:a16="http://schemas.microsoft.com/office/drawing/2014/main" xmlns="" id="{AED3BA7B-63D1-DAEB-A7B7-16C6E10F85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903951" y="1756564"/>
            <a:ext cx="540000" cy="54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BC60C81-D7D7-2EAD-6045-0B3B679B5792}"/>
              </a:ext>
            </a:extLst>
          </p:cNvPr>
          <p:cNvSpPr txBox="1"/>
          <p:nvPr/>
        </p:nvSpPr>
        <p:spPr>
          <a:xfrm>
            <a:off x="2836985" y="1807822"/>
            <a:ext cx="4395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r-FR" sz="32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   </a:t>
            </a:r>
            <a:r>
              <a:rPr lang="ar-MA" sz="32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ورشة القراءة </a:t>
            </a:r>
            <a:r>
              <a:rPr lang="ar-SA" sz="32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ــــ</a:t>
            </a:r>
            <a:r>
              <a:rPr lang="ar-MA" sz="32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المراجعة والتوليف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8A26902-CB9B-E0A7-9630-544065E8B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8925" y="956399"/>
            <a:ext cx="432000" cy="43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331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65321D-F2E8-AF4C-5597-189FB28AD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F70D438-6CCB-AD46-B08A-2828249A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18" y="756000"/>
            <a:ext cx="6840000" cy="612000"/>
          </a:xfrm>
        </p:spPr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كراساتكم , الصفحة 116 , </a:t>
            </a:r>
            <a:b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سأقرأ النص ؛ تابعوا معي ؛ ستقرؤون النص مثلي.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45948EF-B700-6351-D496-DC006CAFCEF8}"/>
              </a:ext>
            </a:extLst>
          </p:cNvPr>
          <p:cNvSpPr>
            <a:spLocks/>
          </p:cNvSpPr>
          <p:nvPr/>
        </p:nvSpPr>
        <p:spPr>
          <a:xfrm>
            <a:off x="586670" y="131849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C01BD42-CB4A-B4CA-731B-42E67D9FF0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020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DF34306-F9A9-47D0-911C-0E5D6F89F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59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FB07C67-E077-FF1F-275E-9195A1C8FE9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21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837CA27-BBEE-45CA-EEE8-46B03F3D7F6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346" y="116692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C4833CA-FE7A-8F07-5A8E-8BC64FCE1288}"/>
              </a:ext>
            </a:extLst>
          </p:cNvPr>
          <p:cNvSpPr>
            <a:spLocks/>
          </p:cNvSpPr>
          <p:nvPr/>
        </p:nvSpPr>
        <p:spPr>
          <a:xfrm>
            <a:off x="4772040" y="156799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r>
              <a:rPr lang="fr-FR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9777A26-6347-AFD9-4C1B-27A12F370506}"/>
              </a:ext>
            </a:extLst>
          </p:cNvPr>
          <p:cNvSpPr>
            <a:spLocks/>
          </p:cNvSpPr>
          <p:nvPr/>
        </p:nvSpPr>
        <p:spPr>
          <a:xfrm>
            <a:off x="2672281" y="116692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2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4249CB-7B86-E73E-5C07-F5324DE149B1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</a:t>
            </a: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9" name="Espace réservé pour une image  18">
            <a:extLst>
              <a:ext uri="{FF2B5EF4-FFF2-40B4-BE49-F238E27FC236}">
                <a16:creationId xmlns:a16="http://schemas.microsoft.com/office/drawing/2014/main" xmlns="" id="{BF77736F-6696-21A5-EFC5-34C47932F7A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792001" cy="792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EC2CE30-25E6-437E-E891-378CFE45D3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1415" y="1476213"/>
            <a:ext cx="4701947" cy="50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0286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617FE0-E5A7-F692-CA09-AAD308208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DC9EDF-254B-0095-283F-EE8ADD16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18" y="756000"/>
            <a:ext cx="6840000" cy="612000"/>
          </a:xfrm>
        </p:spPr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الان سيقرأ كل واحد منكم  فقرة مع احترام قواعد القراءة السليمة. الآخرون يتتبعون للبحث عن كلمات لها علاقة بالتعلم.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0736EE-7C49-866D-DD20-56096FC8DDD0}"/>
              </a:ext>
            </a:extLst>
          </p:cNvPr>
          <p:cNvSpPr>
            <a:spLocks/>
          </p:cNvSpPr>
          <p:nvPr/>
        </p:nvSpPr>
        <p:spPr>
          <a:xfrm>
            <a:off x="586670" y="131849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04DBABF-C39F-BC2D-DF07-64E2F01825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020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C04C3BC-5A00-45B7-01B3-D2C11730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59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91C9174-1C3A-F22A-314C-6437418439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21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C82ED60-360A-BC84-8307-97546D5D8C2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346" y="116692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91C5087-EDC9-CDCE-D61E-9DF1A37E32D8}"/>
              </a:ext>
            </a:extLst>
          </p:cNvPr>
          <p:cNvSpPr>
            <a:spLocks/>
          </p:cNvSpPr>
          <p:nvPr/>
        </p:nvSpPr>
        <p:spPr>
          <a:xfrm>
            <a:off x="4772040" y="156799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B3160B-2BA3-B6AF-12A7-6CC176560FD8}"/>
              </a:ext>
            </a:extLst>
          </p:cNvPr>
          <p:cNvSpPr>
            <a:spLocks/>
          </p:cNvSpPr>
          <p:nvPr/>
        </p:nvSpPr>
        <p:spPr>
          <a:xfrm>
            <a:off x="2672281" y="116692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2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965295D-E318-0805-B987-43A4CDECDBAC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9" name="Espace réservé pour une image  18">
            <a:extLst>
              <a:ext uri="{FF2B5EF4-FFF2-40B4-BE49-F238E27FC236}">
                <a16:creationId xmlns:a16="http://schemas.microsoft.com/office/drawing/2014/main" xmlns="" id="{5822E2BB-E56A-D34D-1EB7-D5EDC3BBD0C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792001" cy="792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8369E20-E7B7-3993-5EF1-898D86A4FB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1415" y="1476213"/>
            <a:ext cx="4701947" cy="50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3222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DAA71D-6EE5-B225-D55E-E111ABACF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C4EC07E-D258-F744-8B5E-5C8B995F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65" y="746463"/>
            <a:ext cx="7079973" cy="612000"/>
          </a:xfrm>
        </p:spPr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في مجموعات ثنائية،  أنجزوا النشاط التالي على دفاتر البحث.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F51CD4-8EEF-12D1-BD80-7B82FC6D2399}"/>
              </a:ext>
            </a:extLst>
          </p:cNvPr>
          <p:cNvSpPr>
            <a:spLocks/>
          </p:cNvSpPr>
          <p:nvPr/>
        </p:nvSpPr>
        <p:spPr>
          <a:xfrm>
            <a:off x="586670" y="131849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6686DC1-6282-4A77-52F1-937833437A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020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D7C03D3-FAF0-3F05-1349-289503CCA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59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8C107AB-8F5E-E298-7536-D4F8CAC4E9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216" y="12662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8042A4D-1E71-BDCD-8666-27601D819EA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346" y="116692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D1CCAA6-10EB-7050-E2E8-38A09A062673}"/>
              </a:ext>
            </a:extLst>
          </p:cNvPr>
          <p:cNvSpPr>
            <a:spLocks/>
          </p:cNvSpPr>
          <p:nvPr/>
        </p:nvSpPr>
        <p:spPr>
          <a:xfrm>
            <a:off x="4777145" y="150324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ورشة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r>
              <a:rPr lang="fr-FR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D10E835-FE2E-915C-E815-0BED347A45AF}"/>
              </a:ext>
            </a:extLst>
          </p:cNvPr>
          <p:cNvSpPr>
            <a:spLocks/>
          </p:cNvSpPr>
          <p:nvPr/>
        </p:nvSpPr>
        <p:spPr>
          <a:xfrm>
            <a:off x="2672281" y="116692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2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62CB3EC-9FA5-7AD6-B27F-547932CCF731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</a:t>
            </a: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xmlns="" id="{D9928E65-9FB7-C6CC-3527-6B6F3AD631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213"/>
            <a:ext cx="792001" cy="792000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xmlns="" id="{28FA1E1D-B540-E9C4-FCAE-CA6DA0F20658}"/>
              </a:ext>
            </a:extLst>
          </p:cNvPr>
          <p:cNvSpPr/>
          <p:nvPr/>
        </p:nvSpPr>
        <p:spPr>
          <a:xfrm>
            <a:off x="304901" y="1784352"/>
            <a:ext cx="8446700" cy="4825227"/>
          </a:xfrm>
          <a:prstGeom prst="roundRect">
            <a:avLst>
              <a:gd name="adj" fmla="val 10672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ar-MA" sz="4400" b="1" i="0" u="none" strike="noStrike" kern="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أَبْحَثُ في ﭐلنَّصِّ عَنْ مُرادِفِ أَوْ ضِدِّ :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أَوْسَعَ = ............... اِعْتادَتْ = .............اَلْحافِزُ = ................ 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اِستِقْرارٌ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≠ ........................ مُؤَقَّتٌ≠ ............................</a:t>
            </a:r>
          </a:p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أَشْرَحُ: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أَسْرابُ ﭐلطُّيورِ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:..............................................................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اَلْأَرْيافُ </a:t>
            </a:r>
            <a:r>
              <a:rPr kumimoji="0" lang="ar-MA" sz="44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:......................................................................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4400" b="1" i="0" u="none" strike="noStrike" kern="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990975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05- افتتاح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00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15669</TotalTime>
  <Words>1016</Words>
  <Application>Microsoft Office PowerPoint</Application>
  <PresentationFormat>Affichage à l'écran (4:3)</PresentationFormat>
  <Paragraphs>212</Paragraphs>
  <Slides>33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13</vt:i4>
      </vt:variant>
      <vt:variant>
        <vt:lpstr>Titres des diapositives</vt:lpstr>
      </vt:variant>
      <vt:variant>
        <vt:i4>33</vt:i4>
      </vt:variant>
    </vt:vector>
  </HeadingPairs>
  <TitlesOfParts>
    <vt:vector size="58" baseType="lpstr">
      <vt:lpstr>Dosis ExtraBold</vt:lpstr>
      <vt:lpstr>Modern Love</vt:lpstr>
      <vt:lpstr>Dosis</vt:lpstr>
      <vt:lpstr>Microsoft Uighur</vt:lpstr>
      <vt:lpstr>Dosis SemiBold</vt:lpstr>
      <vt:lpstr>Aptos</vt:lpstr>
      <vt:lpstr>Arial</vt:lpstr>
      <vt:lpstr>Calibri</vt:lpstr>
      <vt:lpstr>Times New Roman</vt:lpstr>
      <vt:lpstr>Calibri Light</vt:lpstr>
      <vt:lpstr>Wingdings</vt:lpstr>
      <vt:lpstr>Dosis Medium</vt:lpstr>
      <vt:lpstr>2_Thème Office</vt:lpstr>
      <vt:lpstr>2_05- افتتاح الحصة</vt:lpstr>
      <vt:lpstr>01- نشاط اعتيادي</vt:lpstr>
      <vt:lpstr>1_01- نشاط اعتيادي</vt:lpstr>
      <vt:lpstr>04- قراءة/ كتابة</vt:lpstr>
      <vt:lpstr>1_04- قراءة/ كتابة</vt:lpstr>
      <vt:lpstr>1_05- اختتام الحصة</vt:lpstr>
      <vt:lpstr>3_Env-Enseignant</vt:lpstr>
      <vt:lpstr>00_Env-Enseignant</vt:lpstr>
      <vt:lpstr>3_01- نشاط اعتيادي</vt:lpstr>
      <vt:lpstr>1_Env-Enseignant</vt:lpstr>
      <vt:lpstr>2_01- نشاط اعتيادي</vt:lpstr>
      <vt:lpstr>2_05- اختتام الحصة</vt:lpstr>
      <vt:lpstr>Présentation PowerPoint</vt:lpstr>
      <vt:lpstr>ستتدربون في هذه الحصة على قراءة فقرة بدقة وسرعة. من يقرأ؟  تابعوا معي</vt:lpstr>
      <vt:lpstr>الآن سنمر لتحدي الطلاقة. سأسحب 5 بطاقات تحمل أسماء 5 متعلمين.  سأنادي على المتعلم الأول ليقرأ النص بطلاقة.</vt:lpstr>
      <vt:lpstr>أنادي على التلميذ الأول: .................................. .</vt:lpstr>
      <vt:lpstr>الفائزون بنجمة الطلاقة هم ...........................................................................</vt:lpstr>
      <vt:lpstr>ورشة القراءة ـــــ الحصة 1 </vt:lpstr>
      <vt:lpstr> خذوا كراساتكم , الصفحة 116 ,  سأقرأ النص ؛ تابعوا معي ؛ ستقرؤون النص مثلي.</vt:lpstr>
      <vt:lpstr> الان سيقرأ كل واحد منكم  فقرة مع احترام قواعد القراءة السليمة. الآخرون يتتبعون للبحث عن كلمات لها علاقة بالتعلم.</vt:lpstr>
      <vt:lpstr>في مجموعات ثنائية،  أنجزوا النشاط التالي على دفاتر البحث.</vt:lpstr>
      <vt:lpstr>سأمر بين الصفوف لمساعدتكم</vt:lpstr>
      <vt:lpstr>من يصحح  السؤال الأول. أين وجدتم المرادفات و الأضداد ؟</vt:lpstr>
      <vt:lpstr>صححوا. </vt:lpstr>
      <vt:lpstr>من يصحح  السؤال الثاني؟</vt:lpstr>
      <vt:lpstr>صححوا. </vt:lpstr>
      <vt:lpstr>الآن أنجزوا النشاط التالي على كراساتكم. عمل فردي</vt:lpstr>
      <vt:lpstr>سأمر بين الصفوف لمساعدتكم.</vt:lpstr>
      <vt:lpstr>نصحح. ما هي الكلمات التي وجدتم.  هل أنتم متفقون؟ </vt:lpstr>
      <vt:lpstr>صححوا.  يمكننكم كتابة كلمات أخرى.</vt:lpstr>
      <vt:lpstr>ورشة القراءة ـــ الحصة 2</vt:lpstr>
      <vt:lpstr>أقرؤوا النص قراءة هامسة. سوف يساعدكم ذلك على الإجابة عن أسئلة الفهم. الصفحة 116</vt:lpstr>
      <vt:lpstr>في مجموعات ثنائية، أجيبوا  عن الأسئلة التالية</vt:lpstr>
      <vt:lpstr>سأمر بين الصفوف لمساعدتكم.</vt:lpstr>
      <vt:lpstr>نصحح : من يقدم لنا عمل مجموعته . هل أنتم متفقون ؟ لماذا؟ </vt:lpstr>
      <vt:lpstr>صححوا. </vt:lpstr>
      <vt:lpstr>صححوا. </vt:lpstr>
      <vt:lpstr>صححوا. </vt:lpstr>
      <vt:lpstr>الان أجيبوا عن السؤال التالي بتوظيف استراتيجية سبب و نتيجة</vt:lpstr>
      <vt:lpstr>سأمر بين الصفوف لمساعدتكم.</vt:lpstr>
      <vt:lpstr>نصحح.  من يقرأ جوابه؟  هل أنتم متفقون؟  أين ورد الجواب في النص؟</vt:lpstr>
      <vt:lpstr>صححوا.</vt:lpstr>
      <vt:lpstr>Présentation PowerPoint</vt:lpstr>
      <vt:lpstr>إلى اللقاء في الحصة المقبلة. 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HAMDOUNI BTIHAJ</dc:creator>
  <cp:lastModifiedBy>HP</cp:lastModifiedBy>
  <cp:revision>172</cp:revision>
  <dcterms:created xsi:type="dcterms:W3CDTF">2023-09-20T21:35:22Z</dcterms:created>
  <dcterms:modified xsi:type="dcterms:W3CDTF">2026-01-13T09:27:27Z</dcterms:modified>
</cp:coreProperties>
</file>