
<file path=[Content_Types].xml><?xml version="1.0" encoding="utf-8"?>
<Types xmlns="http://schemas.openxmlformats.org/package/2006/content-types">
  <Default Extension="bin" ContentType="image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7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8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9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0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1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7" r:id="rId1"/>
    <p:sldMasterId id="2147483700" r:id="rId2"/>
    <p:sldMasterId id="2147483723" r:id="rId3"/>
    <p:sldMasterId id="2147483746" r:id="rId4"/>
    <p:sldMasterId id="2147483769" r:id="rId5"/>
    <p:sldMasterId id="2147483792" r:id="rId6"/>
    <p:sldMasterId id="2147483815" r:id="rId7"/>
    <p:sldMasterId id="2147483830" r:id="rId8"/>
    <p:sldMasterId id="2147483893" r:id="rId9"/>
    <p:sldMasterId id="2147483918" r:id="rId10"/>
    <p:sldMasterId id="2147483941" r:id="rId11"/>
    <p:sldMasterId id="2147483980" r:id="rId12"/>
  </p:sldMasterIdLst>
  <p:notesMasterIdLst>
    <p:notesMasterId r:id="rId58"/>
  </p:notesMasterIdLst>
  <p:sldIdLst>
    <p:sldId id="2147482758" r:id="rId13"/>
    <p:sldId id="2147482480" r:id="rId14"/>
    <p:sldId id="2147482483" r:id="rId15"/>
    <p:sldId id="2147482481" r:id="rId16"/>
    <p:sldId id="2147482482" r:id="rId17"/>
    <p:sldId id="2147482708" r:id="rId18"/>
    <p:sldId id="2147482485" r:id="rId19"/>
    <p:sldId id="2147482759" r:id="rId20"/>
    <p:sldId id="2147482731" r:id="rId21"/>
    <p:sldId id="2147482732" r:id="rId22"/>
    <p:sldId id="2147482760" r:id="rId23"/>
    <p:sldId id="2147482761" r:id="rId24"/>
    <p:sldId id="2147482762" r:id="rId25"/>
    <p:sldId id="2147482763" r:id="rId26"/>
    <p:sldId id="2147482764" r:id="rId27"/>
    <p:sldId id="2147482765" r:id="rId28"/>
    <p:sldId id="2147482766" r:id="rId29"/>
    <p:sldId id="2147482712" r:id="rId30"/>
    <p:sldId id="2147482487" r:id="rId31"/>
    <p:sldId id="2147482724" r:id="rId32"/>
    <p:sldId id="2147482490" r:id="rId33"/>
    <p:sldId id="2147482491" r:id="rId34"/>
    <p:sldId id="2147482767" r:id="rId35"/>
    <p:sldId id="2147482748" r:id="rId36"/>
    <p:sldId id="2147482749" r:id="rId37"/>
    <p:sldId id="2147482750" r:id="rId38"/>
    <p:sldId id="2147482751" r:id="rId39"/>
    <p:sldId id="2147482752" r:id="rId40"/>
    <p:sldId id="2147482753" r:id="rId41"/>
    <p:sldId id="2147482773" r:id="rId42"/>
    <p:sldId id="2147482774" r:id="rId43"/>
    <p:sldId id="2147482775" r:id="rId44"/>
    <p:sldId id="2147482776" r:id="rId45"/>
    <p:sldId id="2147482777" r:id="rId46"/>
    <p:sldId id="2147482778" r:id="rId47"/>
    <p:sldId id="2147482772" r:id="rId48"/>
    <p:sldId id="2147482768" r:id="rId49"/>
    <p:sldId id="2147482769" r:id="rId50"/>
    <p:sldId id="2147482770" r:id="rId51"/>
    <p:sldId id="2147482771" r:id="rId52"/>
    <p:sldId id="2147482715" r:id="rId53"/>
    <p:sldId id="2147482756" r:id="rId54"/>
    <p:sldId id="2147482757" r:id="rId55"/>
    <p:sldId id="2147482502" r:id="rId56"/>
    <p:sldId id="2147482706" r:id="rId57"/>
  </p:sldIdLst>
  <p:sldSz cx="9144000" cy="6858000" type="screen4x3"/>
  <p:notesSz cx="6858000" cy="9144000"/>
  <p:embeddedFontLst>
    <p:embeddedFont>
      <p:font typeface="Modern Love" panose="020B0604020202020204" charset="0"/>
      <p:regular r:id="rId59"/>
    </p:embeddedFont>
    <p:embeddedFont>
      <p:font typeface="Dosis ExtraBold" panose="020B0604020202020204" charset="0"/>
      <p:bold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Dosis Medium" panose="020B0604020202020204" charset="0"/>
      <p:regular r:id="rId65"/>
    </p:embeddedFont>
    <p:embeddedFont>
      <p:font typeface="Calibri Light" panose="020F0302020204030204" pitchFamily="34" charset="0"/>
      <p:regular r:id="rId66"/>
      <p:italic r:id="rId67"/>
    </p:embeddedFont>
    <p:embeddedFont>
      <p:font typeface="Sakkal Majalla" panose="02000000000000000000" pitchFamily="2" charset="-78"/>
      <p:regular r:id="rId68"/>
      <p:bold r:id="rId69"/>
    </p:embeddedFont>
    <p:embeddedFont>
      <p:font typeface="Dosis SemiBold" panose="020B0604020202020204" charset="0"/>
      <p:bold r:id="rId70"/>
    </p:embeddedFont>
    <p:embeddedFont>
      <p:font typeface="Microsoft Uighur" panose="02000000000000000000" pitchFamily="2" charset="-78"/>
      <p:regular r:id="rId71"/>
      <p:bold r:id="rId72"/>
    </p:embeddedFont>
    <p:embeddedFont>
      <p:font typeface="Dosis" panose="020B0604020202020204" charset="0"/>
      <p:regular r:id="rId73"/>
      <p:bold r:id="rId7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49" userDrawn="1">
          <p15:clr>
            <a:srgbClr val="A4A3A4"/>
          </p15:clr>
        </p15:guide>
        <p15:guide id="2" orient="horz" pos="709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D7C"/>
    <a:srgbClr val="F0F9FE"/>
    <a:srgbClr val="424D7B"/>
    <a:srgbClr val="7FB9BE"/>
    <a:srgbClr val="F3EEE8"/>
    <a:srgbClr val="0097B2"/>
    <a:srgbClr val="70B1B6"/>
    <a:srgbClr val="D6E9EA"/>
    <a:srgbClr val="1E3F48"/>
    <a:srgbClr val="106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740"/>
  </p:normalViewPr>
  <p:slideViewPr>
    <p:cSldViewPr snapToGrid="0">
      <p:cViewPr varScale="1">
        <p:scale>
          <a:sx n="70" d="100"/>
          <a:sy n="70" d="100"/>
        </p:scale>
        <p:origin x="1536" y="72"/>
      </p:cViewPr>
      <p:guideLst>
        <p:guide pos="4649"/>
        <p:guide orient="horz" pos="709"/>
        <p:guide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3.fntdata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Uighur" panose="02000000000000000000" pitchFamily="2" charset="-78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Uighur" panose="02000000000000000000" pitchFamily="2" charset="-78"/>
              </a:defRPr>
            </a:lvl1pPr>
          </a:lstStyle>
          <a:p>
            <a:fld id="{C7DCA217-871D-4D7F-8D59-C83A4C9C5EB2}" type="datetimeFigureOut">
              <a:rPr lang="fr-FR" smtClean="0"/>
              <a:pPr/>
              <a:t>14/01/2026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Uighur" panose="02000000000000000000" pitchFamily="2" charset="-78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Uighur" panose="02000000000000000000" pitchFamily="2" charset="-78"/>
              </a:defRPr>
            </a:lvl1pPr>
          </a:lstStyle>
          <a:p>
            <a:fld id="{9023364E-F43C-462A-A32F-C389FF427F4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Uighur" panose="02000000000000000000" pitchFamily="2" charset="-78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Layouts/_rels/slideLayout12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png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72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8944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68349538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3125764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12279094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98743464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23601284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92279642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05257848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19676392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50119614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108307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6501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0885355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60937747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0935768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12534049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33111468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2593811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41406222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38662054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9993387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983743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3195763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10872231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40270327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44558801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21914615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198856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6168676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xmlns="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xmlns="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xmlns="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xmlns="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xmlns="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xmlns="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xmlns="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xmlns="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xmlns="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xmlns="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xmlns="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xmlns="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xmlns="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xmlns="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xmlns="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3279462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xmlns="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Microsoft Uighur" panose="02000000000000000000" pitchFamily="2" charset="-78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xmlns="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xmlns="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xmlns="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xmlns="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xmlns="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xmlns="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xmlns="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xmlns="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861855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71540911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4487518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44485886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4312652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687792" y="310006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5381619" y="5597907"/>
            <a:ext cx="1045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202083" y="4376851"/>
            <a:ext cx="1225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8243865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64821282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6190420" y="2150869"/>
            <a:ext cx="76976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46433125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Microsoft Uighur" panose="02000000000000000000" pitchFamily="2" charset="-78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48029879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xmlns="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63089611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8517760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82973620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45244966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2152143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50509662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63644546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93994403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9931385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73969599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21662085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61004544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8864078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44547239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5765906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2535129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37221616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96937286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16576997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23644906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47261610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20786156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753379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817424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3617502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09043487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2861060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9368450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29663231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10215324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7306779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468889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</p:spTree>
    <p:extLst>
      <p:ext uri="{BB962C8B-B14F-4D97-AF65-F5344CB8AC3E}">
        <p14:creationId xmlns:p14="http://schemas.microsoft.com/office/powerpoint/2010/main" val="513725347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2825255043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14265508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242020039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2806283853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67776068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09650003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35992664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621841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476645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613718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647006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435848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204530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85844924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08664886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979583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43325294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3264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 02 </a:t>
            </a:r>
            <a:r>
              <a:rPr lang="a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  <a:endParaRPr lang="fr-MA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xmlns="" id="{E757B3EF-85ED-79B4-F526-70739A899F2A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E002657C-3C1F-4D99-A0E2-77679A65AE23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icrosoft Uighur" panose="02000000000000000000" pitchFamily="2" charset="-78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A1D94F-62B1-C6D0-7E0F-52D1F997A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68" r="-4368"/>
          <a:stretch>
            <a:fillRect/>
          </a:stretch>
        </p:blipFill>
        <p:spPr>
          <a:xfrm>
            <a:off x="7566858" y="2871353"/>
            <a:ext cx="972000" cy="900000"/>
          </a:xfrm>
          <a:prstGeom prst="rect">
            <a:avLst/>
          </a:prstGeom>
        </p:spPr>
      </p:pic>
      <p:pic>
        <p:nvPicPr>
          <p:cNvPr id="9" name="Espace réservé pour une image  20">
            <a:extLst>
              <a:ext uri="{FF2B5EF4-FFF2-40B4-BE49-F238E27FC236}">
                <a16:creationId xmlns:a16="http://schemas.microsoft.com/office/drawing/2014/main" xmlns="" id="{44DC88C6-5707-86F7-D833-5641FA28E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410748" y="30278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72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xmlns="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xmlns="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xmlns="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7ED9F1C-25D9-EA0F-66D1-D7D3BB3AC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3143" r="-13143"/>
          <a:stretch>
            <a:fillRect/>
          </a:stretch>
        </p:blipFill>
        <p:spPr>
          <a:xfrm>
            <a:off x="6589204" y="4424575"/>
            <a:ext cx="53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57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45120319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02513206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45952819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41623048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17275021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29414072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191473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23809151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2944856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712528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4641633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44555538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4041415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15554415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81936842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35382643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68573286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1874908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91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96293767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1542005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562286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5837184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41975294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3557341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7147349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63509090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85491364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91566540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1057858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90453124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9360874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89815247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0183666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4656214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17580872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61738596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0505957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66482222"/>
      </p:ext>
    </p:extLst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269219"/>
      </p:ext>
    </p:extLst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2334292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27046707"/>
      </p:ext>
    </p:extLst>
  </p:cSld>
  <p:clrMapOvr>
    <a:masterClrMapping/>
  </p:clrMapOvr>
  <p:transition spd="slow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1999899"/>
      </p:ext>
    </p:extLst>
  </p:cSld>
  <p:clrMapOvr>
    <a:masterClrMapping/>
  </p:clrMapOvr>
  <p:transition spd="slow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40082080"/>
      </p:ext>
    </p:extLst>
  </p:cSld>
  <p:clrMapOvr>
    <a:masterClrMapping/>
  </p:clrMapOvr>
  <p:transition spd="slow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69443375"/>
      </p:ext>
    </p:extLst>
  </p:cSld>
  <p:clrMapOvr>
    <a:masterClrMapping/>
  </p:clrMapOvr>
  <p:transition spd="slow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6542253"/>
      </p:ext>
    </p:extLst>
  </p:cSld>
  <p:clrMapOvr>
    <a:masterClrMapping/>
  </p:clrMapOvr>
  <p:transition spd="slow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4469314"/>
      </p:ext>
    </p:extLst>
  </p:cSld>
  <p:clrMapOvr>
    <a:masterClrMapping/>
  </p:clrMapOvr>
  <p:transition spd="slow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66239046"/>
      </p:ext>
    </p:extLst>
  </p:cSld>
  <p:clrMapOvr>
    <a:masterClrMapping/>
  </p:clrMapOvr>
  <p:transition spd="slow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19705832"/>
      </p:ext>
    </p:extLst>
  </p:cSld>
  <p:clrMapOvr>
    <a:masterClrMapping/>
  </p:clrMapOvr>
  <p:transition spd="slow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0874434"/>
      </p:ext>
    </p:extLst>
  </p:cSld>
  <p:clrMapOvr>
    <a:masterClrMapping/>
  </p:clrMapOvr>
  <p:transition spd="slow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40063447"/>
      </p:ext>
    </p:extLst>
  </p:cSld>
  <p:clrMapOvr>
    <a:masterClrMapping/>
  </p:clrMapOvr>
  <p:transition spd="slow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6011309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5138630"/>
      </p:ext>
    </p:extLst>
  </p:cSld>
  <p:clrMapOvr>
    <a:masterClrMapping/>
  </p:clrMapOvr>
  <p:transition spd="slow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5561906"/>
      </p:ext>
    </p:extLst>
  </p:cSld>
  <p:clrMapOvr>
    <a:masterClrMapping/>
  </p:clrMapOvr>
  <p:transition spd="slow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0673374"/>
      </p:ext>
    </p:extLst>
  </p:cSld>
  <p:clrMapOvr>
    <a:masterClrMapping/>
  </p:clrMapOvr>
  <p:transition spd="slow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39654976"/>
      </p:ext>
    </p:extLst>
  </p:cSld>
  <p:clrMapOvr>
    <a:masterClrMapping/>
  </p:clrMapOvr>
  <p:transition spd="slow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24459092"/>
      </p:ext>
    </p:extLst>
  </p:cSld>
  <p:clrMapOvr>
    <a:masterClrMapping/>
  </p:clrMapOvr>
  <p:transition spd="slow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23736335"/>
      </p:ext>
    </p:extLst>
  </p:cSld>
  <p:clrMapOvr>
    <a:masterClrMapping/>
  </p:clrMapOvr>
  <p:transition spd="slow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3520052"/>
      </p:ext>
    </p:extLst>
  </p:cSld>
  <p:clrMapOvr>
    <a:masterClrMapping/>
  </p:clrMapOvr>
  <p:transition spd="slow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44903853"/>
      </p:ext>
    </p:extLst>
  </p:cSld>
  <p:clrMapOvr>
    <a:masterClrMapping/>
  </p:clrMapOvr>
  <p:transition spd="slow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8063945"/>
      </p:ext>
    </p:extLst>
  </p:cSld>
  <p:clrMapOvr>
    <a:masterClrMapping/>
  </p:clrMapOvr>
  <p:transition spd="slow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38322297"/>
      </p:ext>
    </p:extLst>
  </p:cSld>
  <p:clrMapOvr>
    <a:masterClrMapping/>
  </p:clrMapOvr>
  <p:transition spd="slow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766298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64048796"/>
      </p:ext>
    </p:extLst>
  </p:cSld>
  <p:clrMapOvr>
    <a:masterClrMapping/>
  </p:clrMapOvr>
  <p:transition spd="slow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2457597"/>
      </p:ext>
    </p:extLst>
  </p:cSld>
  <p:clrMapOvr>
    <a:masterClrMapping/>
  </p:clrMapOvr>
  <p:transition spd="slow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50417308"/>
      </p:ext>
    </p:extLst>
  </p:cSld>
  <p:clrMapOvr>
    <a:masterClrMapping/>
  </p:clrMapOvr>
  <p:transition spd="slow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9948850"/>
      </p:ext>
    </p:extLst>
  </p:cSld>
  <p:clrMapOvr>
    <a:masterClrMapping/>
  </p:clrMapOvr>
  <p:transition spd="slow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30905064"/>
      </p:ext>
    </p:extLst>
  </p:cSld>
  <p:clrMapOvr>
    <a:masterClrMapping/>
  </p:clrMapOvr>
  <p:transition spd="slow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06323846"/>
      </p:ext>
    </p:extLst>
  </p:cSld>
  <p:clrMapOvr>
    <a:masterClrMapping/>
  </p:clrMapOvr>
  <p:transition spd="slow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40377737"/>
      </p:ext>
    </p:extLst>
  </p:cSld>
  <p:clrMapOvr>
    <a:masterClrMapping/>
  </p:clrMapOvr>
  <p:transition spd="slow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10083635"/>
      </p:ext>
    </p:extLst>
  </p:cSld>
  <p:clrMapOvr>
    <a:masterClrMapping/>
  </p:clrMapOvr>
  <p:transition spd="slow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34919574"/>
      </p:ext>
    </p:extLst>
  </p:cSld>
  <p:clrMapOvr>
    <a:masterClrMapping/>
  </p:clrMapOvr>
  <p:transition spd="slow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36762108"/>
      </p:ext>
    </p:extLst>
  </p:cSld>
  <p:clrMapOvr>
    <a:masterClrMapping/>
  </p:clrMapOvr>
  <p:transition spd="slow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343646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15557831"/>
      </p:ext>
    </p:extLst>
  </p:cSld>
  <p:clrMapOvr>
    <a:masterClrMapping/>
  </p:clrMapOvr>
  <p:transition spd="slow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19481083"/>
      </p:ext>
    </p:extLst>
  </p:cSld>
  <p:clrMapOvr>
    <a:masterClrMapping/>
  </p:clrMapOvr>
  <p:transition spd="slow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8783388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551771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1889152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4205977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4141723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74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335722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5204302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2606103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126689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6690734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98113122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39802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59242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505763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238418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1681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7170243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3477746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65990366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9672400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907449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7526299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0495352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0773898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88987271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673518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1168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5283594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78565085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83752577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7465294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9301919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6440591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4933287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988063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09443593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1477419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6675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04245301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00069585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86300629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4297748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67852901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2246454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58425847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3945404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4917198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8949029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8824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8469332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2420787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95726221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59313151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8973672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3601522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44238600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86695873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56025883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1663066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8563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19392014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30788910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46577034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734420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78557474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22526785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8873382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52503191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5418416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4074680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4536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61540239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124444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4704288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97005475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88675875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32154217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4672191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91609924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99302307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912756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theme" Target="../theme/theme10.xm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07.xml"/><Relationship Id="rId21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20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24" Type="http://schemas.openxmlformats.org/officeDocument/2006/relationships/theme" Target="../theme/theme11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23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14.xml"/><Relationship Id="rId19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18" Type="http://schemas.openxmlformats.org/officeDocument/2006/relationships/slideLayout" Target="../slideLayouts/slideLayout245.xml"/><Relationship Id="rId26" Type="http://schemas.openxmlformats.org/officeDocument/2006/relationships/image" Target="../media/image2.bin"/><Relationship Id="rId3" Type="http://schemas.openxmlformats.org/officeDocument/2006/relationships/slideLayout" Target="../slideLayouts/slideLayout230.xml"/><Relationship Id="rId21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17" Type="http://schemas.openxmlformats.org/officeDocument/2006/relationships/slideLayout" Target="../slideLayouts/slideLayout244.xml"/><Relationship Id="rId25" Type="http://schemas.openxmlformats.org/officeDocument/2006/relationships/theme" Target="../theme/theme12.xml"/><Relationship Id="rId2" Type="http://schemas.openxmlformats.org/officeDocument/2006/relationships/slideLayout" Target="../slideLayouts/slideLayout229.xml"/><Relationship Id="rId16" Type="http://schemas.openxmlformats.org/officeDocument/2006/relationships/slideLayout" Target="../slideLayouts/slideLayout243.xml"/><Relationship Id="rId20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24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32.xml"/><Relationship Id="rId15" Type="http://schemas.openxmlformats.org/officeDocument/2006/relationships/slideLayout" Target="../slideLayouts/slideLayout242.xml"/><Relationship Id="rId23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37.xml"/><Relationship Id="rId19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41.xml"/><Relationship Id="rId22" Type="http://schemas.openxmlformats.org/officeDocument/2006/relationships/slideLayout" Target="../slideLayouts/slideLayout2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5" Type="http://schemas.openxmlformats.org/officeDocument/2006/relationships/image" Target="../media/image13.jpg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Uighur" panose="02000000000000000000" pitchFamily="2" charset="-78"/>
              </a:defRPr>
            </a:lvl1pPr>
          </a:lstStyle>
          <a:p>
            <a:fld id="{B7D3BCD8-9868-4174-A461-8C04FAF3A9DD}" type="datetimeFigureOut">
              <a:rPr lang="fr-FR" smtClean="0"/>
              <a:pPr/>
              <a:t>14/01/2026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Uighur" panose="02000000000000000000" pitchFamily="2" charset="-78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Uighur" panose="02000000000000000000" pitchFamily="2" charset="-78"/>
              </a:defRPr>
            </a:lvl1pPr>
          </a:lstStyle>
          <a:p>
            <a:fld id="{10B60BE7-EAD2-4C3B-A9F2-B2A20B3BFA2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9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7956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939" r:id="rId21"/>
    <p:sldLayoutId id="2147483940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788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59" r:id="rId18"/>
    <p:sldLayoutId id="2147483960" r:id="rId19"/>
    <p:sldLayoutId id="2147483961" r:id="rId20"/>
    <p:sldLayoutId id="2147483962" r:id="rId21"/>
    <p:sldLayoutId id="2147483963" r:id="rId22"/>
    <p:sldLayoutId id="2147483964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114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  <p:sldLayoutId id="2147483998" r:id="rId18"/>
    <p:sldLayoutId id="2147483999" r:id="rId19"/>
    <p:sldLayoutId id="2147484000" r:id="rId20"/>
    <p:sldLayoutId id="2147484001" r:id="rId21"/>
    <p:sldLayoutId id="2147484002" r:id="rId22"/>
    <p:sldLayoutId id="2147484003" r:id="rId23"/>
    <p:sldLayoutId id="2147484004" r:id="rId24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3726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2426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9042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010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298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45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3822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4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6" r:id="rId22"/>
    <p:sldLayoutId id="2147483917" r:id="rId2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20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10" Type="http://schemas.openxmlformats.org/officeDocument/2006/relationships/image" Target="../media/image25.png"/><Relationship Id="rId4" Type="http://schemas.openxmlformats.org/officeDocument/2006/relationships/image" Target="../media/image39.jpeg"/><Relationship Id="rId9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29E17C3-CA25-2A09-06D5-D154FE82C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 b="3515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5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4B9AE6-4433-0715-8ED7-8EF061B7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56FC17C-F8D0-DA61-AAE3-1B5135A118C7}"/>
              </a:ext>
            </a:extLst>
          </p:cNvPr>
          <p:cNvSpPr txBox="1"/>
          <p:nvPr/>
        </p:nvSpPr>
        <p:spPr>
          <a:xfrm>
            <a:off x="422071" y="443001"/>
            <a:ext cx="777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858256E0-723A-12EC-3843-2233CD52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في ثنائيات أنجزوا التمرين التالي على دفاتركم.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9754CDB4-2BCF-CC43-F761-B309CDB5FD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AFF67BEE-68D5-C182-7A03-5A474EECE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9F300C51-1264-0F58-6439-5DC03972B06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04F41237-7930-C387-5035-758864127E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CFA0CAC-FB06-3B48-6076-7947879B79A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DA4FEF8-142E-7C81-519B-9ACD12A29A8A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xmlns="" id="{279DBC00-16BA-DF22-EE16-56E3CBFB9C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B92CB4-D6B7-1E5D-F2E0-5BFBC8924F22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الصرف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EFBBF0-8C33-9E5A-52A2-3F360A74D0AE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التراكيب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" name="Google Shape;452;p158">
            <a:extLst>
              <a:ext uri="{FF2B5EF4-FFF2-40B4-BE49-F238E27FC236}">
                <a16:creationId xmlns:a16="http://schemas.microsoft.com/office/drawing/2014/main" xmlns="" id="{FE87AC68-7B8E-0033-7F92-E0E70CB4C7FB}"/>
              </a:ext>
            </a:extLst>
          </p:cNvPr>
          <p:cNvSpPr txBox="1"/>
          <p:nvPr/>
        </p:nvSpPr>
        <p:spPr>
          <a:xfrm>
            <a:off x="632373" y="1662651"/>
            <a:ext cx="7408104" cy="5113753"/>
          </a:xfrm>
          <a:prstGeom prst="roundRect">
            <a:avLst>
              <a:gd name="adj" fmla="val 4754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أَسْتَخْرِجُ مِنَ النَّصِّ ما ي</a:t>
            </a:r>
            <a:r>
              <a:rPr lang="ar-MA" sz="4000" b="1" kern="0" dirty="0">
                <a:sym typeface="Sakkal Majalla"/>
              </a:rPr>
              <a:t>َ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لي: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فِعْلٌ صَحيحٌ مَهْموزٌ : ......................................... 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فِعْلٌ صَحيحٌ مُضَعَّفٌ : 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فِعْلٌ صَحيحٌ سالِمٌ : ..........................................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مَصْدَرٌ صَريحٌ عَلى وَزْنِ :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              - فَعالٌ : ................................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              - تَفْعيلٌ : ..............................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             - اِفْتِعالٌ : 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07030512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093298-0EC1-CFAF-407C-F55519F5D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55B0C39-24B9-D7C0-BF50-C132CE946804}"/>
              </a:ext>
            </a:extLst>
          </p:cNvPr>
          <p:cNvSpPr txBox="1"/>
          <p:nvPr/>
        </p:nvSpPr>
        <p:spPr>
          <a:xfrm>
            <a:off x="422071" y="443001"/>
            <a:ext cx="777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D17FA011-446F-E982-C726-E5540087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سأمر بين الصفوف لمساعدتكم.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36322916-69A3-33C4-760B-23B923BE3F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79F80A9-0A28-C27B-4360-0F0BD74AF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741C6DA3-0E39-2AC3-E13A-7A4C53F6D81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55487C89-6BC1-D35A-417F-AC86111D741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53507FB-19A6-40ED-1F11-A888D84CD4D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4E01FE4-50FA-2053-C10E-FCCF7AE9F4E8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xmlns="" id="{02931F04-F244-104C-A4EF-FEE97812ED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1945142-176D-6B7E-0191-AE501BBF1ADC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7C47DD-E418-EA65-0689-B484C383B977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5" name="Google Shape;452;p158">
            <a:extLst>
              <a:ext uri="{FF2B5EF4-FFF2-40B4-BE49-F238E27FC236}">
                <a16:creationId xmlns:a16="http://schemas.microsoft.com/office/drawing/2014/main" xmlns="" id="{28D77DA1-1FD8-7E6B-5999-B38ACFD7C452}"/>
              </a:ext>
            </a:extLst>
          </p:cNvPr>
          <p:cNvSpPr txBox="1"/>
          <p:nvPr/>
        </p:nvSpPr>
        <p:spPr>
          <a:xfrm>
            <a:off x="632373" y="1662651"/>
            <a:ext cx="7408104" cy="5113753"/>
          </a:xfrm>
          <a:prstGeom prst="roundRect">
            <a:avLst>
              <a:gd name="adj" fmla="val 4754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أَسْتَخْرِجُ مِنَ النَّصِّ ما ي</a:t>
            </a:r>
            <a:r>
              <a:rPr lang="ar-MA" sz="4000" b="1" kern="0" dirty="0">
                <a:sym typeface="Sakkal Majalla"/>
              </a:rPr>
              <a:t>َ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لي: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فِعْلٌ صَحيحٌ مَهْموزٌ : .........................................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 فِعْلٌ صَحيحٌ مُضَعَّفٌ : 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فِعْلٌ صَحيحٌ سالِمٌ : ..........................................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مَصْدَرٌ صَريحٌ عَلى وَزْنِ :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              - فَعالٌ : ................................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              - تَفْعيلٌ : ..............................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             - اِفْتِعالٌ : 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23978563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AC1391-6208-07EC-4076-D7EBBDFFE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6F9EA31-815E-ECD6-5070-B6CF047D55B2}"/>
              </a:ext>
            </a:extLst>
          </p:cNvPr>
          <p:cNvSpPr txBox="1"/>
          <p:nvPr/>
        </p:nvSpPr>
        <p:spPr>
          <a:xfrm>
            <a:off x="422071" y="443001"/>
            <a:ext cx="777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938FC4B5-8A05-512E-824F-536BB9BC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776343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نصحح. من يكتب جوابه على السبورة؟  هل انتم متفقون؟ من له جواب آخر؟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FAA236DE-884A-9CCB-B383-E2FD779617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C4B19B70-7C22-28DA-C071-A9D4607E2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018F75DC-8874-CD61-EFC3-E8413929C5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7FF4AC20-0CA9-4CB1-9F54-DA8D45E2D0A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F6B1622-91A9-0620-A720-6A7C031263C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6C087D7-E0AB-CFDB-F9AC-A2468E19A9E8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xmlns="" id="{3BA5EE3F-B4E3-789B-E65C-10AE20466C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9B3C0F1-1E49-5482-1543-A2B7E86EB925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C5586E-381A-CDE0-1B1B-A3D080ACBB3A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5" name="Google Shape;452;p158">
            <a:extLst>
              <a:ext uri="{FF2B5EF4-FFF2-40B4-BE49-F238E27FC236}">
                <a16:creationId xmlns:a16="http://schemas.microsoft.com/office/drawing/2014/main" xmlns="" id="{16D74876-1F38-559F-B6D5-E3A12E27A99B}"/>
              </a:ext>
            </a:extLst>
          </p:cNvPr>
          <p:cNvSpPr txBox="1"/>
          <p:nvPr/>
        </p:nvSpPr>
        <p:spPr>
          <a:xfrm>
            <a:off x="632373" y="1662651"/>
            <a:ext cx="7408104" cy="5113753"/>
          </a:xfrm>
          <a:prstGeom prst="roundRect">
            <a:avLst>
              <a:gd name="adj" fmla="val 4754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أَسْتَخْرِجُ مِنَ النَّصِّ ما ي</a:t>
            </a:r>
            <a:r>
              <a:rPr lang="ar-MA" sz="4000" b="1" kern="0" dirty="0">
                <a:sym typeface="Sakkal Majalla"/>
              </a:rPr>
              <a:t>َ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لي: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فِعْلٌ صَحيحٌ مَهْموزٌ : .........................................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 فِعْلٌ صَحيحٌ مُضَعَّفٌ : 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فِعْلٌ صَحيحٌ سالِمٌ : ..........................................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مَصْدَرٌ صَريحٌ عَلى وَزْنِ :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              - فَعالٌ : ................................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              - تَفْعيلٌ : ..............................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             - اِفْتِعالٌ : 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69075653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30D45B-D93C-6BFA-831F-335B07606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1F399CA-97A1-E412-995A-496A7CB248E7}"/>
              </a:ext>
            </a:extLst>
          </p:cNvPr>
          <p:cNvSpPr txBox="1"/>
          <p:nvPr/>
        </p:nvSpPr>
        <p:spPr>
          <a:xfrm>
            <a:off x="422071" y="443001"/>
            <a:ext cx="777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B0A42447-778E-996C-0F8B-D579C5AE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776343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إليكم الجواب التالي.  صححوا.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C657276E-E516-F177-3DFA-BCED1A0225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DF07058D-CF6A-33FC-95CB-23C90984F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488B46-AEFF-F461-593E-9C5A2B5858A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5E5F8B1-0FEE-EFB3-6578-ED9E2E9ED28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83533EF-C5A7-1674-C8D4-8DC5075B2275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4B99BCA-01B0-F545-F4E3-7BA78D056CD6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xmlns="" id="{E04FF061-1BD0-E236-E0C9-570E240302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DFCF7E1-5DE5-0738-356D-652F356B8C53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8B3A58-5526-D99A-6F95-3644A341FE0E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5" name="Google Shape;452;p158">
            <a:extLst>
              <a:ext uri="{FF2B5EF4-FFF2-40B4-BE49-F238E27FC236}">
                <a16:creationId xmlns:a16="http://schemas.microsoft.com/office/drawing/2014/main" xmlns="" id="{58A59205-913A-6B21-FC64-CA0EF214A9ED}"/>
              </a:ext>
            </a:extLst>
          </p:cNvPr>
          <p:cNvSpPr txBox="1"/>
          <p:nvPr/>
        </p:nvSpPr>
        <p:spPr>
          <a:xfrm>
            <a:off x="632373" y="1662651"/>
            <a:ext cx="7408104" cy="5113753"/>
          </a:xfrm>
          <a:prstGeom prst="roundRect">
            <a:avLst>
              <a:gd name="adj" fmla="val 4754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أَسْتَخْرِجُ مِنَ النَّصِّ ما يَلي: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فِعْلٌ صَحيحٌ مَهْموزٌ : </a:t>
            </a: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 </a:t>
            </a:r>
            <a:r>
              <a:rPr lang="ar-MA" sz="4000" b="1" kern="0" dirty="0">
                <a:solidFill>
                  <a:srgbClr val="C00000"/>
                </a:solidFill>
                <a:sym typeface="Sakkal Majalla"/>
              </a:rPr>
              <a:t>أَلِفَتْ</a:t>
            </a: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فِعْلٌ صَحيحٌ مُضَعَّفٌ : 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تتمُّ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. 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فِعْلٌ صَحيحٌ سالِمٌ : </a:t>
            </a:r>
            <a:r>
              <a:rPr lang="ar-MA" sz="4000" b="1" kern="0" dirty="0">
                <a:solidFill>
                  <a:srgbClr val="C00000"/>
                </a:solidFill>
                <a:sym typeface="Sakkal Majalla"/>
              </a:rPr>
              <a:t>دَفَعَتْ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– </a:t>
            </a:r>
            <a:r>
              <a:rPr lang="ar-MA" sz="4000" b="1" kern="0" dirty="0">
                <a:solidFill>
                  <a:srgbClr val="C00000"/>
                </a:solidFill>
                <a:sym typeface="Sakkal Majalla"/>
              </a:rPr>
              <a:t>يَضْمَنُ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– </a:t>
            </a:r>
            <a:r>
              <a:rPr lang="ar-MA" sz="4000" b="1" kern="0" dirty="0">
                <a:solidFill>
                  <a:srgbClr val="C00000"/>
                </a:solidFill>
                <a:sym typeface="Sakkal Majalla"/>
              </a:rPr>
              <a:t>تَحْدُثُ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مَصْدَرٌ صَريحٌ عَلى وَزْنِ :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             - فَعالٌ : </a:t>
            </a:r>
            <a:r>
              <a:rPr lang="ar-MA" sz="4000" b="1" kern="0" dirty="0">
                <a:solidFill>
                  <a:srgbClr val="C00000"/>
                </a:solidFill>
                <a:sym typeface="Sakkal Majalla"/>
              </a:rPr>
              <a:t>بَقاءٌ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.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             - تَفْعيلٌ : </a:t>
            </a:r>
            <a:r>
              <a:rPr lang="ar-MA" sz="4000" b="1" kern="0" dirty="0">
                <a:solidFill>
                  <a:srgbClr val="C00000"/>
                </a:solidFill>
                <a:sym typeface="Sakkal Majalla"/>
              </a:rPr>
              <a:t>تَحْسينٌ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– </a:t>
            </a:r>
            <a:r>
              <a:rPr lang="ar-MA" sz="4000" b="1" kern="0" dirty="0">
                <a:solidFill>
                  <a:srgbClr val="C00000"/>
                </a:solidFill>
                <a:sym typeface="Sakkal Majalla"/>
              </a:rPr>
              <a:t>تَحْقيقٌ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...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            - اِفْتِعالٌ : </a:t>
            </a:r>
            <a:r>
              <a:rPr lang="ar-MA" sz="4000" b="1" kern="0" dirty="0">
                <a:solidFill>
                  <a:srgbClr val="C00000"/>
                </a:solidFill>
                <a:sym typeface="Sakkal Majalla"/>
              </a:rPr>
              <a:t>اِنْتِقالٌ</a:t>
            </a:r>
            <a:r>
              <a:rPr lang="ar-MA" sz="4000" b="1" kern="0" dirty="0">
                <a:solidFill>
                  <a:srgbClr val="424D7C"/>
                </a:solidFill>
                <a:sym typeface="Sakkal Majalla"/>
              </a:rPr>
              <a:t> </a:t>
            </a:r>
            <a:r>
              <a:rPr lang="ar-MA" sz="4000" b="1" kern="0" dirty="0">
                <a:solidFill>
                  <a:srgbClr val="C00000"/>
                </a:solidFill>
                <a:sym typeface="Sakkal Majalla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42468949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49FC06-0D4C-34F3-8402-765ECA843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1AF85AB-F73A-F145-848D-56FFB533F048}"/>
              </a:ext>
            </a:extLst>
          </p:cNvPr>
          <p:cNvSpPr txBox="1"/>
          <p:nvPr/>
        </p:nvSpPr>
        <p:spPr>
          <a:xfrm>
            <a:off x="422071" y="443001"/>
            <a:ext cx="777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39BF2193-4F69-7816-4E83-519C2C77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الصفحة 118 وأنجزوا النشاط التالي. عمل فردي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9CF7B449-0842-F5C6-D43B-8C4F43A119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53C976C3-A3EB-CF3C-4A7E-E148116EA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F985EA5A-F769-E90C-47F5-93F3633AC2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4DBA96FD-4FE8-A3BD-33B0-F8B054568A2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778B10A-F98B-1A76-1AC2-7B7FA5FA60F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6173FB-6E0D-DC29-528B-B3741A4C223C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xmlns="" id="{CF2399F8-A575-68E4-EC4E-88F5BCE0F9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591D021-3E3B-ACDB-E1BE-CB9AB9C0116E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7E9405-E11D-88F3-DCD9-BDB0A9AA7091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0F6987B-313B-F81D-87F3-C64179803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146" y="2429986"/>
            <a:ext cx="8258854" cy="37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1790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6EBEC6-8C4C-2BB5-A3D4-697ECA470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5187A4F0-8167-E37C-7C55-34B8C3AB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36" y="756793"/>
            <a:ext cx="6840000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سأمر بين الصفوف لمساعدتكم.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2ABD79A1-CE13-ED51-9461-9D9FCFEBC1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D5EF7FF7-0341-B4CB-800C-E8B15440E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6431055A-ABE4-F3F2-DAAE-50093BCF45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AC780A47-88EA-FAD2-3D3E-E696BEC888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9EA37F8-D50E-A7A0-BDB6-5A5EDF1A33E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A4DB7EC-1B37-9617-CDD5-6134C16BC878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xmlns="" id="{B8BB82D8-76BF-6498-1E7C-83D7CAEE1C2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BEA62A-FC56-BEFF-E3B4-E4CB550EDBAA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8F8401-FA36-6AA6-0C83-46907EAD1FD1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F981599-C9AF-F243-C455-5C539F438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146" y="2429986"/>
            <a:ext cx="8258854" cy="37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2965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4DFEBC-7B3C-4072-A37E-7EA6F23A7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591DE5F0-75F2-5BF8-23B6-4E4F31E7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36" y="756793"/>
            <a:ext cx="6840000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نصحح. من يقرأ جوابه؟ هل أنتم متفقون؟ من يقترح جملة أخرى؟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839E6AA3-B6F5-9F01-2206-BB535D5057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F0F421D-CA9E-B3A8-0624-1F6ADD9D1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29C21DC3-295C-BB4F-0654-541EC8E6BDC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E5CB0A43-4D0C-574E-C05B-189DD34D1E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723D2C2-12DA-E4E9-8E65-467F2073AC4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89C5547-B381-2F27-09EE-95FC6CA803EF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xmlns="" id="{2A6394AD-CB9E-198A-CCFA-0A095B8532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4D48C71-BDBF-232B-C2A0-AFC1032806E8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58EAD4-FFE4-C7CC-D214-1074F852BAC0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1096ABC-295F-2EB8-3EC6-537C460E69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146" y="2429986"/>
            <a:ext cx="8258854" cy="37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913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C71C02-EA2F-82E1-6877-A2AF36138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9BDA94AC-6103-72FA-3C2D-76E8F596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36" y="756793"/>
            <a:ext cx="6840000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نصحح. من يقرأ جوابه؟ هل أنتم متفقون؟ من يقترح جملة أخرى؟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D685DB4E-F502-E666-E630-0741980DB6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AAC1AE96-EA51-0632-E725-9029B2CF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3543D2CA-9982-B522-B884-2B50C61D129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A35A9083-FE00-0CCC-1C61-AF0F6C51507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A88132B-E8FF-CBC8-99DC-ABF0F9F9127C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9261C33-FDC1-D40E-67C5-75EB26024DA6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xmlns="" id="{A662489F-9C3B-AFAE-086D-F4D27AB837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1A6CA3A-5D72-FCE8-991F-D53F519ACB73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850DADB-8587-4822-01A5-0BB8337ABE63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15FF139-1F1F-F00F-CA70-492CFA7B5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146" y="2429986"/>
            <a:ext cx="8258854" cy="374401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F48767A-2C74-CAFF-2033-40F39054875F}"/>
              </a:ext>
            </a:extLst>
          </p:cNvPr>
          <p:cNvSpPr txBox="1"/>
          <p:nvPr/>
        </p:nvSpPr>
        <p:spPr>
          <a:xfrm>
            <a:off x="6082571" y="3720155"/>
            <a:ext cx="100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بَقاءٌ</a:t>
            </a:r>
            <a:endParaRPr lang="fr-FR" sz="4000" b="1" kern="0" dirty="0">
              <a:solidFill>
                <a:srgbClr val="C00000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3305716-99BA-2162-D4F9-26E324A3BA3F}"/>
              </a:ext>
            </a:extLst>
          </p:cNvPr>
          <p:cNvSpPr txBox="1"/>
          <p:nvPr/>
        </p:nvSpPr>
        <p:spPr>
          <a:xfrm>
            <a:off x="1015858" y="3720155"/>
            <a:ext cx="454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غَريزَةُ ﭐلْبَقاءِ تَدْفَعُ ﭐلطُّيورَ لِلْهِجْرَةِ.</a:t>
            </a:r>
            <a:endParaRPr lang="fr-FR" sz="4000" b="1" kern="0" dirty="0">
              <a:solidFill>
                <a:srgbClr val="C00000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D92DEB4-9910-4167-344B-20CA000B99B8}"/>
              </a:ext>
            </a:extLst>
          </p:cNvPr>
          <p:cNvSpPr txBox="1"/>
          <p:nvPr/>
        </p:nvSpPr>
        <p:spPr>
          <a:xfrm>
            <a:off x="6211169" y="4516188"/>
            <a:ext cx="100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مُعاناةٌ</a:t>
            </a:r>
            <a:endParaRPr lang="fr-FR" sz="4000" b="1" kern="0" dirty="0">
              <a:solidFill>
                <a:srgbClr val="C00000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A069717-83AE-794D-FDB9-F0C5B9A0897D}"/>
              </a:ext>
            </a:extLst>
          </p:cNvPr>
          <p:cNvSpPr txBox="1"/>
          <p:nvPr/>
        </p:nvSpPr>
        <p:spPr>
          <a:xfrm>
            <a:off x="275818" y="4516188"/>
            <a:ext cx="558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يَعيشُ بَعْضُ ﭐلْمُهاجِرينَ مُعاناةً بِسَبَبِ ﭐللُّغَةِ.</a:t>
            </a:r>
            <a:endParaRPr lang="fr-FR" sz="4000" b="1" kern="0" dirty="0">
              <a:solidFill>
                <a:srgbClr val="C00000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62DFD10-420A-2E69-B1C0-8002CCD56636}"/>
              </a:ext>
            </a:extLst>
          </p:cNvPr>
          <p:cNvSpPr txBox="1"/>
          <p:nvPr/>
        </p:nvSpPr>
        <p:spPr>
          <a:xfrm>
            <a:off x="6189203" y="5289649"/>
            <a:ext cx="100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اِعْتِمادٌ</a:t>
            </a:r>
            <a:r>
              <a:rPr kumimoji="0" lang="ar-MA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525AEAF6-520F-C623-5818-B214A1A039A5}"/>
              </a:ext>
            </a:extLst>
          </p:cNvPr>
          <p:cNvSpPr txBox="1"/>
          <p:nvPr/>
        </p:nvSpPr>
        <p:spPr>
          <a:xfrm>
            <a:off x="1145296" y="5312221"/>
            <a:ext cx="4552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اَلْاِعْتِمادُ عَلى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ﭐلنَّفْسِ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 سِرُّ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ﭐلنَّجاحِ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.</a:t>
            </a:r>
            <a:endParaRPr lang="fr-FR" sz="4000" b="1" kern="0" dirty="0">
              <a:solidFill>
                <a:srgbClr val="C00000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846201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A8BC41-1F6F-2CC1-B5A0-2B9052EA5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3AC7EE7-0F8C-C163-7B5E-80BE1DD06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7053" y="1790694"/>
            <a:ext cx="7789894" cy="4824000"/>
          </a:xfrm>
          <a:prstGeom prst="rect">
            <a:avLst/>
          </a:prstGeom>
        </p:spPr>
      </p:pic>
      <p:sp>
        <p:nvSpPr>
          <p:cNvPr id="26" name="Titre 3">
            <a:extLst>
              <a:ext uri="{FF2B5EF4-FFF2-40B4-BE49-F238E27FC236}">
                <a16:creationId xmlns:a16="http://schemas.microsoft.com/office/drawing/2014/main" xmlns="" id="{E0D87EB8-C741-895C-BDE6-2D1903EF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88" y="1051258"/>
            <a:ext cx="7886700" cy="720000"/>
          </a:xfrm>
        </p:spPr>
        <p:txBody>
          <a:bodyPr/>
          <a:lstStyle/>
          <a:p>
            <a:r>
              <a:rPr lang="ar-MA" sz="4000" dirty="0">
                <a:solidFill>
                  <a:srgbClr val="424D7B"/>
                </a:solidFill>
              </a:rPr>
              <a:t>ورشة الكتابة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xmlns="" id="{6B7B0373-6A9E-B5E2-1C43-58E4E5BCBC9B}"/>
              </a:ext>
            </a:extLst>
          </p:cNvPr>
          <p:cNvSpPr txBox="1">
            <a:spLocks/>
          </p:cNvSpPr>
          <p:nvPr/>
        </p:nvSpPr>
        <p:spPr>
          <a:xfrm>
            <a:off x="2548142" y="3175976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266700" indent="-266700" algn="r" defTabSz="914400" rtl="1">
              <a:lnSpc>
                <a:spcPct val="100000"/>
              </a:lnSpc>
              <a:spcBef>
                <a:spcPts val="300"/>
              </a:spcBef>
              <a:buClr>
                <a:srgbClr val="424D7B"/>
              </a:buClr>
              <a:buFont typeface="Wingdings" panose="05000000000000000000" pitchFamily="2" charset="2"/>
              <a:buChar char="l"/>
              <a:defRPr sz="2800" b="1">
                <a:solidFill>
                  <a:srgbClr val="424D7B"/>
                </a:solidFill>
                <a:latin typeface="Dosis SemiBold" pitchFamily="2" charset="0"/>
                <a:cs typeface="Microsoft Uighur" panose="02000000000000000000" pitchFamily="2" charset="-78"/>
              </a:defRPr>
            </a:lvl1pPr>
            <a:lvl2pPr indent="0" defTabSz="9144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defRPr/>
            </a:pPr>
            <a:r>
              <a:rPr lang="ar-MA" dirty="0">
                <a:latin typeface="Microsoft Uighur" panose="02000000000000000000" pitchFamily="2" charset="-78"/>
              </a:rPr>
              <a:t>الجملة الاسمية </a:t>
            </a:r>
            <a:r>
              <a:rPr lang="ar-SA" dirty="0">
                <a:latin typeface="Microsoft Uighur" panose="02000000000000000000" pitchFamily="2" charset="-78"/>
              </a:rPr>
              <a:t>ــــــ</a:t>
            </a:r>
            <a:r>
              <a:rPr lang="ar-MA" dirty="0">
                <a:latin typeface="Microsoft Uighur" panose="02000000000000000000" pitchFamily="2" charset="-78"/>
              </a:rPr>
              <a:t> النواسخ الحرفية</a:t>
            </a:r>
          </a:p>
          <a:p>
            <a:pPr lvl="0">
              <a:defRPr/>
            </a:pPr>
            <a:r>
              <a:rPr lang="ar-MA" dirty="0">
                <a:latin typeface="Microsoft Uighur" panose="02000000000000000000" pitchFamily="2" charset="-78"/>
              </a:rPr>
              <a:t> الفعل اللازم والفعل المتعدي.</a:t>
            </a:r>
          </a:p>
          <a:p>
            <a:pPr marL="0" lvl="0" indent="0">
              <a:buNone/>
              <a:defRPr/>
            </a:pPr>
            <a:r>
              <a:rPr lang="ar-MA" dirty="0">
                <a:latin typeface="Microsoft Uighur" panose="02000000000000000000" pitchFamily="2" charset="-78"/>
              </a:rPr>
              <a:t>   - المراجعة و التوليف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DB7E8D8D-5442-0397-4A55-E0527B432A95}"/>
              </a:ext>
            </a:extLst>
          </p:cNvPr>
          <p:cNvSpPr txBox="1"/>
          <p:nvPr/>
        </p:nvSpPr>
        <p:spPr>
          <a:xfrm>
            <a:off x="4690497" y="1775538"/>
            <a:ext cx="2487201" cy="661720"/>
          </a:xfrm>
          <a:prstGeom prst="rect">
            <a:avLst/>
          </a:prstGeom>
        </p:spPr>
        <p:txBody>
          <a:bodyPr anchor="ctr"/>
          <a:lstStyle>
            <a:lvl1pPr algn="ctr" defTabSz="914400" rtl="1">
              <a:lnSpc>
                <a:spcPct val="90000"/>
              </a:lnSpc>
              <a:spcBef>
                <a:spcPct val="0"/>
              </a:spcBef>
              <a:buNone/>
              <a:defRPr lang="fr-MA" sz="4000" b="1">
                <a:solidFill>
                  <a:srgbClr val="424D7B"/>
                </a:solidFill>
                <a:latin typeface="Dosis ExtraBold" pitchFamily="2" charset="0"/>
                <a:ea typeface="+mj-ea"/>
                <a:cs typeface="Microsoft Uighur" panose="02000000000000000000" pitchFamily="2" charset="-78"/>
              </a:defRPr>
            </a:lvl1pPr>
          </a:lstStyle>
          <a:p>
            <a:r>
              <a:rPr lang="ar-MA" sz="2800" dirty="0">
                <a:latin typeface="Microsoft Uighur" panose="02000000000000000000" pitchFamily="2" charset="-78"/>
              </a:rPr>
              <a:t>التراكيب</a:t>
            </a:r>
            <a:endParaRPr lang="ar-MA" sz="2800" dirty="0"/>
          </a:p>
        </p:txBody>
      </p:sp>
      <p:pic>
        <p:nvPicPr>
          <p:cNvPr id="4" name="Espace réservé pour une image  20">
            <a:extLst>
              <a:ext uri="{FF2B5EF4-FFF2-40B4-BE49-F238E27FC236}">
                <a16:creationId xmlns:a16="http://schemas.microsoft.com/office/drawing/2014/main" xmlns="" id="{DF20D383-1A63-FDCE-DE0B-D08BBA0102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895970" y="1775538"/>
            <a:ext cx="540000" cy="54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38BB70B-38F1-8697-6A54-87C852EA2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0163" y="1216820"/>
            <a:ext cx="432000" cy="432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4521C25-4846-D5B7-DDBE-44DDDE4A1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-1"/>
          <a:stretch>
            <a:fillRect/>
          </a:stretch>
        </p:blipFill>
        <p:spPr>
          <a:xfrm>
            <a:off x="7277297" y="2045538"/>
            <a:ext cx="59465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21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EDBD8D-9D23-EBA8-C272-B955814FD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CADA4675-86E1-EECE-1CDF-C434EBEF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61" y="844939"/>
            <a:ext cx="6789264" cy="612000"/>
          </a:xfrm>
        </p:spPr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سنشرع الآن في حصة التراكيب. سنتذكر ما درستم عن  النواسخ الحرفية و الفعلين اللازم والمتعدي.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274160E-481D-0E3C-5490-436A3AC966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F448630-5130-E8DA-5C3A-A1969F8008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40B0CA7-7DF7-CA8E-4438-A833CB52B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19847E1-2243-BD14-61FF-CA79BB4C4B2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4EE2A1-AAE9-3BD5-31E9-37CB6E37D8B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0B76DF9-D4F8-694C-0583-A7D73D126F88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2" name="Espace réservé pour une image  5">
            <a:extLst>
              <a:ext uri="{FF2B5EF4-FFF2-40B4-BE49-F238E27FC236}">
                <a16:creationId xmlns:a16="http://schemas.microsoft.com/office/drawing/2014/main" xmlns="" id="{4C4F1140-1305-347A-52DA-5C31CE3E15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B33B9B-7CDD-7DAE-44E9-1D79B04EECA6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7068613-C509-520F-AE30-E3F9FC5AD21A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التراكيب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A68AFD0-2AD2-F1C9-EDCD-06FFD3320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1665483"/>
            <a:ext cx="5739780" cy="485914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7233201-265D-1D7E-95FC-AC19B0E27716}"/>
              </a:ext>
            </a:extLst>
          </p:cNvPr>
          <p:cNvSpPr txBox="1"/>
          <p:nvPr/>
        </p:nvSpPr>
        <p:spPr>
          <a:xfrm>
            <a:off x="2107559" y="2100977"/>
            <a:ext cx="3781964" cy="1328023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>
                <a:solidFill>
                  <a:prstClr val="white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اَلنَّواسِخُ</a:t>
            </a: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ٱلْحَرْفِيَّةُ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>
                <a:solidFill>
                  <a:prstClr val="white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اَلْفِعْلُ ٱللّازِمُ وَٱلْفِعْلُ ٱلْمُتَعدّي.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98211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773C4C-D714-939B-F078-03BDF62A5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BF0E93D1-10BC-D74F-84D8-55A3EF1D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ستتدربون في هذه الحصة على قراءة فقرة بدقة وسرعة. 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يقرأ؟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تابعوا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Espace réservé pour une image  5">
            <a:extLst>
              <a:ext uri="{FF2B5EF4-FFF2-40B4-BE49-F238E27FC236}">
                <a16:creationId xmlns:a16="http://schemas.microsoft.com/office/drawing/2014/main" xmlns="" id="{436A501B-4469-5D27-3B4D-D7FCFE3E60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A45836A-0E3B-C917-3546-9BB6F2E0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849D720-A2D6-6FD0-5B6C-F1287B48120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45BD2DB-C419-3474-02A9-4A50735FDF5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50837B7-1B70-9508-01B3-CB3E94DED04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A7E9EDE-D8E9-1D09-F820-6267EF632B3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6D49E76-08B2-B1A7-7086-C3F7794B7744}"/>
              </a:ext>
            </a:extLst>
          </p:cNvPr>
          <p:cNvSpPr>
            <a:spLocks/>
          </p:cNvSpPr>
          <p:nvPr/>
        </p:nvSpPr>
        <p:spPr>
          <a:xfrm>
            <a:off x="862804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78567C7-218A-2980-554B-103555A5A751}"/>
              </a:ext>
            </a:extLst>
          </p:cNvPr>
          <p:cNvSpPr txBox="1"/>
          <p:nvPr/>
        </p:nvSpPr>
        <p:spPr>
          <a:xfrm>
            <a:off x="392399" y="1656576"/>
            <a:ext cx="835920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تُعَدُّ آسِيا أَكْبَرُ قارّاتِ ﭐلْعالَمِ مَساحَةً، وَتَضُمُّ أَكْثَرَ مِنْ نِصْفِ سُكّانِ ﭐلْأَرْضِ. تَضُمُّ دُوَلاً كَالصّينِ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وَﭐلْهِنْدِ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وَﭐلْيابانِ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. تَتَمَيَّزُ بِتَضاريسَ مُتَنَوِّعَةٍ، فيها جِبالٌ شاهِقَةٌ مِثْلُ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ﭐلْهِمالايا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، وَصَحارى واسِعَةٌ، وَغاباتٌ كَثيفَةٌ. تَعيشُ فيها شُعوبٌ مُتَعَدِّدَةُ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ﭐلثَّقافاتِ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وَﭐللُّغاتِ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، وَلِكُلِّ بَلَدٍ عاداتُهُ وَتَقاليدُهُ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ﭐلْخاصَّةُ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. تَشْتَهِرُ آسِيا  بِكَوْنِها مَوْطِنَ حَضاراتٍ عَريقَةٍ ساهَمَتْ في تَطَوُّرِ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ﭐلْبَشَرِيَّةِ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. مِنْ أَهَمِّ إِنْجازاتِها : اِخْتِراعُ ﭐلْوَرَقِ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وَﭐلطِّباعَةِ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وَﭐلْبارودِ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وَﭐلْبوصَلَةِ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، وَكانَ لِعُلَمائِها دَوْرٌ كَبيرٌ في مَجالاتِ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ﭐلرِّياضِيّاتِ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وَﭐلْفَلَكِ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وَﭐلطِّبِّ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528F4E-6EBD-B853-2CE5-A385CA85D871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الصرف والتحويل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5BD4C6-1739-24AF-0906-71774478A668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التراكيب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800417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B6DA11-D1F7-3696-8AD4-1B4FAEBB3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364A15F3-3006-B1B0-5DD0-42075C48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09" y="758914"/>
            <a:ext cx="6840000" cy="612000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لنتذكر. ما النواسخ الحرفية التي تعلمتم؟ متى نوظف كل ناسخ؟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07F14CC9-A2E2-A9FC-8808-08ED97CAF1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59A9E429-CDB7-5773-B073-E1C641B164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9182FEFC-4872-621B-415E-8DE17493D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55923C00-058B-D673-A37D-E624322B257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7EF1DD-CE6F-BA7F-3FE4-B27778E10F57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FA2434F-3FF3-1439-B2A5-53DDF378A0BB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4" name="Espace réservé pour une image  5">
            <a:extLst>
              <a:ext uri="{FF2B5EF4-FFF2-40B4-BE49-F238E27FC236}">
                <a16:creationId xmlns:a16="http://schemas.microsoft.com/office/drawing/2014/main" xmlns="" id="{EC0B6086-8FDF-5857-6A79-D7FCD318D0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0476129A-ED62-7A31-86A4-584B4A5E8234}"/>
              </a:ext>
            </a:extLst>
          </p:cNvPr>
          <p:cNvSpPr/>
          <p:nvPr/>
        </p:nvSpPr>
        <p:spPr>
          <a:xfrm>
            <a:off x="2246593" y="2358190"/>
            <a:ext cx="3143581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800" b="1" dirty="0">
                <a:solidFill>
                  <a:schemeClr val="bg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اَلنَّواسِخُ ٱلْفِعْلِيَّةُ</a:t>
            </a:r>
            <a:endParaRPr lang="fr-MA" sz="4800" b="1" dirty="0">
              <a:solidFill>
                <a:schemeClr val="bg1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F8E75A-BBDF-FCBB-032A-1BB91930221F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9FB174-FECA-DA2E-51B5-C6BC15650567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FB59C75E-108F-EF5E-8052-531CEB0677AD}"/>
              </a:ext>
            </a:extLst>
          </p:cNvPr>
          <p:cNvSpPr/>
          <p:nvPr/>
        </p:nvSpPr>
        <p:spPr>
          <a:xfrm>
            <a:off x="391886" y="3196389"/>
            <a:ext cx="8431479" cy="11381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اَلنَّواسِخُ ٱلْحَرْفِيَّةُ</a:t>
            </a:r>
            <a:endParaRPr lang="fr-MA" sz="6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557065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996B0E-2A72-5F9D-048D-BB1A41E01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EAC17BCC-580E-80A2-5449-CD228BE7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83970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يقرأ؟</a:t>
            </a: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76DAB6A3-0038-E1C1-6257-6C9D034617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47FC65DA-B0CA-8088-E0E3-B6DEC0DBFF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EC852B6A-B13D-EA18-1833-ED5303E32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76E98C3C-D150-4739-563B-505E8AE531C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9351BB1-D7C9-2402-0918-911D61C3FC38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90C422D-C769-296E-CA2F-90528CACA6D3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4" name="Espace réservé pour une image  5">
            <a:extLst>
              <a:ext uri="{FF2B5EF4-FFF2-40B4-BE49-F238E27FC236}">
                <a16:creationId xmlns:a16="http://schemas.microsoft.com/office/drawing/2014/main" xmlns="" id="{4DDDA323-6D9C-467C-C27A-5CCCBA08BE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F1F5DA-69F1-6BCD-DFCA-4E157ECFCF70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F9FD0DF-A30E-F6E3-F3F2-88274DBF7D4F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التراكيب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30F383A-A540-1890-4B2A-A06E79164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020" y="2144279"/>
            <a:ext cx="8139960" cy="39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8175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7987DE-68F2-FB9F-A7BA-AF2DB9E82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C2244643-D0FE-B83A-6313-4C3C9229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51886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الآن، ابحثوا عن في النص عن جملة تتضمن ناسخا حرفيا. معكم دقيقة (عمل جماعي).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1650DBF6-5D89-84BD-7224-916E3345B9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01EE967C-26E6-971D-90A7-894139DBF3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52AB751A-DF15-41E4-44EF-3FA32FB71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DF550C9F-6B2D-067B-51B7-86A8CD1676C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B6FC79A-508C-D18C-EDC9-A20DB2896C3F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D53CD34-C6B8-D0F2-FCA6-D9863E0E685E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xmlns="" id="{FD17400B-0041-9709-51CB-6C9D48862C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9FD67D-9831-0CE4-1831-799EEA8A1566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D05801-49E5-9628-325A-50AF26776DAD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التراكيب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A2559B9-997C-16E7-4C43-110FEC610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3402" y="1391264"/>
            <a:ext cx="4902724" cy="52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5104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940015-B827-0FB8-4212-320D9B4BA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74C2DBC8-669D-B82A-7734-7DDA8D3E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51886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الجملة؟  ماذا يفيد الناسخ الحرفي "إن"؟ أين اسمه ؟ أين خبره؟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A36A511C-AA58-906F-3DC5-8967209709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2FBB9CEC-C22F-4B1A-D56B-70DF749820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A0D8EEBE-28E6-6DDF-82B6-14D908CFF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5F07CC27-41DE-8AAB-365D-4218B035DB1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706F7C0-2F16-BD5E-A197-E8B320AAE25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63CE391-3EAD-29CC-92A2-438202A93405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xmlns="" id="{5FAB02DF-B71D-3C94-7036-394F64C50FF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29F047-D096-F94A-E8BB-70950E79AE82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BB8188-8B35-6695-4982-5B7716A01AF1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A6AE505-C706-534A-CC7C-E2DE0D4237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3402" y="1391264"/>
            <a:ext cx="4902724" cy="5226937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D6ADADA6-F21D-6D27-B139-9995A6AD4E4E}"/>
              </a:ext>
            </a:extLst>
          </p:cNvPr>
          <p:cNvSpPr/>
          <p:nvPr/>
        </p:nvSpPr>
        <p:spPr>
          <a:xfrm>
            <a:off x="5037326" y="2005781"/>
            <a:ext cx="1828800" cy="38345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96600930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D687A6-183C-FBC0-7556-60427C4F0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8165C911-5B85-D556-2D3B-D20A52D1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51886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على دفاتركم.   أنجزوا النشاط التالي. عمل فردي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E272B58F-C7A6-1402-E31B-308FC24A75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1CD4142E-3DAE-E67F-B2F5-1216FB2193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6290B66A-9A74-2866-D7BB-727B15283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01C59D0A-8B9C-8BDF-EBF5-A700FFA9B68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133191C-4A41-B9D4-2A3D-6AD95A44F74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A2C36E3-D1C1-063D-28EF-72ED874A0F7D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xmlns="" id="{68BEA185-578E-1E73-9C42-287A330D75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1E2986-7583-5F96-3AD9-95831A960E5B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325112-3F3A-49E0-F838-A0778D634803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2" name="Google Shape;452;p158">
            <a:extLst>
              <a:ext uri="{FF2B5EF4-FFF2-40B4-BE49-F238E27FC236}">
                <a16:creationId xmlns:a16="http://schemas.microsoft.com/office/drawing/2014/main" xmlns="" id="{BF949920-BB2E-4431-613D-A511EB791F29}"/>
              </a:ext>
            </a:extLst>
          </p:cNvPr>
          <p:cNvSpPr txBox="1"/>
          <p:nvPr/>
        </p:nvSpPr>
        <p:spPr>
          <a:xfrm>
            <a:off x="63408" y="1554694"/>
            <a:ext cx="8288592" cy="5176499"/>
          </a:xfrm>
          <a:prstGeom prst="roundRect">
            <a:avLst>
              <a:gd name="adj" fmla="val 4754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1. أُدْخِلُ ٱلنّاسِخَ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ٱلْحَرْفِيَّ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ٱلْمَطْلوبَ عَلى كُلِّ جُمْلَةٍ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ٱسْمِيَّةٍ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وَأُغَيِّرُ ما يَلْزَمُ:</a:t>
            </a:r>
            <a:endParaRPr lang="ar-MA" sz="3600" b="1" kern="0" dirty="0">
              <a:sym typeface="Sakkal Majalla"/>
            </a:endParaRPr>
          </a:p>
          <a:p>
            <a:pPr marL="571500" lvl="0" indent="-571500" algn="r">
              <a:buFont typeface="Arial" panose="020B0604020202020204" pitchFamily="34" charset="0"/>
              <a:buChar char="•"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اَلْهِجْرَةُ طَبيعِيَّةٌ 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..........................................    (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للاستدراك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)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اَلطيورُ خائِفَةٌ.		........................................   (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للترجي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)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اَلْعَوْدَةُ قَريبَةٌ.   .......................................... (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التوكيد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)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3600" b="1" kern="0" dirty="0">
                <a:sym typeface="Sakkal Majalla"/>
              </a:rPr>
              <a:t>2. أُعْرِبُ ٱلْجُمْلَةَ ٱلتّالِيَةَ: لَيْتَ ٱلطُّيورَ مَحْمِيَّةٌ مِنَ </a:t>
            </a:r>
            <a:r>
              <a:rPr lang="ar-MA" sz="3600" b="1" kern="0" dirty="0" err="1">
                <a:sym typeface="Sakkal Majalla"/>
              </a:rPr>
              <a:t>ٱلْأَخْطارِ</a:t>
            </a:r>
            <a:r>
              <a:rPr lang="ar-MA" sz="3600" b="1" kern="0" dirty="0">
                <a:sym typeface="Sakkal Majalla"/>
              </a:rPr>
              <a:t>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لَيْتَ : ....................................................................................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ٱلطُّيورَ : .................................................................................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مَحْمِيَّةٌ : .................................................................................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مِنَ </a:t>
            </a:r>
            <a:r>
              <a:rPr lang="ar-MA" sz="3600" b="1" kern="0" dirty="0" err="1">
                <a:solidFill>
                  <a:srgbClr val="424D7C"/>
                </a:solidFill>
                <a:sym typeface="Sakkal Majalla"/>
              </a:rPr>
              <a:t>ٱلْأَخْطارِ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 : 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0849798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937A6BB-3CDE-6448-5A43-FE05127D0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5614CCAA-10B6-1D76-E05B-F905213F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51886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سأمر بين الصفوف لمساعدتكم. معكم 10 دقائق للإنجاز.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27E9EB8D-8A1A-1D9B-68A4-B2D49E0CE2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ABCADEA4-0669-E6EC-AF7C-1425B79DCD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C6ED83E4-1D0F-9110-FACB-9E2AAEC9D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6297893A-FF8B-C0E7-FBB2-60C945EC32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5B7C742-0FA7-F71A-9DC3-72F3915A237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DDA4190-382E-333B-FF25-27AB75CE91F9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xmlns="" id="{C13933DE-F587-D139-9509-59D06271F2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CA5015-5144-2F8B-E7DC-BD3501D29047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638293-2410-68E8-CDF1-0BAD5BA969E8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2" name="Google Shape;452;p158">
            <a:extLst>
              <a:ext uri="{FF2B5EF4-FFF2-40B4-BE49-F238E27FC236}">
                <a16:creationId xmlns:a16="http://schemas.microsoft.com/office/drawing/2014/main" xmlns="" id="{F67EDF52-9DF3-73D3-B5E1-9C73158AEF71}"/>
              </a:ext>
            </a:extLst>
          </p:cNvPr>
          <p:cNvSpPr txBox="1"/>
          <p:nvPr/>
        </p:nvSpPr>
        <p:spPr>
          <a:xfrm>
            <a:off x="152014" y="1554694"/>
            <a:ext cx="8288592" cy="5176499"/>
          </a:xfrm>
          <a:prstGeom prst="roundRect">
            <a:avLst>
              <a:gd name="adj" fmla="val 4754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1. أُدْخِلُ ٱلنّاسِخَ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ٱلْحَرْفِيَّ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ٱلْمَطْلوبَ عَلى كُلِّ جُمْلَةٍ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ٱسْمِيَّةٍ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وَأُغَيِّرُ ما يَلْزَمُ:</a:t>
            </a:r>
            <a:endParaRPr lang="ar-MA" sz="3600" b="1" kern="0" dirty="0">
              <a:sym typeface="Sakkal Majalla"/>
            </a:endParaRPr>
          </a:p>
          <a:p>
            <a:pPr marL="571500" lvl="0" indent="-571500" algn="r">
              <a:buFont typeface="Arial" panose="020B0604020202020204" pitchFamily="34" charset="0"/>
              <a:buChar char="•"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اَلْهِجْرَةُ طَبيعِيَّةٌ 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..........................................    (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للاستدراك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)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اَلطيورُ خائِفَةٌ.		........................................   (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للترجي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)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اَلْعَوْدَةُ قَريبَةٌ.   .......................................... (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التوكيد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)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3600" b="1" kern="0" dirty="0">
                <a:sym typeface="Sakkal Majalla"/>
              </a:rPr>
              <a:t>2. أُعْرِبُ ٱلْجُمْلَةَ ٱلتّالِيَةَ: لَيْتَ ٱلطُّيورَ مَحْمِيَّةٌ مِنَ </a:t>
            </a:r>
            <a:r>
              <a:rPr lang="ar-MA" sz="3600" b="1" kern="0" dirty="0" err="1">
                <a:sym typeface="Sakkal Majalla"/>
              </a:rPr>
              <a:t>ٱلْأَخْطارِ</a:t>
            </a:r>
            <a:r>
              <a:rPr lang="ar-MA" sz="3600" b="1" kern="0" dirty="0">
                <a:sym typeface="Sakkal Majalla"/>
              </a:rPr>
              <a:t>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لَيْتَ : ....................................................................................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ٱلطُّيورَ : .................................................................................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مَحْمِيَّةٌ : .................................................................................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مِنَ </a:t>
            </a:r>
            <a:r>
              <a:rPr lang="ar-MA" sz="3600" b="1" kern="0" dirty="0" err="1">
                <a:solidFill>
                  <a:srgbClr val="424D7C"/>
                </a:solidFill>
                <a:sym typeface="Sakkal Majalla"/>
              </a:rPr>
              <a:t>ٱلْأَخْطارِ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 : 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66903885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F2DD40-C56F-5C0F-D36A-2E13DFFC4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5ADE7FE-61B0-3A34-C6FE-8B9D925B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51886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لنصحح السؤال الأول. من يقرأ جوابه؟ هل انتم متفقون ؟ 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4E386C74-54CE-3B29-2ADD-B028086DA1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FA0A71F5-61B2-8C12-5466-1859BA3982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3A17E74F-2924-053D-D206-BE937642F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CB72E0EF-4395-ED26-BA03-B0158970DAC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1804657-F971-1D1F-1F0A-6CC85D173E5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14A20FF-D75A-D799-14AF-D1529D6983F5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xmlns="" id="{C9C35763-DCBC-0C3E-1E4B-B495097B7ED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AA7BBA-FBF8-0739-47C7-5A6535F1035C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52CF4CE-ECA3-4ACC-A8CF-9274AD99E150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2" name="Google Shape;452;p158">
            <a:extLst>
              <a:ext uri="{FF2B5EF4-FFF2-40B4-BE49-F238E27FC236}">
                <a16:creationId xmlns:a16="http://schemas.microsoft.com/office/drawing/2014/main" xmlns="" id="{E05D4943-3C38-0DAF-3738-E42B69FD70EE}"/>
              </a:ext>
            </a:extLst>
          </p:cNvPr>
          <p:cNvSpPr txBox="1"/>
          <p:nvPr/>
        </p:nvSpPr>
        <p:spPr>
          <a:xfrm>
            <a:off x="289550" y="2439597"/>
            <a:ext cx="8288592" cy="2917645"/>
          </a:xfrm>
          <a:prstGeom prst="roundRect">
            <a:avLst>
              <a:gd name="adj" fmla="val 4754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1. أُدْخِلُ ٱلنّاسِخَ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ٱلْحَرْفِيَّ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ٱلْمَطْلوبَ عَلى كُلِّ جُمْلَةٍ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ٱسْمِيَّةٍ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وَأُغَيِّرُ ما يَلْزَمُ:</a:t>
            </a:r>
            <a:endParaRPr lang="ar-MA" sz="3600" b="1" kern="0" dirty="0">
              <a:sym typeface="Sakkal Majalla"/>
            </a:endParaRPr>
          </a:p>
          <a:p>
            <a:pPr marL="571500" lvl="0" indent="-571500" algn="r">
              <a:buFont typeface="Arial" panose="020B0604020202020204" pitchFamily="34" charset="0"/>
              <a:buChar char="•"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اَلْهِجْرَةُ طَبيعِيَّةٌ 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..........................................    (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للاستدراك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)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اَلطيورُ خائِفَةٌ.		........................................   (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للترجي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)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اَلْعَوْدَةُ قَريبَةٌ.   .......................................... (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التوكيد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)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ar-MA" sz="3600" b="1" kern="0" dirty="0">
              <a:solidFill>
                <a:srgbClr val="424D7C"/>
              </a:solidFill>
              <a:sym typeface="Sakkal Majalla"/>
            </a:endParaRPr>
          </a:p>
        </p:txBody>
      </p:sp>
    </p:spTree>
    <p:extLst>
      <p:ext uri="{BB962C8B-B14F-4D97-AF65-F5344CB8AC3E}">
        <p14:creationId xmlns:p14="http://schemas.microsoft.com/office/powerpoint/2010/main" val="2083879340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4B412D-2D82-A666-8CA1-9DD2A9453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48BD7767-79E5-2958-6365-BD122C16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51886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6A9C005F-D4AB-0AEA-6DD2-6BD3719F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BCA4423F-4A8D-E154-0F2F-0B099E0A22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A6274C26-1BFA-13E1-5F87-EC81C6431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EF87015C-5B0A-912C-A736-94128711B57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ABD4BD8-70DB-65F4-F9FC-C0A85E98B515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1195F13-7087-D02E-138C-D4A79E65DF1C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xmlns="" id="{A0104BE1-6158-2231-A7E7-34B5C72117F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F77F51-4B06-5C72-A218-3CD9FA0F31B7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6D74842-9C59-7115-AC64-F4F9A5F978A2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2" name="Google Shape;452;p158">
            <a:extLst>
              <a:ext uri="{FF2B5EF4-FFF2-40B4-BE49-F238E27FC236}">
                <a16:creationId xmlns:a16="http://schemas.microsoft.com/office/drawing/2014/main" xmlns="" id="{42948003-57C9-CA48-DAB9-320C533E6F88}"/>
              </a:ext>
            </a:extLst>
          </p:cNvPr>
          <p:cNvSpPr txBox="1"/>
          <p:nvPr/>
        </p:nvSpPr>
        <p:spPr>
          <a:xfrm>
            <a:off x="289550" y="2439597"/>
            <a:ext cx="8288592" cy="2917645"/>
          </a:xfrm>
          <a:prstGeom prst="roundRect">
            <a:avLst>
              <a:gd name="adj" fmla="val 4754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lvl="0" algn="r"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1. أُدْخِلُ ٱلنّاسِخَ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ٱلْحَرْفِيَّ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ٱلْمَطْلوبَ عَلى كُلِّ جُمْلَةٍ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ٱسْمِيَّةٍ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</a:t>
            </a:r>
            <a:r>
              <a:rPr lang="ar-MA" sz="3600" b="1" kern="0" dirty="0">
                <a:sym typeface="Sakkal Majalla"/>
              </a:rPr>
              <a:t>وَأُغَيِّرُ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ما يَلْزَمُ:</a:t>
            </a:r>
            <a:endParaRPr lang="ar-MA" sz="3600" b="1" kern="0" dirty="0">
              <a:sym typeface="Sakkal Majalla"/>
            </a:endParaRPr>
          </a:p>
          <a:p>
            <a:pPr marL="571500" lvl="0" indent="-571500" algn="r">
              <a:buFont typeface="Arial" panose="020B0604020202020204" pitchFamily="34" charset="0"/>
              <a:buChar char="•"/>
              <a:defRPr/>
            </a:pP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لَكِنَّ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 ٱلْهِجْرَ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ةَ 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طَبيعِيَّـــ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ـة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ٌ.                                            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(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للاستدراك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)</a:t>
            </a:r>
          </a:p>
          <a:p>
            <a:pPr marL="571500" lvl="0" indent="-571500" algn="r">
              <a:buFont typeface="Arial" panose="020B0604020202020204" pitchFamily="34" charset="0"/>
              <a:buChar char="•"/>
              <a:defRPr/>
            </a:pP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لَعَلَّ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ٱ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لطيو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رَ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خائِفَـــ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ة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ٌ.		                                   (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للترجي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)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إنَّ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 ٱلْعَوْدَ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ة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َ قَريبَـــــ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ة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ٌ.                                                    (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التوكيد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)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ar-MA" sz="3600" b="1" kern="0" dirty="0">
              <a:solidFill>
                <a:srgbClr val="424D7C"/>
              </a:solidFill>
              <a:sym typeface="Sakkal Majalla"/>
            </a:endParaRPr>
          </a:p>
        </p:txBody>
      </p:sp>
    </p:spTree>
    <p:extLst>
      <p:ext uri="{BB962C8B-B14F-4D97-AF65-F5344CB8AC3E}">
        <p14:creationId xmlns:p14="http://schemas.microsoft.com/office/powerpoint/2010/main" val="394014652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ABAF25-F416-0A7D-30A4-469EF6F52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09AD8919-E189-DEF0-CB9C-360E44B06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51886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لنصحح السؤال الثاني. من يقرأ جوابه؟ هل انتم متفقون ؟ 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7B1E348F-F5DC-5F2C-84F4-DE44497067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D514FFF2-0932-55C0-D4A2-D7B5297638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4BE23A1F-9717-A29F-3767-8279C84EB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E9501984-625F-1B1C-8F6B-131B9E75CFE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D71DFFD-2870-417D-01EA-65641C7A911B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BA79D14-79F0-B1A7-4533-BDBF29C684F3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xmlns="" id="{12BF4F3F-523F-1EAC-83C9-E5E66814B3C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3348DAC-D650-037F-EF75-F51F5D4D03FC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078822-9C52-17CF-3493-39125BBB4B6C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3" name="Google Shape;452;p158">
            <a:extLst>
              <a:ext uri="{FF2B5EF4-FFF2-40B4-BE49-F238E27FC236}">
                <a16:creationId xmlns:a16="http://schemas.microsoft.com/office/drawing/2014/main" xmlns="" id="{7652DFEE-114B-FA90-9B9A-DB86642AA375}"/>
              </a:ext>
            </a:extLst>
          </p:cNvPr>
          <p:cNvSpPr txBox="1"/>
          <p:nvPr/>
        </p:nvSpPr>
        <p:spPr>
          <a:xfrm>
            <a:off x="427704" y="2498591"/>
            <a:ext cx="8288592" cy="2917645"/>
          </a:xfrm>
          <a:prstGeom prst="roundRect">
            <a:avLst>
              <a:gd name="adj" fmla="val 4754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3600" b="1" kern="0" dirty="0">
                <a:sym typeface="Sakkal Majalla"/>
              </a:rPr>
              <a:t>2. أُعْرِبُ ٱلْجُمْلَةَ ٱلتّالِيَةَ: لَيْتَ ٱلطُّيورَ مَحْمِيَّةٌ مِنَ </a:t>
            </a:r>
            <a:r>
              <a:rPr lang="ar-MA" sz="3600" b="1" kern="0" dirty="0" err="1">
                <a:sym typeface="Sakkal Majalla"/>
              </a:rPr>
              <a:t>ٱلْأَخْطارِ</a:t>
            </a:r>
            <a:r>
              <a:rPr lang="ar-MA" sz="3600" b="1" kern="0" dirty="0">
                <a:sym typeface="Sakkal Majalla"/>
              </a:rPr>
              <a:t>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لَيْتَ : ....................................................................................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ٱلطُّيورَ : .................................................................................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مَحْمِيَّةٌ : .................................................................................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مِنَ </a:t>
            </a:r>
            <a:r>
              <a:rPr lang="ar-MA" sz="3600" b="1" kern="0" dirty="0" err="1">
                <a:solidFill>
                  <a:srgbClr val="424D7C"/>
                </a:solidFill>
                <a:sym typeface="Sakkal Majalla"/>
              </a:rPr>
              <a:t>ٱلْأَخْطارِ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 : 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173611458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AF6024-2575-F2D1-C6D0-6568CB9C0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8C72BBBA-5150-91D9-15BB-6243BD3B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51886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D98771CE-20CB-3379-825D-70D2579E66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2ACBEC06-D487-2D27-4869-4EE43094BD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F288CB1A-3695-1161-6BA8-3B186AEFF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7E819E2A-93BF-73F7-276D-A2E9AC26AB5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56C91B3-07E6-41EB-0B1B-C4283647221A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421EE6F-8DDF-D66F-D3C4-5DCC70B6C1EC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xmlns="" id="{C718126C-1D7E-5C75-2D0C-2A9306073B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CDABB6-E07F-B051-7065-1CFF00C28567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9C0590-0F0B-AAFB-55D9-8667A4ADDFD5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3" name="Google Shape;452;p158">
            <a:extLst>
              <a:ext uri="{FF2B5EF4-FFF2-40B4-BE49-F238E27FC236}">
                <a16:creationId xmlns:a16="http://schemas.microsoft.com/office/drawing/2014/main" xmlns="" id="{47B87601-61FF-1700-D1FF-53A19ECB9A34}"/>
              </a:ext>
            </a:extLst>
          </p:cNvPr>
          <p:cNvSpPr txBox="1"/>
          <p:nvPr/>
        </p:nvSpPr>
        <p:spPr>
          <a:xfrm>
            <a:off x="427704" y="2439597"/>
            <a:ext cx="8288592" cy="3482358"/>
          </a:xfrm>
          <a:prstGeom prst="roundRect">
            <a:avLst>
              <a:gd name="adj" fmla="val 4754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3600" b="1" kern="0" dirty="0">
                <a:sym typeface="Sakkal Majalla"/>
              </a:rPr>
              <a:t>2. أُعْرِبُ ٱلْجُمْلَةَ ٱلتّالِيَةَ: لَيْتَ ٱلطُّيورَ مَحْمِيَّةٌ مِنَ </a:t>
            </a:r>
            <a:r>
              <a:rPr lang="ar-MA" sz="3600" b="1" kern="0" dirty="0" err="1">
                <a:sym typeface="Sakkal Majalla"/>
              </a:rPr>
              <a:t>ٱلْأَخْطارِ</a:t>
            </a:r>
            <a:r>
              <a:rPr lang="ar-MA" sz="3600" b="1" kern="0" dirty="0">
                <a:sym typeface="Sakkal Majalla"/>
              </a:rPr>
              <a:t>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لَيْتَ : 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حَرْفُ نَصْبٍ وَتَرَجّي، مَبْنِيٌّ عَلى ٱلْفَتْحِ.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ٱلطُّيورَ :  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اِسْمُ لَيْتَ مَنْصوبٌ وَعَلامَةُ نَصْبِهِ ٱلْفَتْحَةُ ٱلظّاهِرَةُ عَلى آخِرِهِ.</a:t>
            </a:r>
          </a:p>
          <a:p>
            <a:pPr marL="571500" marR="0" lvl="0" indent="-5715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مَحْمِيَّةٌ : 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خَبَرُ لَيْتَ مَرْفوعٌ وَعَلامَةُ رَفْعِهِ ٱلضَّمَّةُ ٱلظّاهِرَةِ عَلى آخِرِهِ.</a:t>
            </a:r>
          </a:p>
          <a:p>
            <a:pPr marL="571500" marR="0" lvl="0" indent="-5715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مِنَ </a:t>
            </a:r>
            <a:r>
              <a:rPr lang="ar-MA" sz="3600" b="1" kern="0" dirty="0" err="1">
                <a:solidFill>
                  <a:srgbClr val="424D7C"/>
                </a:solidFill>
                <a:sym typeface="Sakkal Majalla"/>
              </a:rPr>
              <a:t>ٱلْأَخْطارِ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 : مِنْ 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حَرْفُ جَرٍّ</a:t>
            </a:r>
            <a:r>
              <a:rPr lang="ar-MA" sz="3600" b="1" kern="0" dirty="0">
                <a:solidFill>
                  <a:srgbClr val="424D7C"/>
                </a:solidFill>
                <a:sym typeface="Sakkal Majalla"/>
              </a:rPr>
              <a:t>، الْأَخْطارِ: </a:t>
            </a:r>
            <a:r>
              <a:rPr lang="ar-MA" sz="3600" b="1" kern="0" dirty="0">
                <a:solidFill>
                  <a:srgbClr val="C00000"/>
                </a:solidFill>
                <a:sym typeface="Sakkal Majalla"/>
              </a:rPr>
              <a:t>اِسْمٌ مَجْرورٌ وَعلامَةِ جَرِّهِ ٱلْكَسْرَةُ ٱلظّاهِرَةِ عَلى آخِرِهِ.</a:t>
            </a:r>
          </a:p>
        </p:txBody>
      </p:sp>
    </p:spTree>
    <p:extLst>
      <p:ext uri="{BB962C8B-B14F-4D97-AF65-F5344CB8AC3E}">
        <p14:creationId xmlns:p14="http://schemas.microsoft.com/office/powerpoint/2010/main" val="19300086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2F8EE4-BC55-D7F6-E189-FD4CEBAB4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B2EAAEF-D2EC-6D42-8D5B-134CEC9C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1" y="756000"/>
            <a:ext cx="7068612" cy="645288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 سنمر لتحدي الطلاقة. سأسحب 5 بطاقات تحمل أسماء 5 متعلمين.  سأنادي على المتعلم الأول ليقرأ النص بطلاقة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0A4D2C9-DE76-6D87-2744-3021A4F5C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616E31AD-4462-C868-F895-E393B94A429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D0BA3F3-3BFA-666D-A064-FBD87D28735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A2E238DD-609B-106C-FDB1-D36FC7DB7F7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DA12B3D-1FD5-7107-7A71-5CC004162490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9FE21F5-7753-5570-04CF-592965DE2241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3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6C8E605A-24F6-ABA2-1993-74CFC017A9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22027" r="21803"/>
          <a:stretch>
            <a:fillRect/>
          </a:stretch>
        </p:blipFill>
        <p:spPr>
          <a:xfrm>
            <a:off x="2835612" y="2616868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E042868-41E5-754A-0C7D-5AC36676B0A1}"/>
              </a:ext>
            </a:extLst>
          </p:cNvPr>
          <p:cNvSpPr txBox="1"/>
          <p:nvPr/>
        </p:nvSpPr>
        <p:spPr>
          <a:xfrm>
            <a:off x="3116425" y="1672512"/>
            <a:ext cx="291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تَحَدّي ٱلطَّلاقَةِ</a:t>
            </a:r>
            <a:endParaRPr kumimoji="0" lang="fr-MA" sz="48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  <a:sym typeface="Arial"/>
            </a:endParaRPr>
          </a:p>
        </p:txBody>
      </p:sp>
      <p:pic>
        <p:nvPicPr>
          <p:cNvPr id="7" name="Espace réservé pour une image  5">
            <a:extLst>
              <a:ext uri="{FF2B5EF4-FFF2-40B4-BE49-F238E27FC236}">
                <a16:creationId xmlns:a16="http://schemas.microsoft.com/office/drawing/2014/main" xmlns="" id="{96DE2C10-F8A4-6ACF-62DF-9167839EAB3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B205E4-FCB6-FC26-F5A4-C1FBA4101242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الصرف والتحويل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032A2C-77E1-ACD4-DE56-C4529B478E4B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التراكيب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8580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1728FC-D095-CC8A-0960-A5226573B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83F79449-E4D8-15A1-A9EA-2006684B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09" y="758914"/>
            <a:ext cx="6840000" cy="612000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لنتذكر الآن الفعل اللازم و الفعل المتعدي. 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2BAD122E-21A7-6553-4BA3-6FCAC2AF33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DDED349D-8C3E-8ACF-F3D8-03AF2D4446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62C8A3E2-E917-B3C0-8807-6BB700CA1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E0002E03-979D-7D44-5498-BC9341D12F1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DE6AF4D-058F-57EA-BB3B-FF51538CE641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54985DD-91E8-A655-7F90-82AB3E8BF598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4" name="Espace réservé pour une image  5">
            <a:extLst>
              <a:ext uri="{FF2B5EF4-FFF2-40B4-BE49-F238E27FC236}">
                <a16:creationId xmlns:a16="http://schemas.microsoft.com/office/drawing/2014/main" xmlns="" id="{6BAF6CA8-1E58-29F3-B53F-682716AEEF2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6D09E4A-BA9E-BDDD-D06D-59FB6E7B2890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CD95A0-3E58-B54D-BF5E-679E0785AE99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20D8C45A-3707-EEED-D9AE-6FB57D527F1D}"/>
              </a:ext>
            </a:extLst>
          </p:cNvPr>
          <p:cNvSpPr/>
          <p:nvPr/>
        </p:nvSpPr>
        <p:spPr>
          <a:xfrm>
            <a:off x="4994787" y="3120208"/>
            <a:ext cx="3523778" cy="1138105"/>
          </a:xfrm>
          <a:prstGeom prst="roundRect">
            <a:avLst/>
          </a:prstGeom>
          <a:solidFill>
            <a:srgbClr val="F0F9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اَلْفِعْلُ ٱللّازمُ</a:t>
            </a:r>
            <a:endParaRPr kumimoji="0" lang="fr-MA" sz="60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20FDEA2A-E3BE-9B1D-FFBA-92C7DA9165E4}"/>
              </a:ext>
            </a:extLst>
          </p:cNvPr>
          <p:cNvSpPr/>
          <p:nvPr/>
        </p:nvSpPr>
        <p:spPr>
          <a:xfrm>
            <a:off x="968478" y="3120209"/>
            <a:ext cx="3523778" cy="1138105"/>
          </a:xfrm>
          <a:prstGeom prst="roundRect">
            <a:avLst/>
          </a:prstGeom>
          <a:solidFill>
            <a:srgbClr val="F0F9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اَلْفِعْلُ </a:t>
            </a:r>
            <a:r>
              <a:rPr kumimoji="0" lang="ar-MA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</a:t>
            </a:r>
            <a:r>
              <a:rPr lang="ar-MA" sz="6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ْمُتَعَدّي</a:t>
            </a:r>
            <a:endParaRPr kumimoji="0" lang="fr-MA" sz="60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0000560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0D818C-AA9C-88A3-ED6D-BED7097F9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4D582E3C-67F6-E754-03EE-FC922A0F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09" y="758914"/>
            <a:ext cx="6840000" cy="612000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الذي يميز الفعل اللازم؟  من منكم يقترح جملة تتضمن فعلا لازما؟ 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E582C4E1-86B2-A35A-B0E8-0E33E7853A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5FC502D4-1A60-399E-77ED-90B3E551CB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E44D179C-4AD4-2C6C-356F-81EBDE2F5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992463F0-9E50-EF96-EB0F-45706A913FB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C9377AD-3A94-11EA-B151-19E6BF828F67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D85CA36-6559-5101-91FF-012C7E9EB30A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4" name="Espace réservé pour une image  5">
            <a:extLst>
              <a:ext uri="{FF2B5EF4-FFF2-40B4-BE49-F238E27FC236}">
                <a16:creationId xmlns:a16="http://schemas.microsoft.com/office/drawing/2014/main" xmlns="" id="{4A85C5CF-6234-8735-2BA2-4C66E82A26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BB246F-6509-3660-F702-29D6E3A0E826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4389E68-8D2F-CC8A-BAEE-00351E4A3340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581378C0-E217-C0E3-1E60-1B0BAD786F3B}"/>
              </a:ext>
            </a:extLst>
          </p:cNvPr>
          <p:cNvSpPr/>
          <p:nvPr/>
        </p:nvSpPr>
        <p:spPr>
          <a:xfrm>
            <a:off x="3043340" y="3090712"/>
            <a:ext cx="3523778" cy="1138105"/>
          </a:xfrm>
          <a:prstGeom prst="roundRect">
            <a:avLst/>
          </a:prstGeom>
          <a:solidFill>
            <a:srgbClr val="F0F9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اَلْفِعْلُ ٱللّازمُ</a:t>
            </a:r>
            <a:endParaRPr kumimoji="0" lang="fr-MA" sz="60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4038244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7CF93E1-ADB1-E990-7A7F-659FCD091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65FF80E5-BCD4-A3AD-984B-8941304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09" y="758914"/>
            <a:ext cx="6840000" cy="612000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الذي يميز الفعل المتعدي؟  من منكم يقترح جملة تتضمن فعلا متعديا؟ 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EFC85DA9-075B-52AE-CCF1-94F25BD4E3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79FC8D7E-529F-6A11-ECD6-3E3C8B86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665C25A9-737A-0222-87A7-3FEC177B0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23ECB98E-7CB0-86C0-F3DA-258329A168A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D0B5518-7527-4B90-BEC3-9EA8F0403038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79E2BA5-EEEE-2F95-18C6-CA84AD4402F5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4" name="Espace réservé pour une image  5">
            <a:extLst>
              <a:ext uri="{FF2B5EF4-FFF2-40B4-BE49-F238E27FC236}">
                <a16:creationId xmlns:a16="http://schemas.microsoft.com/office/drawing/2014/main" xmlns="" id="{8C98ECBD-E281-402C-9460-6BCF9C2998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9F82A1-0455-69E9-449E-D5346DE6D6C5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A3C009-2DC1-E829-509F-F2FE5BE66A89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9B3DA2E-C94A-5FF5-693B-34F7ECF132DD}"/>
              </a:ext>
            </a:extLst>
          </p:cNvPr>
          <p:cNvSpPr/>
          <p:nvPr/>
        </p:nvSpPr>
        <p:spPr>
          <a:xfrm>
            <a:off x="2804460" y="3189035"/>
            <a:ext cx="3523778" cy="1138105"/>
          </a:xfrm>
          <a:prstGeom prst="roundRect">
            <a:avLst/>
          </a:prstGeom>
          <a:solidFill>
            <a:srgbClr val="F0F9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اَلْفِعْلُ </a:t>
            </a:r>
            <a:r>
              <a:rPr kumimoji="0" lang="ar-MA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</a:t>
            </a:r>
            <a:r>
              <a:rPr kumimoji="0" lang="ar-MA" sz="6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ْمُتَعَدّي</a:t>
            </a:r>
            <a:endParaRPr kumimoji="0" lang="fr-MA" sz="60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2091621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00B11D-16B5-8547-5E7B-235B2EBD9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3D5E3233-EC84-56E3-F62E-834E5A12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09" y="758914"/>
            <a:ext cx="6840000" cy="612000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أنجزوا النشاط التالي على دفاتركم.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54044960-64DE-3EA1-11AF-F082C4D2E2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99DAB334-FEA9-4997-EE51-91C72BF146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BAA80138-385E-B57F-46AF-CF9377861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41BAEC34-544C-1702-67C9-DA6CD2728FB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140FFAF-4559-4A95-0FD8-18A1C15377A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BC638C7-297A-B49D-6113-68F0CF370C62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4" name="Espace réservé pour une image  5">
            <a:extLst>
              <a:ext uri="{FF2B5EF4-FFF2-40B4-BE49-F238E27FC236}">
                <a16:creationId xmlns:a16="http://schemas.microsoft.com/office/drawing/2014/main" xmlns="" id="{911BFF04-F181-538B-1290-62C75C8B955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14082D9-566B-27DC-D274-42654B6E4051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80BF3F-2D23-C859-82F7-52D17F8CC24D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3" name="Google Shape;452;p158">
            <a:extLst>
              <a:ext uri="{FF2B5EF4-FFF2-40B4-BE49-F238E27FC236}">
                <a16:creationId xmlns:a16="http://schemas.microsoft.com/office/drawing/2014/main" xmlns="" id="{14B718C2-A95F-A208-FB7E-CBD7F512F1B2}"/>
              </a:ext>
            </a:extLst>
          </p:cNvPr>
          <p:cNvSpPr txBox="1"/>
          <p:nvPr/>
        </p:nvSpPr>
        <p:spPr>
          <a:xfrm>
            <a:off x="632109" y="1947985"/>
            <a:ext cx="8288592" cy="658791"/>
          </a:xfrm>
          <a:prstGeom prst="roundRect">
            <a:avLst>
              <a:gd name="adj" fmla="val 4754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3600" b="1" kern="0" dirty="0">
                <a:sym typeface="Sakkal Majalla"/>
              </a:rPr>
              <a:t> أَكْتُبُ جُمَلاً  مُناسِبَةً </a:t>
            </a:r>
            <a:r>
              <a:rPr lang="ar-MA" sz="3600" b="1" kern="0" dirty="0" err="1">
                <a:sym typeface="Sakkal Majalla"/>
              </a:rPr>
              <a:t>لِلتَّرْسيماتِ</a:t>
            </a:r>
            <a:r>
              <a:rPr lang="ar-MA" sz="3600" b="1" kern="0" dirty="0">
                <a:sym typeface="Sakkal Majalla"/>
              </a:rPr>
              <a:t> التَّالِيَةِ:</a:t>
            </a:r>
            <a:endParaRPr lang="ar-MA" sz="3600" b="1" kern="0" dirty="0">
              <a:solidFill>
                <a:srgbClr val="424D7C"/>
              </a:solidFill>
              <a:sym typeface="Sakkal Majalla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C9280F74-ACC5-5CE3-52DD-B252A071E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15126"/>
              </p:ext>
            </p:extLst>
          </p:nvPr>
        </p:nvGraphicFramePr>
        <p:xfrm>
          <a:off x="5299586" y="2813007"/>
          <a:ext cx="3147549" cy="1434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317">
                  <a:extLst>
                    <a:ext uri="{9D8B030D-6E8A-4147-A177-3AD203B41FA5}">
                      <a16:colId xmlns:a16="http://schemas.microsoft.com/office/drawing/2014/main" xmlns="" val="4223875373"/>
                    </a:ext>
                  </a:extLst>
                </a:gridCol>
                <a:gridCol w="1466232">
                  <a:extLst>
                    <a:ext uri="{9D8B030D-6E8A-4147-A177-3AD203B41FA5}">
                      <a16:colId xmlns:a16="http://schemas.microsoft.com/office/drawing/2014/main" xmlns="" val="1388743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فاعِلٌ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فِعْلٌ لازِمٌ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15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M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</a:t>
                      </a:r>
                      <a:endParaRPr lang="ar-MA" dirty="0"/>
                    </a:p>
                    <a:p>
                      <a:endParaRPr lang="fr-M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925577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0092A324-4319-9805-4022-8941F93A6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78545"/>
              </p:ext>
            </p:extLst>
          </p:nvPr>
        </p:nvGraphicFramePr>
        <p:xfrm>
          <a:off x="1838632" y="4645873"/>
          <a:ext cx="6608502" cy="1434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6387">
                  <a:extLst>
                    <a:ext uri="{9D8B030D-6E8A-4147-A177-3AD203B41FA5}">
                      <a16:colId xmlns:a16="http://schemas.microsoft.com/office/drawing/2014/main" xmlns="" val="4223875373"/>
                    </a:ext>
                  </a:extLst>
                </a:gridCol>
                <a:gridCol w="1848465">
                  <a:extLst>
                    <a:ext uri="{9D8B030D-6E8A-4147-A177-3AD203B41FA5}">
                      <a16:colId xmlns:a16="http://schemas.microsoft.com/office/drawing/2014/main" xmlns="" val="2050476470"/>
                    </a:ext>
                  </a:extLst>
                </a:gridCol>
                <a:gridCol w="2203650">
                  <a:extLst>
                    <a:ext uri="{9D8B030D-6E8A-4147-A177-3AD203B41FA5}">
                      <a16:colId xmlns:a16="http://schemas.microsoft.com/office/drawing/2014/main" xmlns="" val="1388743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مَفْعولٌ بِهِ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فاعِلٌ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فِعْلٌ مُتَعَدٍ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15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M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</a:t>
                      </a:r>
                      <a:endParaRPr lang="ar-MA" dirty="0"/>
                    </a:p>
                    <a:p>
                      <a:endParaRPr lang="fr-M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925577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FF576AC4-402F-7ADB-D4E7-49BD58850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34432"/>
              </p:ext>
            </p:extLst>
          </p:nvPr>
        </p:nvGraphicFramePr>
        <p:xfrm>
          <a:off x="560439" y="2813006"/>
          <a:ext cx="4414683" cy="1434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2322">
                  <a:extLst>
                    <a:ext uri="{9D8B030D-6E8A-4147-A177-3AD203B41FA5}">
                      <a16:colId xmlns:a16="http://schemas.microsoft.com/office/drawing/2014/main" xmlns="" val="4223875373"/>
                    </a:ext>
                  </a:extLst>
                </a:gridCol>
                <a:gridCol w="1346136">
                  <a:extLst>
                    <a:ext uri="{9D8B030D-6E8A-4147-A177-3AD203B41FA5}">
                      <a16:colId xmlns:a16="http://schemas.microsoft.com/office/drawing/2014/main" xmlns="" val="1480321052"/>
                    </a:ext>
                  </a:extLst>
                </a:gridCol>
                <a:gridCol w="1446225">
                  <a:extLst>
                    <a:ext uri="{9D8B030D-6E8A-4147-A177-3AD203B41FA5}">
                      <a16:colId xmlns:a16="http://schemas.microsoft.com/office/drawing/2014/main" xmlns="" val="1388743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جارٌّ وَ مَجْرورٌ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فاعِلٌ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فِعْلٌ لازِمٌ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15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M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</a:t>
                      </a:r>
                      <a:endParaRPr lang="ar-MA" dirty="0"/>
                    </a:p>
                    <a:p>
                      <a:endParaRPr lang="fr-M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925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533972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0C28EB5-2758-D59B-2314-D3323B270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08A204EC-45C4-E194-835B-81E18693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09" y="758914"/>
            <a:ext cx="6840000" cy="612000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سأمر بين الصفوف لمساعدتكم.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65C928C8-D1EB-B7EE-BE0E-8F12582D45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B2FDDB08-B427-1486-D924-DE76216B4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E3760261-A697-AA9B-7C5C-5B5E03069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DAF276AD-F0EA-50F5-2C5B-03F6FC91158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68A7391-DD75-90A3-428E-A79747DBAA1B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34B313E-D539-6F58-302E-A65F3CACC0E3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4" name="Espace réservé pour une image  5">
            <a:extLst>
              <a:ext uri="{FF2B5EF4-FFF2-40B4-BE49-F238E27FC236}">
                <a16:creationId xmlns:a16="http://schemas.microsoft.com/office/drawing/2014/main" xmlns="" id="{882A44C0-2760-1E12-1A40-2F2A772182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32FCF5-97B3-5376-D070-36082AD8423D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E41B5E-77A0-84C8-5544-F627606131B6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3" name="Google Shape;452;p158">
            <a:extLst>
              <a:ext uri="{FF2B5EF4-FFF2-40B4-BE49-F238E27FC236}">
                <a16:creationId xmlns:a16="http://schemas.microsoft.com/office/drawing/2014/main" xmlns="" id="{F6E35EA6-19B9-4674-ACB0-8E7B356D4062}"/>
              </a:ext>
            </a:extLst>
          </p:cNvPr>
          <p:cNvSpPr txBox="1"/>
          <p:nvPr/>
        </p:nvSpPr>
        <p:spPr>
          <a:xfrm>
            <a:off x="632109" y="1947985"/>
            <a:ext cx="8288592" cy="658791"/>
          </a:xfrm>
          <a:prstGeom prst="roundRect">
            <a:avLst>
              <a:gd name="adj" fmla="val 4754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أَكْتُبُ جُمَلاً  مُناسِبَةً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لِلتَّرْسيماتِ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التَّالِيَةِ:</a:t>
            </a:r>
            <a:endParaRPr kumimoji="0" lang="ar-MA" sz="3600" b="1" i="0" u="none" strike="noStrike" kern="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Sakkal Majalla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F24F4331-E0E3-D530-9891-DE04A09106C7}"/>
              </a:ext>
            </a:extLst>
          </p:cNvPr>
          <p:cNvGraphicFramePr>
            <a:graphicFrameLocks noGrp="1"/>
          </p:cNvGraphicFramePr>
          <p:nvPr/>
        </p:nvGraphicFramePr>
        <p:xfrm>
          <a:off x="5299586" y="2813007"/>
          <a:ext cx="3147549" cy="1434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317">
                  <a:extLst>
                    <a:ext uri="{9D8B030D-6E8A-4147-A177-3AD203B41FA5}">
                      <a16:colId xmlns:a16="http://schemas.microsoft.com/office/drawing/2014/main" xmlns="" val="4223875373"/>
                    </a:ext>
                  </a:extLst>
                </a:gridCol>
                <a:gridCol w="1466232">
                  <a:extLst>
                    <a:ext uri="{9D8B030D-6E8A-4147-A177-3AD203B41FA5}">
                      <a16:colId xmlns:a16="http://schemas.microsoft.com/office/drawing/2014/main" xmlns="" val="1388743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فاعِلٌ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فِعْلٌ لازِمٌ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15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M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</a:t>
                      </a:r>
                      <a:endParaRPr lang="ar-MA" dirty="0"/>
                    </a:p>
                    <a:p>
                      <a:endParaRPr lang="fr-M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925577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8C249C53-0D2D-6BDD-C1E9-C999B811C32A}"/>
              </a:ext>
            </a:extLst>
          </p:cNvPr>
          <p:cNvGraphicFramePr>
            <a:graphicFrameLocks noGrp="1"/>
          </p:cNvGraphicFramePr>
          <p:nvPr/>
        </p:nvGraphicFramePr>
        <p:xfrm>
          <a:off x="1838632" y="4645873"/>
          <a:ext cx="6608502" cy="1434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6387">
                  <a:extLst>
                    <a:ext uri="{9D8B030D-6E8A-4147-A177-3AD203B41FA5}">
                      <a16:colId xmlns:a16="http://schemas.microsoft.com/office/drawing/2014/main" xmlns="" val="4223875373"/>
                    </a:ext>
                  </a:extLst>
                </a:gridCol>
                <a:gridCol w="1848465">
                  <a:extLst>
                    <a:ext uri="{9D8B030D-6E8A-4147-A177-3AD203B41FA5}">
                      <a16:colId xmlns:a16="http://schemas.microsoft.com/office/drawing/2014/main" xmlns="" val="2050476470"/>
                    </a:ext>
                  </a:extLst>
                </a:gridCol>
                <a:gridCol w="2203650">
                  <a:extLst>
                    <a:ext uri="{9D8B030D-6E8A-4147-A177-3AD203B41FA5}">
                      <a16:colId xmlns:a16="http://schemas.microsoft.com/office/drawing/2014/main" xmlns="" val="1388743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مَفْعولٌ بِهِ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فاعِلٌ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فِعْلٌ مُتَعَدٍ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15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M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</a:t>
                      </a:r>
                      <a:endParaRPr lang="ar-MA" dirty="0"/>
                    </a:p>
                    <a:p>
                      <a:endParaRPr lang="fr-M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925577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A58AF493-EA79-2AF8-54AA-8628D428C518}"/>
              </a:ext>
            </a:extLst>
          </p:cNvPr>
          <p:cNvGraphicFramePr>
            <a:graphicFrameLocks noGrp="1"/>
          </p:cNvGraphicFramePr>
          <p:nvPr/>
        </p:nvGraphicFramePr>
        <p:xfrm>
          <a:off x="560439" y="2813006"/>
          <a:ext cx="4414683" cy="1434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2322">
                  <a:extLst>
                    <a:ext uri="{9D8B030D-6E8A-4147-A177-3AD203B41FA5}">
                      <a16:colId xmlns:a16="http://schemas.microsoft.com/office/drawing/2014/main" xmlns="" val="4223875373"/>
                    </a:ext>
                  </a:extLst>
                </a:gridCol>
                <a:gridCol w="1346136">
                  <a:extLst>
                    <a:ext uri="{9D8B030D-6E8A-4147-A177-3AD203B41FA5}">
                      <a16:colId xmlns:a16="http://schemas.microsoft.com/office/drawing/2014/main" xmlns="" val="1480321052"/>
                    </a:ext>
                  </a:extLst>
                </a:gridCol>
                <a:gridCol w="1446225">
                  <a:extLst>
                    <a:ext uri="{9D8B030D-6E8A-4147-A177-3AD203B41FA5}">
                      <a16:colId xmlns:a16="http://schemas.microsoft.com/office/drawing/2014/main" xmlns="" val="1388743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جارٌّ وَ مَجْرورٌ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فاعِلٌ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فِعْلٌ لازِمٌ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15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M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</a:t>
                      </a:r>
                      <a:endParaRPr lang="ar-MA" dirty="0"/>
                    </a:p>
                    <a:p>
                      <a:endParaRPr lang="fr-M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925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380082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90EFEC-D6C8-6394-8B19-6C7729E09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0E9A797A-7956-4EFF-FA42-E255452D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09" y="758914"/>
            <a:ext cx="6840000" cy="612000"/>
          </a:xfrm>
        </p:spPr>
        <p:txBody>
          <a:bodyPr>
            <a:normAutofit fontScale="90000"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نصحح.  من يقرأ جوابه؟ هل أنتم متفقون؟ سأسجل بعض الجمل على السبورة كي تكتبوها على دفاتركم.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91C3E2F5-14D8-69F5-C81E-980875EF9C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307D937E-9A97-6800-257A-468F61412F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96A35174-B17D-3587-A12D-938F817B9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BC60B8CA-76EB-5982-CB6D-6C8D65182D1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688BEBF-B4B5-A258-286F-57FE8672BD0B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A436E62-A0CC-A19A-D59F-5410B56ADFC8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4" name="Espace réservé pour une image  5">
            <a:extLst>
              <a:ext uri="{FF2B5EF4-FFF2-40B4-BE49-F238E27FC236}">
                <a16:creationId xmlns:a16="http://schemas.microsoft.com/office/drawing/2014/main" xmlns="" id="{C355D8F2-CDF6-51F0-BF8E-E6BAB0D9C1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44F0EE4-8FC8-2ADA-16FD-9CEF062083A5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25E1A0C-67BB-E912-CD18-BF5F66BE42A1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3" name="Google Shape;452;p158">
            <a:extLst>
              <a:ext uri="{FF2B5EF4-FFF2-40B4-BE49-F238E27FC236}">
                <a16:creationId xmlns:a16="http://schemas.microsoft.com/office/drawing/2014/main" xmlns="" id="{4B30841C-5B1D-6BEB-2653-CBF09BAA74CF}"/>
              </a:ext>
            </a:extLst>
          </p:cNvPr>
          <p:cNvSpPr txBox="1"/>
          <p:nvPr/>
        </p:nvSpPr>
        <p:spPr>
          <a:xfrm>
            <a:off x="632109" y="1947985"/>
            <a:ext cx="8288592" cy="658791"/>
          </a:xfrm>
          <a:prstGeom prst="roundRect">
            <a:avLst>
              <a:gd name="adj" fmla="val 4754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أَكْتُبُ جُمَلاً  مُناسِبَةً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لِلتَّرْسيماتِ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 التَّالِيَةِ:</a:t>
            </a:r>
            <a:endParaRPr kumimoji="0" lang="ar-MA" sz="3600" b="1" i="0" u="none" strike="noStrike" kern="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Sakkal Majalla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18FB34E5-B6A3-DBC3-DC06-98A7CC3178DA}"/>
              </a:ext>
            </a:extLst>
          </p:cNvPr>
          <p:cNvGraphicFramePr>
            <a:graphicFrameLocks noGrp="1"/>
          </p:cNvGraphicFramePr>
          <p:nvPr/>
        </p:nvGraphicFramePr>
        <p:xfrm>
          <a:off x="5299586" y="2813007"/>
          <a:ext cx="3147549" cy="1434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317">
                  <a:extLst>
                    <a:ext uri="{9D8B030D-6E8A-4147-A177-3AD203B41FA5}">
                      <a16:colId xmlns:a16="http://schemas.microsoft.com/office/drawing/2014/main" xmlns="" val="4223875373"/>
                    </a:ext>
                  </a:extLst>
                </a:gridCol>
                <a:gridCol w="1466232">
                  <a:extLst>
                    <a:ext uri="{9D8B030D-6E8A-4147-A177-3AD203B41FA5}">
                      <a16:colId xmlns:a16="http://schemas.microsoft.com/office/drawing/2014/main" xmlns="" val="1388743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فاعِلٌ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فِعْلٌ لازِمٌ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15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M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</a:t>
                      </a:r>
                      <a:endParaRPr lang="ar-MA" dirty="0"/>
                    </a:p>
                    <a:p>
                      <a:endParaRPr lang="fr-M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925577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45713096-E451-1BB2-BD50-AA85753CCCE9}"/>
              </a:ext>
            </a:extLst>
          </p:cNvPr>
          <p:cNvGraphicFramePr>
            <a:graphicFrameLocks noGrp="1"/>
          </p:cNvGraphicFramePr>
          <p:nvPr/>
        </p:nvGraphicFramePr>
        <p:xfrm>
          <a:off x="1838632" y="4645873"/>
          <a:ext cx="6608502" cy="1434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6387">
                  <a:extLst>
                    <a:ext uri="{9D8B030D-6E8A-4147-A177-3AD203B41FA5}">
                      <a16:colId xmlns:a16="http://schemas.microsoft.com/office/drawing/2014/main" xmlns="" val="4223875373"/>
                    </a:ext>
                  </a:extLst>
                </a:gridCol>
                <a:gridCol w="1848465">
                  <a:extLst>
                    <a:ext uri="{9D8B030D-6E8A-4147-A177-3AD203B41FA5}">
                      <a16:colId xmlns:a16="http://schemas.microsoft.com/office/drawing/2014/main" xmlns="" val="2050476470"/>
                    </a:ext>
                  </a:extLst>
                </a:gridCol>
                <a:gridCol w="2203650">
                  <a:extLst>
                    <a:ext uri="{9D8B030D-6E8A-4147-A177-3AD203B41FA5}">
                      <a16:colId xmlns:a16="http://schemas.microsoft.com/office/drawing/2014/main" xmlns="" val="1388743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مَفْعولٌ بِهِ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فاعِلٌ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فِعْلٌ مُتَعَدٍ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15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M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</a:t>
                      </a:r>
                      <a:endParaRPr lang="ar-MA" dirty="0"/>
                    </a:p>
                    <a:p>
                      <a:endParaRPr lang="fr-M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925577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D6A80740-C264-DB4A-2F83-6C1CA872C495}"/>
              </a:ext>
            </a:extLst>
          </p:cNvPr>
          <p:cNvGraphicFramePr>
            <a:graphicFrameLocks noGrp="1"/>
          </p:cNvGraphicFramePr>
          <p:nvPr/>
        </p:nvGraphicFramePr>
        <p:xfrm>
          <a:off x="560439" y="2813006"/>
          <a:ext cx="4414683" cy="1434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2322">
                  <a:extLst>
                    <a:ext uri="{9D8B030D-6E8A-4147-A177-3AD203B41FA5}">
                      <a16:colId xmlns:a16="http://schemas.microsoft.com/office/drawing/2014/main" xmlns="" val="4223875373"/>
                    </a:ext>
                  </a:extLst>
                </a:gridCol>
                <a:gridCol w="1346136">
                  <a:extLst>
                    <a:ext uri="{9D8B030D-6E8A-4147-A177-3AD203B41FA5}">
                      <a16:colId xmlns:a16="http://schemas.microsoft.com/office/drawing/2014/main" xmlns="" val="1480321052"/>
                    </a:ext>
                  </a:extLst>
                </a:gridCol>
                <a:gridCol w="1446225">
                  <a:extLst>
                    <a:ext uri="{9D8B030D-6E8A-4147-A177-3AD203B41FA5}">
                      <a16:colId xmlns:a16="http://schemas.microsoft.com/office/drawing/2014/main" xmlns="" val="1388743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جارٌّ وَ مَجْرورٌ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فاعِلٌ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0" dirty="0">
                          <a:solidFill>
                            <a:srgbClr val="424D7C"/>
                          </a:solidFill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فِعْلٌ لازِمٌ </a:t>
                      </a:r>
                      <a:endParaRPr lang="fr-MA" sz="3600" b="1" kern="0" dirty="0">
                        <a:solidFill>
                          <a:srgbClr val="424D7C"/>
                        </a:solidFill>
                        <a:latin typeface="Microsoft Uighur" panose="02000000000000000000" pitchFamily="2" charset="-78"/>
                        <a:ea typeface="Calibri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15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M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...............</a:t>
                      </a:r>
                      <a:endParaRPr kumimoji="0" lang="ar-MA" sz="101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MA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24D7C"/>
                          </a:solidFill>
                          <a:effectLst/>
                          <a:uLnTx/>
                          <a:uFillTx/>
                          <a:latin typeface="Microsoft Uighur" panose="02000000000000000000" pitchFamily="2" charset="-78"/>
                          <a:ea typeface="Calibri"/>
                          <a:cs typeface="Microsoft Uighur" panose="02000000000000000000" pitchFamily="2" charset="-78"/>
                        </a:rPr>
                        <a:t>...........</a:t>
                      </a:r>
                      <a:endParaRPr lang="ar-MA" dirty="0"/>
                    </a:p>
                    <a:p>
                      <a:endParaRPr lang="fr-M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925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79219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CBE0FFB-4F56-CEE7-418D-2EC3CC484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7697430A-44B4-E06D-11B8-799C41EB6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51886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الآن، سنبحث في النص عن جمل 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5B342405-5F0D-5BAC-B9A3-A07B49640E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065FFC30-B59F-408E-39C3-4FEE280E88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D1FE2EAC-8F2D-6F2A-44ED-7A97E9F44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261657BB-53AA-B13B-341B-B914FF17676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08C2EAB-8EA4-4D3A-1F68-BA0855DD2AA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59B430F-570B-0C7C-CF3A-66B891CB55E0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xmlns="" id="{160851EC-B0C1-BBFA-8AC6-A0F7B693827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7D97CC9-F37A-B3D3-341A-49ABA5713606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270FB7-94F5-45FE-8960-D61836469189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332EF0C-B581-B9C2-47EA-CF914F5958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109" y="2581785"/>
            <a:ext cx="8226892" cy="24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77279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78AFBC-45E0-CE76-CE3F-2495EE083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C6BE55DE-F480-CA63-F32B-B0E58737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51886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الآن، أنجزوا نشاط الشكل على كراساتكم. عمل فردي.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F22774C2-3B77-E773-CE82-554A0FCFD6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8FC6555E-0934-A7C8-62E8-3BB5872758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190383D8-CCB1-3EEE-DC87-460D585FF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A93E35E5-7BF5-2DC8-A189-E2BF0FD13FC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4A8244A-BBBC-2560-4C63-1898BEB15752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5300381-DF1F-CAEE-A138-EAFB5C6349B0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xmlns="" id="{3E7200B2-BB54-F6A0-B41E-CE8AF7C83E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4D1CEB-C222-F841-4651-E43E1C0FCFE7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486D187-3CB5-3CA8-A79D-E9BABB256730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29B6B36-A221-C91B-CE5F-2A2FCA3F9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109" y="2581785"/>
            <a:ext cx="8226892" cy="24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64888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75F9A6-BE60-4B64-540F-D32CA84A4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3C0EA5AC-00EA-2C35-A769-DA910535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51886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سأمر بين الصفوف لمساعدتكم.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3011042C-4AC4-8D23-39C0-BE0555C6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00A8F823-A32A-0E2B-C71A-D8B45B4505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1F162B9B-6F1B-109A-86D8-E8B903251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B353BAF5-75D2-1028-DBC1-8016F2B22A5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114607C-927F-DD36-E2C5-AEC29C7442C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6439EE3-4174-4A53-C816-94C6750DE612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xmlns="" id="{BE5499EF-DB20-7AD2-0E16-8B69DD27DC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5A7CDD3-34F2-65D2-29E7-55BBAAC334CB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89895D-E770-8247-8BDD-5559F63B55F1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F042FD5-46CB-1121-7CA5-87720DBF0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109" y="2581785"/>
            <a:ext cx="8226892" cy="24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80590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810E27-7FDD-D004-0A9C-14C9390AD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F99EE10E-C25C-EDCF-97EB-842A1F3C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51886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لنصحح.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C1681E77-4BFC-0AA9-AF38-9F86C18BF6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D8514F5A-715E-9781-24E1-77828DCF89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41D360A9-41B7-F4CE-1434-36A87FB77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228202B9-B5B3-ED65-1CD8-F04FC8FA0C9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63B8255-8E9B-9BF7-E4AC-1093C5A31C7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17FB769-0ECE-7F50-67B8-A3DD98D5ACD8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xmlns="" id="{8BD52984-35B9-B7DA-D151-23AEC31364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091AF6-FB8E-13DE-7AF8-13E3CEF5A1ED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26D086-A9C4-CD9A-D838-651D2C62E00B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800831-9586-48DD-6A2B-618BF5FB03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109" y="2581785"/>
            <a:ext cx="8226892" cy="24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9881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FF3C1C-E5BF-B6C2-D040-8709FEF8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9182722A-55CE-034F-996F-633DA188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أنادي على التلميذ الأول: .................................. 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F72FC32D-5F92-6763-81B1-24B6A0E4F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F49E0585-C52C-C5D9-C2E4-8A57D3A234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28D6A5F5-5D2E-9F05-583D-415C3777C7E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E0D43424-C2F2-8583-D851-F668C6C0E87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AD1B066-FBC7-C512-0CE5-69129519851F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056E91A-CEC6-2FCE-959A-E930D9486B64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813578D6-206E-1DF6-0837-D9BFCC9977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E2401F-6115-7244-DCD6-DB102FFDB6C1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الصرف والتحويل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017493-5705-1053-13D0-5479829931E9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التراكيب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697695D-EB92-9339-E537-7B7E992C060D}"/>
              </a:ext>
            </a:extLst>
          </p:cNvPr>
          <p:cNvSpPr txBox="1"/>
          <p:nvPr/>
        </p:nvSpPr>
        <p:spPr>
          <a:xfrm>
            <a:off x="392399" y="1656576"/>
            <a:ext cx="835920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تُعَدُّ آسِيا أَكْبَرُ قارّاتِ ﭐلْعالَمِ مَساحَةً، وَتَضُمُّ أَكْثَرَ مِنْ نِصْفِ سُكّانِ ﭐلْأَرْضِ. تَضُمُّ دُوَلاً كَالصّينِ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وَﭐلْهِنْدِ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وَﭐلْيابانِ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. تَتَمَيَّزُ بِتَضاريسَ مُتَنَوِّعَةٍ، فيها جِبالٌ شاهِقَةٌ مِثْلُ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ﭐلْهِمالايا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، وَصَحارى واسِعَةٌ، وَغاباتٌ كَثيفَةٌ. تَعيشُ فيها شُعوبٌ مُتَعَدِّدَةُ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ﭐلثَّقافاتِ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وَﭐللُّغاتِ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، وَلِكُلِّ بَلَدٍ عاداتُهُ وَتَقاليدُهُ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ﭐلْخاصَّةُ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. تَشْتَهِرُ آسِيا  بِكَوْنِها مَوْطِنَ حَضاراتٍ عَريقَةٍ ساهَمَتْ في تَطَوُّرِ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ﭐلْبَشَرِيَّةِ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. مِنْ أَهَمِّ إِنْجازاتِها : اِخْتِراعُ ﭐلْوَرَقِ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وَﭐلطِّباعَةِ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وَﭐلْبارودِ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وَﭐلْبوصَلَةِ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، وَكانَ لِعُلَمائِها دَوْرٌ كَبيرٌ في مَجالاتِ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ﭐلرِّياضِيّاتِ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وَﭐلْفَلَكِ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وَﭐلطِّبِّ</a:t>
            </a:r>
            <a:r>
              <a:rPr lang="ar-MA" sz="3200" b="1" dirty="0">
                <a:solidFill>
                  <a:srgbClr val="424D7C"/>
                </a:solidFill>
                <a:latin typeface="Times New Roman" panose="02020603050405020304" pitchFamily="18" charset="0"/>
                <a:cs typeface="Microsoft Uighur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394177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6C87D4-70A1-FBAE-4AD9-2941CDA59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E7CDEF8D-3793-2E71-4A73-DB3B40BA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19714"/>
            <a:ext cx="6840000" cy="651886"/>
          </a:xfrm>
        </p:spPr>
        <p:txBody>
          <a:bodyPr>
            <a:norm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A5569B68-EFBE-2677-CA72-1F0E21404F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79391985-7655-00E3-9094-C186D93EEF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75929475-CD71-A035-C9E5-2EFE9FE71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E9901AF7-6D6C-7206-D204-2733355A25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89F0A59-DACA-65E3-EE86-CB66572F109F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D980D9C-394F-6CD5-CE82-6AE1A00B2BD6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xmlns="" id="{F543E51E-A4CA-BF68-8F5C-8E55A924576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9BBECC-0A5F-C4F8-F05D-D20B07621881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4AF3BE-F17A-01CE-049E-12A9EABF0CD6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9F160F36-7002-5074-02B2-A3B1F1A1ECEE}"/>
              </a:ext>
            </a:extLst>
          </p:cNvPr>
          <p:cNvSpPr/>
          <p:nvPr/>
        </p:nvSpPr>
        <p:spPr>
          <a:xfrm>
            <a:off x="317602" y="1900054"/>
            <a:ext cx="8450803" cy="3810059"/>
          </a:xfrm>
          <a:prstGeom prst="roundRect">
            <a:avLst>
              <a:gd name="adj" fmla="val 11588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720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إِنَّ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ﭐ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لْهِجْرَةَ ظاهِرَةٌ إِنْسانِيَّةٌ قَديمَةٌ ظَلَّتْ مُسْتَمِرَّةً عَبْرَ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ﭐ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لْعُصورِ. أَصْبَحَ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ﭐ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لنّاسُ يُهاجِرونَ بَحْثاً عَنْ فُرَصٍ أَفْضَلَ لِلْعَمَلِ وَ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ﭐ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لتَّعْليمِ. لَعَلَّ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ﭐ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لْأَوْضاعَ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ﭐ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لْاِقْتِصادِيَّةَ كانَتْ دافِعاً قَوِيّاً لِلهِجْرَةِ. يَسْعى 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ﭐ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لْمُهاجِرونَ إِلى تَحْسينِ حَياتِهِمْ، لَكِنَّهُمْ قَدْ يُواجِهونَ تَحَدِّياتٍ في 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ﭐ</a:t>
            </a:r>
            <a:r>
              <a:rPr kumimoji="0" lang="ar-MA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لْاِنْدِماجِ</a:t>
            </a: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  <a:endParaRPr kumimoji="0" lang="fr-MA" sz="4800" b="1" i="0" u="none" strike="noStrike" kern="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2074135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4FDA06-B23A-D621-423D-643242FE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DED3320-4D2D-B33D-7A86-2AACBA4C0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7053" y="1790694"/>
            <a:ext cx="7789894" cy="4824000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xmlns="" id="{B892232F-2C5A-0A9D-2250-6AC8C408FF79}"/>
              </a:ext>
            </a:extLst>
          </p:cNvPr>
          <p:cNvSpPr txBox="1">
            <a:spLocks/>
          </p:cNvSpPr>
          <p:nvPr/>
        </p:nvSpPr>
        <p:spPr>
          <a:xfrm>
            <a:off x="637196" y="799702"/>
            <a:ext cx="78867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اختتام الحصة</a:t>
            </a:r>
            <a:endParaRPr kumimoji="0" lang="fr-MA" sz="4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03101C6-BF6B-2F71-435A-2D0B8F539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7804" y="943702"/>
            <a:ext cx="432000" cy="432000"/>
          </a:xfrm>
          <a:prstGeom prst="rect">
            <a:avLst/>
          </a:prstGeom>
          <a:ln>
            <a:noFill/>
          </a:ln>
        </p:spPr>
      </p:pic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F867C460-085A-81C4-E42C-F362671287D1}"/>
              </a:ext>
            </a:extLst>
          </p:cNvPr>
          <p:cNvSpPr txBox="1">
            <a:spLocks/>
          </p:cNvSpPr>
          <p:nvPr/>
        </p:nvSpPr>
        <p:spPr>
          <a:xfrm>
            <a:off x="2242314" y="2438273"/>
            <a:ext cx="4500000" cy="1462752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D7B"/>
              </a:buClr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ماذا تعلمتم اليوم؟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4468E97-2950-BF8B-CD72-E2C70C14C13C}"/>
              </a:ext>
            </a:extLst>
          </p:cNvPr>
          <p:cNvSpPr txBox="1"/>
          <p:nvPr/>
        </p:nvSpPr>
        <p:spPr>
          <a:xfrm>
            <a:off x="5295188" y="1822096"/>
            <a:ext cx="158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اختتام الحصة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4BA2A03-4A5C-8203-ADEB-45E9B3AE6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38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CD3BEC-8C22-37C4-123C-E364320A7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1BC2C106-0969-5C0A-95CA-3C3825FA6CDE}"/>
              </a:ext>
            </a:extLst>
          </p:cNvPr>
          <p:cNvSpPr txBox="1"/>
          <p:nvPr/>
        </p:nvSpPr>
        <p:spPr>
          <a:xfrm>
            <a:off x="499812" y="829308"/>
            <a:ext cx="70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يذكرنا بأزمنة الفعل و أنواع الفعل المعتل التي تعلمنا؟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xmlns="" id="{12E3797A-6548-EFD1-217F-8B2290C5EBDB}"/>
              </a:ext>
            </a:extLst>
          </p:cNvPr>
          <p:cNvSpPr/>
          <p:nvPr/>
        </p:nvSpPr>
        <p:spPr>
          <a:xfrm>
            <a:off x="410359" y="28482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2C36B62F-9929-ED13-EA07-11DAC61627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12F3B156-A26F-76F6-8D87-E9F177D6DE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78A134BF-A56D-8012-4DFE-AA6D700E55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9BDE5142-1F88-B0CF-84D1-3BE5BE35D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4ECDD4A-09FD-4D65-BFC6-2F0350E8046F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3F9D2E4-0CCB-95BD-1A81-30EC52BC77C6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4" name="Espace réservé pour une image  5">
            <a:extLst>
              <a:ext uri="{FF2B5EF4-FFF2-40B4-BE49-F238E27FC236}">
                <a16:creationId xmlns:a16="http://schemas.microsoft.com/office/drawing/2014/main" xmlns="" id="{43330047-2DC9-1E7D-9DE4-A3692B440EE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B3D6C98-77C2-DDC9-B1BC-C7AE5E4B9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1665483"/>
            <a:ext cx="5739780" cy="48591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D297111-4F3D-E3AF-2FF8-7E5ABB58C361}"/>
              </a:ext>
            </a:extLst>
          </p:cNvPr>
          <p:cNvSpPr txBox="1"/>
          <p:nvPr/>
        </p:nvSpPr>
        <p:spPr>
          <a:xfrm>
            <a:off x="2246593" y="2560677"/>
            <a:ext cx="2959487" cy="1736646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>
                <a:solidFill>
                  <a:prstClr val="white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اَلنَّواسِخُ</a:t>
            </a: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ٱلْحَرْفِيَّةُ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192B72-E6E2-4B09-95C9-4FB3E5C47D92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0EBED7-1205-A4B9-2A2E-7464FBD4AE4B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التراكيب</a:t>
            </a:r>
          </a:p>
        </p:txBody>
      </p:sp>
    </p:spTree>
    <p:extLst>
      <p:ext uri="{BB962C8B-B14F-4D97-AF65-F5344CB8AC3E}">
        <p14:creationId xmlns:p14="http://schemas.microsoft.com/office/powerpoint/2010/main" val="3382025422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CFBED8-89F6-346D-9F80-31B03BF32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C3A3184A-D40C-5D73-F5BB-80C2FE3C2468}"/>
              </a:ext>
            </a:extLst>
          </p:cNvPr>
          <p:cNvSpPr txBox="1"/>
          <p:nvPr/>
        </p:nvSpPr>
        <p:spPr>
          <a:xfrm>
            <a:off x="499812" y="829308"/>
            <a:ext cx="70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يذكرنا بأحوال الخبر و النواسخ الفعلية التي تعلمنا؟</a:t>
            </a:r>
            <a:endParaRPr kumimoji="0" lang="ar-M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xmlns="" id="{B9B0CB23-DBD9-CC54-1293-DD1A9FAD659D}"/>
              </a:ext>
            </a:extLst>
          </p:cNvPr>
          <p:cNvSpPr/>
          <p:nvPr/>
        </p:nvSpPr>
        <p:spPr>
          <a:xfrm>
            <a:off x="410359" y="28482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CA861DA-6D9D-FD39-CE1A-A457502F28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5E5D3FF7-82FF-5E61-879A-8A9C47A4DA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44C008AA-292C-F8F8-F66E-C12F1878A8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58CC0811-4FF1-87FB-3DEC-81415C6DA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59EF7CE-0F1C-2F6A-7A1A-8CE86B5841C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4D93CEC-6E1B-EDC6-B81F-3F04ED883B03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القراءة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50A94EE-A261-072F-9E80-C2EE0DE105C6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1399EF9-CC43-3EC6-D876-2D06CE5E6EFF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ورشة الكتابة</a:t>
            </a:r>
          </a:p>
        </p:txBody>
      </p:sp>
      <p:pic>
        <p:nvPicPr>
          <p:cNvPr id="4" name="Espace réservé pour une image  5">
            <a:extLst>
              <a:ext uri="{FF2B5EF4-FFF2-40B4-BE49-F238E27FC236}">
                <a16:creationId xmlns:a16="http://schemas.microsoft.com/office/drawing/2014/main" xmlns="" id="{59AB8576-31DB-36D4-A1E9-490C72A1B0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B52E83-B85E-8BA4-984C-BB230AC699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89" y="1579725"/>
            <a:ext cx="5739780" cy="48591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C99D7D1-71DE-7C63-FD33-B3699BF0F997}"/>
              </a:ext>
            </a:extLst>
          </p:cNvPr>
          <p:cNvSpPr txBox="1"/>
          <p:nvPr/>
        </p:nvSpPr>
        <p:spPr>
          <a:xfrm>
            <a:off x="2385628" y="2272650"/>
            <a:ext cx="2959487" cy="1736646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>
                <a:solidFill>
                  <a:prstClr val="white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اَلْفِعْلُ</a:t>
            </a: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ٱللازِمُ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 err="1">
                <a:solidFill>
                  <a:prstClr val="white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وَٱلْ</a:t>
            </a: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فِعْلُ </a:t>
            </a:r>
            <a:r>
              <a:rPr kumimoji="0" lang="ar-MA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ٱلْمُتَعَدّ</a:t>
            </a:r>
            <a:r>
              <a:rPr lang="ar-MA" sz="4800" b="1" dirty="0">
                <a:solidFill>
                  <a:prstClr val="white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4616885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7F2A9F-8B04-FB5B-73EF-91D5D1F2A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77B544-E3BE-8B4A-9111-780607E4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إلى اللقاء في الحصة المقبلة. 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Espace réservé pour une image  15" descr="Une image contenant accessoire, sac, Bagages et sacs, Bagage à main&#10;&#10;Le contenu généré par l’IA peut être incorrect.">
            <a:extLst>
              <a:ext uri="{FF2B5EF4-FFF2-40B4-BE49-F238E27FC236}">
                <a16:creationId xmlns:a16="http://schemas.microsoft.com/office/drawing/2014/main" xmlns="" id="{90F2CB18-BB58-9E23-5C86-FCA486B887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6" name="اختتام الحصة5_1">
            <a:hlinkClick r:id="" action="ppaction://media"/>
            <a:extLst>
              <a:ext uri="{FF2B5EF4-FFF2-40B4-BE49-F238E27FC236}">
                <a16:creationId xmlns:a16="http://schemas.microsoft.com/office/drawing/2014/main" xmlns="" id="{6C917EB8-72F3-187A-3983-8C3C349916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1663" y="2439988"/>
            <a:ext cx="5400675" cy="3038475"/>
          </a:xfrm>
          <a:prstGeom prst="rect">
            <a:avLst/>
          </a:prstGeom>
        </p:spPr>
      </p:pic>
      <p:pic>
        <p:nvPicPr>
          <p:cNvPr id="7" name="Image 6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97F8EFA1-E77F-13C1-E6CA-3738082843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2373" y="6241000"/>
            <a:ext cx="540000" cy="54000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20D1C60D-4959-7F83-988F-7A8716D2339F}"/>
              </a:ext>
            </a:extLst>
          </p:cNvPr>
          <p:cNvSpPr/>
          <p:nvPr/>
        </p:nvSpPr>
        <p:spPr>
          <a:xfrm>
            <a:off x="410359" y="28482"/>
            <a:ext cx="1700506" cy="38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DFB8E8C-1C04-5A43-EB72-D6F7B717FC4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6D0D8A9-F798-1975-5ACE-026FB67C413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1623C06-5FC7-5952-8146-096936C856D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EBE0F45-0AF3-5B92-E521-500C2AEA68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78A8B1-08FE-A6DA-6272-F25253907C9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53703D1-79D7-DD60-E1B1-9F53210CE94B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2F26CF-8C80-B44E-5224-EBED5488CCBD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 والتحويل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27ADD83-588E-E346-AC2D-048D69C6D263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التراكيب</a:t>
            </a:r>
          </a:p>
        </p:txBody>
      </p:sp>
    </p:spTree>
    <p:extLst>
      <p:ext uri="{BB962C8B-B14F-4D97-AF65-F5344CB8AC3E}">
        <p14:creationId xmlns:p14="http://schemas.microsoft.com/office/powerpoint/2010/main" val="1379062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37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5B4AE278-DF46-4A21-C1D7-E90EB0C3EB7B}"/>
              </a:ext>
            </a:extLst>
          </p:cNvPr>
          <p:cNvSpPr txBox="1"/>
          <p:nvPr/>
        </p:nvSpPr>
        <p:spPr>
          <a:xfrm>
            <a:off x="1681258" y="140194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بناء على إنجازات المتعلمين خلال الممارسة المستقلة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47C1E3-1B7F-A87E-8B36-0B2CCD4ED51E}"/>
              </a:ext>
            </a:extLst>
          </p:cNvPr>
          <p:cNvSpPr txBox="1"/>
          <p:nvPr/>
        </p:nvSpPr>
        <p:spPr>
          <a:xfrm>
            <a:off x="1749352" y="402546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تسجل النسبة على صفحة اليوم من مذكرة الأستاذ.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4FFAC5B-3A94-CF60-E0F3-FB44EA96AD01}"/>
              </a:ext>
            </a:extLst>
          </p:cNvPr>
          <p:cNvGrpSpPr/>
          <p:nvPr/>
        </p:nvGrpSpPr>
        <p:grpSpPr>
          <a:xfrm>
            <a:off x="1292094" y="2839748"/>
            <a:ext cx="6696000" cy="890781"/>
            <a:chOff x="1331545" y="2851205"/>
            <a:chExt cx="6696000" cy="89078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29A9D9E-DA16-02EB-A182-E2D45A811C0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545" y="2851205"/>
              <a:ext cx="6696000" cy="89078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450F678-FB89-B61B-431D-D2EE915D0630}"/>
                </a:ext>
              </a:extLst>
            </p:cNvPr>
            <p:cNvSpPr/>
            <p:nvPr/>
          </p:nvSpPr>
          <p:spPr>
            <a:xfrm>
              <a:off x="1438551" y="3070709"/>
              <a:ext cx="4896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ما تقديرك لنسبة التحكم في هدف الدرس؟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7983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A97795-164E-34B1-BC0D-7637A9BDB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xmlns="" id="{5F178590-741F-2F42-AAF9-5C0B3C4F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بنجمة الطلاقة هم ........................................................................... 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B736B846-2B70-3FCD-B3AD-7A410BD97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D4AB7939-9FEA-732F-EDC7-98BB54624BE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186831FE-B2BF-6305-C1A5-A2A81CE43E9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5F1DEEFF-1604-F869-8275-9130E0F9531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F206EC4-FE2C-2E2E-53D0-AC942D590FA4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B5D2274-0CAA-D72E-BB8A-A6E1F881E3EC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2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CA28BD6B-40CF-3313-FBAA-4F13CF69C2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22027" r="21803"/>
          <a:stretch>
            <a:fillRect/>
          </a:stretch>
        </p:blipFill>
        <p:spPr>
          <a:xfrm>
            <a:off x="2835612" y="2616868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8FC53D9-931D-A881-8E2D-46E6D943B96F}"/>
              </a:ext>
            </a:extLst>
          </p:cNvPr>
          <p:cNvSpPr txBox="1"/>
          <p:nvPr/>
        </p:nvSpPr>
        <p:spPr>
          <a:xfrm>
            <a:off x="3116425" y="1672512"/>
            <a:ext cx="291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تَحَدّي ٱلطَّلاقَةِ</a:t>
            </a:r>
            <a:endParaRPr kumimoji="0" lang="fr-MA" sz="48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  <a:sym typeface="Arial"/>
            </a:endParaRPr>
          </a:p>
        </p:txBody>
      </p:sp>
      <p:pic>
        <p:nvPicPr>
          <p:cNvPr id="6" name="Espace réservé pour une image  4">
            <a:extLst>
              <a:ext uri="{FF2B5EF4-FFF2-40B4-BE49-F238E27FC236}">
                <a16:creationId xmlns:a16="http://schemas.microsoft.com/office/drawing/2014/main" xmlns="" id="{65F3B82B-2B36-4C18-A035-FE4E352307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9CDD07-4B76-BC75-2882-BDB5495AF8D8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الصرف والتحويل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CFFF0B-2E54-BD1D-AEE1-9BC64B04CEDA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التراكيب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325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12F0F1-013C-4C99-828F-A82B124B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80488FC-4B99-C38E-47D8-654C66339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7053" y="1790694"/>
            <a:ext cx="7789894" cy="4824000"/>
          </a:xfrm>
          <a:prstGeom prst="rect">
            <a:avLst/>
          </a:prstGeom>
        </p:spPr>
      </p:pic>
      <p:sp>
        <p:nvSpPr>
          <p:cNvPr id="26" name="Titre 3">
            <a:extLst>
              <a:ext uri="{FF2B5EF4-FFF2-40B4-BE49-F238E27FC236}">
                <a16:creationId xmlns:a16="http://schemas.microsoft.com/office/drawing/2014/main" xmlns="" id="{BFC80BC8-2682-3036-8EC5-50DB6E3A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649" y="999269"/>
            <a:ext cx="3234184" cy="720000"/>
          </a:xfrm>
        </p:spPr>
        <p:txBody>
          <a:bodyPr>
            <a:normAutofit/>
          </a:bodyPr>
          <a:lstStyle/>
          <a:p>
            <a:pPr lvl="0" algn="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000" dirty="0">
                <a:solidFill>
                  <a:srgbClr val="424D7B"/>
                </a:solidFill>
              </a:rPr>
              <a:t>ورشة الكتابة  </a:t>
            </a:r>
            <a:r>
              <a:rPr lang="ar-SA" sz="4000" dirty="0">
                <a:solidFill>
                  <a:srgbClr val="424D7B"/>
                </a:solidFill>
              </a:rPr>
              <a:t>ــ</a:t>
            </a:r>
            <a:endParaRPr lang="ar-MA" sz="4000" dirty="0">
              <a:solidFill>
                <a:srgbClr val="424D7B"/>
              </a:solidFill>
            </a:endParaRP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xmlns="" id="{77262B74-F2E2-7129-0FAB-516FD22DC054}"/>
              </a:ext>
            </a:extLst>
          </p:cNvPr>
          <p:cNvSpPr txBox="1">
            <a:spLocks/>
          </p:cNvSpPr>
          <p:nvPr/>
        </p:nvSpPr>
        <p:spPr>
          <a:xfrm>
            <a:off x="1676400" y="3086282"/>
            <a:ext cx="5586511" cy="116485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>
              <a:buClr>
                <a:srgbClr val="424D7B"/>
              </a:buClr>
              <a:buSzPct val="50000"/>
              <a:defRPr/>
            </a:pPr>
            <a:r>
              <a:rPr lang="ar-MA" sz="32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الفعل الصحيح </a:t>
            </a:r>
          </a:p>
          <a:p>
            <a:pPr lvl="0" algn="r" rtl="1">
              <a:buClr>
                <a:srgbClr val="424D7B"/>
              </a:buClr>
              <a:buSzPct val="50000"/>
              <a:defRPr/>
            </a:pPr>
            <a:r>
              <a:rPr lang="ar-MA" sz="32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المصدر الصريح</a:t>
            </a:r>
          </a:p>
          <a:p>
            <a:pPr marL="0" lvl="0" indent="0" algn="r" rtl="1">
              <a:buClr>
                <a:srgbClr val="424D7B"/>
              </a:buClr>
              <a:buNone/>
              <a:defRPr/>
            </a:pPr>
            <a:r>
              <a:rPr lang="ar-MA" sz="32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   </a:t>
            </a:r>
            <a:r>
              <a:rPr lang="ar-SA" sz="32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ــــ</a:t>
            </a:r>
            <a:r>
              <a:rPr lang="ar-MA" sz="32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المراجعة والتوليف</a:t>
            </a:r>
            <a:r>
              <a:rPr lang="ar-MA" sz="32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4AF25F5-8D2E-13A3-B0E4-AADE614FEB6B}"/>
              </a:ext>
            </a:extLst>
          </p:cNvPr>
          <p:cNvSpPr txBox="1"/>
          <p:nvPr/>
        </p:nvSpPr>
        <p:spPr>
          <a:xfrm>
            <a:off x="5433563" y="1807963"/>
            <a:ext cx="1829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 rtl="1">
              <a:defRPr sz="3600" b="1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sz="2800" dirty="0"/>
              <a:t>الصرف و التحويل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3607A14-FAC4-16F2-E6F7-3EB114DEA1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62911" y="1952260"/>
            <a:ext cx="715119" cy="720000"/>
          </a:xfrm>
          <a:prstGeom prst="rect">
            <a:avLst/>
          </a:prstGeom>
        </p:spPr>
      </p:pic>
      <p:pic>
        <p:nvPicPr>
          <p:cNvPr id="5" name="Image 8">
            <a:extLst>
              <a:ext uri="{FF2B5EF4-FFF2-40B4-BE49-F238E27FC236}">
                <a16:creationId xmlns:a16="http://schemas.microsoft.com/office/drawing/2014/main" xmlns="" id="{3BE6C508-0C53-9D16-9D22-FD939E761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833" y="1139239"/>
            <a:ext cx="468000" cy="468000"/>
          </a:xfrm>
          <a:prstGeom prst="rect">
            <a:avLst/>
          </a:prstGeom>
          <a:ln>
            <a:noFill/>
          </a:ln>
        </p:spPr>
      </p:pic>
      <p:pic>
        <p:nvPicPr>
          <p:cNvPr id="8" name="Image 7" descr="Une image contenant horloge, cercle, symbole, Police&#10;&#10;Le contenu généré par l’IA peut être incorrect.">
            <a:extLst>
              <a:ext uri="{FF2B5EF4-FFF2-40B4-BE49-F238E27FC236}">
                <a16:creationId xmlns:a16="http://schemas.microsoft.com/office/drawing/2014/main" xmlns="" id="{DBE90184-17B2-1C30-A2C3-B190C62179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31" y="1772260"/>
            <a:ext cx="40653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36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65321D-F2E8-AF4C-5597-189FB28AD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8C72D7D-5E68-894F-4441-C2ACBDC71AE1}"/>
              </a:ext>
            </a:extLst>
          </p:cNvPr>
          <p:cNvSpPr txBox="1"/>
          <p:nvPr/>
        </p:nvSpPr>
        <p:spPr>
          <a:xfrm>
            <a:off x="422071" y="443001"/>
            <a:ext cx="777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8130F89C-2F1D-1D4A-B478-29639BC0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سنتذكر ما تعلمتم حول الفعل الصحيح و المصدر الصريح.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F0E837B-6290-E476-6666-AD0ADFE8F8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85AA7F46-1D11-A293-9D7F-1E5831E5A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8526122A-77E9-E4AB-15CB-E8117A246BE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D00B950B-D1DF-CDA9-2ABA-70004281961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2AC0400-224F-67D3-0FCC-C29120D90D3C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E307469-0313-80A0-AA0C-7B1B7996159E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xmlns="" id="{520B0AD0-F978-1C6C-3875-CA8C0545EE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213"/>
            <a:ext cx="792001" cy="79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74CB97-06BE-1800-8A12-0390711FA74E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الصرف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والتحويل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4EFFEC-F91D-02BA-FCEC-7BD20E339EE7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التراكيب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EF78925-F8A3-B61E-9B34-231EE4B5FE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1665483"/>
            <a:ext cx="5739780" cy="485914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D503C89-B2DD-CA21-B370-31DC94D87445}"/>
              </a:ext>
            </a:extLst>
          </p:cNvPr>
          <p:cNvSpPr txBox="1"/>
          <p:nvPr/>
        </p:nvSpPr>
        <p:spPr>
          <a:xfrm>
            <a:off x="2466367" y="2213656"/>
            <a:ext cx="2959487" cy="1736646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>
                <a:solidFill>
                  <a:prstClr val="white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اَلْفِعْلُ ٱلصَّحيحُ</a:t>
            </a:r>
            <a:endParaRPr kumimoji="0" lang="ar-M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>
                <a:solidFill>
                  <a:prstClr val="white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اَلْمَصْدرُ  ٱلصَّريحُ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081190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ADA2EF-1137-80AB-4B23-A3BED8343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DE257DB-9DC7-3ED9-1708-5791AEF8B730}"/>
              </a:ext>
            </a:extLst>
          </p:cNvPr>
          <p:cNvSpPr txBox="1"/>
          <p:nvPr/>
        </p:nvSpPr>
        <p:spPr>
          <a:xfrm>
            <a:off x="422071" y="443001"/>
            <a:ext cx="777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E878CF4E-E6F1-A266-ABC9-7281F0EB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كيف نميز الفعل الصحيح ؟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ED81F052-3E3A-B9EE-C854-C24264742A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F3A84446-DD48-0D9E-A668-3C10E8E76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4F94EFB4-6ED7-1092-2EF5-E7A4E9691B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D72B94B3-ED47-839A-1236-5626ADC82A6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611BDA8-7EC9-9362-33E0-098B401F55F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C09B954-27B9-A032-DB14-E9DD9A05DE3D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xmlns="" id="{561CC2D0-F364-4285-D8AB-69A6E51E299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2119C6-1AAA-27A1-21B8-CD827B0E5F8D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الصرف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والتحويل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48B5D5C-D118-572C-24E2-8BB6C0B05756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التراكيب</a:t>
            </a:r>
          </a:p>
        </p:txBody>
      </p:sp>
      <p:sp>
        <p:nvSpPr>
          <p:cNvPr id="7" name="Google Shape;452;p158">
            <a:extLst>
              <a:ext uri="{FF2B5EF4-FFF2-40B4-BE49-F238E27FC236}">
                <a16:creationId xmlns:a16="http://schemas.microsoft.com/office/drawing/2014/main" xmlns="" id="{6711E30F-1639-7B63-E09D-FBB32E709740}"/>
              </a:ext>
            </a:extLst>
          </p:cNvPr>
          <p:cNvSpPr txBox="1"/>
          <p:nvPr/>
        </p:nvSpPr>
        <p:spPr>
          <a:xfrm>
            <a:off x="3373035" y="2890988"/>
            <a:ext cx="2955203" cy="919356"/>
          </a:xfrm>
          <a:prstGeom prst="roundRect">
            <a:avLst/>
          </a:prstGeom>
          <a:solidFill>
            <a:srgbClr val="ECFA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اَلْفِعْلُ ٱلصَّحيحُ</a:t>
            </a:r>
          </a:p>
        </p:txBody>
      </p:sp>
    </p:spTree>
    <p:extLst>
      <p:ext uri="{BB962C8B-B14F-4D97-AF65-F5344CB8AC3E}">
        <p14:creationId xmlns:p14="http://schemas.microsoft.com/office/powerpoint/2010/main" val="42356310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92BE13-DD73-30CD-CEA6-026832DE6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F611D99-1A11-20B9-8FBC-9EBB4F53DD42}"/>
              </a:ext>
            </a:extLst>
          </p:cNvPr>
          <p:cNvSpPr txBox="1"/>
          <p:nvPr/>
        </p:nvSpPr>
        <p:spPr>
          <a:xfrm>
            <a:off x="422071" y="443001"/>
            <a:ext cx="777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xmlns="" id="{89FFCAE7-4D9E-4D81-2964-5E88C770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أنواع الفعل الصحيح؟ كيف نميز كل نوع ؟  من يعطي مثالا؟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DB38B19-7BC3-B25A-2784-36AE830391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75FDD29B-C651-84F9-5A37-C94FF10F1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63E98C98-B680-41D0-5E8D-54D6D18248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3A552591-59A9-1E0D-0E0F-0D597F90094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797FBD6-DEF4-930E-BF1C-E7ED745D267B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8050D8D-1519-F507-BB65-817B6891E487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xmlns="" id="{2F258F01-04FE-4B27-7F04-1C0B31F0C9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8B64E9-037E-07D2-F749-33BFE5638783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الصرف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والتحويل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2765323-27B3-C2B5-7300-3017002BBDFA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التراكيب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Google Shape;452;p158">
            <a:extLst>
              <a:ext uri="{FF2B5EF4-FFF2-40B4-BE49-F238E27FC236}">
                <a16:creationId xmlns:a16="http://schemas.microsoft.com/office/drawing/2014/main" xmlns="" id="{F5DF97AB-3D5B-A1FC-4AF6-2F7097E5CB14}"/>
              </a:ext>
            </a:extLst>
          </p:cNvPr>
          <p:cNvSpPr txBox="1"/>
          <p:nvPr/>
        </p:nvSpPr>
        <p:spPr>
          <a:xfrm>
            <a:off x="6250249" y="4031532"/>
            <a:ext cx="2124000" cy="919356"/>
          </a:xfrm>
          <a:prstGeom prst="roundRect">
            <a:avLst/>
          </a:prstGeom>
          <a:solidFill>
            <a:srgbClr val="ECFA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dirty="0">
                <a:sym typeface="Sakkal Majalla"/>
              </a:rPr>
              <a:t>فِعْلٌ .......</a:t>
            </a:r>
            <a:endParaRPr dirty="0">
              <a:sym typeface="Calibri"/>
            </a:endParaRPr>
          </a:p>
        </p:txBody>
      </p:sp>
      <p:sp>
        <p:nvSpPr>
          <p:cNvPr id="7" name="Google Shape;452;p158">
            <a:extLst>
              <a:ext uri="{FF2B5EF4-FFF2-40B4-BE49-F238E27FC236}">
                <a16:creationId xmlns:a16="http://schemas.microsoft.com/office/drawing/2014/main" xmlns="" id="{F7427513-38EA-7556-77F9-637105480EDC}"/>
              </a:ext>
            </a:extLst>
          </p:cNvPr>
          <p:cNvSpPr txBox="1"/>
          <p:nvPr/>
        </p:nvSpPr>
        <p:spPr>
          <a:xfrm>
            <a:off x="3583249" y="4031532"/>
            <a:ext cx="2124000" cy="919356"/>
          </a:xfrm>
          <a:prstGeom prst="roundRect">
            <a:avLst/>
          </a:prstGeom>
          <a:solidFill>
            <a:srgbClr val="ECFA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dirty="0">
                <a:sym typeface="Sakkal Majalla"/>
              </a:rPr>
              <a:t>فِعْلٌ ........</a:t>
            </a:r>
            <a:endParaRPr lang="ar-MA" dirty="0">
              <a:sym typeface="Calibri"/>
            </a:endParaRPr>
          </a:p>
        </p:txBody>
      </p:sp>
      <p:sp>
        <p:nvSpPr>
          <p:cNvPr id="9" name="Google Shape;452;p158">
            <a:extLst>
              <a:ext uri="{FF2B5EF4-FFF2-40B4-BE49-F238E27FC236}">
                <a16:creationId xmlns:a16="http://schemas.microsoft.com/office/drawing/2014/main" xmlns="" id="{1C83BEDE-26EF-A1BF-37F2-69C98B5A6B6E}"/>
              </a:ext>
            </a:extLst>
          </p:cNvPr>
          <p:cNvSpPr txBox="1"/>
          <p:nvPr/>
        </p:nvSpPr>
        <p:spPr>
          <a:xfrm>
            <a:off x="916249" y="4031532"/>
            <a:ext cx="2124000" cy="919356"/>
          </a:xfrm>
          <a:prstGeom prst="roundRect">
            <a:avLst/>
          </a:prstGeom>
          <a:solidFill>
            <a:srgbClr val="ECFA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dirty="0">
                <a:sym typeface="Sakkal Majalla"/>
              </a:rPr>
              <a:t>فِعْلُ ........</a:t>
            </a:r>
            <a:endParaRPr dirty="0">
              <a:sym typeface="Calibri"/>
            </a:endParaRPr>
          </a:p>
        </p:txBody>
      </p:sp>
      <p:sp>
        <p:nvSpPr>
          <p:cNvPr id="4" name="Google Shape;452;p158">
            <a:extLst>
              <a:ext uri="{FF2B5EF4-FFF2-40B4-BE49-F238E27FC236}">
                <a16:creationId xmlns:a16="http://schemas.microsoft.com/office/drawing/2014/main" xmlns="" id="{8AFD521E-3234-CB23-8C82-B82A35C8140A}"/>
              </a:ext>
            </a:extLst>
          </p:cNvPr>
          <p:cNvSpPr txBox="1"/>
          <p:nvPr/>
        </p:nvSpPr>
        <p:spPr>
          <a:xfrm>
            <a:off x="3327954" y="2452080"/>
            <a:ext cx="2955203" cy="919356"/>
          </a:xfrm>
          <a:prstGeom prst="roundRect">
            <a:avLst/>
          </a:prstGeom>
          <a:solidFill>
            <a:srgbClr val="ECFA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اَلْفِعْلُ ٱلصَّحيحُ</a:t>
            </a:r>
          </a:p>
        </p:txBody>
      </p:sp>
      <p:sp>
        <p:nvSpPr>
          <p:cNvPr id="11" name="Accolade fermante 10">
            <a:extLst>
              <a:ext uri="{FF2B5EF4-FFF2-40B4-BE49-F238E27FC236}">
                <a16:creationId xmlns:a16="http://schemas.microsoft.com/office/drawing/2014/main" xmlns="" id="{93F031FE-13EA-ADB2-7CFD-83789FB57C8A}"/>
              </a:ext>
            </a:extLst>
          </p:cNvPr>
          <p:cNvSpPr/>
          <p:nvPr/>
        </p:nvSpPr>
        <p:spPr>
          <a:xfrm rot="16200000">
            <a:off x="4579512" y="1452853"/>
            <a:ext cx="378268" cy="43458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918103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استماع وتحدث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الصـــرف والتحوي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الصـــرف والتحوي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20310</TotalTime>
  <Words>1461</Words>
  <Application>Microsoft Office PowerPoint</Application>
  <PresentationFormat>Affichage à l'écran (4:3)</PresentationFormat>
  <Paragraphs>372</Paragraphs>
  <Slides>45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45</vt:i4>
      </vt:variant>
    </vt:vector>
  </HeadingPairs>
  <TitlesOfParts>
    <vt:vector size="69" baseType="lpstr">
      <vt:lpstr>Modern Love</vt:lpstr>
      <vt:lpstr>Dosis ExtraBold</vt:lpstr>
      <vt:lpstr>Calibri</vt:lpstr>
      <vt:lpstr>Times New Roman</vt:lpstr>
      <vt:lpstr>Dosis Medium</vt:lpstr>
      <vt:lpstr>Calibri Light</vt:lpstr>
      <vt:lpstr>Wingdings</vt:lpstr>
      <vt:lpstr>Sakkal Majalla</vt:lpstr>
      <vt:lpstr>Dosis SemiBold</vt:lpstr>
      <vt:lpstr>Microsoft Uighur</vt:lpstr>
      <vt:lpstr>Dosis</vt:lpstr>
      <vt:lpstr>Arial</vt:lpstr>
      <vt:lpstr>2_Thème Office</vt:lpstr>
      <vt:lpstr>1_01- نشاط اعتيادي</vt:lpstr>
      <vt:lpstr>2_01- نشاط اعتيادي</vt:lpstr>
      <vt:lpstr>1_04- قراءة/ كتابة</vt:lpstr>
      <vt:lpstr>الصـــرف والتحويل</vt:lpstr>
      <vt:lpstr>1_05- اختتام الحصة</vt:lpstr>
      <vt:lpstr>3_Env-Enseignant</vt:lpstr>
      <vt:lpstr>1_الصـــرف والتحويل</vt:lpstr>
      <vt:lpstr>1_Env-Enseignant</vt:lpstr>
      <vt:lpstr>3_01- نشاط اعتيادي</vt:lpstr>
      <vt:lpstr>استماع وتحدث nv</vt:lpstr>
      <vt:lpstr>01- نشاط اعتيادي</vt:lpstr>
      <vt:lpstr>Présentation PowerPoint</vt:lpstr>
      <vt:lpstr>ستتدربون في هذه الحصة على قراءة فقرة بدقة وسرعة. من يقرأ؟ تابعوا</vt:lpstr>
      <vt:lpstr>الآن سنمر لتحدي الطلاقة. سأسحب 5 بطاقات تحمل أسماء 5 متعلمين.  سأنادي على المتعلم الأول ليقرأ النص بطلاقة. </vt:lpstr>
      <vt:lpstr>أنادي على التلميذ الأول: .................................. </vt:lpstr>
      <vt:lpstr>الفائزون بنجمة الطلاقة هم ........................................................................... </vt:lpstr>
      <vt:lpstr>ورشة الكتابة  ــ</vt:lpstr>
      <vt:lpstr>سنتذكر ما تعلمتم حول الفعل الصحيح و المصدر الصريح.</vt:lpstr>
      <vt:lpstr>كيف نميز الفعل الصحيح ؟</vt:lpstr>
      <vt:lpstr>ما أنواع الفعل الصحيح؟ كيف نميز كل نوع ؟  من يعطي مثالا؟</vt:lpstr>
      <vt:lpstr>في ثنائيات أنجزوا التمرين التالي على دفاتركم.</vt:lpstr>
      <vt:lpstr>سأمر بين الصفوف لمساعدتكم.</vt:lpstr>
      <vt:lpstr>نصحح. من يكتب جوابه على السبورة؟  هل انتم متفقون؟ من له جواب آخر؟</vt:lpstr>
      <vt:lpstr>إليكم الجواب التالي.  صححوا.</vt:lpstr>
      <vt:lpstr>خذوا الصفحة 118 وأنجزوا النشاط التالي. عمل فردي</vt:lpstr>
      <vt:lpstr>سأمر بين الصفوف لمساعدتكم.</vt:lpstr>
      <vt:lpstr>نصحح. من يقرأ جوابه؟ هل أنتم متفقون؟ من يقترح جملة أخرى؟</vt:lpstr>
      <vt:lpstr>نصحح. من يقرأ جوابه؟ هل أنتم متفقون؟ من يقترح جملة أخرى؟</vt:lpstr>
      <vt:lpstr>ورشة الكتابة</vt:lpstr>
      <vt:lpstr>سنشرع الآن في حصة التراكيب. سنتذكر ما درستم عن  النواسخ الحرفية و الفعلين اللازم والمتعدي.</vt:lpstr>
      <vt:lpstr>لنتذكر. ما النواسخ الحرفية التي تعلمتم؟ متى نوظف كل ناسخ؟ </vt:lpstr>
      <vt:lpstr>من يقرأ؟</vt:lpstr>
      <vt:lpstr>الآن، ابحثوا عن في النص عن جملة تتضمن ناسخا حرفيا. معكم دقيقة (عمل جماعي).</vt:lpstr>
      <vt:lpstr>من يقرأ الجملة؟  ماذا يفيد الناسخ الحرفي "إن"؟ أين اسمه ؟ أين خبره؟</vt:lpstr>
      <vt:lpstr>على دفاتركم.   أنجزوا النشاط التالي. عمل فردي</vt:lpstr>
      <vt:lpstr>سأمر بين الصفوف لمساعدتكم. معكم 10 دقائق للإنجاز.</vt:lpstr>
      <vt:lpstr>لنصحح السؤال الأول. من يقرأ جوابه؟ هل انتم متفقون ؟ </vt:lpstr>
      <vt:lpstr>صححوا.</vt:lpstr>
      <vt:lpstr>لنصحح السؤال الثاني. من يقرأ جوابه؟ هل انتم متفقون ؟ </vt:lpstr>
      <vt:lpstr>صححوا.</vt:lpstr>
      <vt:lpstr>لنتذكر الآن الفعل اللازم و الفعل المتعدي.  </vt:lpstr>
      <vt:lpstr>ما الذي يميز الفعل اللازم؟  من منكم يقترح جملة تتضمن فعلا لازما؟  </vt:lpstr>
      <vt:lpstr>ما الذي يميز الفعل المتعدي؟  من منكم يقترح جملة تتضمن فعلا متعديا؟  </vt:lpstr>
      <vt:lpstr>أنجزوا النشاط التالي على دفاتركم.</vt:lpstr>
      <vt:lpstr>سأمر بين الصفوف لمساعدتكم.</vt:lpstr>
      <vt:lpstr>نصحح.  من يقرأ جوابه؟ هل أنتم متفقون؟ سأسجل بعض الجمل على السبورة كي تكتبوها على دفاتركم.</vt:lpstr>
      <vt:lpstr>الآن، سنبحث في النص عن جمل .</vt:lpstr>
      <vt:lpstr>الآن، أنجزوا نشاط الشكل على كراساتكم. عمل فردي.</vt:lpstr>
      <vt:lpstr>سأمر بين الصفوف لمساعدتكم.</vt:lpstr>
      <vt:lpstr>لنصحح.</vt:lpstr>
      <vt:lpstr>صححوا.</vt:lpstr>
      <vt:lpstr>Présentation PowerPoint</vt:lpstr>
      <vt:lpstr>Présentation PowerPoint</vt:lpstr>
      <vt:lpstr>Présentation PowerPoint</vt:lpstr>
      <vt:lpstr>إلى اللقاء في الحصة المقبلة.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HP</cp:lastModifiedBy>
  <cp:revision>182</cp:revision>
  <dcterms:created xsi:type="dcterms:W3CDTF">2023-09-20T21:35:22Z</dcterms:created>
  <dcterms:modified xsi:type="dcterms:W3CDTF">2026-01-14T02:13:31Z</dcterms:modified>
</cp:coreProperties>
</file>