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66" r:id="rId7"/>
    <p:sldMasterId id="2147483781" r:id="rId8"/>
    <p:sldMasterId id="2147483784" r:id="rId9"/>
  </p:sldMasterIdLst>
  <p:notesMasterIdLst>
    <p:notesMasterId r:id="rId55"/>
  </p:notesMasterIdLst>
  <p:sldIdLst>
    <p:sldId id="990" r:id="rId10"/>
    <p:sldId id="953" r:id="rId11"/>
    <p:sldId id="567" r:id="rId12"/>
    <p:sldId id="798" r:id="rId13"/>
    <p:sldId id="799" r:id="rId14"/>
    <p:sldId id="917" r:id="rId15"/>
    <p:sldId id="899" r:id="rId16"/>
    <p:sldId id="900" r:id="rId17"/>
    <p:sldId id="963" r:id="rId18"/>
    <p:sldId id="901" r:id="rId19"/>
    <p:sldId id="920" r:id="rId20"/>
    <p:sldId id="961" r:id="rId21"/>
    <p:sldId id="902" r:id="rId22"/>
    <p:sldId id="903" r:id="rId23"/>
    <p:sldId id="964" r:id="rId24"/>
    <p:sldId id="904" r:id="rId25"/>
    <p:sldId id="918" r:id="rId26"/>
    <p:sldId id="800" r:id="rId27"/>
    <p:sldId id="814" r:id="rId28"/>
    <p:sldId id="680" r:id="rId29"/>
    <p:sldId id="971" r:id="rId30"/>
    <p:sldId id="972" r:id="rId31"/>
    <p:sldId id="966" r:id="rId32"/>
    <p:sldId id="973" r:id="rId33"/>
    <p:sldId id="969" r:id="rId34"/>
    <p:sldId id="975" r:id="rId35"/>
    <p:sldId id="974" r:id="rId36"/>
    <p:sldId id="968" r:id="rId37"/>
    <p:sldId id="955" r:id="rId38"/>
    <p:sldId id="976" r:id="rId39"/>
    <p:sldId id="977" r:id="rId40"/>
    <p:sldId id="978" r:id="rId41"/>
    <p:sldId id="979" r:id="rId42"/>
    <p:sldId id="980" r:id="rId43"/>
    <p:sldId id="805" r:id="rId44"/>
    <p:sldId id="876" r:id="rId45"/>
    <p:sldId id="894" r:id="rId46"/>
    <p:sldId id="988" r:id="rId47"/>
    <p:sldId id="936" r:id="rId48"/>
    <p:sldId id="937" r:id="rId49"/>
    <p:sldId id="989" r:id="rId50"/>
    <p:sldId id="1019" r:id="rId51"/>
    <p:sldId id="984" r:id="rId52"/>
    <p:sldId id="985" r:id="rId53"/>
    <p:sldId id="986" r:id="rId54"/>
  </p:sldIdLst>
  <p:sldSz cx="9144000" cy="6858000" type="screen4x3"/>
  <p:notesSz cx="6735763" cy="9866313"/>
  <p:embeddedFontLst>
    <p:embeddedFont>
      <p:font typeface="Dosis" panose="020B0604020202020204" charset="0"/>
      <p:regular r:id="rId56"/>
      <p:bold r:id="rId57"/>
    </p:embeddedFont>
    <p:embeddedFont>
      <p:font typeface="Dosis SemiBold" panose="020B0604020202020204" charset="0"/>
      <p:bold r:id="rId58"/>
    </p:embeddedFont>
    <p:embeddedFont>
      <p:font typeface="Dosis ExtraBold" panose="020B0604020202020204" charset="0"/>
      <p:bold r:id="rId59"/>
    </p:embeddedFont>
    <p:embeddedFont>
      <p:font typeface="Dosis Medium" panose="020B0604020202020204" charset="0"/>
      <p:regular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00ACA4"/>
    <a:srgbClr val="DDFFFD"/>
    <a:srgbClr val="565F88"/>
    <a:srgbClr val="F26553"/>
    <a:srgbClr val="E84234"/>
    <a:srgbClr val="2AB6D7"/>
    <a:srgbClr val="55B7DE"/>
    <a:srgbClr val="A1A6BC"/>
    <a:srgbClr val="4B53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87607" autoAdjust="0"/>
  </p:normalViewPr>
  <p:slideViewPr>
    <p:cSldViewPr snapToGrid="0">
      <p:cViewPr varScale="1">
        <p:scale>
          <a:sx n="38" d="100"/>
          <a:sy n="38" d="100"/>
        </p:scale>
        <p:origin x="1380" y="4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notesMaster" Target="notesMasters/notesMaster1.xml"/><Relationship Id="rId63" Type="http://schemas.openxmlformats.org/officeDocument/2006/relationships/font" Target="fonts/font8.fntdata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font" Target="fonts/font3.fntdata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font" Target="fonts/font2.fntdata"/><Relationship Id="rId61" Type="http://schemas.openxmlformats.org/officeDocument/2006/relationships/font" Target="fonts/font6.fntdata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font" Target="fonts/font5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microsoft.com/office/2018/10/relationships/authors" Target="author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font" Target="fonts/font4.fntdata"/><Relationship Id="rId67" Type="http://schemas.openxmlformats.org/officeDocument/2006/relationships/theme" Target="theme/theme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font" Target="fonts/font7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28/10/2025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1850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5201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600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346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15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9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02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4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0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29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21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53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26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01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611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639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207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853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12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925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592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964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5326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28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0A6764B-678D-B14E-1938-8B4BE8B7B1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" b="4754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0A6764B-678D-B14E-1938-8B4BE8B7B1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" b="4754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10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5032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576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5644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365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2558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7350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433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1970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9769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11.jp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47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3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72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709847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698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8" y="209734"/>
            <a:ext cx="220768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95494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45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328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7272000" y="189520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511" y="249642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99450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94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708533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384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1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22173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50591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411000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46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746230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4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6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9.png"/><Relationship Id="rId5" Type="http://schemas.openxmlformats.org/officeDocument/2006/relationships/image" Target="../media/image30.gif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1.png"/><Relationship Id="rId5" Type="http://schemas.openxmlformats.org/officeDocument/2006/relationships/image" Target="../media/image16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3.jpg"/><Relationship Id="rId5" Type="http://schemas.openxmlformats.org/officeDocument/2006/relationships/image" Target="../media/image16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30.gif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7" Type="http://schemas.openxmlformats.org/officeDocument/2006/relationships/customXml" Target="../ink/ink2.xm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60.png"/><Relationship Id="rId10" Type="http://schemas.openxmlformats.org/officeDocument/2006/relationships/image" Target="../media/image14.png"/><Relationship Id="rId9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1.emf"/><Relationship Id="rId7" Type="http://schemas.openxmlformats.org/officeDocument/2006/relationships/image" Target="../media/image48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.png"/><Relationship Id="rId5" Type="http://schemas.openxmlformats.org/officeDocument/2006/relationships/image" Target="../media/image54.emf"/><Relationship Id="rId4" Type="http://schemas.openxmlformats.org/officeDocument/2006/relationships/customXml" Target="../ink/ink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48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0.png"/><Relationship Id="rId5" Type="http://schemas.openxmlformats.org/officeDocument/2006/relationships/image" Target="../media/image52.png"/><Relationship Id="rId4" Type="http://schemas.openxmlformats.org/officeDocument/2006/relationships/customXml" Target="../ink/ink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48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.png"/><Relationship Id="rId5" Type="http://schemas.openxmlformats.org/officeDocument/2006/relationships/image" Target="../media/image52.png"/><Relationship Id="rId4" Type="http://schemas.openxmlformats.org/officeDocument/2006/relationships/customXml" Target="../ink/ink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microsoft.com/office/2007/relationships/hdphoto" Target="../media/hdphoto5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7.mp4"/><Relationship Id="rId7" Type="http://schemas.openxmlformats.org/officeDocument/2006/relationships/image" Target="../media/image2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33.xml"/><Relationship Id="rId4" Type="http://schemas.openxmlformats.org/officeDocument/2006/relationships/video" Target="../media/media7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4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53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408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53183A4-61C7-48DF-CA10-FF55716C2CB6}"/>
              </a:ext>
            </a:extLst>
          </p:cNvPr>
          <p:cNvSpPr/>
          <p:nvPr/>
        </p:nvSpPr>
        <p:spPr>
          <a:xfrm>
            <a:off x="551438" y="3215604"/>
            <a:ext cx="2444427" cy="2638526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E2E7060-7C43-E8E6-21CC-911E259FD9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373529" y="2607449"/>
            <a:ext cx="4887827" cy="3258552"/>
          </a:xfrm>
          <a:prstGeom prst="rect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id="{80BB0479-E979-6474-2431-231B9E9556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50607" y="316441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A53DBFD-09D9-0321-DB12-5D8904C4E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740" y="2082128"/>
            <a:ext cx="1218404" cy="11027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097E670-7126-42E3-E1BC-3EAB407E34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892C3614-9630-8CAB-7BC1-AF62815BD921}"/>
              </a:ext>
            </a:extLst>
          </p:cNvPr>
          <p:cNvSpPr txBox="1">
            <a:spLocks/>
          </p:cNvSpPr>
          <p:nvPr/>
        </p:nvSpPr>
        <p:spPr>
          <a:xfrm>
            <a:off x="1752672" y="771626"/>
            <a:ext cx="6236295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À votre tour.  Qui veut poser la question?   </a:t>
            </a:r>
            <a:endParaRPr lang="ar-S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35BD525-659C-FC94-45F1-5296BAC33DE0}"/>
              </a:ext>
            </a:extLst>
          </p:cNvPr>
          <p:cNvSpPr txBox="1"/>
          <p:nvPr/>
        </p:nvSpPr>
        <p:spPr>
          <a:xfrm>
            <a:off x="370733" y="3294702"/>
            <a:ext cx="27112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CD783F"/>
                </a:solidFill>
              </a:rPr>
              <a:t> </a:t>
            </a:r>
            <a:r>
              <a:rPr lang="ar-MA" sz="3200" b="1" dirty="0">
                <a:solidFill>
                  <a:srgbClr val="445C80"/>
                </a:solidFill>
                <a:cs typeface="Arial" panose="020B0604020202020204" pitchFamily="34" charset="0"/>
              </a:rPr>
              <a:t>أين توجد </a:t>
            </a:r>
            <a:r>
              <a:rPr lang="ar-MA" sz="3200" b="1" dirty="0" err="1">
                <a:solidFill>
                  <a:srgbClr val="445C80"/>
                </a:solidFill>
                <a:cs typeface="Arial" panose="020B0604020202020204" pitchFamily="34" charset="0"/>
              </a:rPr>
              <a:t>مخبزة</a:t>
            </a:r>
            <a:r>
              <a:rPr lang="ar-MA" sz="3200" b="1" dirty="0">
                <a:solidFill>
                  <a:srgbClr val="445C80"/>
                </a:solidFill>
                <a:cs typeface="Arial" panose="020B0604020202020204" pitchFamily="34" charset="0"/>
              </a:rPr>
              <a:t> الحي</a:t>
            </a:r>
            <a:r>
              <a:rPr lang="ar-SA" sz="3200" b="1" dirty="0">
                <a:solidFill>
                  <a:srgbClr val="445C80"/>
                </a:solidFill>
                <a:cs typeface="Arial" panose="020B0604020202020204" pitchFamily="34" charset="0"/>
              </a:rPr>
              <a:t>؟ </a:t>
            </a:r>
            <a:endParaRPr lang="fr-FR" sz="3200" b="1" dirty="0">
              <a:solidFill>
                <a:srgbClr val="445C80"/>
              </a:solidFill>
              <a:cs typeface="Arial" panose="020B0604020202020204" pitchFamily="34" charset="0"/>
            </a:endParaRPr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66C4031F-B0B2-9089-D5CB-8BEF1504D9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903980" y="4256959"/>
            <a:ext cx="1644737" cy="164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36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2E74A-D185-1CF9-92D6-6A52393A9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id="{BECF6DA7-1C28-3A82-5825-0082772C63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55104" y="322747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35E85FF-7319-2491-623F-BB0AB9039E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856A93D-967F-E6AD-CBDF-14E154E01F74}"/>
              </a:ext>
            </a:extLst>
          </p:cNvPr>
          <p:cNvSpPr/>
          <p:nvPr/>
        </p:nvSpPr>
        <p:spPr>
          <a:xfrm>
            <a:off x="6006700" y="3220631"/>
            <a:ext cx="2444427" cy="2638526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88B9730-2FA0-3DB5-E308-F84A6386379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298883" y="2752827"/>
            <a:ext cx="4887827" cy="325855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52820D2-AD28-32F6-628C-4318D0033F2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325170">
            <a:off x="4865462" y="1811059"/>
            <a:ext cx="1218404" cy="110278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238EEC4-727A-BCB7-6C09-69D907F9E614}"/>
              </a:ext>
            </a:extLst>
          </p:cNvPr>
          <p:cNvSpPr txBox="1"/>
          <p:nvPr/>
        </p:nvSpPr>
        <p:spPr>
          <a:xfrm>
            <a:off x="5801722" y="3410762"/>
            <a:ext cx="24444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3200" b="1" dirty="0">
                <a:solidFill>
                  <a:srgbClr val="CD783F"/>
                </a:solidFill>
                <a:latin typeface="+mn-lt"/>
              </a:rPr>
              <a:t> </a:t>
            </a:r>
            <a:r>
              <a:rPr lang="ar-SA" sz="3200" b="1" dirty="0">
                <a:solidFill>
                  <a:srgbClr val="CD783F"/>
                </a:solidFill>
                <a:latin typeface="+mn-lt"/>
              </a:rPr>
              <a:t>أين توجد صيدلية الحي ؟ </a:t>
            </a:r>
          </a:p>
        </p:txBody>
      </p:sp>
      <p:sp>
        <p:nvSpPr>
          <p:cNvPr id="8" name="Titre 8">
            <a:extLst>
              <a:ext uri="{FF2B5EF4-FFF2-40B4-BE49-F238E27FC236}">
                <a16:creationId xmlns:a16="http://schemas.microsoft.com/office/drawing/2014/main" id="{E22A9871-54C3-96E8-E3A8-033E0FC2DA8D}"/>
              </a:ext>
            </a:extLst>
          </p:cNvPr>
          <p:cNvSpPr txBox="1">
            <a:spLocks/>
          </p:cNvSpPr>
          <p:nvPr/>
        </p:nvSpPr>
        <p:spPr>
          <a:xfrm>
            <a:off x="1752672" y="771626"/>
            <a:ext cx="6236295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poser la question?</a:t>
            </a:r>
            <a:endParaRPr lang="ar-S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3333DDA-6E78-2736-E2CC-C5AA66946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3" b="4893"/>
          <a:stretch/>
        </p:blipFill>
        <p:spPr bwMode="auto">
          <a:xfrm>
            <a:off x="6981864" y="4642642"/>
            <a:ext cx="625652" cy="8789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41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D1DA2-989C-B4D7-A603-CECF80995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4CFB66A-3D36-FA58-CD0D-DCED7E1DE9BB}"/>
              </a:ext>
            </a:extLst>
          </p:cNvPr>
          <p:cNvSpPr/>
          <p:nvPr/>
        </p:nvSpPr>
        <p:spPr>
          <a:xfrm>
            <a:off x="551438" y="3215604"/>
            <a:ext cx="2444427" cy="2638526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3E926ED-88C1-CAB5-E5C5-1D0B7E36C2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373529" y="2607449"/>
            <a:ext cx="4887827" cy="3258552"/>
          </a:xfrm>
          <a:prstGeom prst="rect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id="{231E1F50-44E4-F9EB-4644-1206E27939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50607" y="316441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ACD10F6-2EAA-E220-9D83-F7F33F6C9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740" y="2082128"/>
            <a:ext cx="1218404" cy="11027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582F40A-9E3D-40D2-9609-05052D09B4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90A32ED-6FA6-29C7-8343-64443E54AAE5}"/>
              </a:ext>
            </a:extLst>
          </p:cNvPr>
          <p:cNvSpPr txBox="1"/>
          <p:nvPr/>
        </p:nvSpPr>
        <p:spPr>
          <a:xfrm>
            <a:off x="370733" y="3294702"/>
            <a:ext cx="27112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CD78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أين يوجد مكتب البريد؟ </a:t>
            </a:r>
          </a:p>
        </p:txBody>
      </p:sp>
      <p:pic>
        <p:nvPicPr>
          <p:cNvPr id="5" name="Espace réservé pour une image  6">
            <a:extLst>
              <a:ext uri="{FF2B5EF4-FFF2-40B4-BE49-F238E27FC236}">
                <a16:creationId xmlns:a16="http://schemas.microsoft.com/office/drawing/2014/main" id="{97996157-2004-52F0-40B7-393EFEF840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1113296" y="4246589"/>
            <a:ext cx="1424952" cy="142495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9E2C360-7127-BDF2-186B-F373647B455B}"/>
              </a:ext>
            </a:extLst>
          </p:cNvPr>
          <p:cNvSpPr txBox="1"/>
          <p:nvPr/>
        </p:nvSpPr>
        <p:spPr>
          <a:xfrm>
            <a:off x="1698645" y="880537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poser la question? 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38111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2622C-72F2-832C-6A49-077B232EB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FE51F8C-1F35-9CC8-FA29-27998F956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152" y="759703"/>
            <a:ext cx="6707077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 nous allons apprendre à répondre à une question.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226095B-721D-3CC5-01CB-26DF99B572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4878" y="2425567"/>
            <a:ext cx="3603294" cy="296304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2059F68-20CD-62D2-A37C-A368EB00C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0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12F0F-D332-AA51-27AF-18490DC81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EB9905B-7243-9E77-45A9-5D61D4D7FCC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sp>
        <p:nvSpPr>
          <p:cNvPr id="3" name="Titre 8">
            <a:extLst>
              <a:ext uri="{FF2B5EF4-FFF2-40B4-BE49-F238E27FC236}">
                <a16:creationId xmlns:a16="http://schemas.microsoft.com/office/drawing/2014/main" id="{745AF8D4-BCBE-6E33-FC16-84FDB46E9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1" name="Image 2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F55EA39-E3ED-ECAD-2CBD-CEF9366957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N5Media2 (1)">
            <a:hlinkClick r:id="" action="ppaction://media"/>
            <a:extLst>
              <a:ext uri="{FF2B5EF4-FFF2-40B4-BE49-F238E27FC236}">
                <a16:creationId xmlns:a16="http://schemas.microsoft.com/office/drawing/2014/main" id="{2ACC3731-3886-D54C-6D4D-2EEB8F7B54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3058" r="4644"/>
          <a:stretch>
            <a:fillRect/>
          </a:stretch>
        </p:blipFill>
        <p:spPr>
          <a:xfrm>
            <a:off x="363262" y="2117558"/>
            <a:ext cx="8403897" cy="327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9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33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FB4BC-4BEB-74DD-4ABD-1F4BB4471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5DD6B8EA-1230-7393-8B6A-4531F6B9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les réponses. 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51DC052-062E-5A55-9FD0-0AA9ADA71206}"/>
              </a:ext>
            </a:extLst>
          </p:cNvPr>
          <p:cNvSpPr/>
          <p:nvPr/>
        </p:nvSpPr>
        <p:spPr>
          <a:xfrm>
            <a:off x="878184" y="2322683"/>
            <a:ext cx="7030496" cy="3192593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B656466-4547-8367-71EA-4D4CEDE4621F}"/>
              </a:ext>
            </a:extLst>
          </p:cNvPr>
          <p:cNvSpPr txBox="1"/>
          <p:nvPr/>
        </p:nvSpPr>
        <p:spPr>
          <a:xfrm>
            <a:off x="887809" y="2361745"/>
            <a:ext cx="7030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45C8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424D7B"/>
                </a:solidFill>
                <a:latin typeface="Dosis" pitchFamily="2" charset="0"/>
              </a:rPr>
              <a:t>L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’épicerie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se trouve en face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de la pharmacie.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45C8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A3071DB-19A0-FCDC-F80D-9842415A0CD9}"/>
              </a:ext>
            </a:extLst>
          </p:cNvPr>
          <p:cNvSpPr txBox="1"/>
          <p:nvPr/>
        </p:nvSpPr>
        <p:spPr>
          <a:xfrm>
            <a:off x="1115227" y="3035110"/>
            <a:ext cx="809326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45C8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424D7B"/>
                </a:solidFill>
                <a:latin typeface="Dosis" pitchFamily="2" charset="0"/>
              </a:rPr>
              <a:t>L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 pharmacie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se trouve à droite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de la poste</a:t>
            </a:r>
            <a:r>
              <a:rPr lang="fr-FR" sz="2800" b="1" dirty="0">
                <a:solidFill>
                  <a:srgbClr val="445C80"/>
                </a:solidFill>
                <a:latin typeface="Dosis" pitchFamily="2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445C8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lvl="0">
              <a:defRPr/>
            </a:pPr>
            <a:r>
              <a:rPr lang="fr-FR" sz="2800" b="1" dirty="0">
                <a:solidFill>
                  <a:srgbClr val="445C80"/>
                </a:solidFill>
                <a:latin typeface="Dosis" pitchFamily="2" charset="0"/>
              </a:rPr>
              <a:t>La boucherie </a:t>
            </a:r>
            <a:r>
              <a:rPr lang="fr-FR" sz="2800" b="1" dirty="0">
                <a:solidFill>
                  <a:srgbClr val="00ACA4"/>
                </a:solidFill>
                <a:latin typeface="Dosis" pitchFamily="2" charset="0"/>
              </a:rPr>
              <a:t>se trouve à côté </a:t>
            </a:r>
            <a:r>
              <a:rPr lang="fr-FR" sz="2800" b="1" dirty="0">
                <a:solidFill>
                  <a:srgbClr val="424D7B"/>
                </a:solidFill>
                <a:latin typeface="Dosis" pitchFamily="2" charset="0"/>
              </a:rPr>
              <a:t>du marché. </a:t>
            </a:r>
          </a:p>
          <a:p>
            <a:pPr lvl="0"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lvl="0"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45C8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E93AB01-20D5-B609-2D3F-7A5544F56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1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AB7C25D-3E6B-F01A-C31A-62F1AE963EBF}"/>
              </a:ext>
            </a:extLst>
          </p:cNvPr>
          <p:cNvSpPr/>
          <p:nvPr/>
        </p:nvSpPr>
        <p:spPr>
          <a:xfrm>
            <a:off x="6174487" y="3316188"/>
            <a:ext cx="2444427" cy="2638526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E2E7060-7C43-E8E6-21CC-911E259FD9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882879" y="2496312"/>
            <a:ext cx="4887827" cy="3258552"/>
          </a:xfrm>
          <a:prstGeom prst="rect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id="{80BB0479-E979-6474-2431-231B9E9556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26793" y="360477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id="{F5793345-D6B2-DC7F-74AB-AD4E4C717018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Qui veut passer au tableau pour jouer la scène ?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29C610F-0000-14C7-04CA-B5693FB1F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800" y="1927657"/>
            <a:ext cx="1066949" cy="97168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03EC2E4-EBF4-50E6-2622-573F75232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1616" y="1822316"/>
            <a:ext cx="1218404" cy="11027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3A16EE4-4C6F-01E8-4800-2D676F5D6D7E}"/>
              </a:ext>
            </a:extLst>
          </p:cNvPr>
          <p:cNvSpPr txBox="1"/>
          <p:nvPr/>
        </p:nvSpPr>
        <p:spPr>
          <a:xfrm>
            <a:off x="589462" y="3909578"/>
            <a:ext cx="2205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Où se trouve l’école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F4A7155-7CFA-2AE2-5289-E12B1537D5E4}"/>
              </a:ext>
            </a:extLst>
          </p:cNvPr>
          <p:cNvSpPr txBox="1"/>
          <p:nvPr/>
        </p:nvSpPr>
        <p:spPr>
          <a:xfrm>
            <a:off x="6337705" y="3657791"/>
            <a:ext cx="21179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L’école .….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B323AB4-3759-CFB0-EE5A-C61986A599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2EE0B6A-AED8-B4DF-69BA-E4E96CD805A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437" t="-782"/>
          <a:stretch>
            <a:fillRect/>
          </a:stretch>
        </p:blipFill>
        <p:spPr>
          <a:xfrm>
            <a:off x="7284051" y="4283976"/>
            <a:ext cx="1366246" cy="1039403"/>
          </a:xfrm>
          <a:prstGeom prst="rect">
            <a:avLst/>
          </a:prstGeom>
        </p:spPr>
      </p:pic>
      <p:sp>
        <p:nvSpPr>
          <p:cNvPr id="14" name="AutoShape 2" descr="Image générée">
            <a:extLst>
              <a:ext uri="{FF2B5EF4-FFF2-40B4-BE49-F238E27FC236}">
                <a16:creationId xmlns:a16="http://schemas.microsoft.com/office/drawing/2014/main" id="{3DB7FBE5-FEA1-E83F-044B-0329F27F31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159F187-8431-2998-B99D-177A38E28D3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3800" t="3351" r="2439" b="23602"/>
          <a:stretch>
            <a:fillRect/>
          </a:stretch>
        </p:blipFill>
        <p:spPr>
          <a:xfrm>
            <a:off x="6350995" y="4296139"/>
            <a:ext cx="880568" cy="979928"/>
          </a:xfrm>
          <a:prstGeom prst="roundRect">
            <a:avLst>
              <a:gd name="adj" fmla="val 15772"/>
            </a:avLst>
          </a:prstGeom>
        </p:spPr>
      </p:pic>
    </p:spTree>
    <p:extLst>
      <p:ext uri="{BB962C8B-B14F-4D97-AF65-F5344CB8AC3E}">
        <p14:creationId xmlns:p14="http://schemas.microsoft.com/office/powerpoint/2010/main" val="34872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18119-EDA3-2B79-29A5-22DB9E4DE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C14EA49-C59B-EC4B-3B3C-7500EB312A54}"/>
              </a:ext>
            </a:extLst>
          </p:cNvPr>
          <p:cNvSpPr/>
          <p:nvPr/>
        </p:nvSpPr>
        <p:spPr>
          <a:xfrm>
            <a:off x="6174487" y="3316188"/>
            <a:ext cx="2444427" cy="2638526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60ACDBC-834B-45CB-FF45-8D1C0E411A1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0661" y="2866307"/>
            <a:ext cx="5124364" cy="3258552"/>
          </a:xfrm>
          <a:prstGeom prst="rect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id="{97EBC963-9503-4AAC-BADE-3F434C3C56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id="{0FC104BE-C1FC-177F-E50F-703962096204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Qui veut passer au tableau pour jouer la scène ?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83EC178-2178-D9D8-B269-4F73DA6D2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972" y="2237364"/>
            <a:ext cx="1066949" cy="97168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256BE40-6A62-AD13-4A13-8D49A587D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310" y="2096636"/>
            <a:ext cx="1218404" cy="11027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25EC35F-8EE4-9E51-FAF2-536676851336}"/>
              </a:ext>
            </a:extLst>
          </p:cNvPr>
          <p:cNvSpPr txBox="1"/>
          <p:nvPr/>
        </p:nvSpPr>
        <p:spPr>
          <a:xfrm>
            <a:off x="418362" y="3964238"/>
            <a:ext cx="260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Où se trouve la boulangerie 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483AC4F-F821-A942-0A8F-FB8B0A21B73D}"/>
              </a:ext>
            </a:extLst>
          </p:cNvPr>
          <p:cNvSpPr txBox="1"/>
          <p:nvPr/>
        </p:nvSpPr>
        <p:spPr>
          <a:xfrm>
            <a:off x="6285080" y="3453272"/>
            <a:ext cx="2194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La boulangerie …….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C07D830-40FC-4BB9-2792-C90737B1EE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Espace réservé pour une image  7">
            <a:extLst>
              <a:ext uri="{FF2B5EF4-FFF2-40B4-BE49-F238E27FC236}">
                <a16:creationId xmlns:a16="http://schemas.microsoft.com/office/drawing/2014/main" id="{62EB07CF-8E76-CB22-2884-BC653655C0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CFEFD"/>
              </a:clrFrom>
              <a:clrTo>
                <a:srgbClr val="FC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7" t="25918" r="6598" b="28985"/>
          <a:stretch>
            <a:fillRect/>
          </a:stretch>
        </p:blipFill>
        <p:spPr>
          <a:xfrm>
            <a:off x="6321711" y="4302419"/>
            <a:ext cx="2139564" cy="121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4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6FE9ABB-7728-646E-E741-9F22F372B9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3529348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sz="1400" dirty="0"/>
              <a:t>Acte de parole 2 : « Situer un lieu ».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Lire et comprendre des phrases.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09" y="3641803"/>
            <a:ext cx="2260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Ecrit : Point de langue 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Utiliser les indicateurs de lieu et leurs contraires.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BAC939C2-3428-46C0-25DA-75F8C582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3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04A85DC-2E59-10CE-4A21-CF9AE0A7B965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5B9888-EDF2-122B-1537-9F1ABC940E1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A8F25F4-3A50-C41F-C983-7A3AF2AA1648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868A9855-35C7-CF7F-19B4-29E25BF20CB5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apprendre les indicateurs de lieu et leurs contraires. Soyez attentifs.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E010BD7-CE67-5974-A804-AC620EB7E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5038D11-2E30-33BB-D219-565504DD3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840" y="2770146"/>
            <a:ext cx="5440320" cy="224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204760" y="2465726"/>
            <a:ext cx="2547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 (e)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4E7DDD-78AD-CD9A-C2BB-D518BCFD2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5BF17FD-7605-CDAE-E83A-26CA9F890B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1875C65-B5F4-3ACE-F1DF-9EB96BDCB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5" name="Mdia3N5">
            <a:hlinkClick r:id="" action="ppaction://media"/>
            <a:extLst>
              <a:ext uri="{FF2B5EF4-FFF2-40B4-BE49-F238E27FC236}">
                <a16:creationId xmlns:a16="http://schemas.microsoft.com/office/drawing/2014/main" id="{4A6C8A5B-79CB-A267-322E-41C095B1C42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6354" y="1721245"/>
            <a:ext cx="6131291" cy="457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44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DCF86-9605-510F-0462-AD08DC0E3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33DED7-193D-55F4-62FA-56DC834E7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ensemble cette liste. « À côté de » est le contraire de « Loin de ». Qui veut poursuivre la lecture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4FC3381-312A-5035-9BCE-7F8E783F41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446"/>
          <a:stretch>
            <a:fillRect/>
          </a:stretch>
        </p:blipFill>
        <p:spPr>
          <a:xfrm>
            <a:off x="2225296" y="2688336"/>
            <a:ext cx="4824899" cy="277063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3E918ED-24CD-DEE1-E7D4-40294ABE1B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28D8053-F709-D4FE-AF42-D5AA3545553F}"/>
              </a:ext>
            </a:extLst>
          </p:cNvPr>
          <p:cNvSpPr txBox="1"/>
          <p:nvPr/>
        </p:nvSpPr>
        <p:spPr>
          <a:xfrm>
            <a:off x="2999232" y="1911096"/>
            <a:ext cx="3422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Les indicateurs de lieu</a:t>
            </a:r>
          </a:p>
        </p:txBody>
      </p:sp>
    </p:spTree>
    <p:extLst>
      <p:ext uri="{BB962C8B-B14F-4D97-AF65-F5344CB8AC3E}">
        <p14:creationId xmlns:p14="http://schemas.microsoft.com/office/powerpoint/2010/main" val="409911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51239-464D-DDBB-CD1E-1BAD25024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4889E6-0C76-01CB-FC2B-874CB5C7B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0CBE49A-3983-24B0-06ED-387E9E144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3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EBA0BC1-1267-40C0-92E4-A225ACF8581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4000" y="1983664"/>
            <a:ext cx="3456000" cy="34584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604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61B68-438B-C4D0-C441-B408E5BAC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9F69E1-CB7A-20BB-3CEB-33AB12711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vos ardoises, écrivez le mot qui manque dans la deuxième phrase.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AD45912-4D36-4E2E-67A8-63024572C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8310DA6-B559-E0D3-4E65-64FF731E4EE6}"/>
              </a:ext>
            </a:extLst>
          </p:cNvPr>
          <p:cNvSpPr txBox="1"/>
          <p:nvPr/>
        </p:nvSpPr>
        <p:spPr>
          <a:xfrm>
            <a:off x="1310446" y="2266174"/>
            <a:ext cx="7409794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lang="fr-FR" sz="3600" b="1" kern="0" dirty="0">
                <a:solidFill>
                  <a:srgbClr val="424D7B"/>
                </a:solidFill>
                <a:latin typeface="Dosis" pitchFamily="2" charset="0"/>
              </a:rPr>
              <a:t>La banque est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à côté de </a:t>
            </a:r>
            <a:r>
              <a:rPr lang="fr-FR" sz="3600" b="1" kern="0" dirty="0">
                <a:solidFill>
                  <a:srgbClr val="424D7B"/>
                </a:solidFill>
                <a:latin typeface="Dosis" pitchFamily="2" charset="0"/>
              </a:rPr>
              <a:t>l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a poste.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D1B4AD5-CA2C-59B9-6AF4-8C30D09F65F3}"/>
              </a:ext>
            </a:extLst>
          </p:cNvPr>
          <p:cNvSpPr txBox="1"/>
          <p:nvPr/>
        </p:nvSpPr>
        <p:spPr>
          <a:xfrm>
            <a:off x="1407103" y="3802367"/>
            <a:ext cx="7409794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lang="fr-FR" sz="3600" b="1" kern="0" dirty="0">
                <a:solidFill>
                  <a:srgbClr val="424D7B"/>
                </a:solidFill>
                <a:latin typeface="Dosis" pitchFamily="2" charset="0"/>
              </a:rPr>
              <a:t>La banque est  </a:t>
            </a:r>
            <a:r>
              <a:rPr lang="fr-FR" sz="3600" b="1" dirty="0">
                <a:solidFill>
                  <a:srgbClr val="00ACA4"/>
                </a:solidFill>
                <a:latin typeface="Dosis" pitchFamily="2" charset="0"/>
              </a:rPr>
              <a:t>……….  </a:t>
            </a:r>
            <a:r>
              <a:rPr lang="fr-FR" sz="3600" b="1" kern="0" dirty="0">
                <a:solidFill>
                  <a:srgbClr val="424D7B"/>
                </a:solidFill>
                <a:latin typeface="Dosis" pitchFamily="2" charset="0"/>
              </a:rPr>
              <a:t>l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a poste.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C01D231-74A9-89E5-78F9-7E778B2AC6DA}"/>
              </a:ext>
            </a:extLst>
          </p:cNvPr>
          <p:cNvSpPr txBox="1"/>
          <p:nvPr/>
        </p:nvSpPr>
        <p:spPr>
          <a:xfrm>
            <a:off x="4348617" y="2681680"/>
            <a:ext cx="763383" cy="1494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kumimoji="0" lang="fr-FR" sz="5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≠</a:t>
            </a:r>
            <a:r>
              <a:rPr kumimoji="0" lang="fr-FR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43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F8B98-5DFC-DE6C-1350-3E09B2496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F6C204-BA5F-0C77-DF9D-DF0DB65B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C90C8E0-E66D-4079-DDAF-39C4BCD42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3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24428F6-B6AB-C046-10DA-EBCF5927340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4000" y="1983664"/>
            <a:ext cx="3456000" cy="34584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93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A64FF-7182-C1CC-9834-E5815D637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D7C22B-58A9-A135-6FC2-394B7B3CC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53F2D29-8B8D-BE9C-CA2D-049E3991D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57E1B3A-581F-4A0F-F7F8-4F98D7A9CB79}"/>
              </a:ext>
            </a:extLst>
          </p:cNvPr>
          <p:cNvSpPr txBox="1"/>
          <p:nvPr/>
        </p:nvSpPr>
        <p:spPr>
          <a:xfrm>
            <a:off x="1310446" y="2266174"/>
            <a:ext cx="7409794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lang="fr-FR" sz="3600" b="1" kern="0" dirty="0">
                <a:solidFill>
                  <a:srgbClr val="424D7B"/>
                </a:solidFill>
                <a:latin typeface="Dosis" pitchFamily="2" charset="0"/>
              </a:rPr>
              <a:t>La banque est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à côté de </a:t>
            </a:r>
            <a:r>
              <a:rPr lang="fr-FR" sz="3600" b="1" kern="0" dirty="0">
                <a:solidFill>
                  <a:srgbClr val="424D7B"/>
                </a:solidFill>
                <a:latin typeface="Dosis" pitchFamily="2" charset="0"/>
              </a:rPr>
              <a:t>l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a poste.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ECCD1BD-902A-7C5D-927A-9F7311D2A6CE}"/>
              </a:ext>
            </a:extLst>
          </p:cNvPr>
          <p:cNvSpPr txBox="1"/>
          <p:nvPr/>
        </p:nvSpPr>
        <p:spPr>
          <a:xfrm>
            <a:off x="1407103" y="3802367"/>
            <a:ext cx="7409794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lang="fr-FR" sz="3600" b="1" kern="0" dirty="0">
                <a:solidFill>
                  <a:srgbClr val="424D7B"/>
                </a:solidFill>
                <a:latin typeface="Dosis" pitchFamily="2" charset="0"/>
              </a:rPr>
              <a:t>La banque est  </a:t>
            </a:r>
            <a:r>
              <a:rPr lang="fr-FR" sz="3600" b="1" kern="0" dirty="0">
                <a:solidFill>
                  <a:srgbClr val="C00000"/>
                </a:solidFill>
                <a:latin typeface="Dosis" pitchFamily="2" charset="0"/>
              </a:rPr>
              <a:t>loin de</a:t>
            </a:r>
            <a:r>
              <a:rPr lang="fr-FR" sz="3600" b="1" dirty="0">
                <a:solidFill>
                  <a:srgbClr val="C00000"/>
                </a:solidFill>
                <a:latin typeface="Dosis" pitchFamily="2" charset="0"/>
              </a:rPr>
              <a:t>  </a:t>
            </a:r>
            <a:r>
              <a:rPr lang="fr-FR" sz="3600" b="1" kern="0" dirty="0">
                <a:solidFill>
                  <a:srgbClr val="424D7B"/>
                </a:solidFill>
                <a:latin typeface="Dosis" pitchFamily="2" charset="0"/>
              </a:rPr>
              <a:t>l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a poste.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B5354A2-14C8-8A7E-96B7-F6CC1E0C41AF}"/>
              </a:ext>
            </a:extLst>
          </p:cNvPr>
          <p:cNvSpPr txBox="1"/>
          <p:nvPr/>
        </p:nvSpPr>
        <p:spPr>
          <a:xfrm>
            <a:off x="4348617" y="2681680"/>
            <a:ext cx="763383" cy="1494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kumimoji="0" lang="fr-FR" sz="5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≠</a:t>
            </a:r>
            <a:r>
              <a:rPr kumimoji="0" lang="fr-FR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67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F6D0F-C345-9E82-55E5-8F5F82330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710B84D-166D-019C-27BF-6B38AFCEC432}"/>
              </a:ext>
            </a:extLst>
          </p:cNvPr>
          <p:cNvSpPr txBox="1"/>
          <p:nvPr/>
        </p:nvSpPr>
        <p:spPr>
          <a:xfrm>
            <a:off x="1407103" y="3802367"/>
            <a:ext cx="7409794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La maison est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………………………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l’école. 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CB8F661-8D0C-7EFA-94DF-78E58FC81C63}"/>
              </a:ext>
            </a:extLst>
          </p:cNvPr>
          <p:cNvSpPr txBox="1"/>
          <p:nvPr/>
        </p:nvSpPr>
        <p:spPr>
          <a:xfrm>
            <a:off x="1310446" y="2183878"/>
            <a:ext cx="7409794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lang="fr-FR" sz="3600" b="1" kern="0" dirty="0">
                <a:solidFill>
                  <a:srgbClr val="424D7B"/>
                </a:solidFill>
                <a:latin typeface="Dosis" pitchFamily="2" charset="0"/>
              </a:rPr>
              <a:t>La maison est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à </a:t>
            </a:r>
            <a:r>
              <a:rPr lang="fr-FR" sz="3600" b="1" dirty="0">
                <a:solidFill>
                  <a:srgbClr val="00ACA4"/>
                </a:solidFill>
                <a:latin typeface="Dosis" pitchFamily="2" charset="0"/>
              </a:rPr>
              <a:t>gauche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 de </a:t>
            </a:r>
            <a:r>
              <a:rPr lang="fr-FR" sz="3600" b="1" kern="0" dirty="0">
                <a:solidFill>
                  <a:srgbClr val="424D7B"/>
                </a:solidFill>
                <a:latin typeface="Dosis" pitchFamily="2" charset="0"/>
              </a:rPr>
              <a:t>l’école. 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D44C0C42-618D-FFB4-69CE-0235ECF4B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vos ardoises, écrivez le mot qui manque dans la deuxième phrase. </a:t>
            </a: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CD1C3FF-A3FC-C790-ABBE-DEAF661E8B5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8328" y="719424"/>
            <a:ext cx="871534" cy="8721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E59B08A-AFC4-6EEB-A38D-FEDA46B0A1C0}"/>
              </a:ext>
            </a:extLst>
          </p:cNvPr>
          <p:cNvSpPr txBox="1"/>
          <p:nvPr/>
        </p:nvSpPr>
        <p:spPr>
          <a:xfrm>
            <a:off x="4348617" y="2681680"/>
            <a:ext cx="763383" cy="1494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kumimoji="0" lang="fr-FR" sz="5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≠</a:t>
            </a:r>
            <a:r>
              <a:rPr kumimoji="0" lang="fr-FR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69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CC1F2-AE92-1765-74D5-7FB19E2F7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45071B-638B-CB29-21C1-BCE8B0CE7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50ECF4C-D972-C0CE-0A2E-F000CC051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3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B808A24-5264-2FFC-B241-34453739AA2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4000" y="1983664"/>
            <a:ext cx="3456000" cy="34584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96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740AE-97CF-2E66-B30E-C84787169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44B0F48E-EA18-3F5E-CCD3-E99A5694E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C4B5F1B-12D5-B419-7FA8-222A39BBAC76}"/>
              </a:ext>
            </a:extLst>
          </p:cNvPr>
          <p:cNvSpPr txBox="1"/>
          <p:nvPr/>
        </p:nvSpPr>
        <p:spPr>
          <a:xfrm>
            <a:off x="1407103" y="3802367"/>
            <a:ext cx="7409794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lang="fr-FR" sz="3600" b="1" kern="0" dirty="0">
                <a:solidFill>
                  <a:srgbClr val="424D7B"/>
                </a:solidFill>
                <a:latin typeface="Dosis" pitchFamily="2" charset="0"/>
              </a:rPr>
              <a:t>La maison est  </a:t>
            </a:r>
            <a:r>
              <a:rPr lang="fr-FR" sz="3600" b="1" kern="0" dirty="0">
                <a:solidFill>
                  <a:srgbClr val="C00000"/>
                </a:solidFill>
                <a:latin typeface="Dosis" pitchFamily="2" charset="0"/>
              </a:rPr>
              <a:t>à droite de</a:t>
            </a:r>
            <a:r>
              <a:rPr lang="fr-FR" sz="3600" b="1" dirty="0">
                <a:solidFill>
                  <a:srgbClr val="C00000"/>
                </a:solidFill>
                <a:latin typeface="Dosis" pitchFamily="2" charset="0"/>
              </a:rPr>
              <a:t>  </a:t>
            </a:r>
            <a:r>
              <a:rPr lang="fr-FR" sz="3600" b="1" kern="0" dirty="0">
                <a:solidFill>
                  <a:srgbClr val="424D7B"/>
                </a:solidFill>
                <a:latin typeface="Dosis" pitchFamily="2" charset="0"/>
              </a:rPr>
              <a:t>l’école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.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083174B-BA10-333C-2169-D0E07A50657F}"/>
              </a:ext>
            </a:extLst>
          </p:cNvPr>
          <p:cNvSpPr txBox="1"/>
          <p:nvPr/>
        </p:nvSpPr>
        <p:spPr>
          <a:xfrm>
            <a:off x="4348617" y="2681680"/>
            <a:ext cx="763383" cy="1494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kumimoji="0" lang="fr-FR" sz="5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≠</a:t>
            </a:r>
            <a:r>
              <a:rPr kumimoji="0" lang="fr-FR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A462266-EE7A-9F72-ED27-BDF97B61C6EC}"/>
              </a:ext>
            </a:extLst>
          </p:cNvPr>
          <p:cNvSpPr txBox="1"/>
          <p:nvPr/>
        </p:nvSpPr>
        <p:spPr>
          <a:xfrm>
            <a:off x="1310446" y="2183878"/>
            <a:ext cx="7409794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lang="fr-FR" sz="3600" b="1" kern="0" dirty="0">
                <a:solidFill>
                  <a:srgbClr val="424D7B"/>
                </a:solidFill>
                <a:latin typeface="Dosis" pitchFamily="2" charset="0"/>
              </a:rPr>
              <a:t>La maison est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à </a:t>
            </a:r>
            <a:r>
              <a:rPr lang="fr-FR" sz="3600" b="1" dirty="0">
                <a:solidFill>
                  <a:srgbClr val="00ACA4"/>
                </a:solidFill>
                <a:latin typeface="Dosis" pitchFamily="2" charset="0"/>
              </a:rPr>
              <a:t>gauche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 de </a:t>
            </a:r>
            <a:r>
              <a:rPr lang="fr-FR" sz="3600" b="1" kern="0" dirty="0">
                <a:solidFill>
                  <a:srgbClr val="424D7B"/>
                </a:solidFill>
                <a:latin typeface="Dosis" pitchFamily="2" charset="0"/>
              </a:rPr>
              <a:t>l’école. 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71C86976-DB36-1376-2825-194F2D5C4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</p:spTree>
    <p:extLst>
      <p:ext uri="{BB962C8B-B14F-4D97-AF65-F5344CB8AC3E}">
        <p14:creationId xmlns:p14="http://schemas.microsoft.com/office/powerpoint/2010/main" val="168596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A52AC-026F-F136-5DF6-ECC2AECBF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28A9084-71EB-9EF5-8308-4536F57C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vos ardoises, écrivez le mot qui manque dans la deuxième phrase. </a:t>
            </a:r>
          </a:p>
        </p:txBody>
      </p:sp>
      <p:pic>
        <p:nvPicPr>
          <p:cNvPr id="8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68FACFD-929D-78FA-CA30-1219948E1D8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8328" y="719424"/>
            <a:ext cx="871534" cy="87216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DA6EE5C-FDE8-4760-5C00-6CACB8F059BE}"/>
              </a:ext>
            </a:extLst>
          </p:cNvPr>
          <p:cNvSpPr txBox="1"/>
          <p:nvPr/>
        </p:nvSpPr>
        <p:spPr>
          <a:xfrm>
            <a:off x="1310446" y="3765791"/>
            <a:ext cx="7409794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lang="fr-FR" sz="3600" b="1" kern="0" dirty="0">
                <a:solidFill>
                  <a:srgbClr val="424D7B"/>
                </a:solidFill>
                <a:latin typeface="Dosis" pitchFamily="2" charset="0"/>
              </a:rPr>
              <a:t>Le marché est  </a:t>
            </a:r>
            <a:r>
              <a:rPr lang="fr-FR" sz="3600" b="1" dirty="0">
                <a:solidFill>
                  <a:srgbClr val="00ACA4"/>
                </a:solidFill>
                <a:latin typeface="Dosis" pitchFamily="2" charset="0"/>
              </a:rPr>
              <a:t>……… .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363D4F8-5320-4F25-CCFC-2EF7BBC7E6D1}"/>
              </a:ext>
            </a:extLst>
          </p:cNvPr>
          <p:cNvSpPr txBox="1"/>
          <p:nvPr/>
        </p:nvSpPr>
        <p:spPr>
          <a:xfrm>
            <a:off x="1310446" y="2183878"/>
            <a:ext cx="7409794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lang="fr-FR" sz="3600" b="1" kern="0" dirty="0">
                <a:solidFill>
                  <a:srgbClr val="424D7B"/>
                </a:solidFill>
                <a:latin typeface="Dosis" pitchFamily="2" charset="0"/>
              </a:rPr>
              <a:t>Le marché est </a:t>
            </a:r>
            <a:r>
              <a:rPr lang="fr-FR" sz="3600" b="1" dirty="0">
                <a:solidFill>
                  <a:srgbClr val="00ACA4"/>
                </a:solidFill>
                <a:latin typeface="Dosis" pitchFamily="2" charset="0"/>
              </a:rPr>
              <a:t>là-bas. 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F5F01C4-6D5F-E3A3-470E-FD81B6CCC38C}"/>
              </a:ext>
            </a:extLst>
          </p:cNvPr>
          <p:cNvSpPr txBox="1"/>
          <p:nvPr/>
        </p:nvSpPr>
        <p:spPr>
          <a:xfrm>
            <a:off x="4348617" y="2681680"/>
            <a:ext cx="763383" cy="1494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kumimoji="0" lang="fr-FR" sz="5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≠</a:t>
            </a:r>
            <a:r>
              <a:rPr kumimoji="0" lang="fr-FR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06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ED4498D7-9F52-BED1-DF2E-1B4C0D049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1391042"/>
            <a:ext cx="7886700" cy="720000"/>
          </a:xfrm>
        </p:spPr>
        <p:txBody>
          <a:bodyPr/>
          <a:lstStyle/>
          <a:p>
            <a:r>
              <a:rPr lang="fr-MA" dirty="0"/>
              <a:t>Contenu de la semaine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F83BB85-4FDD-02BE-0CEF-ED32D2310C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08" y="2165461"/>
            <a:ext cx="1617894" cy="248100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BEC19AF-538E-A42A-F85A-781CB616F4B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658" y="2156511"/>
            <a:ext cx="3218319" cy="248100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E4DCAE7-659A-54B0-2D2F-2C1B56B271C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76" y="2189194"/>
            <a:ext cx="3218319" cy="2481005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10FC15FD-53D8-AE69-4706-F8137500C552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A666456-233B-B28C-8C19-F01964AFEAD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46AC4ED-E65A-E411-A653-0C86B11DF3F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itre 53">
              <a:extLst>
                <a:ext uri="{FF2B5EF4-FFF2-40B4-BE49-F238E27FC236}">
                  <a16:creationId xmlns:a16="http://schemas.microsoft.com/office/drawing/2014/main" id="{CE0AF41E-FF26-8173-1BE3-BEC03E9B23C7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89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EC9A4-BDBE-AC69-10AE-1882B671A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6EFBC9-7F1B-4242-70FD-9EF09A1C0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96B24CA-1EE2-CC4B-11A4-9D70D6C57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3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513313E-9696-884F-716B-809C6233FB3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4000" y="1983664"/>
            <a:ext cx="3456000" cy="34584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186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27660-AEB8-0506-5EFD-F22E1337A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2485BBB6-BB26-C844-ECE9-6E2F26093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vos ardoises, écrivez le mot qui manque dans la deuxième phrase. </a:t>
            </a:r>
          </a:p>
        </p:txBody>
      </p:sp>
      <p:pic>
        <p:nvPicPr>
          <p:cNvPr id="8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B8579B9-61A2-0BFF-3A38-92D8E564E3C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8328" y="719424"/>
            <a:ext cx="871534" cy="87216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FF92357-5D52-49DC-151E-4C43D3D20D93}"/>
              </a:ext>
            </a:extLst>
          </p:cNvPr>
          <p:cNvSpPr txBox="1"/>
          <p:nvPr/>
        </p:nvSpPr>
        <p:spPr>
          <a:xfrm>
            <a:off x="1310446" y="3765791"/>
            <a:ext cx="7409794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lang="fr-FR" sz="3600" b="1" kern="0" dirty="0">
                <a:solidFill>
                  <a:srgbClr val="424D7B"/>
                </a:solidFill>
                <a:latin typeface="Dosis" pitchFamily="2" charset="0"/>
              </a:rPr>
              <a:t>Le marché est </a:t>
            </a:r>
            <a:r>
              <a:rPr lang="fr-FR" sz="3600" b="1" kern="0" dirty="0">
                <a:solidFill>
                  <a:srgbClr val="C00000"/>
                </a:solidFill>
                <a:latin typeface="Dosis" pitchFamily="2" charset="0"/>
              </a:rPr>
              <a:t>ici.</a:t>
            </a:r>
            <a:r>
              <a:rPr lang="fr-FR" sz="3600" b="1" kern="0" dirty="0">
                <a:solidFill>
                  <a:srgbClr val="00ACA4"/>
                </a:solidFill>
                <a:latin typeface="Dosis" pitchFamily="2" charset="0"/>
              </a:rPr>
              <a:t> 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962D18B-5644-E575-B36D-8F6E828397E3}"/>
              </a:ext>
            </a:extLst>
          </p:cNvPr>
          <p:cNvSpPr txBox="1"/>
          <p:nvPr/>
        </p:nvSpPr>
        <p:spPr>
          <a:xfrm>
            <a:off x="1310446" y="2183878"/>
            <a:ext cx="7409794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lang="fr-FR" sz="3600" b="1" kern="0" dirty="0">
                <a:solidFill>
                  <a:srgbClr val="424D7B"/>
                </a:solidFill>
                <a:latin typeface="Dosis" pitchFamily="2" charset="0"/>
              </a:rPr>
              <a:t>Le marché est </a:t>
            </a:r>
            <a:r>
              <a:rPr lang="fr-FR" sz="3600" b="1" dirty="0">
                <a:solidFill>
                  <a:srgbClr val="00ACA4"/>
                </a:solidFill>
                <a:latin typeface="Dosis" pitchFamily="2" charset="0"/>
              </a:rPr>
              <a:t>là-bas. 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6A5C72B-B022-1AEB-CA60-D77BD8E8580E}"/>
              </a:ext>
            </a:extLst>
          </p:cNvPr>
          <p:cNvSpPr txBox="1"/>
          <p:nvPr/>
        </p:nvSpPr>
        <p:spPr>
          <a:xfrm>
            <a:off x="4348617" y="2681680"/>
            <a:ext cx="763383" cy="1494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kumimoji="0" lang="fr-FR" sz="5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≠</a:t>
            </a:r>
            <a:r>
              <a:rPr kumimoji="0" lang="fr-FR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83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36DE3-25F4-3ED3-3187-2D8E3ADE1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73B4DFE-1F68-87A1-F770-C32549715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vos ardoises, écrivez le mot qui manque dans la deuxième phrase. </a:t>
            </a:r>
          </a:p>
        </p:txBody>
      </p:sp>
      <p:pic>
        <p:nvPicPr>
          <p:cNvPr id="8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C623F2A-5A83-AA6A-BBD2-83B03A0B6E6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8328" y="719424"/>
            <a:ext cx="871534" cy="87216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4636E2C-EC9D-9B8B-6438-0401A4C47B4C}"/>
              </a:ext>
            </a:extLst>
          </p:cNvPr>
          <p:cNvSpPr txBox="1"/>
          <p:nvPr/>
        </p:nvSpPr>
        <p:spPr>
          <a:xfrm>
            <a:off x="1310446" y="2183878"/>
            <a:ext cx="7409794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lang="fr-FR" sz="3600" b="1" kern="0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Le chat est </a:t>
            </a:r>
            <a:r>
              <a:rPr lang="fr-FR" sz="3600" b="1" kern="0" dirty="0">
                <a:solidFill>
                  <a:srgbClr val="00ACA4"/>
                </a:solidFill>
                <a:latin typeface="Dosis" pitchFamily="2" charset="0"/>
              </a:rPr>
              <a:t>derrière</a:t>
            </a:r>
            <a:r>
              <a:rPr lang="fr-FR" sz="3600" b="1" dirty="0">
                <a:solidFill>
                  <a:srgbClr val="00ACA4"/>
                </a:solidFill>
                <a:latin typeface="Dosis" pitchFamily="2" charset="0"/>
              </a:rPr>
              <a:t> </a:t>
            </a:r>
            <a:r>
              <a:rPr lang="fr-FR" sz="36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la maison.  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58AA3DD-1805-E956-E92F-1B85514EA1E3}"/>
              </a:ext>
            </a:extLst>
          </p:cNvPr>
          <p:cNvSpPr txBox="1"/>
          <p:nvPr/>
        </p:nvSpPr>
        <p:spPr>
          <a:xfrm>
            <a:off x="1310446" y="3881588"/>
            <a:ext cx="7409794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lang="fr-FR" sz="3600" b="1" kern="0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Le chat est </a:t>
            </a:r>
            <a:r>
              <a:rPr lang="fr-FR" sz="3600" b="1" kern="0" dirty="0">
                <a:solidFill>
                  <a:srgbClr val="00ACA4"/>
                </a:solidFill>
                <a:latin typeface="Dosis" pitchFamily="2" charset="0"/>
              </a:rPr>
              <a:t>………</a:t>
            </a:r>
            <a:r>
              <a:rPr lang="fr-FR" sz="3600" b="1" dirty="0">
                <a:solidFill>
                  <a:srgbClr val="00ACA4"/>
                </a:solidFill>
                <a:latin typeface="Dosis" pitchFamily="2" charset="0"/>
              </a:rPr>
              <a:t> </a:t>
            </a:r>
            <a:r>
              <a:rPr lang="fr-FR" sz="36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la maison.  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02339E0-7BCF-BCC4-6BB9-8481D322C0DB}"/>
              </a:ext>
            </a:extLst>
          </p:cNvPr>
          <p:cNvSpPr txBox="1"/>
          <p:nvPr/>
        </p:nvSpPr>
        <p:spPr>
          <a:xfrm>
            <a:off x="4348617" y="2681680"/>
            <a:ext cx="763383" cy="1494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kumimoji="0" lang="fr-FR" sz="5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≠</a:t>
            </a:r>
            <a:r>
              <a:rPr kumimoji="0" lang="fr-FR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76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D9686-A74A-09CA-4E61-67B6DB802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8D257-8769-2678-29F4-BDC84D297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515953E-BBEF-4C8F-0FB6-900BAA32C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3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15608F2-4825-C4A5-ABD7-53FD6B55898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4000" y="1983664"/>
            <a:ext cx="3456000" cy="34584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344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45F0D-754C-CF95-42C6-5BEE3EA29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D6E28F1-ADA5-A542-8FD4-8034A195E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p:pic>
        <p:nvPicPr>
          <p:cNvPr id="8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81DB10D-BEEF-9F40-31FA-989D6F28028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8328" y="719424"/>
            <a:ext cx="871534" cy="87216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8879615-B5DB-B55B-F581-8FB3B11E23CE}"/>
              </a:ext>
            </a:extLst>
          </p:cNvPr>
          <p:cNvSpPr txBox="1"/>
          <p:nvPr/>
        </p:nvSpPr>
        <p:spPr>
          <a:xfrm>
            <a:off x="1310446" y="2183878"/>
            <a:ext cx="7409794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lang="fr-FR" sz="3600" b="1" kern="0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Le chat est </a:t>
            </a:r>
            <a:r>
              <a:rPr lang="fr-FR" sz="3600" b="1" kern="0" dirty="0">
                <a:solidFill>
                  <a:srgbClr val="00ACA4"/>
                </a:solidFill>
                <a:latin typeface="Dosis" pitchFamily="2" charset="0"/>
              </a:rPr>
              <a:t>derrière</a:t>
            </a:r>
            <a:r>
              <a:rPr lang="fr-FR" sz="3600" b="1" dirty="0">
                <a:solidFill>
                  <a:srgbClr val="00ACA4"/>
                </a:solidFill>
                <a:latin typeface="Dosis" pitchFamily="2" charset="0"/>
              </a:rPr>
              <a:t> </a:t>
            </a:r>
            <a:r>
              <a:rPr lang="fr-FR" sz="36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la maison.  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6C30FBA-6A28-6669-7541-752A23FD88B2}"/>
              </a:ext>
            </a:extLst>
          </p:cNvPr>
          <p:cNvSpPr txBox="1"/>
          <p:nvPr/>
        </p:nvSpPr>
        <p:spPr>
          <a:xfrm>
            <a:off x="1310446" y="3881588"/>
            <a:ext cx="7409794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lang="fr-FR" sz="3600" b="1" kern="0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Le chat est </a:t>
            </a:r>
            <a:r>
              <a:rPr lang="fr-FR" sz="3600" b="1" kern="0" dirty="0">
                <a:solidFill>
                  <a:srgbClr val="C00000"/>
                </a:solidFill>
                <a:latin typeface="Dosis" pitchFamily="2" charset="0"/>
              </a:rPr>
              <a:t>devant</a:t>
            </a:r>
            <a:r>
              <a:rPr lang="fr-FR" sz="3600" b="1" dirty="0">
                <a:solidFill>
                  <a:srgbClr val="00ACA4"/>
                </a:solidFill>
                <a:latin typeface="Dosis" pitchFamily="2" charset="0"/>
              </a:rPr>
              <a:t> </a:t>
            </a:r>
            <a:r>
              <a:rPr lang="fr-FR" sz="36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la maison.  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C7B3CC3-1ABB-F6CE-B5E2-3E7B4304574F}"/>
              </a:ext>
            </a:extLst>
          </p:cNvPr>
          <p:cNvSpPr txBox="1"/>
          <p:nvPr/>
        </p:nvSpPr>
        <p:spPr>
          <a:xfrm>
            <a:off x="4348617" y="2681680"/>
            <a:ext cx="763383" cy="1494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kumimoji="0" lang="fr-FR" sz="5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≠</a:t>
            </a:r>
            <a:r>
              <a:rPr kumimoji="0" lang="fr-FR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5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D7A309F-A000-939A-33FC-FFD814EE83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5035627"/>
            <a:ext cx="6246795" cy="1349939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Utiliser les indicateurs de lieu et leurs contraires.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sz="1400" dirty="0"/>
              <a:t>Acte de parole 1 : «  « Parler des activités  scolaires ». 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35CB33E-BD6C-ABCE-F925-A7DB01A85400}"/>
              </a:ext>
            </a:extLst>
          </p:cNvPr>
          <p:cNvSpPr txBox="1"/>
          <p:nvPr/>
        </p:nvSpPr>
        <p:spPr>
          <a:xfrm>
            <a:off x="2201410" y="5133855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Lecture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Lire et comprendre des phrases.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36CF52F-EB33-43E1-19BB-ADA739EBB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3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38594CE-44F2-699F-6AE0-18537077598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9E0DF1C-A1B1-D9F0-E8C1-4ED8FB8ED91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E076CB0-E27A-049D-2DB8-EAF76CC8F82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AC7FC735-65FA-350D-C021-4B33353F09E5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0E928-3932-AE50-AE0E-2C26D25A3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E2229244-AADC-2904-2668-206C7FA2C0F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2229244-AADC-2904-2668-206C7FA2C0F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5031096-9F6B-3CF7-10FA-A4D2DD25142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5031096-9F6B-3CF7-10FA-A4D2DD25142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itre 1">
            <a:extLst>
              <a:ext uri="{FF2B5EF4-FFF2-40B4-BE49-F238E27FC236}">
                <a16:creationId xmlns:a16="http://schemas.microsoft.com/office/drawing/2014/main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faire de la lecture.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EC58DB4-97C0-D574-ECF9-381624D25F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1846" y="2290811"/>
            <a:ext cx="4532297" cy="302153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D74DFB2-3D7C-FDF0-438A-6892773530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99D43-3449-7748-F872-1C33F407D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43A6EB5-BA45-0B14-1412-E937CC034EAE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43A6EB5-BA45-0B14-1412-E937CC034E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EBAF27E3-974C-8D28-7BB0-112295C0845B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Observez cette image et lisez la question. Je vais vous proposer des réponses.   </a:t>
            </a:r>
            <a:endParaRPr kumimoji="0" lang="fr-FR" sz="1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Dosis Medium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36944B2-410B-6B1E-BDFB-736489DA56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683AC2-B968-F343-BE8A-8EEA933ADF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3822" y="2608623"/>
            <a:ext cx="5011346" cy="333480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A55AC68-3F9F-0B19-533E-7C639E2FFCFD}"/>
              </a:ext>
            </a:extLst>
          </p:cNvPr>
          <p:cNvSpPr txBox="1"/>
          <p:nvPr/>
        </p:nvSpPr>
        <p:spPr>
          <a:xfrm>
            <a:off x="2364385" y="1808639"/>
            <a:ext cx="544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Où se trouve la pharmacie 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86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FD06F79-2E45-DF44-0550-12F23D1F823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D5E4C2-3864-D7FE-4C4A-81FFF0946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3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BFEB8-9F48-677B-954B-FA8CD74EA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996350E0-E1E0-9641-E0FD-6A049025512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96350E0-E1E0-9641-E0FD-6A04902551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EF456117-2779-19D8-5933-EFBA5D1A9C2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EF456117-2779-19D8-5933-EFBA5D1A9C2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D47902BF-DF64-8E9F-69C8-E1F09CE53E1B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Ecrivez le numéro de la bonne réponse sur votre ardoise (1, 2, 3 ou 4).  </a:t>
            </a:r>
            <a:endParaRPr kumimoji="0" lang="fr-FR" sz="1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Dosis Medium" pitchFamily="2" charset="0"/>
            </a:endParaRPr>
          </a:p>
        </p:txBody>
      </p:sp>
      <p:pic>
        <p:nvPicPr>
          <p:cNvPr id="3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D9C994B-45D4-FB43-A64F-C4EF42889F2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550" y="688623"/>
            <a:ext cx="837795" cy="837795"/>
          </a:xfrm>
          <a:prstGeom prst="rect">
            <a:avLst/>
          </a:prstGeom>
        </p:spPr>
      </p:pic>
      <p:sp>
        <p:nvSpPr>
          <p:cNvPr id="6" name="AutoShape 2" descr="Image générée">
            <a:extLst>
              <a:ext uri="{FF2B5EF4-FFF2-40B4-BE49-F238E27FC236}">
                <a16:creationId xmlns:a16="http://schemas.microsoft.com/office/drawing/2014/main" id="{719C1D36-0B33-23B6-0A5C-E9D77B22D4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40592" y="315711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EAF368F-CC1F-2304-8F7E-BE6C672AB4F6}"/>
              </a:ext>
            </a:extLst>
          </p:cNvPr>
          <p:cNvSpPr txBox="1"/>
          <p:nvPr/>
        </p:nvSpPr>
        <p:spPr>
          <a:xfrm>
            <a:off x="352653" y="2979167"/>
            <a:ext cx="5440029" cy="3086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200" dirty="0">
                <a:solidFill>
                  <a:prstClr val="black"/>
                </a:solidFill>
                <a:latin typeface="Dosis Medium" pitchFamily="2" charset="0"/>
              </a:rPr>
              <a:t>La pharmacie est devant la boulangerie.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200" dirty="0">
                <a:solidFill>
                  <a:prstClr val="black"/>
                </a:solidFill>
                <a:latin typeface="Dosis Medium" pitchFamily="2" charset="0"/>
              </a:rPr>
              <a:t>La pharmacie est derrière l’épicerie.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200" dirty="0">
                <a:solidFill>
                  <a:prstClr val="black"/>
                </a:solidFill>
                <a:latin typeface="Dosis Medium" pitchFamily="2" charset="0"/>
              </a:rPr>
              <a:t>La pharmacie est devant le supermarché.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200" dirty="0">
                <a:solidFill>
                  <a:prstClr val="black"/>
                </a:solidFill>
                <a:latin typeface="Dosis Medium" pitchFamily="2" charset="0"/>
              </a:rPr>
              <a:t>La pharmacie est loin de la banque.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endParaRPr lang="fr-FR" sz="2200" dirty="0">
              <a:solidFill>
                <a:prstClr val="black"/>
              </a:solidFill>
              <a:latin typeface="Dosis Medium" pitchFamily="2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endParaRPr lang="fr-FR" sz="2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F27F2C3-071A-8BA1-94D0-1B44872E30B1}"/>
              </a:ext>
            </a:extLst>
          </p:cNvPr>
          <p:cNvSpPr txBox="1"/>
          <p:nvPr/>
        </p:nvSpPr>
        <p:spPr>
          <a:xfrm>
            <a:off x="724699" y="2283310"/>
            <a:ext cx="544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Où se trouve la pharmacie 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F31B75B-FAB4-95AC-E1C0-8FF3506D9F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6113" y="2927220"/>
            <a:ext cx="3378918" cy="224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6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E0B766E-E3E7-6E47-3D6F-7F89F2CE8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00" y="4964787"/>
            <a:ext cx="3834716" cy="1365622"/>
          </a:xfrm>
          <a:prstGeom prst="rect">
            <a:avLst/>
          </a:prstGeom>
        </p:spPr>
      </p:pic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 ( fluidité et compréhension)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Mots avec difficultés </a:t>
            </a:r>
          </a:p>
        </p:txBody>
      </p: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3C43C32C-6488-4D2E-922D-D5A4BA7D0488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Texte </a:t>
            </a:r>
          </a:p>
        </p:txBody>
      </p:sp>
      <p:sp>
        <p:nvSpPr>
          <p:cNvPr id="46" name="Espace réservé du texte 5">
            <a:extLst>
              <a:ext uri="{FF2B5EF4-FFF2-40B4-BE49-F238E27FC236}">
                <a16:creationId xmlns:a16="http://schemas.microsoft.com/office/drawing/2014/main" id="{67D9A63D-4C1E-8D0F-095E-C18E85B50D54}"/>
              </a:ext>
            </a:extLst>
          </p:cNvPr>
          <p:cNvSpPr txBox="1">
            <a:spLocks/>
          </p:cNvSpPr>
          <p:nvPr/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95639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Présentation du vocabulaire 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Exploitation du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Activités de vocabulaire sur livret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949628" y="5476903"/>
            <a:ext cx="3831420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 2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2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Phrases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949628" y="496478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32DA200-1793-841C-32DF-0F14F6D96F9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9BB678D-9B8C-20AC-BAE7-5E2FF9B380F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6451F25-2230-DD24-F5BF-13C4F32C3F3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ED045E1C-CCE0-88F4-205C-253CDB306903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7C8D1-2C09-C1EF-476A-08DD25ADA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AE56F506-8B21-2AEC-70BC-BE3677C5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95DF162-6146-1C59-9A5C-FA885EC4F37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2D8939E-85A7-5019-304C-1370DB234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7701C-6E5A-E4E1-3F21-DB833FF31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A9B934D-E7D3-DBDF-B73E-F124AE23D828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A9B934D-E7D3-DBDF-B73E-F124AE23D82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B0A866B7-DEF1-3CBD-214E-3F25FC69424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B0A866B7-DEF1-3CBD-214E-3F25FC69424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Image 8">
            <a:extLst>
              <a:ext uri="{FF2B5EF4-FFF2-40B4-BE49-F238E27FC236}">
                <a16:creationId xmlns:a16="http://schemas.microsoft.com/office/drawing/2014/main" id="{E84386FA-193F-DA9F-1F40-100DA8BD21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5">
            <a:extLst>
              <a:ext uri="{FF2B5EF4-FFF2-40B4-BE49-F238E27FC236}">
                <a16:creationId xmlns:a16="http://schemas.microsoft.com/office/drawing/2014/main" id="{141E17B5-AE9F-61C2-C85B-D39A6F08B43D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Dosis Medium" pitchFamily="2" charset="0"/>
              </a:rPr>
              <a:t>La bonne réponse est : « 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pharmacie est derrière l’épicerie ». Qui veut lire et expliquer la réponse ? </a:t>
            </a:r>
            <a:endParaRPr kumimoji="0" lang="fr-FR" sz="1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Dosis Medium" pitchFamily="2" charset="0"/>
            </a:endParaRPr>
          </a:p>
        </p:txBody>
      </p:sp>
      <p:sp>
        <p:nvSpPr>
          <p:cNvPr id="2" name="AutoShape 2" descr="Image générée">
            <a:extLst>
              <a:ext uri="{FF2B5EF4-FFF2-40B4-BE49-F238E27FC236}">
                <a16:creationId xmlns:a16="http://schemas.microsoft.com/office/drawing/2014/main" id="{7235E713-1AD4-753E-6BB2-CA665BFC66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40592" y="315711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931A185-E48E-4044-0B63-A01064293D94}"/>
              </a:ext>
            </a:extLst>
          </p:cNvPr>
          <p:cNvSpPr txBox="1"/>
          <p:nvPr/>
        </p:nvSpPr>
        <p:spPr>
          <a:xfrm>
            <a:off x="352653" y="2979167"/>
            <a:ext cx="5440029" cy="3086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200" dirty="0">
                <a:solidFill>
                  <a:prstClr val="black"/>
                </a:solidFill>
                <a:latin typeface="Dosis Medium" pitchFamily="2" charset="0"/>
              </a:rPr>
              <a:t>La pharmacie est devant la boulangerie.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200" b="1" dirty="0">
                <a:solidFill>
                  <a:srgbClr val="C00000"/>
                </a:solidFill>
                <a:latin typeface="Dosis Medium" pitchFamily="2" charset="0"/>
              </a:rPr>
              <a:t>La pharmacie est derrière l’épicerie</a:t>
            </a:r>
            <a:r>
              <a:rPr lang="fr-FR" sz="2200" dirty="0">
                <a:solidFill>
                  <a:prstClr val="black"/>
                </a:solidFill>
                <a:latin typeface="Dosis Medium" pitchFamily="2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200" dirty="0">
                <a:solidFill>
                  <a:prstClr val="black"/>
                </a:solidFill>
                <a:latin typeface="Dosis Medium" pitchFamily="2" charset="0"/>
              </a:rPr>
              <a:t>La pharmacie est devant le supermarché.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200" dirty="0">
                <a:solidFill>
                  <a:prstClr val="black"/>
                </a:solidFill>
                <a:latin typeface="Dosis Medium" pitchFamily="2" charset="0"/>
              </a:rPr>
              <a:t>La pharmacie est loin de la banque.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endParaRPr lang="fr-FR" sz="2200" dirty="0">
              <a:solidFill>
                <a:prstClr val="black"/>
              </a:solidFill>
              <a:latin typeface="Dosis Medium" pitchFamily="2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endParaRPr lang="fr-FR" sz="2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58EC28E-BCAF-79B8-98A1-CAA0D065EA93}"/>
              </a:ext>
            </a:extLst>
          </p:cNvPr>
          <p:cNvSpPr txBox="1"/>
          <p:nvPr/>
        </p:nvSpPr>
        <p:spPr>
          <a:xfrm>
            <a:off x="724699" y="2283310"/>
            <a:ext cx="544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Où se trouve la pharmacie 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7672AF2-FC8B-61DA-60E7-2E10D98923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6113" y="2927220"/>
            <a:ext cx="3378918" cy="224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5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4A800-B028-6EE0-541E-6FAE9458C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30D7789-70A7-4703-6EA1-A50E1589175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Description de la scène. </a:t>
            </a:r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84B38D92-D766-67FA-DF94-352D7688504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3DE8D9D-65D5-AADB-5A17-2F84A9D763A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/>
              <a:t>Bonjour - Au revoir  - Moi - Toi </a:t>
            </a:r>
          </a:p>
          <a:p>
            <a:r>
              <a:rPr lang="fr-FR" dirty="0"/>
              <a:t>Un avion - Un ananas - Un abricot - Une banane – Une école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A43450B1-ADFD-A38E-74CD-0BAD6272142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hq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4898206B-3214-FB65-52FA-8F6BEB59F415}"/>
              </a:ext>
            </a:extLst>
          </p:cNvPr>
          <p:cNvGrpSpPr/>
          <p:nvPr/>
        </p:nvGrpSpPr>
        <p:grpSpPr>
          <a:xfrm>
            <a:off x="3224463" y="0"/>
            <a:ext cx="2589196" cy="914877"/>
            <a:chOff x="3224463" y="0"/>
            <a:chExt cx="2589196" cy="9148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3469A1-9A0E-A37F-AF5F-928199475DF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04FB5D-801B-4631-21A3-074AFB99E2C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A9996BDC-BCF1-F9B2-59D1-A6616F4B3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pic>
        <p:nvPicPr>
          <p:cNvPr id="20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C9D6F069-33C7-DD2B-2241-74EB1A2788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34302"/>
            <a:ext cx="540000" cy="540000"/>
          </a:xfr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00EF7011-81F9-56F0-67CC-7C0F1426C2B1}"/>
              </a:ext>
            </a:extLst>
          </p:cNvPr>
          <p:cNvSpPr txBox="1"/>
          <p:nvPr/>
        </p:nvSpPr>
        <p:spPr>
          <a:xfrm>
            <a:off x="2201410" y="5108401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Activités de vocabulaire  sur livret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D2B164B4-85C0-3B11-319C-C9CB393F918B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Activités sur livret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5919F67-69D3-700A-2251-4CF66217FBB8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3838C51-2693-2D65-0B21-23D24BEF12C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3D21E2A-EC74-3ABC-B9F7-FCD99005928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8BB37871-40AD-0B1D-D26D-5F44E79E30A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33FC57C1-85D7-AEF2-390C-CEA8C88C62F2}"/>
              </a:ext>
            </a:extLst>
          </p:cNvPr>
          <p:cNvSpPr/>
          <p:nvPr/>
        </p:nvSpPr>
        <p:spPr>
          <a:xfrm>
            <a:off x="704326" y="1860373"/>
            <a:ext cx="7315200" cy="4553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142B678-B7E6-6B5F-E843-5143B63E2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91" y="2393391"/>
            <a:ext cx="3867674" cy="705267"/>
          </a:xfrm>
        </p:spPr>
        <p:txBody>
          <a:bodyPr/>
          <a:lstStyle/>
          <a:p>
            <a:pPr algn="l">
              <a:lnSpc>
                <a:spcPts val="3200"/>
              </a:lnSpc>
              <a:spcAft>
                <a:spcPts val="1200"/>
              </a:spcAft>
            </a:pPr>
            <a:r>
              <a:rPr lang="fr-MA" sz="2000" b="0" dirty="0"/>
              <a:t>Cette partie de la leçon nécessite l’utilisation du </a:t>
            </a:r>
            <a:r>
              <a:rPr lang="fr-MA" sz="2000" dirty="0"/>
              <a:t>livret de l’élève. </a:t>
            </a:r>
            <a:r>
              <a:rPr lang="fr-MA" sz="2000" b="0" dirty="0"/>
              <a:t/>
            </a:r>
            <a:br>
              <a:rPr lang="fr-MA" sz="2000" b="0" dirty="0"/>
            </a:br>
            <a:r>
              <a:rPr lang="fr-MA" sz="2000" b="0" dirty="0"/>
              <a:t/>
            </a:r>
            <a:br>
              <a:rPr lang="fr-MA" sz="2000" b="0" dirty="0"/>
            </a:br>
            <a:r>
              <a:rPr lang="fr-MA" sz="2000" b="0" dirty="0"/>
              <a:t>En cas </a:t>
            </a:r>
            <a:r>
              <a:rPr lang="fr-MA" sz="2000" dirty="0"/>
              <a:t>d’indisponibilité temporaire </a:t>
            </a:r>
            <a:r>
              <a:rPr lang="fr-MA" sz="2000" b="0" dirty="0"/>
              <a:t>du livret de l’élève, l’enseignant prépare des </a:t>
            </a:r>
            <a:r>
              <a:rPr lang="fr-MA" sz="2000" dirty="0"/>
              <a:t>activités écrites à réaliser par les élèves sur cahier</a:t>
            </a:r>
            <a:r>
              <a:rPr lang="fr-MA" sz="2000" b="0" dirty="0"/>
              <a:t>. </a:t>
            </a:r>
          </a:p>
        </p:txBody>
      </p:sp>
      <p:sp>
        <p:nvSpPr>
          <p:cNvPr id="33" name="Titre 1">
            <a:extLst>
              <a:ext uri="{FF2B5EF4-FFF2-40B4-BE49-F238E27FC236}">
                <a16:creationId xmlns:a16="http://schemas.microsoft.com/office/drawing/2014/main" id="{2A8BB58C-DD4F-996B-C68D-FC5A79362CC1}"/>
              </a:ext>
            </a:extLst>
          </p:cNvPr>
          <p:cNvSpPr txBox="1">
            <a:spLocks/>
          </p:cNvSpPr>
          <p:nvPr/>
        </p:nvSpPr>
        <p:spPr>
          <a:xfrm>
            <a:off x="1018596" y="1635346"/>
            <a:ext cx="3867674" cy="705267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  <a:spcAft>
                <a:spcPts val="1200"/>
              </a:spcAft>
            </a:pPr>
            <a:r>
              <a:rPr lang="fr-MA" sz="2400" dirty="0">
                <a:solidFill>
                  <a:srgbClr val="00ACA4"/>
                </a:solidFill>
              </a:rPr>
              <a:t>Remarque importante :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E64D0BE-F2EE-3F51-85B2-A267C6E2E5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6987" y="1460993"/>
            <a:ext cx="2821878" cy="443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2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10.   Avec votre voisin, vous allez lire et répondre aux questions de l’activité 4. Je vais circuler entre les rangs pour vous aider.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AD15E81-0124-AD59-80AE-B06E7849C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77EBF02-E923-BA84-F8F7-36E907F90A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59"/>
          <a:stretch>
            <a:fillRect/>
          </a:stretch>
        </p:blipFill>
        <p:spPr>
          <a:xfrm>
            <a:off x="4953717" y="2858703"/>
            <a:ext cx="3241578" cy="24858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DB5519B-8A92-6A9D-8E02-BEC9CB50E6C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3"/>
          <a:stretch>
            <a:fillRect/>
          </a:stretch>
        </p:blipFill>
        <p:spPr>
          <a:xfrm>
            <a:off x="948706" y="1764792"/>
            <a:ext cx="3205648" cy="4947715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4B19D71E-CCB7-E0DF-E67D-A05C22BB152E}"/>
              </a:ext>
            </a:extLst>
          </p:cNvPr>
          <p:cNvSpPr/>
          <p:nvPr/>
        </p:nvSpPr>
        <p:spPr>
          <a:xfrm>
            <a:off x="1114124" y="4489704"/>
            <a:ext cx="2874812" cy="1805936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305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5327228-BF7C-78AE-3361-5BFC47FA07A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194" y="1608119"/>
            <a:ext cx="3383741" cy="518889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241ACC0-A277-610E-CC59-2D22DEAAD7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3"/>
          <a:stretch>
            <a:fillRect/>
          </a:stretch>
        </p:blipFill>
        <p:spPr>
          <a:xfrm>
            <a:off x="976138" y="1783080"/>
            <a:ext cx="3205648" cy="494771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277718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Notez les devoirs à faire à la maison. Vous allez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lire et recopier le dialogue de la page 10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 Vous allez aussi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faire l’activité 2 de la page 12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6683001-5954-3315-2124-CC48212C3905}"/>
              </a:ext>
            </a:extLst>
          </p:cNvPr>
          <p:cNvSpPr/>
          <p:nvPr/>
        </p:nvSpPr>
        <p:spPr>
          <a:xfrm>
            <a:off x="4750893" y="3753931"/>
            <a:ext cx="3416969" cy="1311845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2B701CB-BFDD-A2CA-D05E-8148FCDBE40D}"/>
              </a:ext>
            </a:extLst>
          </p:cNvPr>
          <p:cNvSpPr/>
          <p:nvPr/>
        </p:nvSpPr>
        <p:spPr>
          <a:xfrm>
            <a:off x="1047065" y="3894023"/>
            <a:ext cx="1946392" cy="725827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A1F45E8-5B08-8C45-17AA-C8D9E1DFCD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7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2A9DC-EC3A-39AA-AA67-639C1E946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A708A4-5313-7180-184A-8E71A4FAA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A bientôt.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64B6E0C-6C61-1720-A09C-8BC90E5610F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19880917-F9B2-8DAB-D662-73251E8A3C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75746" y="2156059"/>
            <a:ext cx="2319092" cy="3703624"/>
          </a:xfrm>
          <a:prstGeom prst="rect">
            <a:avLst/>
          </a:prstGeom>
        </p:spPr>
      </p:pic>
      <p:pic>
        <p:nvPicPr>
          <p:cNvPr id="8" name="majd_wave">
            <a:hlinkClick r:id="" action="ppaction://media"/>
            <a:extLst>
              <a:ext uri="{FF2B5EF4-FFF2-40B4-BE49-F238E27FC236}">
                <a16:creationId xmlns:a16="http://schemas.microsoft.com/office/drawing/2014/main" id="{412BB488-D1F2-7463-D98C-1DE9B4032C4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3380"/>
          <a:stretch>
            <a:fillRect/>
          </a:stretch>
        </p:blipFill>
        <p:spPr>
          <a:xfrm>
            <a:off x="2459433" y="2156059"/>
            <a:ext cx="2112567" cy="362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0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8BB3682-5100-42DF-EF13-D65CD745D2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2088283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Utiliser les indicateurs de lieu et leurs contraires.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Lire et comprendre des phrases.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45716" y="2156862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Acte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Acte de parole 2 : « situer un lieu ». 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4072A8C-CA17-E815-A0C0-21BF3F80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3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0CB1F8C-322C-73F1-1E7D-E48E6F847FE4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A72197-02B3-38EA-B4B6-7F6C71BC75DB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4E7E04A-10BA-79A4-9731-0AA6E2C0F64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FB30D522-34C5-FDD6-287A-6F9AF01E3BE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8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85F3087-3FAE-2B78-82DE-4036B15788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899379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8">
            <a:extLst>
              <a:ext uri="{FF2B5EF4-FFF2-40B4-BE49-F238E27FC236}">
                <a16:creationId xmlns:a16="http://schemas.microsoft.com/office/drawing/2014/main" id="{75F02BA1-4D98-976D-E5FB-AD2CFCD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5" name="Nada-Wave">
            <a:hlinkClick r:id="" action="ppaction://media"/>
            <a:extLst>
              <a:ext uri="{FF2B5EF4-FFF2-40B4-BE49-F238E27FC236}">
                <a16:creationId xmlns:a16="http://schemas.microsoft.com/office/drawing/2014/main" id="{B3FC1491-1216-09F0-CA55-3907CBC370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16" name="majd_wave">
            <a:hlinkClick r:id="" action="ppaction://media"/>
            <a:extLst>
              <a:ext uri="{FF2B5EF4-FFF2-40B4-BE49-F238E27FC236}">
                <a16:creationId xmlns:a16="http://schemas.microsoft.com/office/drawing/2014/main" id="{A8BBFE72-A27F-1E3D-224C-0ACB31D44397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75387" y="2362199"/>
            <a:ext cx="1996613" cy="3549535"/>
          </a:xfrm>
        </p:spPr>
      </p:pic>
      <p:pic>
        <p:nvPicPr>
          <p:cNvPr id="2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C41F55A-733D-8A57-EDF8-405D9725EAC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157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à poser une question avec 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Majd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et Nada.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91E3632-8C3C-5BDE-1786-994F8A8DD2C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12702" y="2300437"/>
            <a:ext cx="4117193" cy="331367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B598562-78CE-B45D-BECB-E4BAA889E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N5 (1)">
            <a:hlinkClick r:id="" action="ppaction://media"/>
            <a:extLst>
              <a:ext uri="{FF2B5EF4-FFF2-40B4-BE49-F238E27FC236}">
                <a16:creationId xmlns:a16="http://schemas.microsoft.com/office/drawing/2014/main" id="{AAF225D0-57E3-1482-2F21-2BEE87BF56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r="15792"/>
          <a:stretch>
            <a:fillRect/>
          </a:stretch>
        </p:blipFill>
        <p:spPr>
          <a:xfrm>
            <a:off x="360188" y="1973180"/>
            <a:ext cx="7109015" cy="378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6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21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les questions. 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75CEBFB-1ACA-5D61-EC02-60A56546211B}"/>
              </a:ext>
            </a:extLst>
          </p:cNvPr>
          <p:cNvSpPr/>
          <p:nvPr/>
        </p:nvSpPr>
        <p:spPr>
          <a:xfrm>
            <a:off x="1310446" y="2282257"/>
            <a:ext cx="6528456" cy="3348522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D1E3B63-53B5-A788-3FD7-76242AD51079}"/>
              </a:ext>
            </a:extLst>
          </p:cNvPr>
          <p:cNvSpPr txBox="1"/>
          <p:nvPr/>
        </p:nvSpPr>
        <p:spPr>
          <a:xfrm>
            <a:off x="1474678" y="2212121"/>
            <a:ext cx="55668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45C8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Où se trouve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l’épicerie du quartier ?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45C8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3AE983E-E9CC-C542-ABBB-EA791440B2D8}"/>
              </a:ext>
            </a:extLst>
          </p:cNvPr>
          <p:cNvSpPr txBox="1"/>
          <p:nvPr/>
        </p:nvSpPr>
        <p:spPr>
          <a:xfrm>
            <a:off x="1599022" y="2833320"/>
            <a:ext cx="58777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45C8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Où se trouve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la pharmacie du quartier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45C8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45C8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E38E2AD-6696-F7CD-8598-130F5610E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553D8FB-C018-3FE7-2237-3EA970A862AD}"/>
              </a:ext>
            </a:extLst>
          </p:cNvPr>
          <p:cNvSpPr txBox="1"/>
          <p:nvPr/>
        </p:nvSpPr>
        <p:spPr>
          <a:xfrm>
            <a:off x="1532428" y="3496942"/>
            <a:ext cx="62206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45C8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Où se trouve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la boulangerie du quartier ?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45C8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9F198EF-D621-D886-0583-2E82EA81569D}"/>
              </a:ext>
            </a:extLst>
          </p:cNvPr>
          <p:cNvSpPr txBox="1"/>
          <p:nvPr/>
        </p:nvSpPr>
        <p:spPr>
          <a:xfrm>
            <a:off x="227589" y="4164710"/>
            <a:ext cx="62206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45C8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Où se trouve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la poste ?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45C8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67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1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8365</TotalTime>
  <Words>945</Words>
  <Application>Microsoft Office PowerPoint</Application>
  <PresentationFormat>Affichage à l'écran (4:3)</PresentationFormat>
  <Paragraphs>155</Paragraphs>
  <Slides>45</Slides>
  <Notes>1</Notes>
  <HiddenSlides>0</HiddenSlides>
  <MMClips>7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9</vt:i4>
      </vt:variant>
      <vt:variant>
        <vt:lpstr>Titres des diapositives</vt:lpstr>
      </vt:variant>
      <vt:variant>
        <vt:i4>45</vt:i4>
      </vt:variant>
    </vt:vector>
  </HeadingPairs>
  <TitlesOfParts>
    <vt:vector size="61" baseType="lpstr">
      <vt:lpstr>Dosis</vt:lpstr>
      <vt:lpstr>Dosis SemiBold</vt:lpstr>
      <vt:lpstr>Arial</vt:lpstr>
      <vt:lpstr>Dosis ExtraBold</vt:lpstr>
      <vt:lpstr>Wingdings</vt:lpstr>
      <vt:lpstr>Dosis Medium</vt:lpstr>
      <vt:lpstr>Calibri</vt:lpstr>
      <vt:lpstr>2_Conception personnalisée</vt:lpstr>
      <vt:lpstr>00_Env-Enseignant</vt:lpstr>
      <vt:lpstr>Oral</vt:lpstr>
      <vt:lpstr>Lecture</vt:lpstr>
      <vt:lpstr>Ecriture</vt:lpstr>
      <vt:lpstr>1_Lecture</vt:lpstr>
      <vt:lpstr>1_Oral</vt:lpstr>
      <vt:lpstr>3_Conception personnalisée</vt:lpstr>
      <vt:lpstr>1_Ecriture</vt:lpstr>
      <vt:lpstr>Présentation PowerPoint</vt:lpstr>
      <vt:lpstr>Pictogrammes</vt:lpstr>
      <vt:lpstr>Contenu de la semaine </vt:lpstr>
      <vt:lpstr>Organisation de la semaine</vt:lpstr>
      <vt:lpstr>Plan de la séance 3</vt:lpstr>
      <vt:lpstr>Bonjour les enfants !  La leçon de français commence maintenant. Soyez attentifs.</vt:lpstr>
      <vt:lpstr>Aujourd’hui, nous allons apprendre à poser une question avec Majd et Nada. </vt:lpstr>
      <vt:lpstr>Lecture de la vidéo </vt:lpstr>
      <vt:lpstr>Répétons ensemble les questions. </vt:lpstr>
      <vt:lpstr>Présentation PowerPoint</vt:lpstr>
      <vt:lpstr>Présentation PowerPoint</vt:lpstr>
      <vt:lpstr>Présentation PowerPoint</vt:lpstr>
      <vt:lpstr>Maintenant nous allons apprendre à répondre à une question.</vt:lpstr>
      <vt:lpstr>Lecture de la vidéo </vt:lpstr>
      <vt:lpstr>Répétons les réponses. </vt:lpstr>
      <vt:lpstr>Présentation PowerPoint</vt:lpstr>
      <vt:lpstr>Présentation PowerPoint</vt:lpstr>
      <vt:lpstr>Plan de la séance 3</vt:lpstr>
      <vt:lpstr>Maintenant, on va apprendre les indicateurs de lieu et leurs contraires. Soyez attentifs.  </vt:lpstr>
      <vt:lpstr>Lecture de la vidéo.</vt:lpstr>
      <vt:lpstr>Lisons ensemble cette liste. « À côté de » est le contraire de « Loin de ». Qui veut poursuivre la lecture ?  </vt:lpstr>
      <vt:lpstr>Prenez vos ardoises.</vt:lpstr>
      <vt:lpstr>Sur vos ardoises, écrivez le mot qui manque dans la deuxième phrase. </vt:lpstr>
      <vt:lpstr>Levez les ardoises. </vt:lpstr>
      <vt:lpstr>Corrigez. </vt:lpstr>
      <vt:lpstr>Sur vos ardoises, écrivez le mot qui manque dans la deuxième phrase. </vt:lpstr>
      <vt:lpstr>Levez les ardoises. </vt:lpstr>
      <vt:lpstr>Corrigez. </vt:lpstr>
      <vt:lpstr>Sur vos ardoises, écrivez le mot qui manque dans la deuxième phrase. </vt:lpstr>
      <vt:lpstr>Levez les ardoises. </vt:lpstr>
      <vt:lpstr>Sur vos ardoises, écrivez le mot qui manque dans la deuxième phrase. </vt:lpstr>
      <vt:lpstr>Sur vos ardoises, écrivez le mot qui manque dans la deuxième phrase. </vt:lpstr>
      <vt:lpstr>Levez les ardoises. </vt:lpstr>
      <vt:lpstr>Corrigez. </vt:lpstr>
      <vt:lpstr>Plan de la séance 3</vt:lpstr>
      <vt:lpstr>Maintenant, nous allons faire de la lecture.</vt:lpstr>
      <vt:lpstr>Présentation PowerPoint</vt:lpstr>
      <vt:lpstr>Prenez vos ardoises.</vt:lpstr>
      <vt:lpstr>Présentation PowerPoint</vt:lpstr>
      <vt:lpstr>Levez vos ardoises. </vt:lpstr>
      <vt:lpstr>Présentation PowerPoint</vt:lpstr>
      <vt:lpstr>Cette partie de la leçon nécessite l’utilisation du livret de l’élève.   En cas d’indisponibilité temporaire du livret de l’élève, l’enseignant prépare des activités écrites à réaliser par les élèves sur cahier. </vt:lpstr>
      <vt:lpstr>Prenez vos livrets à la page 10.   Avec votre voisin, vous allez lire et répondre aux questions de l’activité 4. Je vais circuler entre les rangs pour vous aider. </vt:lpstr>
      <vt:lpstr>Notez les devoirs à faire à la maison. Vous allez lire et recopier le dialogue de la page 10.  Vous allez aussi faire l’activité 2 de la page 12. </vt:lpstr>
      <vt:lpstr>La séance d’aujourd’hui est terminée. A bientôt.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hp</dc:creator>
  <cp:lastModifiedBy>hp</cp:lastModifiedBy>
  <cp:revision>1</cp:revision>
  <cp:lastPrinted>2025-08-13T10:11:39Z</cp:lastPrinted>
  <dcterms:created xsi:type="dcterms:W3CDTF">2025-08-01T12:31:49Z</dcterms:created>
  <dcterms:modified xsi:type="dcterms:W3CDTF">2025-10-28T13:58:20Z</dcterms:modified>
</cp:coreProperties>
</file>