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</p:sldMasterIdLst>
  <p:notesMasterIdLst>
    <p:notesMasterId r:id="rId63"/>
  </p:notesMasterIdLst>
  <p:sldIdLst>
    <p:sldId id="922" r:id="rId15"/>
    <p:sldId id="1029" r:id="rId16"/>
    <p:sldId id="951" r:id="rId17"/>
    <p:sldId id="567" r:id="rId18"/>
    <p:sldId id="798" r:id="rId19"/>
    <p:sldId id="799" r:id="rId20"/>
    <p:sldId id="917" r:id="rId21"/>
    <p:sldId id="899" r:id="rId22"/>
    <p:sldId id="900" r:id="rId23"/>
    <p:sldId id="901" r:id="rId24"/>
    <p:sldId id="1055" r:id="rId25"/>
    <p:sldId id="844" r:id="rId26"/>
    <p:sldId id="1030" r:id="rId27"/>
    <p:sldId id="850" r:id="rId28"/>
    <p:sldId id="955" r:id="rId29"/>
    <p:sldId id="800" r:id="rId30"/>
    <p:sldId id="902" r:id="rId31"/>
    <p:sldId id="905" r:id="rId32"/>
    <p:sldId id="904" r:id="rId33"/>
    <p:sldId id="867" r:id="rId34"/>
    <p:sldId id="1016" r:id="rId35"/>
    <p:sldId id="1031" r:id="rId36"/>
    <p:sldId id="1032" r:id="rId37"/>
    <p:sldId id="1040" r:id="rId38"/>
    <p:sldId id="1033" r:id="rId39"/>
    <p:sldId id="1034" r:id="rId40"/>
    <p:sldId id="1035" r:id="rId41"/>
    <p:sldId id="1036" r:id="rId42"/>
    <p:sldId id="1037" r:id="rId43"/>
    <p:sldId id="1038" r:id="rId44"/>
    <p:sldId id="1039" r:id="rId45"/>
    <p:sldId id="987" r:id="rId46"/>
    <p:sldId id="988" r:id="rId47"/>
    <p:sldId id="1043" r:id="rId48"/>
    <p:sldId id="1044" r:id="rId49"/>
    <p:sldId id="1045" r:id="rId50"/>
    <p:sldId id="1049" r:id="rId51"/>
    <p:sldId id="1048" r:id="rId52"/>
    <p:sldId id="1047" r:id="rId53"/>
    <p:sldId id="1046" r:id="rId54"/>
    <p:sldId id="1051" r:id="rId55"/>
    <p:sldId id="1050" r:id="rId56"/>
    <p:sldId id="1052" r:id="rId57"/>
    <p:sldId id="1053" r:id="rId58"/>
    <p:sldId id="831" r:id="rId59"/>
    <p:sldId id="832" r:id="rId60"/>
    <p:sldId id="1054" r:id="rId61"/>
    <p:sldId id="993" r:id="rId62"/>
  </p:sldIdLst>
  <p:sldSz cx="9144000" cy="6858000" type="screen4x3"/>
  <p:notesSz cx="6735763" cy="9866313"/>
  <p:embeddedFontLst>
    <p:embeddedFont>
      <p:font typeface="Dosis" pitchFamily="2" charset="0"/>
      <p:regular r:id="rId64"/>
      <p:bold r:id="rId65"/>
    </p:embeddedFont>
    <p:embeddedFont>
      <p:font typeface="Dosis ExtraBold" pitchFamily="2" charset="0"/>
      <p:bold r:id="rId66"/>
    </p:embeddedFont>
    <p:embeddedFont>
      <p:font typeface="Dosis Medium" pitchFamily="2" charset="0"/>
      <p:regular r:id="rId67"/>
    </p:embeddedFont>
    <p:embeddedFont>
      <p:font typeface="Dosis SemiBold" pitchFamily="2" charset="0"/>
      <p:bold r:id="rId6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65F88"/>
    <a:srgbClr val="F26553"/>
    <a:srgbClr val="E84234"/>
    <a:srgbClr val="2AB6D7"/>
    <a:srgbClr val="55B7DE"/>
    <a:srgbClr val="A1A6BC"/>
    <a:srgbClr val="424D7B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740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font" Target="fonts/font1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font" Target="fonts/font4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font" Target="fonts/font2.fntdata"/><Relationship Id="rId73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7:35:41.24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4:04.1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4:04.1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7:26.5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7:26.54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7:35:41.2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7:36:37.8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7:36:37.8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04:39.5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04:39.5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11:02.9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11:02.9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12:56.33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276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722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218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858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59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55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61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7" y="2358258"/>
            <a:ext cx="1370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312001" y="20973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3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2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7.png"/><Relationship Id="rId5" Type="http://schemas.openxmlformats.org/officeDocument/2006/relationships/image" Target="../media/image440.png"/><Relationship Id="rId4" Type="http://schemas.openxmlformats.org/officeDocument/2006/relationships/customXml" Target="../ink/ink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44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customXml" Target="../ink/ink4.xml"/><Relationship Id="rId5" Type="http://schemas.openxmlformats.org/officeDocument/2006/relationships/image" Target="../media/image430.png"/><Relationship Id="rId10" Type="http://schemas.openxmlformats.org/officeDocument/2006/relationships/image" Target="../media/image31.gif"/><Relationship Id="rId4" Type="http://schemas.openxmlformats.org/officeDocument/2006/relationships/customXml" Target="../ink/ink3.xml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7.png"/><Relationship Id="rId5" Type="http://schemas.openxmlformats.org/officeDocument/2006/relationships/image" Target="../media/image50.png"/><Relationship Id="rId4" Type="http://schemas.openxmlformats.org/officeDocument/2006/relationships/customXml" Target="../ink/ink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16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8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7.png"/><Relationship Id="rId5" Type="http://schemas.openxmlformats.org/officeDocument/2006/relationships/image" Target="../media/image50.png"/><Relationship Id="rId4" Type="http://schemas.openxmlformats.org/officeDocument/2006/relationships/customXml" Target="../ink/ink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52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8.png"/><Relationship Id="rId7" Type="http://schemas.openxmlformats.org/officeDocument/2006/relationships/customXml" Target="../ink/ink1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9.png"/><Relationship Id="rId4" Type="http://schemas.openxmlformats.org/officeDocument/2006/relationships/customXml" Target="../ink/ink10.xml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5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0.png"/><Relationship Id="rId5" Type="http://schemas.openxmlformats.org/officeDocument/2006/relationships/customXml" Target="../ink/ink13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8.png"/><Relationship Id="rId7" Type="http://schemas.openxmlformats.org/officeDocument/2006/relationships/customXml" Target="../ink/ink1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9.png"/><Relationship Id="rId4" Type="http://schemas.openxmlformats.org/officeDocument/2006/relationships/customXml" Target="../ink/ink1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8.png"/><Relationship Id="rId7" Type="http://schemas.openxmlformats.org/officeDocument/2006/relationships/customXml" Target="../ink/ink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9.png"/><Relationship Id="rId4" Type="http://schemas.openxmlformats.org/officeDocument/2006/relationships/customXml" Target="../ink/ink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8.mp4"/><Relationship Id="rId7" Type="http://schemas.openxmlformats.org/officeDocument/2006/relationships/image" Target="../media/image5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03.xml"/><Relationship Id="rId4" Type="http://schemas.openxmlformats.org/officeDocument/2006/relationships/video" Target="../media/media8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F70D51-5382-4E78-1388-1CB573A4D05F}"/>
              </a:ext>
            </a:extLst>
          </p:cNvPr>
          <p:cNvSpPr txBox="1"/>
          <p:nvPr/>
        </p:nvSpPr>
        <p:spPr>
          <a:xfrm>
            <a:off x="4572000" y="5273997"/>
            <a:ext cx="162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Séance 4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5026F97-147C-24E2-CB91-39E4A6C4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D9E2E7E-2AC1-0EF4-3A51-DAD0EE6E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17F793A-1DA5-22EB-2123-16A097276F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6190981-7616-A898-0293-7E20B24B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49E663-BE6D-9795-A2B1-8EC260B9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DFEAA44-B3EC-7101-F74C-1E3C98D82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52136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50F11-0989-CBCE-54DE-1BA7E3904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57BBBB0-9BD0-5DF4-5FAD-F820073478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76E25E4-F156-CF82-38B4-60A0C2A5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BBF0A5-44F7-6192-792B-9950B6DB7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dialogue NV06_Seance04">
            <a:hlinkClick r:id="" action="ppaction://media"/>
            <a:extLst>
              <a:ext uri="{FF2B5EF4-FFF2-40B4-BE49-F238E27FC236}">
                <a16:creationId xmlns:a16="http://schemas.microsoft.com/office/drawing/2014/main" id="{54314229-1FB2-7CB6-0400-3ADACA1268F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443" y="2473694"/>
            <a:ext cx="8330227" cy="3068432"/>
          </a:xfrm>
        </p:spPr>
      </p:pic>
    </p:spTree>
    <p:extLst>
      <p:ext uri="{BB962C8B-B14F-4D97-AF65-F5344CB8AC3E}">
        <p14:creationId xmlns:p14="http://schemas.microsoft.com/office/powerpoint/2010/main" val="74257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61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 60">
            <a:extLst>
              <a:ext uri="{FF2B5EF4-FFF2-40B4-BE49-F238E27FC236}">
                <a16:creationId xmlns:a16="http://schemas.microsoft.com/office/drawing/2014/main" id="{7D20F094-A11D-6A2F-7C8E-73E3CDBBD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16" y="1624017"/>
            <a:ext cx="5651368" cy="4315155"/>
          </a:xfrm>
          <a:prstGeom prst="rect">
            <a:avLst/>
          </a:prstGeom>
        </p:spPr>
      </p:pic>
      <p:sp>
        <p:nvSpPr>
          <p:cNvPr id="64" name="Titre 1">
            <a:extLst>
              <a:ext uri="{FF2B5EF4-FFF2-40B4-BE49-F238E27FC236}">
                <a16:creationId xmlns:a16="http://schemas.microsoft.com/office/drawing/2014/main" id="{D780D286-4275-1EE9-37EB-E82DE36E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F8E9047A-1211-4677-ECAD-84BB1217F83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36F0967-38DC-4981-5B37-129D9B3D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795B70-C01C-5047-520B-0B58C8C27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69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998F9-F004-C007-8EDA-3B8E17D18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2DE2C7D-5C91-2F5E-B81B-8C3208FC5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49841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Maintenant, on va comprendre le sens du dialogue. Qui veut expliquer,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dans sa langue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, de quoi ont parlé Majd et Nada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227DFF-DDF6-42F5-20E2-C93E8CA01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5D20FFC-83A6-B498-B50D-DFFCAFF7EA2C}"/>
              </a:ext>
            </a:extLst>
          </p:cNvPr>
          <p:cNvSpPr txBox="1"/>
          <p:nvPr/>
        </p:nvSpPr>
        <p:spPr>
          <a:xfrm>
            <a:off x="2677652" y="2074853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De quoi ont parlé Majd et Nada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96D72CC-2CE5-4DBF-F142-24686B962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52" y="2835041"/>
            <a:ext cx="4030235" cy="31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7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D6F3887B-CEC2-2B49-B051-61C34C29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vous expliquer cette situation. Ensuite, vous allez passer au tableau pour jouer le dialogue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4DD56D-74F4-4546-36E6-87B37BD99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3E73BD-75F5-583B-E53E-9874E2AA0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140628"/>
            <a:ext cx="4572000" cy="3048000"/>
          </a:xfrm>
          <a:prstGeom prst="roundRect">
            <a:avLst>
              <a:gd name="adj" fmla="val 13193"/>
            </a:avLst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8B29353-5D8E-6FB8-9C43-939264938867}"/>
              </a:ext>
            </a:extLst>
          </p:cNvPr>
          <p:cNvSpPr txBox="1"/>
          <p:nvPr/>
        </p:nvSpPr>
        <p:spPr>
          <a:xfrm>
            <a:off x="1519697" y="1628010"/>
            <a:ext cx="68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garçon et la fille se rencontrent dans le parc. Chacun demande à l’autre où il ira le lendemain et où se trouve ce lieu. 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237AD3E1-1ADA-7724-E4BB-F151DC49B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51971C-54E7-9EA8-64D6-39694E22256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308" y="2567033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626306-FE66-AA83-2AD9-9567FF4EF5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03629" y="2595907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CCEBF468-DA27-85DB-0354-80B56EA2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E819158-5420-8B00-7E6F-F4207C99D4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B5EBF4F-03A0-3CAF-0E44-F9D202082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22E2A9-0053-5B15-96F9-27C2C8942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6915DAE-49FF-81B9-C554-F25DBC340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Dialogue.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4</a:t>
            </a:r>
            <a:r>
              <a:rPr lang="fr-MA" sz="3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B64559A-9D2D-476C-1306-BF348F037E9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3BD94A-F5D4-33BC-1CA7-70C47ECDB1F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0EAF81-42EB-4E40-8F4E-125DA25868C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F60AC041-8B8E-226C-CD26-6717D69A27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A4342FC-8890-5500-AF50-2EFFE23A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lire des mots, puis un texte. 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8C2640-8C6D-2F97-8BB6-42E90174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2656044-8DF8-6B9A-B784-92CE2164A4D6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F06ACA4-F9BB-A7C0-0133-1FB5B07E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A99995-DA67-65AF-E6A3-A66A959F8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B07A5-2912-5F41-AA9D-CEB59FA2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dans.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d - a- n – s.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23C9E7-70D0-6207-F16D-FD23E22DAD47}"/>
              </a:ext>
            </a:extLst>
          </p:cNvPr>
          <p:cNvSpPr txBox="1"/>
          <p:nvPr/>
        </p:nvSpPr>
        <p:spPr>
          <a:xfrm>
            <a:off x="2970442" y="2776898"/>
            <a:ext cx="301328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rgbClr val="565F88"/>
                </a:solidFill>
                <a:latin typeface="Dosis" pitchFamily="2" charset="0"/>
              </a:rPr>
              <a:t>d</a:t>
            </a: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ans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4005F7B-A550-2D16-0EDB-C0B9C9E2F8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C1D68BF-FE28-B583-0D17-11C8A3F0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7621D3C-E11D-850A-B2BB-1103BF81B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98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2173C-C338-B285-83B2-2DD104BF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CFDACAE-E2E1-1655-7CB4-C7EE82C39C2B}"/>
              </a:ext>
            </a:extLst>
          </p:cNvPr>
          <p:cNvSpPr txBox="1"/>
          <p:nvPr/>
        </p:nvSpPr>
        <p:spPr>
          <a:xfrm>
            <a:off x="2980067" y="2882087"/>
            <a:ext cx="301328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toujours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F8FBC4-D982-9B78-F6CC-0EDE044B16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138E780-FFB3-76DE-81F6-9C06FFC5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F3A045-70A2-351E-C386-E58EB5A36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B750B5C4-9823-16C5-CC3C-5946ABB0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Toujours.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t – o - u – j – o – u – r - s.</a:t>
            </a:r>
            <a:endParaRPr lang="fr-FR" dirty="0"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3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581D55D9-9B7C-B738-90A6-C6B61BB5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Qui veut lire ?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E278D0-C0B7-BEEE-BD28-8994B8916BC0}"/>
              </a:ext>
            </a:extLst>
          </p:cNvPr>
          <p:cNvSpPr txBox="1"/>
          <p:nvPr/>
        </p:nvSpPr>
        <p:spPr>
          <a:xfrm>
            <a:off x="1558715" y="2882087"/>
            <a:ext cx="3013285" cy="1344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rgbClr val="565F88"/>
                </a:solidFill>
                <a:latin typeface="Dosis" pitchFamily="2" charset="0"/>
              </a:rPr>
              <a:t>d</a:t>
            </a: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ans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0603AD5-0583-EC90-45C3-62C1E6F2A8B7}"/>
              </a:ext>
            </a:extLst>
          </p:cNvPr>
          <p:cNvSpPr txBox="1"/>
          <p:nvPr/>
        </p:nvSpPr>
        <p:spPr>
          <a:xfrm>
            <a:off x="4035693" y="2882087"/>
            <a:ext cx="301328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toujours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7273F1-5176-7D2E-3A2A-F6B843890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425F-0496-503A-BC0B-7BD53095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B37945-D9B7-53DC-A8DF-12DE6C61F6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BA2A9C0-DD14-58C9-7E51-CAF4F124C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EB6D6D-9B93-60C9-6DF7-01FB62900A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CF9D790-6DA7-1324-EB88-D8534BDF3D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7C39423-3F6F-A610-8E39-ABAB8946345F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9022AC-89B5-2FA3-EF14-710156386EB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987553-F02E-9712-1BB0-6C426D5C04E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7BB6D3F-BEBE-4DFE-8AAB-DAF2D6B88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4BBE3149-4C47-41CD-B419-7EAEEAF2B4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C0D7261-3116-C773-0D01-6EDD8FE77FA4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F93B3894-7EEC-F08A-4EF0-0AC117FFEA5A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8A6949A-BB39-22B4-BE0D-16F80BBAC38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FB7D-899C-DDA8-5989-2D182EB18A7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8F4D73-495F-BF2F-CB37-4174EC8666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4D349069-3C9F-EDE8-CF04-D26F29E160C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F6F1A5E-7FEE-F3D0-D500-1484D07FFF73}"/>
              </a:ext>
            </a:extLst>
          </p:cNvPr>
          <p:cNvSpPr/>
          <p:nvPr/>
        </p:nvSpPr>
        <p:spPr>
          <a:xfrm>
            <a:off x="704326" y="1860373"/>
            <a:ext cx="7315200" cy="455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D66F2D7-9798-77ED-AB7B-5B61D441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br>
              <a:rPr lang="fr-MA" sz="2000" b="0" dirty="0"/>
            </a:b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fait lire les élèves sur l’écran. 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9E59C12F-0E8E-CED4-5398-3E2ACF9BC80A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Remarque importante :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2CD6339-3859-DDD6-1E79-F1A39573D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6991" y="1426276"/>
            <a:ext cx="3193561" cy="45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E329-E236-92EB-E7A0-FB81BAA0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279989E-CEA7-1898-7999-F155E7EE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lire ensemble ce texte du livret. On va le découper en 3 parties. Après, vous allez le lire tout seuls.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C75A108-A504-A415-2A45-3CDF0C69FAE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3E32D0F-266E-D75B-4614-B83DA6E58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27904A8-E400-7690-91CF-8B9589B55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F3891268-A458-BB16-10B7-02257CAA9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5"/>
          <a:stretch>
            <a:fillRect/>
          </a:stretch>
        </p:blipFill>
        <p:spPr>
          <a:xfrm>
            <a:off x="2885090" y="1624017"/>
            <a:ext cx="3373820" cy="5051692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3B8985A-07AB-C3B5-FAB2-94092B5407CA}"/>
              </a:ext>
            </a:extLst>
          </p:cNvPr>
          <p:cNvSpPr/>
          <p:nvPr/>
        </p:nvSpPr>
        <p:spPr>
          <a:xfrm>
            <a:off x="3181892" y="2510304"/>
            <a:ext cx="2874812" cy="137079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037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6F502-5E6B-48FD-7B3F-8DCB6DF25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1E3FAE5-24C0-09CB-17FD-132DA628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première partie du texte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silencieusement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Après 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2125E3FD-49E9-607C-477D-75BCA082117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2125E3FD-49E9-607C-477D-75BCA08211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B98B59C4-9C73-D17B-3262-93F1AF21577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B98B59C4-9C73-D17B-3262-93F1AF2157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CF9C6E43-5397-6E9F-A5E1-C3625BF182F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C8E736F-857E-15D0-FFBD-BCB62B171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AFC79A-CA9E-F5DD-EC2B-52F82A485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003517C-7203-8317-5611-AB5E7085787C}"/>
              </a:ext>
            </a:extLst>
          </p:cNvPr>
          <p:cNvSpPr/>
          <p:nvPr/>
        </p:nvSpPr>
        <p:spPr>
          <a:xfrm>
            <a:off x="2236759" y="1982826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FBAF0BD-ADEE-FE18-171A-AC38DF0D60AA}"/>
              </a:ext>
            </a:extLst>
          </p:cNvPr>
          <p:cNvSpPr/>
          <p:nvPr/>
        </p:nvSpPr>
        <p:spPr>
          <a:xfrm>
            <a:off x="3976033" y="198206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6837CC1-7AC7-84BB-3BC1-6B873501A59E}"/>
              </a:ext>
            </a:extLst>
          </p:cNvPr>
          <p:cNvSpPr txBox="1"/>
          <p:nvPr/>
        </p:nvSpPr>
        <p:spPr>
          <a:xfrm>
            <a:off x="2492135" y="1977385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Partie 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16FBD16-2671-4F5B-DE22-E464E549E468}"/>
              </a:ext>
            </a:extLst>
          </p:cNvPr>
          <p:cNvSpPr txBox="1"/>
          <p:nvPr/>
        </p:nvSpPr>
        <p:spPr>
          <a:xfrm>
            <a:off x="4216851" y="199096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2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C8DBC3A-24B6-F19B-3AB3-11C778382568}"/>
              </a:ext>
            </a:extLst>
          </p:cNvPr>
          <p:cNvSpPr/>
          <p:nvPr/>
        </p:nvSpPr>
        <p:spPr>
          <a:xfrm>
            <a:off x="5696056" y="197738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2B8638-1B90-2398-86DE-7F139778B604}"/>
              </a:ext>
            </a:extLst>
          </p:cNvPr>
          <p:cNvSpPr txBox="1"/>
          <p:nvPr/>
        </p:nvSpPr>
        <p:spPr>
          <a:xfrm>
            <a:off x="5936874" y="196703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26D7C86-39DC-E367-556B-CE91F80D35F4}"/>
              </a:ext>
            </a:extLst>
          </p:cNvPr>
          <p:cNvSpPr txBox="1"/>
          <p:nvPr/>
        </p:nvSpPr>
        <p:spPr>
          <a:xfrm>
            <a:off x="1000370" y="2563687"/>
            <a:ext cx="7143259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L’épicerie du quartier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Dans notre quartier, les rues sont animées dès le matin. Beaucoup de voisins vont à l’épicerie de monsieur Rachid pour les achats du petit-déjeuner.</a:t>
            </a:r>
          </a:p>
        </p:txBody>
      </p:sp>
    </p:spTree>
    <p:extLst>
      <p:ext uri="{BB962C8B-B14F-4D97-AF65-F5344CB8AC3E}">
        <p14:creationId xmlns:p14="http://schemas.microsoft.com/office/powerpoint/2010/main" val="372515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07FC3-674B-98AA-9B52-12116A77E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17270A-EBC9-80B1-F4CB-EB1EBED5F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827A0F9D-FAE9-383C-979D-034F1235F14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827A0F9D-FAE9-383C-979D-034F1235F1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7C6943B-E5A4-C633-8F68-8A906081D51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7C6943B-E5A4-C633-8F68-8A906081D5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F36E6F3-369E-B777-185B-FB9646B51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EB8738E-784B-8F92-ED9B-496CE875F3DB}"/>
              </a:ext>
            </a:extLst>
          </p:cNvPr>
          <p:cNvSpPr/>
          <p:nvPr/>
        </p:nvSpPr>
        <p:spPr>
          <a:xfrm>
            <a:off x="2236759" y="1771070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D371252-572B-84F2-D4EF-6B97141BB5BE}"/>
              </a:ext>
            </a:extLst>
          </p:cNvPr>
          <p:cNvSpPr/>
          <p:nvPr/>
        </p:nvSpPr>
        <p:spPr>
          <a:xfrm>
            <a:off x="3976033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7A8386-E1BB-6910-B1CB-10CCDC393761}"/>
              </a:ext>
            </a:extLst>
          </p:cNvPr>
          <p:cNvSpPr txBox="1"/>
          <p:nvPr/>
        </p:nvSpPr>
        <p:spPr>
          <a:xfrm>
            <a:off x="2492135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Partie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BFAC02-05F6-AD3B-B1CB-0CA44CCDCC8B}"/>
              </a:ext>
            </a:extLst>
          </p:cNvPr>
          <p:cNvSpPr txBox="1"/>
          <p:nvPr/>
        </p:nvSpPr>
        <p:spPr>
          <a:xfrm>
            <a:off x="4216851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5AD86E0-3469-8601-D77B-B47F7D3E54CE}"/>
              </a:ext>
            </a:extLst>
          </p:cNvPr>
          <p:cNvSpPr/>
          <p:nvPr/>
        </p:nvSpPr>
        <p:spPr>
          <a:xfrm>
            <a:off x="5696056" y="176562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BBFA3EF-5BCB-552D-ABDC-5632FC21BABD}"/>
              </a:ext>
            </a:extLst>
          </p:cNvPr>
          <p:cNvSpPr txBox="1"/>
          <p:nvPr/>
        </p:nvSpPr>
        <p:spPr>
          <a:xfrm>
            <a:off x="593687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3</a:t>
            </a:r>
          </a:p>
        </p:txBody>
      </p:sp>
      <p:pic>
        <p:nvPicPr>
          <p:cNvPr id="12" name="1 Karaoke L’épicerie du quartier">
            <a:hlinkClick r:id="" action="ppaction://media"/>
            <a:extLst>
              <a:ext uri="{FF2B5EF4-FFF2-40B4-BE49-F238E27FC236}">
                <a16:creationId xmlns:a16="http://schemas.microsoft.com/office/drawing/2014/main" id="{1F033918-EAD9-5142-CFD6-A2E90D2EA9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" end="814.3333"/>
                </p14:media>
              </p:ext>
            </p:extLst>
          </p:nvPr>
        </p:nvPicPr>
        <p:blipFill>
          <a:blip r:embed="rId9"/>
          <a:srcRect t="16308" b="31130"/>
          <a:stretch>
            <a:fillRect/>
          </a:stretch>
        </p:blipFill>
        <p:spPr>
          <a:xfrm>
            <a:off x="606947" y="2541224"/>
            <a:ext cx="7925053" cy="3105807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53CEBBE-7CB6-4F7D-02A6-AD9666030B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5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9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4B5C5-6A6C-3D1E-C6DA-4AF0C463A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7FFC667-73C6-A475-A026-3E50D345CFE4}"/>
              </a:ext>
            </a:extLst>
          </p:cNvPr>
          <p:cNvSpPr txBox="1"/>
          <p:nvPr/>
        </p:nvSpPr>
        <p:spPr>
          <a:xfrm>
            <a:off x="1000370" y="2327207"/>
            <a:ext cx="7143259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L’épicerie du quartier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Dans notre quartier, les rues sont animées dès le matin. Beaucoup de voisins vont à l’épicerie de monsieur Rachid pour les achats du petit-déjeuner.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CA64311-0356-4251-6554-9AE2BDC0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texte?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D7F86E-DE00-F665-54E7-1D6AB43DFE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0EFD106-1443-5CA6-01DE-373B82639369}"/>
              </a:ext>
            </a:extLst>
          </p:cNvPr>
          <p:cNvSpPr/>
          <p:nvPr/>
        </p:nvSpPr>
        <p:spPr>
          <a:xfrm>
            <a:off x="2236759" y="1771070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4A3FC3B-D2EC-AFE7-C6C7-C8BFA888E224}"/>
              </a:ext>
            </a:extLst>
          </p:cNvPr>
          <p:cNvSpPr/>
          <p:nvPr/>
        </p:nvSpPr>
        <p:spPr>
          <a:xfrm>
            <a:off x="3976033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6EE208-19DC-4696-0A93-3D0CC3921711}"/>
              </a:ext>
            </a:extLst>
          </p:cNvPr>
          <p:cNvSpPr txBox="1"/>
          <p:nvPr/>
        </p:nvSpPr>
        <p:spPr>
          <a:xfrm>
            <a:off x="2492135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Partie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FFE823-BA3D-91A8-2965-1C6E96A2B4A5}"/>
              </a:ext>
            </a:extLst>
          </p:cNvPr>
          <p:cNvSpPr txBox="1"/>
          <p:nvPr/>
        </p:nvSpPr>
        <p:spPr>
          <a:xfrm>
            <a:off x="4216851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2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EDB86B2-E690-9CAF-8AB8-86CDEB917D3E}"/>
              </a:ext>
            </a:extLst>
          </p:cNvPr>
          <p:cNvSpPr/>
          <p:nvPr/>
        </p:nvSpPr>
        <p:spPr>
          <a:xfrm>
            <a:off x="5696056" y="176562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008CAD2-FC0B-E522-A01B-B60A4AC1B1C4}"/>
              </a:ext>
            </a:extLst>
          </p:cNvPr>
          <p:cNvSpPr txBox="1"/>
          <p:nvPr/>
        </p:nvSpPr>
        <p:spPr>
          <a:xfrm>
            <a:off x="593687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3</a:t>
            </a:r>
          </a:p>
        </p:txBody>
      </p:sp>
    </p:spTree>
    <p:extLst>
      <p:ext uri="{BB962C8B-B14F-4D97-AF65-F5344CB8AC3E}">
        <p14:creationId xmlns:p14="http://schemas.microsoft.com/office/powerpoint/2010/main" val="327040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9351B-388B-0C42-62FC-4D7D50680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9FF44-F2BA-91AC-370F-100D67DC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partie. 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en silence.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FF00F455-31F1-7FEA-2844-7DF5C91E06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FF00F455-31F1-7FEA-2844-7DF5C91E06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2FDB10FC-114F-F093-4C68-82167FE1714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FDB10FC-114F-F093-4C68-82167FE171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7422ABAF-AB8F-4717-CACF-880BCB4E14F8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013302C-037F-365B-4A34-879D189F5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97125F1-488A-F8F9-AFE2-4206687C5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208E032-63EC-79F5-E9EC-34BD7EFA6D3B}"/>
              </a:ext>
            </a:extLst>
          </p:cNvPr>
          <p:cNvSpPr/>
          <p:nvPr/>
        </p:nvSpPr>
        <p:spPr>
          <a:xfrm>
            <a:off x="2275261" y="177107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201A3E-C7F5-3326-3752-E548A35230BF}"/>
              </a:ext>
            </a:extLst>
          </p:cNvPr>
          <p:cNvSpPr/>
          <p:nvPr/>
        </p:nvSpPr>
        <p:spPr>
          <a:xfrm>
            <a:off x="4014535" y="1770309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CEB314-30B7-494D-76DC-5A0DE278ADF5}"/>
              </a:ext>
            </a:extLst>
          </p:cNvPr>
          <p:cNvSpPr txBox="1"/>
          <p:nvPr/>
        </p:nvSpPr>
        <p:spPr>
          <a:xfrm>
            <a:off x="2530637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Partie 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0E8011-DFCD-F5EC-AF35-BA13CA59B934}"/>
              </a:ext>
            </a:extLst>
          </p:cNvPr>
          <p:cNvSpPr txBox="1"/>
          <p:nvPr/>
        </p:nvSpPr>
        <p:spPr>
          <a:xfrm>
            <a:off x="4255353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D004FB9-E127-C730-18C5-A2BCDC777B76}"/>
              </a:ext>
            </a:extLst>
          </p:cNvPr>
          <p:cNvSpPr/>
          <p:nvPr/>
        </p:nvSpPr>
        <p:spPr>
          <a:xfrm>
            <a:off x="5734558" y="176562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49B20F7-E724-BEBE-37AA-F6FCEE89BFF4}"/>
              </a:ext>
            </a:extLst>
          </p:cNvPr>
          <p:cNvSpPr txBox="1"/>
          <p:nvPr/>
        </p:nvSpPr>
        <p:spPr>
          <a:xfrm>
            <a:off x="5975376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5CDE04A-D944-8B3A-0A58-D392CC3EEB5E}"/>
              </a:ext>
            </a:extLst>
          </p:cNvPr>
          <p:cNvSpPr txBox="1"/>
          <p:nvPr/>
        </p:nvSpPr>
        <p:spPr>
          <a:xfrm>
            <a:off x="1000370" y="2399373"/>
            <a:ext cx="7143259" cy="3027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L’épicier sourit toujours et dit bonjour aux enfants. Ma sœur et moi, nous y allons pour acheter du pain après l’école. Mon père y va chaque dimanche pour prendre du thé et des dattes.</a:t>
            </a:r>
          </a:p>
        </p:txBody>
      </p:sp>
    </p:spTree>
    <p:extLst>
      <p:ext uri="{BB962C8B-B14F-4D97-AF65-F5344CB8AC3E}">
        <p14:creationId xmlns:p14="http://schemas.microsoft.com/office/powerpoint/2010/main" val="301239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1696C-A94F-E283-B770-53B764C58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Karaoke L’épicerie du quartier">
            <a:hlinkClick r:id="" action="ppaction://media"/>
            <a:extLst>
              <a:ext uri="{FF2B5EF4-FFF2-40B4-BE49-F238E27FC236}">
                <a16:creationId xmlns:a16="http://schemas.microsoft.com/office/drawing/2014/main" id="{8BC13AF6-A6A3-CBD6-7247-DBA76E1FB3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3" end="2000.3333"/>
                </p14:media>
              </p:ext>
            </p:extLst>
          </p:nvPr>
        </p:nvPicPr>
        <p:blipFill>
          <a:blip r:embed="rId4"/>
          <a:srcRect t="32037" b="19583"/>
          <a:stretch>
            <a:fillRect/>
          </a:stretch>
        </p:blipFill>
        <p:spPr>
          <a:xfrm>
            <a:off x="616675" y="2364828"/>
            <a:ext cx="7910649" cy="285355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DE85A48-DCBB-95C3-35BE-3AC5AEB4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p:pic>
        <p:nvPicPr>
          <p:cNvPr id="4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EC72A4B-949F-34E0-DCE2-03378281F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1B3DA3F-935C-D611-7C9C-F2A2FC908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5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0D30F-8796-2AFE-7A7E-63A41EA69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8738D1C-FB76-D1F3-2645-3B415B82EBF5}"/>
              </a:ext>
            </a:extLst>
          </p:cNvPr>
          <p:cNvSpPr/>
          <p:nvPr/>
        </p:nvSpPr>
        <p:spPr>
          <a:xfrm>
            <a:off x="2275261" y="177107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3CE19C-39F6-160E-42CF-2C78EE09DBB1}"/>
              </a:ext>
            </a:extLst>
          </p:cNvPr>
          <p:cNvSpPr/>
          <p:nvPr/>
        </p:nvSpPr>
        <p:spPr>
          <a:xfrm>
            <a:off x="4014535" y="1770309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6936C0-8C2D-F185-181F-4685A3AC4928}"/>
              </a:ext>
            </a:extLst>
          </p:cNvPr>
          <p:cNvSpPr txBox="1"/>
          <p:nvPr/>
        </p:nvSpPr>
        <p:spPr>
          <a:xfrm>
            <a:off x="2530637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Partie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426267-F57D-7EC8-06F0-241E05D0E55E}"/>
              </a:ext>
            </a:extLst>
          </p:cNvPr>
          <p:cNvSpPr txBox="1"/>
          <p:nvPr/>
        </p:nvSpPr>
        <p:spPr>
          <a:xfrm>
            <a:off x="4255353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2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0F49992-E21D-1FD3-4221-432E5495EF84}"/>
              </a:ext>
            </a:extLst>
          </p:cNvPr>
          <p:cNvSpPr/>
          <p:nvPr/>
        </p:nvSpPr>
        <p:spPr>
          <a:xfrm>
            <a:off x="5734558" y="176562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E86CEF-13EB-347C-8CF8-BACB23396DAF}"/>
              </a:ext>
            </a:extLst>
          </p:cNvPr>
          <p:cNvSpPr txBox="1"/>
          <p:nvPr/>
        </p:nvSpPr>
        <p:spPr>
          <a:xfrm>
            <a:off x="5975376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184771-B262-0EFD-6DFC-337D3EE42183}"/>
              </a:ext>
            </a:extLst>
          </p:cNvPr>
          <p:cNvSpPr txBox="1"/>
          <p:nvPr/>
        </p:nvSpPr>
        <p:spPr>
          <a:xfrm>
            <a:off x="1000370" y="2399373"/>
            <a:ext cx="7143259" cy="3027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L’épicier sourit toujours et dit bonjour aux enfants. Ma sœur et moi, nous y allons pour acheter du pain après l’école. Mon père y va chaque dimanche pour prendre du thé et des dattes.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7BDAF34-D598-F0C0-2CF5-27CAC811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64EB7AC-8702-6AC8-7401-E19E359666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197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41CAB-C6FC-2A37-C51A-D5BDAA3DE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5541B3C2-7502-43A6-8091-543CC8E77FF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5541B3C2-7502-43A6-8091-543CC8E77FF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2F635382-D9F2-0AEE-4BB3-9CAB775C8DA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F635382-D9F2-0AEE-4BB3-9CAB775C8D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7B60C76F-D23E-9DAC-C04B-8A1B10E61C2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9AF1C37-E35A-1BDA-1C7A-3541FCAE8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2EB17C-509B-7201-602E-E5107B105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C9047805-72F7-8204-0D0A-4E3A69F5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et dernière partie. 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en silence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E2A6EBB-6353-E0DA-B8F6-8535A8945840}"/>
              </a:ext>
            </a:extLst>
          </p:cNvPr>
          <p:cNvSpPr/>
          <p:nvPr/>
        </p:nvSpPr>
        <p:spPr>
          <a:xfrm>
            <a:off x="2140505" y="177107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22AD62A-0C2F-C768-21CA-1DD98F7F8D72}"/>
              </a:ext>
            </a:extLst>
          </p:cNvPr>
          <p:cNvSpPr/>
          <p:nvPr/>
        </p:nvSpPr>
        <p:spPr>
          <a:xfrm>
            <a:off x="3879779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305FC8-E78F-5C3F-000F-978870F997A2}"/>
              </a:ext>
            </a:extLst>
          </p:cNvPr>
          <p:cNvSpPr txBox="1"/>
          <p:nvPr/>
        </p:nvSpPr>
        <p:spPr>
          <a:xfrm>
            <a:off x="2395881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Partie 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F6B160-9EBB-F3A4-712C-79A0C3E71A5B}"/>
              </a:ext>
            </a:extLst>
          </p:cNvPr>
          <p:cNvSpPr txBox="1"/>
          <p:nvPr/>
        </p:nvSpPr>
        <p:spPr>
          <a:xfrm>
            <a:off x="4120597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C80DF2E-D702-5C0F-E3F7-2A73B033AEDC}"/>
              </a:ext>
            </a:extLst>
          </p:cNvPr>
          <p:cNvSpPr/>
          <p:nvPr/>
        </p:nvSpPr>
        <p:spPr>
          <a:xfrm>
            <a:off x="5599802" y="1765629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68B3566-0F91-1FBC-5DD1-36B364C65BE6}"/>
              </a:ext>
            </a:extLst>
          </p:cNvPr>
          <p:cNvSpPr txBox="1"/>
          <p:nvPr/>
        </p:nvSpPr>
        <p:spPr>
          <a:xfrm>
            <a:off x="5840620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D016D46-7EE9-6874-421B-52B7FD59D0A8}"/>
              </a:ext>
            </a:extLst>
          </p:cNvPr>
          <p:cNvSpPr txBox="1"/>
          <p:nvPr/>
        </p:nvSpPr>
        <p:spPr>
          <a:xfrm>
            <a:off x="1009349" y="2541224"/>
            <a:ext cx="7143259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L’épicerie n’est pas grande, mais on trouve tout ce qu’il faut. Elle se trouve juste à côté de la pharmacie. Et où va ma mère quand elle a besoin de tomates ? Elle va à l’épicerie de monsieur Rachid, bien sûr !</a:t>
            </a:r>
          </a:p>
        </p:txBody>
      </p:sp>
    </p:spTree>
    <p:extLst>
      <p:ext uri="{BB962C8B-B14F-4D97-AF65-F5344CB8AC3E}">
        <p14:creationId xmlns:p14="http://schemas.microsoft.com/office/powerpoint/2010/main" val="161384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D0310C7-8B7A-65C9-CDA2-9B031FFF9FCA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42A297D-FCA2-1158-8054-F1AC81C99EF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BD7704-9EFD-1DDE-D8D4-C75F512C8F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410F6A3A-7786-3E09-175B-2A0FC33BDB02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B7171-39C8-186E-7F54-D4F32AB34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B6213C3-882A-EA73-EB18-4590E47BD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pic>
        <p:nvPicPr>
          <p:cNvPr id="3" name="3 Karaoke L’épicerie du quartier">
            <a:hlinkClick r:id="" action="ppaction://media"/>
            <a:extLst>
              <a:ext uri="{FF2B5EF4-FFF2-40B4-BE49-F238E27FC236}">
                <a16:creationId xmlns:a16="http://schemas.microsoft.com/office/drawing/2014/main" id="{8419B2A4-9441-6A72-794A-70A8546AD1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4" end="1967.3333"/>
                </p14:media>
              </p:ext>
            </p:extLst>
          </p:nvPr>
        </p:nvPicPr>
        <p:blipFill>
          <a:blip r:embed="rId5"/>
          <a:srcRect t="36218" b="27546"/>
          <a:stretch>
            <a:fillRect/>
          </a:stretch>
        </p:blipFill>
        <p:spPr>
          <a:xfrm>
            <a:off x="394184" y="2598821"/>
            <a:ext cx="8203921" cy="2216467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0FCFC86-0237-D204-783F-46959544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2AF8C1-1595-AF0E-4B25-0E89ADBB9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7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44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81DC9-6A27-1671-C7C2-5BE5156FD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7D50417D-F9B5-CF76-6681-A00D69C32CA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7D50417D-F9B5-CF76-6681-A00D69C32C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EE392C2-ECD8-1BC8-594E-E22349AE14EB}"/>
              </a:ext>
            </a:extLst>
          </p:cNvPr>
          <p:cNvSpPr/>
          <p:nvPr/>
        </p:nvSpPr>
        <p:spPr>
          <a:xfrm>
            <a:off x="2140505" y="177107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C3F63A1-D7F7-A245-869A-3D5EC0F61DA2}"/>
              </a:ext>
            </a:extLst>
          </p:cNvPr>
          <p:cNvSpPr/>
          <p:nvPr/>
        </p:nvSpPr>
        <p:spPr>
          <a:xfrm>
            <a:off x="3879779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716782-0F19-AE07-AECE-9252E1BED461}"/>
              </a:ext>
            </a:extLst>
          </p:cNvPr>
          <p:cNvSpPr txBox="1"/>
          <p:nvPr/>
        </p:nvSpPr>
        <p:spPr>
          <a:xfrm>
            <a:off x="2395881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Partie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812EA74-7A8F-65B7-788F-0F76AB882F22}"/>
              </a:ext>
            </a:extLst>
          </p:cNvPr>
          <p:cNvSpPr txBox="1"/>
          <p:nvPr/>
        </p:nvSpPr>
        <p:spPr>
          <a:xfrm>
            <a:off x="4120597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2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9144CF-D489-2128-B541-5145BAA9ED4D}"/>
              </a:ext>
            </a:extLst>
          </p:cNvPr>
          <p:cNvSpPr/>
          <p:nvPr/>
        </p:nvSpPr>
        <p:spPr>
          <a:xfrm>
            <a:off x="5599802" y="1765629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362039-3967-7FA2-A7F0-637DD7F58423}"/>
              </a:ext>
            </a:extLst>
          </p:cNvPr>
          <p:cNvSpPr txBox="1"/>
          <p:nvPr/>
        </p:nvSpPr>
        <p:spPr>
          <a:xfrm>
            <a:off x="5840620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Partie 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6C1075-65BC-10DD-EE6A-4D9158DFF984}"/>
              </a:ext>
            </a:extLst>
          </p:cNvPr>
          <p:cNvSpPr txBox="1"/>
          <p:nvPr/>
        </p:nvSpPr>
        <p:spPr>
          <a:xfrm>
            <a:off x="1009349" y="2541224"/>
            <a:ext cx="7143259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</a:rPr>
              <a:t>L’épicerie n’est pas grande, mais on trouve tout ce qu’il faut. Elle se trouve juste à côté de la pharmacie. Et où va ma mère quand elle a besoin de tomates ? Elle va à l’épicerie de monsieur Rachid, bien sûr !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AE732ED4-F331-F8E4-8269-1604FA92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texte?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DA3E0F-E8B0-C5F3-4A33-1C90E3DB1F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760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C6E94-779A-85CC-30F5-0A8247E0D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0FA21DC3-E47E-4E92-00CA-301CAC0EFF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CD058AC-B42D-5099-3870-8C04A5C4B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F4571E0-465D-0D2A-D7C4-B721799FE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921DB7B6-7E28-375A-CAE5-0C18EF7F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essayer de comprendre le texte, partie par partie. Pour chaque partie du texte, on va suivre les mêmes étapes.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EC8CF76-D5B5-365E-1277-C788FABFF942}"/>
              </a:ext>
            </a:extLst>
          </p:cNvPr>
          <p:cNvSpPr/>
          <p:nvPr/>
        </p:nvSpPr>
        <p:spPr>
          <a:xfrm>
            <a:off x="1490001" y="261807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CAAC5D5-71A5-1A88-5CF4-A70A959CBFD2}"/>
              </a:ext>
            </a:extLst>
          </p:cNvPr>
          <p:cNvSpPr txBox="1"/>
          <p:nvPr/>
        </p:nvSpPr>
        <p:spPr>
          <a:xfrm>
            <a:off x="1692000" y="264765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86627C-7FA1-01CE-D408-CDC6FA089872}"/>
              </a:ext>
            </a:extLst>
          </p:cNvPr>
          <p:cNvSpPr txBox="1"/>
          <p:nvPr/>
        </p:nvSpPr>
        <p:spPr>
          <a:xfrm>
            <a:off x="1292342" y="345888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Je lis en silence </a:t>
            </a:r>
            <a:r>
              <a:rPr kumimoji="0" lang="fr-FR" sz="1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et j’essaie de comprendre le texte.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C9B9FF5-9362-1AC6-2E6A-47EA9EF03DFA}"/>
              </a:ext>
            </a:extLst>
          </p:cNvPr>
          <p:cNvSpPr/>
          <p:nvPr/>
        </p:nvSpPr>
        <p:spPr>
          <a:xfrm>
            <a:off x="373157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098C23-3561-0F06-533E-FE0AE2273219}"/>
              </a:ext>
            </a:extLst>
          </p:cNvPr>
          <p:cNvSpPr txBox="1"/>
          <p:nvPr/>
        </p:nvSpPr>
        <p:spPr>
          <a:xfrm>
            <a:off x="3952821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AB31211-D848-3858-DA94-BB0D19A7B6AC}"/>
              </a:ext>
            </a:extLst>
          </p:cNvPr>
          <p:cNvSpPr txBox="1"/>
          <p:nvPr/>
        </p:nvSpPr>
        <p:spPr>
          <a:xfrm>
            <a:off x="3403010" y="3450538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repère les mots difficiles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je demande à mon enseignant(e) de me les expliquer</a:t>
            </a: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0E77CB4-470D-CBB4-1DF4-3D0C7341CE3F}"/>
              </a:ext>
            </a:extLst>
          </p:cNvPr>
          <p:cNvSpPr/>
          <p:nvPr/>
        </p:nvSpPr>
        <p:spPr>
          <a:xfrm>
            <a:off x="606055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82504C0-82BD-929B-E2F6-4D17EADD712F}"/>
              </a:ext>
            </a:extLst>
          </p:cNvPr>
          <p:cNvSpPr txBox="1"/>
          <p:nvPr/>
        </p:nvSpPr>
        <p:spPr>
          <a:xfrm>
            <a:off x="6262552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BA732F-0236-0801-852C-498BD1D51A87}"/>
              </a:ext>
            </a:extLst>
          </p:cNvPr>
          <p:cNvSpPr txBox="1"/>
          <p:nvPr/>
        </p:nvSpPr>
        <p:spPr>
          <a:xfrm>
            <a:off x="5872519" y="3487046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defRPr/>
            </a:pP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lis la question, puis </a:t>
            </a: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cherche la réponse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FFC63-9ECD-242B-304E-357C63ECB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99B5DDE7-D2F6-7E56-B0FD-E74B13A02D0A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Dans notre quartier, les rues sont animées dès le matin. Beaucoup de voisins vont à l’épicerie de monsieur Rachid pour les achats du petit-déjeuner.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A9DD395-D07A-C628-6F95-61719611B9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220FE9F-2D63-49E0-B7A8-F307164A1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B737EAD-19AF-5639-8B2F-23E863E4F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9A0F8A9-7369-6957-6757-6BC3E4734EE2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28E0E4B-4464-35DF-B0BC-098B5833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la comprendre.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58FA79-3FBD-DA57-E6D7-C86273EFB33F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75CA44-4C14-7567-AEDB-C9702337384D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6ACE888-BFED-B9F2-D317-90A7E4A4EE30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DD74EB-5B9E-BD9F-B48F-58C1B2421B2A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5C1C050-AEB1-E042-3298-C2449632C43D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A3B42A-F857-7D03-CACF-3A8F576EE3AA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D798F-AB91-2D5F-4A69-291EB334E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358E3C0-B5B7-ACE0-DD81-ABB253DF25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1EDC29C-D007-D643-71FE-C9A58997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D15225-7A9B-8096-73F6-7B5CCD160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16F8435-81A7-8C25-86D5-2F6C8B199B47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6D7F7A4-D9EE-00AF-B530-42893F76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A08D864-8F50-D387-FEB5-A1E4A35CB9C1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EB2EC2-DAF2-FF81-3E6A-321482A8FF20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9CE8E9-D3D2-1EB6-5C02-7FAA67A15F00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7E7E5F-8DFD-D8E0-BEAF-3AA0C107BDA5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846F928-7ED2-14B7-EEF0-DFD48A3F00C6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E15A8C-C48C-599D-8CF7-B360A95003A4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A76BE76-8770-9D45-169B-C80AAAA27C66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Dans notre quartier, les rues s’animent dès l’aube. Dès le matin, de nombreux voisins se dirigent vers l’épicerie pour acheter le pain, le lait, le fromage, de la menthe, etc.</a:t>
            </a:r>
          </a:p>
        </p:txBody>
      </p:sp>
    </p:spTree>
    <p:extLst>
      <p:ext uri="{BB962C8B-B14F-4D97-AF65-F5344CB8AC3E}">
        <p14:creationId xmlns:p14="http://schemas.microsoft.com/office/powerpoint/2010/main" val="280360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B3972-2969-A7C4-5405-3FE7810C9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BF745D-97C2-7289-0060-AE628DA6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49F7BD-D795-D607-1B12-530D45677375}"/>
              </a:ext>
            </a:extLst>
          </p:cNvPr>
          <p:cNvSpPr txBox="1"/>
          <p:nvPr/>
        </p:nvSpPr>
        <p:spPr>
          <a:xfrm>
            <a:off x="1512066" y="25479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Où vont les voisins dès le matin ?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7AA6A55-DC8E-6E04-3637-E963837AB52E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0BAAE9-A62A-304C-72C0-0F8C97C9A1EE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DA497A-D3C6-A17F-C497-BA44EB5E0A96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3500CBB-E1BA-74B6-86F1-5E2D18E0FB5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C825AB-D661-F12F-387B-B0AA7A7D01B3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77FFD11-0703-AC04-F619-3ECB37A46CA1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4AAA5C-9DBF-0677-2A48-B4BCA558DA7A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401E5E-2FD7-E5C6-E0E3-228FB3C8E577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Dans notre quartier, les rues sont animées dès le matin. Beaucoup de voisins vont à l’épicerie de monsieur Rachid pour les achats du petit-déjeuner.</a:t>
            </a: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0F2DBE-2714-50A4-6165-61B1237A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674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4F8D8-A3E7-22DF-E22D-B7B901803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2C117-AA2C-2CC1-1B63-82AA3C21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les voisins vont à l’épicerie de monsieur Rachid.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DE4F74-17A2-39F5-E3E1-5BCF3C2D4A72}"/>
              </a:ext>
            </a:extLst>
          </p:cNvPr>
          <p:cNvSpPr txBox="1"/>
          <p:nvPr/>
        </p:nvSpPr>
        <p:spPr>
          <a:xfrm>
            <a:off x="905091" y="35670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Dans notre quartier, les rues sont animées dès le matin.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</a:rPr>
              <a:t>Beaucoup de voisins vont à l’épicerie de monsieur Rachid </a:t>
            </a: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pour les achats du petit-déjeuner.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271A3-1EBF-B2D6-A598-9EE1BA73D161}"/>
              </a:ext>
            </a:extLst>
          </p:cNvPr>
          <p:cNvSpPr txBox="1"/>
          <p:nvPr/>
        </p:nvSpPr>
        <p:spPr>
          <a:xfrm>
            <a:off x="1512066" y="25479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Où se dirigent les voisins dès le matin ?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6B1E0D6-1F62-1F07-6543-66320EE5698F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69D34F-83B3-17FB-3838-674C1CB25089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25CD06-D70E-B5C2-BD9B-27DCF0B921C8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F25603-02CC-E373-57A4-7E89B34ABB10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963C9D-05DF-66E1-AC80-6115A2CD10FC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E756613-D4B5-6AF1-E210-D135FFE2CCD9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9C1D60-B1A7-EDB2-36E0-555C4C5E7B7F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615E90C-5A20-1F82-1709-756C6D11DE8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427CA6B-4362-87AD-AB91-E61CDE794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C7282E3-1732-3FD0-77D1-E4F8831EF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93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B037D-E77E-15A1-4959-5D25BE710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C8F4CD5E-7EB2-5E7E-800A-9517E4CB501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9DFAB17-FD90-88D9-A352-DD536C5A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77D701C-069C-1098-FEC3-B6BE29D17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3F8452A-4B14-07A6-0329-A46D1A82FA0A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86BC3F-8D4C-DAC7-D903-08B1B65F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0D6D78-56E7-A37A-B58E-8F35AA9DFB1E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6154ED-B592-A33D-D15E-1C1340C017A1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D65992-3D67-6A62-D534-F6464679D733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59B712-B82C-E6EB-CC7A-B20A7AB8E79D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0916AD9-31B4-0C1A-4A8B-8F3C7EDC506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DCD615A-D5CF-BCBB-4E4F-F46136C54D96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129026-0000-864A-2918-33A7FBD2109E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L’épicier sourit toujours et dit bonjour aux enfants. Ma sœur et moi, nous y allons pour acheter du pain après l’école. Mon père y va chaque dimanche pour prendre du thé et des dattes.</a:t>
            </a:r>
          </a:p>
        </p:txBody>
      </p:sp>
    </p:spTree>
    <p:extLst>
      <p:ext uri="{BB962C8B-B14F-4D97-AF65-F5344CB8AC3E}">
        <p14:creationId xmlns:p14="http://schemas.microsoft.com/office/powerpoint/2010/main" val="389594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BBF39-5A74-ACC3-4938-38F3BE603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36B24FC1-6FDA-910D-A335-B667973AF48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9AFA3F2-C1C2-C29E-ECF9-F3420A27E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14E0DC-0563-50EA-17C3-EF2498D2B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B4E5E88-5973-198C-E9DF-A4D1A4259A47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5A6F2E7-0E80-4242-7EAD-EC81861C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E3D47DBF-BE8D-432B-F477-ECF7BF4AD5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E3D47DBF-BE8D-432B-F477-ECF7BF4AD5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99481CC-035A-CF5A-A4DA-360E8DEA999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D99481CC-035A-CF5A-A4DA-360E8DEA99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7C08262-32B9-250B-A6EE-A014FEC3303C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898873-8A1A-C6FA-611E-577C43D40CB2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31B22BF-BC18-6998-DB2F-05792F305521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E23998-A8C3-F79B-BA89-5F47CCCBE166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5A381D3-1AD3-DC5D-6FCD-A4A11ED7650D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2C67C0-4D5A-5A44-4D67-10C635FE57B9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F6EABF-28B9-38D0-AFDB-7EEE11381C54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L’épicier sourit toujours et dit bonjour aux enfants. Ma sœur et moi, nous y allons pour acheter du pain après l’école. Mon père y va chaque dimanche pour prendre du thé et des dattes.</a:t>
            </a:r>
          </a:p>
        </p:txBody>
      </p:sp>
    </p:spTree>
    <p:extLst>
      <p:ext uri="{BB962C8B-B14F-4D97-AF65-F5344CB8AC3E}">
        <p14:creationId xmlns:p14="http://schemas.microsoft.com/office/powerpoint/2010/main" val="180240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9F963-388B-4F3F-80CF-2BE6C083A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D58F74-055C-8989-C03E-BEEC2D1F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33359907-675B-FA57-41E5-64680F3124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33359907-675B-FA57-41E5-64680F3124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86A3C2F-8CB4-CDA0-A35D-678C2EF05A5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86A3C2F-8CB4-CDA0-A35D-678C2EF05A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1DCE9D73-BAD7-34FA-72C5-45533B67A549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Quand le père va-t-il chez l’épicier ?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E01780F-2CCA-DBE0-6C05-231FAA7583EC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28E59E-F33D-3784-DA22-0D02537D792A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48DE87-B8DF-4E80-DA69-E6812AA9BE2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16653F0-57D0-3E32-F845-F4CC9CFE0610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B1E25F-B8F2-756D-3BAD-3C32679C2FB9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48A387C-128D-5A13-EBEF-1239E6FE9C03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28A50D-D65A-6D77-C1E8-4ADA364B2B1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D522611-3849-E20D-BB0F-67538956AEFE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L’épicier sourit toujours et dit bonjour aux enfants. Ma sœur et moi, nous y allons pour acheter du pain après l’école. Mon père y va chaque dimanche pour prendre du thé et des dattes.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C49924-11D9-6083-5D51-5724D4B18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1802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9AF2EA-C092-7362-4FDB-425C283EA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0" y="2477705"/>
            <a:ext cx="3141658" cy="24219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0DF012-35BD-C125-715B-24B5C53C9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69" y="2479529"/>
            <a:ext cx="3141660" cy="24219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0D8FFD-3B95-3F99-FC93-B9269BDEE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20" y="2479529"/>
            <a:ext cx="1577031" cy="242008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7FCAE12-5816-3045-7BD4-C41712BC80D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36BE5D-0762-4159-27EA-E5830A6485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1EB5A46-49B5-2776-EDC7-967C929AB6C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EE1F9845-AF58-27CE-8EE5-FE83A92356F6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10D2B-DED7-5F44-EC7D-1350A41F4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4CC07-4939-267F-107C-FBEFCF58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mon père va chez l’épicier chaque dimanche.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2B64EB-0D65-57C7-C34A-D992248324CF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Quand le père va-t-il chez l’épicier ?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0AE4DB9-AB53-D9EE-A4B3-36299365268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15C00D-1333-340F-D685-7D5D3A5E2524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D2F2DC-BB45-4362-4628-A805A623695D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0DA9522-CE00-417A-61BC-EE4D0A2DEF06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59C491A-203A-AE40-9266-90C721624C75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A7433E6-FC4E-6B44-162A-25908B9E330E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13926A-7F8E-243F-67F5-DFFEF08DE7C0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67CE29A-2C1C-AC9F-F9AB-1183EFE50EE6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L’épicier sourit toujours et dit bonjour aux enfants. Ma sœur et moi, nous y allons pour acheter du pain après l’école.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Mon père y va chaque dimanche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pour prendre du thé et des dattes.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52FC76A-1D78-5B7A-E092-2A1D23C3FBF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F5D2A29-6772-98AE-FBE8-AB00EB3D4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433DA51-E8A1-0CB8-1A59-CE4366AFB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35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A6CB-EF2C-B390-901C-80FF75EA8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EF0F0D8-AACA-CCA3-BA6E-483FE3900B2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518DFE8-AB74-14AB-473C-603358387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908A75-C4F9-A46F-6E3F-68D56F260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AA6468C-9FDF-C974-D626-8C3D6B558761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90F7396-6FC4-46DC-9988-29B1E993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1148F14-4875-A2F7-BDD0-ECF816C6CF88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1148F14-4875-A2F7-BDD0-ECF816C6CF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B54A5843-D385-EC3F-C713-60698C861D9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B54A5843-D385-EC3F-C713-60698C861D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22611212-0896-B853-8AD9-E6F4CB0CE3F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F0AB1F3-4ECB-6D24-0F87-C2D2DBA89405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342A5B9-BE35-8D7D-F169-8CC5112BC896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5EB3FF-9FEE-9D2B-D323-DDCCFAA02D20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43F606F-F150-62EE-604C-573736BC98AC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8DE875-2EFF-39B3-7345-3B1983F5684B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979E8A8-6A04-910C-316E-9DA99D94DCFD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L’épicerie n’est pas grande, mais on trouve tout ce qu’il faut. Elle se trouve juste à côté de la pharmacie. Et où va ma mère quand elle a besoin de tomates ? Elle va à l’épicerie de monsieur Rachid, bien sûr !</a:t>
            </a:r>
          </a:p>
        </p:txBody>
      </p:sp>
    </p:spTree>
    <p:extLst>
      <p:ext uri="{BB962C8B-B14F-4D97-AF65-F5344CB8AC3E}">
        <p14:creationId xmlns:p14="http://schemas.microsoft.com/office/powerpoint/2010/main" val="348521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4617F-4BF2-31E9-5D64-53B624020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FF537781-1BF1-7F09-9E52-09001D88746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9128994-3CE3-7AC7-3186-1BF08257D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6DD8A2-7A86-6E6F-1306-CE5A3E9C7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2DB54AB-F9CF-9E40-7315-B2E8B620B511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L’épicerie n’est pas grande, mais on trouve tout ce qu’il faut. Elle se trouve juste à côté de la pharmacie. Et où va ma mère quand elle a besoin de tomates ? Elle va à l’épicerie de monsieur Rachid, bien sûr !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6890F-8A9C-1F9E-4A6A-AE12C1AB5AE1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69B4D2B-CE23-B156-21BD-F690D76B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AA34DCF-6C22-C156-94B2-7C6FBF9A9A9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AA34DCF-6C22-C156-94B2-7C6FBF9A9A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D52FC7B-AC76-12B5-7880-41BD26F72C6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FD52FC7B-AC76-12B5-7880-41BD26F72C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0786315-114F-C27D-237C-692DE3B56866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80BA93B-12A1-3FED-38FE-90F563C29F3E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37AD54-BB45-8E8A-1492-589949F6B80F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EB53F1-F185-CDB7-6B2C-CC4B52ED99AE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4B9CC80-03FD-68F5-D528-1D01A24B3D71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551D31-C255-8E3E-963F-88FC9515D6B1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99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BB38-1264-B557-1330-EA8ED1D72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1380547-DDE5-8A66-18BA-D7612E35830F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L’épicerie n’est pas grande, mais on trouve tout ce qu’il faut. Elle se trouve juste à côté de la pharmacie. Et où va ma mère quand elle a besoin de tomates ? Elle va à l’épicerie de monsieur Rachid, bien sûr !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5D625EB-8FFA-3F79-522B-372B46BE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BC8190-D3B4-5355-55E2-FB760B7328BB}"/>
              </a:ext>
            </a:extLst>
          </p:cNvPr>
          <p:cNvSpPr txBox="1"/>
          <p:nvPr/>
        </p:nvSpPr>
        <p:spPr>
          <a:xfrm>
            <a:off x="1383550" y="2381389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où se trouve l’épicerie ?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3591871-A3F8-13C2-C770-E94CB316C83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B77713-7017-D5D4-E3DC-7BBBA8766326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6258E7-E315-E39E-44BD-431A5E256510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972E940-4B2E-93F3-7B40-A7ECC18A0472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0914F8-011E-2BF2-C6CC-964D660D757F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B95908C-8F77-6556-CEA9-E3B41BB8EE0E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4A34E21-5044-1F00-6433-3374790042AF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851807-225E-3B24-6469-BB9370BD1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789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2D6A0-863C-CA60-9958-92BBE467E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8B84904B-4553-C01A-6B6D-82F53E9AFC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4772202-B6D0-89A5-7146-A3B20FD3B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6DAF2F-220C-061D-6792-D852977C0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DB52C5D-A825-CD14-EFF0-AFF6BB51BA55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L’épicerie n’est pas grande, mais on trouve tout ce qu’il faut.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se trouve juste à côté de la pharmacie.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Et où va ma mère quand elle a besoin de tomates ? Elle va à l’épicerie de monsieur Rachid, bien sûr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4621356-FCF4-CB37-ADB5-CE78D91C5548}"/>
              </a:ext>
            </a:extLst>
          </p:cNvPr>
          <p:cNvSpPr txBox="1"/>
          <p:nvPr/>
        </p:nvSpPr>
        <p:spPr>
          <a:xfrm>
            <a:off x="1383550" y="2381389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où se trouve l’épicerie ?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9CF0FA2-4B4F-2405-8393-70B75D52A93B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C825F-136C-BB76-84B9-E0791118FBA1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2AF523-5EBF-F631-1D0D-01D2741EA92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45F6F2C-FCDB-4F5D-7468-BDECAFF684CE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E7ECAF-B3DC-D0A4-8740-FC2AE3B2C54E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F5C36C3-6A9E-53B0-93AA-B53FBB09AFEB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49603A-84C0-86B1-FA0B-C013A653FB5B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623089E0-9971-AC01-D9B4-A88D6819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Elle se trouve juste à côté de la pharmacie.</a:t>
            </a:r>
          </a:p>
        </p:txBody>
      </p:sp>
    </p:spTree>
    <p:extLst>
      <p:ext uri="{BB962C8B-B14F-4D97-AF65-F5344CB8AC3E}">
        <p14:creationId xmlns:p14="http://schemas.microsoft.com/office/powerpoint/2010/main" val="309885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Prenez vos livrets à la page 11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F68912F-6356-D79A-EFDF-58E3E4EE14B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E22B81B-FA0C-4549-6B52-B5313EC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59CF6BA-EC5F-9ADE-D35A-EC4D50072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C7A053DE-1C09-A1B8-9421-2A7CB482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562" y="1545187"/>
            <a:ext cx="3320875" cy="5031629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593885E-AF1F-4538-CB41-8E98093DD474}"/>
              </a:ext>
            </a:extLst>
          </p:cNvPr>
          <p:cNvSpPr/>
          <p:nvPr/>
        </p:nvSpPr>
        <p:spPr>
          <a:xfrm>
            <a:off x="3020725" y="2354878"/>
            <a:ext cx="2874812" cy="123966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24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à votre voisin puis changez les rôles.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432B63C-1BD5-4822-5C28-2E9C71F396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70BE2A6-AB7D-F7E7-435C-B20A472C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8D58AEF-F573-2911-7CCE-9CDF1AF9C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F8FBA06-D182-1361-FB0B-2EE383B4C4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751221" y="2378968"/>
            <a:ext cx="2780779" cy="21325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936CE4-E224-3E74-FE58-4E365D8B0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30" y="2481444"/>
            <a:ext cx="5238999" cy="189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F02C4-2932-265C-7470-B1595AC9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FFFA506-17EA-F6EC-79F3-B4CBBB567A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E43A2AE-09EC-19A8-2FA9-A79788BB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3DD946-2573-9874-DBD7-684E444E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5BFF5191-359B-281D-EE8F-BD32A6D8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relisez le texte et répondez aux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5C2C816-6850-7CC9-1091-44643AF2D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5"/>
          <a:stretch>
            <a:fillRect/>
          </a:stretch>
        </p:blipFill>
        <p:spPr>
          <a:xfrm>
            <a:off x="2790240" y="1624017"/>
            <a:ext cx="3373820" cy="5051692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6F08248-E7C1-3CC0-5417-AEDEDD066C98}"/>
              </a:ext>
            </a:extLst>
          </p:cNvPr>
          <p:cNvSpPr/>
          <p:nvPr/>
        </p:nvSpPr>
        <p:spPr>
          <a:xfrm>
            <a:off x="3059935" y="3771728"/>
            <a:ext cx="2834429" cy="233027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6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134F7-970F-E0FC-7D1F-1DE0A67D0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0FA15641-93B2-E9F6-EABD-30BE0ADD9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0707FB9-55BC-9A67-AAF4-BD1B6FF946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2F862A5-A513-B63E-C425-F4600556FD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2275" y="755650"/>
            <a:ext cx="6838950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A bientôt. 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564A1EE-7790-0E1A-A2C8-5CCA13AFC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30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E6733C7-5264-4BA7-8B93-C1BD978C2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798" y="1923697"/>
            <a:ext cx="3828620" cy="136562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60FB62-505D-8E3E-5A0F-DFDFB1137021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F8EB7F-8CD0-742C-389C-294DBEFB100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8A4C2A-DD36-71C2-DB2D-7399B2EE8D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2C4ABB-2858-9289-1EF1-4CA6D87613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15350" y="2564856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200" y="2300286"/>
            <a:ext cx="1231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61116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Jouer un dialogue reprenant l’acte de parole : Est-ce que tu iras demain  à l’épicerie ? » « Où se trouve l’épicerie ? »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68E17E7-3286-8C1D-FCA0-2F1D5581E71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463FB-EAD3-CDBA-340D-0D34FB5FBC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7F5D18-D6DF-A37E-B7BA-C5A0B3AED26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9EE545F8-7089-CEF2-7991-F76986B46B2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B3FC1491-1216-09F0-CA55-3907CBC37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421337"/>
            <a:ext cx="1985162" cy="317033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CBBFF7A7-017E-A146-B35E-4BE54EA2AB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t="1610" b="1509"/>
          <a:stretch>
            <a:fillRect/>
          </a:stretch>
        </p:blipFill>
        <p:spPr>
          <a:xfrm>
            <a:off x="2738004" y="2433163"/>
            <a:ext cx="1833996" cy="315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8">
            <a:extLst>
              <a:ext uri="{FF2B5EF4-FFF2-40B4-BE49-F238E27FC236}">
                <a16:creationId xmlns:a16="http://schemas.microsoft.com/office/drawing/2014/main" id="{BE98E796-6839-6613-7734-54675A25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83F23F2-BEA6-CD7B-DB47-BBFF52271A0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7B09657-85F7-9D63-74E5-C98D5AA75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3C5E0A0-B9F6-9FE6-F4F7-00D55656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179C1DF5-959D-774A-0969-909207D91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60" y="2498085"/>
            <a:ext cx="4477375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dialogue NV06_Seance04">
            <a:hlinkClick r:id="" action="ppaction://media"/>
            <a:extLst>
              <a:ext uri="{FF2B5EF4-FFF2-40B4-BE49-F238E27FC236}">
                <a16:creationId xmlns:a16="http://schemas.microsoft.com/office/drawing/2014/main" id="{EA7BC951-5E33-9AE2-965F-A8E030B8CC3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443" y="2473694"/>
            <a:ext cx="8330227" cy="3068432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61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8267</TotalTime>
  <Words>1805</Words>
  <PresentationFormat>Affichage à l'écran (4:3)</PresentationFormat>
  <Paragraphs>204</Paragraphs>
  <Slides>48</Slides>
  <Notes>1</Notes>
  <HiddenSlides>0</HiddenSlides>
  <MMClips>9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48</vt:i4>
      </vt:variant>
    </vt:vector>
  </HeadingPairs>
  <TitlesOfParts>
    <vt:vector size="69" baseType="lpstr">
      <vt:lpstr>Dosis SemiBold</vt:lpstr>
      <vt:lpstr>Dosis Medium</vt:lpstr>
      <vt:lpstr>Wingdings</vt:lpstr>
      <vt:lpstr>Dosis ExtraBold</vt:lpstr>
      <vt:lpstr>Arial</vt:lpstr>
      <vt:lpstr>Dosis</vt:lpstr>
      <vt:lpstr>Calibri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1_Env-Enseignant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avec Majd et Nada. </vt:lpstr>
      <vt:lpstr>Lecture de la vidéo </vt:lpstr>
      <vt:lpstr>Nous allons écouter le dialogue une deuxième fois.</vt:lpstr>
      <vt:lpstr>Lecture de la vidéo </vt:lpstr>
      <vt:lpstr>Maintenant, on va répéter le dialogue ensemble. Je vais lire chaque réplique et vous allez répéter après moi. </vt:lpstr>
      <vt:lpstr>Maintenant, on va comprendre le sens du dialogue. Qui veut expliquer, dans sa langue, de quoi ont parlé Majd et Nada ? </vt:lpstr>
      <vt:lpstr>Je vais vous expliquer cette situation. Ensuite, vous allez passer au tableau pour jouer le dialogue en français. </vt:lpstr>
      <vt:lpstr>Maintenant, tout le monde participe. Jouez le dialogue avec votre voisin.</vt:lpstr>
      <vt:lpstr>Plan de la séance  4 </vt:lpstr>
      <vt:lpstr>Maintenant, on va faire de la lecture. On va lire des mots, puis un texte. </vt:lpstr>
      <vt:lpstr>C’est le mot : dans.  On va l’épeler ensemble : d - a- n – s.</vt:lpstr>
      <vt:lpstr>C’est le mot : Toujours.  On va l’épeler ensemble : t – o - u – j – o – u – r - s.</vt:lpstr>
      <vt:lpstr>Qui veut lire ? </vt:lpstr>
      <vt:lpstr>Cette partie de la leçon nécessite l’utilisation du livret de l’élève.   En cas d’indisponibilité temporaire du livret de l’élève, l’enseignant fait lire les élèves sur l’écran. </vt:lpstr>
      <vt:lpstr>On va lire ensemble ce texte du livret. On va le découper en 3 parties. Après, vous allez le lire tout seuls. </vt:lpstr>
      <vt:lpstr>Lisez la première partie du texte silencieusement. Après je vais diffuser une lecture audio. </vt:lpstr>
      <vt:lpstr>Lecture en cours. </vt:lpstr>
      <vt:lpstr>Qui veut lire le texte?</vt:lpstr>
      <vt:lpstr>On passe à la deuxième partie.  Lisez en silence. </vt:lpstr>
      <vt:lpstr>Lecture en cours. </vt:lpstr>
      <vt:lpstr>Qui veut lire le texte?</vt:lpstr>
      <vt:lpstr>On passe à la troisième et dernière partie.  Lisez en silence. </vt:lpstr>
      <vt:lpstr>Lecture en cours. </vt:lpstr>
      <vt:lpstr>Qui veut lire le texte?</vt:lpstr>
      <vt:lpstr>Maintenant, on va essayer de comprendre le texte, partie par partie. Pour chaque partie du texte, on va suivre les mêmes étapes. </vt:lpstr>
      <vt:lpstr>Lisez silencieusement le texte et essayez de la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les voisins vont à l’épicerie de monsieur Rachid.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mon père va chez l’épicier chaque dimanche. </vt:lpstr>
      <vt:lpstr>On passe à la troisième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Elle se trouve juste à côté de la pharmacie.</vt:lpstr>
      <vt:lpstr>Prenez vos livrets à la page 11</vt:lpstr>
      <vt:lpstr>Lisez le texte à votre voisin puis changez les rôles.</vt:lpstr>
      <vt:lpstr>La séance d’aujourd’hui est terminée. À la maison relisez le texte et répondez aux questions.</vt:lpstr>
      <vt:lpstr>La séance d’aujourd’hui est terminée. A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2025-10-29T19:16:52Z</dcterms:modified>
</cp:coreProperties>
</file>