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1" r:id="rId1"/>
    <p:sldMasterId id="2147483743" r:id="rId2"/>
    <p:sldMasterId id="2147483697" r:id="rId3"/>
    <p:sldMasterId id="2147483711" r:id="rId4"/>
    <p:sldMasterId id="2147483720" r:id="rId5"/>
    <p:sldMasterId id="2147483756" r:id="rId6"/>
  </p:sldMasterIdLst>
  <p:notesMasterIdLst>
    <p:notesMasterId r:id="rId56"/>
  </p:notesMasterIdLst>
  <p:sldIdLst>
    <p:sldId id="732" r:id="rId7"/>
    <p:sldId id="1029" r:id="rId8"/>
    <p:sldId id="998" r:id="rId9"/>
    <p:sldId id="1035" r:id="rId10"/>
    <p:sldId id="798" r:id="rId11"/>
    <p:sldId id="947" r:id="rId12"/>
    <p:sldId id="902" r:id="rId13"/>
    <p:sldId id="1036" r:id="rId14"/>
    <p:sldId id="942" r:id="rId15"/>
    <p:sldId id="904" r:id="rId16"/>
    <p:sldId id="948" r:id="rId17"/>
    <p:sldId id="1037" r:id="rId18"/>
    <p:sldId id="1041" r:id="rId19"/>
    <p:sldId id="911" r:id="rId20"/>
    <p:sldId id="1038" r:id="rId21"/>
    <p:sldId id="912" r:id="rId22"/>
    <p:sldId id="913" r:id="rId23"/>
    <p:sldId id="1042" r:id="rId24"/>
    <p:sldId id="1043" r:id="rId25"/>
    <p:sldId id="1019" r:id="rId26"/>
    <p:sldId id="909" r:id="rId27"/>
    <p:sldId id="800" r:id="rId28"/>
    <p:sldId id="906" r:id="rId29"/>
    <p:sldId id="907" r:id="rId30"/>
    <p:sldId id="908" r:id="rId31"/>
    <p:sldId id="918" r:id="rId32"/>
    <p:sldId id="919" r:id="rId33"/>
    <p:sldId id="1020" r:id="rId34"/>
    <p:sldId id="1039" r:id="rId35"/>
    <p:sldId id="927" r:id="rId36"/>
    <p:sldId id="1040" r:id="rId37"/>
    <p:sldId id="1016" r:id="rId38"/>
    <p:sldId id="949" r:id="rId39"/>
    <p:sldId id="1044" r:id="rId40"/>
    <p:sldId id="932" r:id="rId41"/>
    <p:sldId id="933" r:id="rId42"/>
    <p:sldId id="950" r:id="rId43"/>
    <p:sldId id="935" r:id="rId44"/>
    <p:sldId id="920" r:id="rId45"/>
    <p:sldId id="921" r:id="rId46"/>
    <p:sldId id="922" r:id="rId47"/>
    <p:sldId id="1021" r:id="rId48"/>
    <p:sldId id="937" r:id="rId49"/>
    <p:sldId id="945" r:id="rId50"/>
    <p:sldId id="941" r:id="rId51"/>
    <p:sldId id="1017" r:id="rId52"/>
    <p:sldId id="817" r:id="rId53"/>
    <p:sldId id="943" r:id="rId54"/>
    <p:sldId id="944" r:id="rId55"/>
  </p:sldIdLst>
  <p:sldSz cx="9144000" cy="6858000" type="screen4x3"/>
  <p:notesSz cx="6735763" cy="9866313"/>
  <p:embeddedFontLst>
    <p:embeddedFont>
      <p:font typeface="Dosis" pitchFamily="2" charset="0"/>
      <p:regular r:id="rId57"/>
      <p:bold r:id="rId58"/>
    </p:embeddedFont>
    <p:embeddedFont>
      <p:font typeface="Dosis ExtraBold" pitchFamily="2" charset="0"/>
      <p:bold r:id="rId59"/>
    </p:embeddedFont>
    <p:embeddedFont>
      <p:font typeface="Dosis Medium" pitchFamily="2" charset="0"/>
      <p:regular r:id="rId60"/>
    </p:embeddedFont>
    <p:embeddedFont>
      <p:font typeface="Dosis SemiBold" pitchFamily="2" charset="0"/>
      <p:bold r:id="rId61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ACA4"/>
    <a:srgbClr val="2AB6D7"/>
    <a:srgbClr val="424D7B"/>
    <a:srgbClr val="445C7E"/>
    <a:srgbClr val="CD783F"/>
    <a:srgbClr val="8D6F91"/>
    <a:srgbClr val="D58E5F"/>
    <a:srgbClr val="F26553"/>
    <a:srgbClr val="565F88"/>
    <a:srgbClr val="E84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87607" autoAdjust="0"/>
  </p:normalViewPr>
  <p:slideViewPr>
    <p:cSldViewPr snapToGrid="0">
      <p:cViewPr varScale="1">
        <p:scale>
          <a:sx n="66" d="100"/>
          <a:sy n="66" d="100"/>
        </p:scale>
        <p:origin x="1308" y="2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font" Target="fonts/font2.fntdata"/><Relationship Id="rId66" Type="http://schemas.microsoft.com/office/2018/10/relationships/authors" Target="author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5.fntdata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notesMaster" Target="notesMasters/notesMaster1.xml"/><Relationship Id="rId64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font" Target="fonts/font3.fntdata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font" Target="fonts/font1.fntdata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font" Target="fonts/font4.fntdata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03/11/2025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434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4C653C7E-4F41-C1BF-E508-41F9267256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6" b="5091"/>
          <a:stretch>
            <a:fillRect/>
          </a:stretch>
        </p:blipFill>
        <p:spPr>
          <a:xfrm>
            <a:off x="0" y="-93133"/>
            <a:ext cx="9144000" cy="695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4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53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8942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730971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753000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775030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F1DDB8CB-39A2-DAB6-124F-83D9FDCA3CA7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08942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032E51FE-C7D9-3883-7F7A-BFEC19D36C5E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2730971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954FEF7-5F60-5B4B-84DF-A82F1F2ACD25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4753000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D1C2B0FE-6323-21DA-17C8-E72AFF2B1DA2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775030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14">
            <a:extLst>
              <a:ext uri="{FF2B5EF4-FFF2-40B4-BE49-F238E27FC236}">
                <a16:creationId xmlns:a16="http://schemas.microsoft.com/office/drawing/2014/main" id="{F0C49881-4377-E6C4-DC29-F5C78D761D3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8942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14">
            <a:extLst>
              <a:ext uri="{FF2B5EF4-FFF2-40B4-BE49-F238E27FC236}">
                <a16:creationId xmlns:a16="http://schemas.microsoft.com/office/drawing/2014/main" id="{3FE32F3D-30FA-B64A-59BF-8E1031E43A9C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30971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14">
            <a:extLst>
              <a:ext uri="{FF2B5EF4-FFF2-40B4-BE49-F238E27FC236}">
                <a16:creationId xmlns:a16="http://schemas.microsoft.com/office/drawing/2014/main" id="{565D4B95-EEC3-C604-DD3F-E9EC9289CA4F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53000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id="{612BB425-D520-CE98-D8FF-0ED39620E73D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75030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57222261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764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732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201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600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3463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7159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98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024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147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02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297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28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342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28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28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2,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843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9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37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10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46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1" r:id="rId2"/>
  </p:sldLayoutIdLst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40" r:id="rId13"/>
    <p:sldLayoutId id="2147483766" r:id="rId14"/>
  </p:sldLayoutIdLst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</p:sldLayoutIdLst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Point de langue</a:t>
            </a:r>
          </a:p>
        </p:txBody>
      </p:sp>
    </p:spTree>
    <p:extLst>
      <p:ext uri="{BB962C8B-B14F-4D97-AF65-F5344CB8AC3E}">
        <p14:creationId xmlns:p14="http://schemas.microsoft.com/office/powerpoint/2010/main" val="2217349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</p:sldLayoutIdLst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3.png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2.png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8.png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microsoft.com/office/2007/relationships/hdphoto" Target="../media/hdphoto5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7" Type="http://schemas.openxmlformats.org/officeDocument/2006/relationships/image" Target="../media/image27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10.png"/><Relationship Id="rId5" Type="http://schemas.openxmlformats.org/officeDocument/2006/relationships/customXml" Target="../ink/ink2.xml"/><Relationship Id="rId4" Type="http://schemas.openxmlformats.org/officeDocument/2006/relationships/image" Target="../media/image500.png"/><Relationship Id="rId9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2.png"/><Relationship Id="rId7" Type="http://schemas.openxmlformats.org/officeDocument/2006/relationships/image" Target="../media/image28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7.png"/><Relationship Id="rId5" Type="http://schemas.openxmlformats.org/officeDocument/2006/relationships/image" Target="../media/image53.png"/><Relationship Id="rId4" Type="http://schemas.openxmlformats.org/officeDocument/2006/relationships/customXml" Target="../ink/ink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7" Type="http://schemas.openxmlformats.org/officeDocument/2006/relationships/image" Target="../media/image55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4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6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7" Type="http://schemas.openxmlformats.org/officeDocument/2006/relationships/image" Target="../media/image230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41.xml"/><Relationship Id="rId6" Type="http://schemas.openxmlformats.org/officeDocument/2006/relationships/customXml" Target="../ink/ink8.xml"/><Relationship Id="rId5" Type="http://schemas.openxmlformats.org/officeDocument/2006/relationships/image" Target="../media/image220.png"/><Relationship Id="rId10" Type="http://schemas.openxmlformats.org/officeDocument/2006/relationships/image" Target="../media/image58.png"/><Relationship Id="rId9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32.gif"/><Relationship Id="rId5" Type="http://schemas.openxmlformats.org/officeDocument/2006/relationships/image" Target="../media/image59.png"/><Relationship Id="rId4" Type="http://schemas.openxmlformats.org/officeDocument/2006/relationships/image" Target="../media/image3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1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7" Type="http://schemas.openxmlformats.org/officeDocument/2006/relationships/image" Target="../media/image27.png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30.png"/><Relationship Id="rId5" Type="http://schemas.openxmlformats.org/officeDocument/2006/relationships/customXml" Target="../ink/ink10.xml"/><Relationship Id="rId4" Type="http://schemas.openxmlformats.org/officeDocument/2006/relationships/image" Target="../media/image32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50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customXml" Target="../ink/ink12.xml"/><Relationship Id="rId5" Type="http://schemas.openxmlformats.org/officeDocument/2006/relationships/image" Target="../media/image490.png"/><Relationship Id="rId10" Type="http://schemas.openxmlformats.org/officeDocument/2006/relationships/image" Target="../media/image32.gif"/><Relationship Id="rId4" Type="http://schemas.openxmlformats.org/officeDocument/2006/relationships/customXml" Target="../ink/ink11.xml"/><Relationship Id="rId9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7" Type="http://schemas.openxmlformats.org/officeDocument/2006/relationships/image" Target="../media/image470.pn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41.xml"/><Relationship Id="rId6" Type="http://schemas.openxmlformats.org/officeDocument/2006/relationships/customXml" Target="../ink/ink14.xml"/><Relationship Id="rId5" Type="http://schemas.openxmlformats.org/officeDocument/2006/relationships/image" Target="../media/image41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1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microsoft.com/office/2007/relationships/hdphoto" Target="../media/hdphoto5.wdp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00.png"/><Relationship Id="rId7" Type="http://schemas.openxmlformats.org/officeDocument/2006/relationships/image" Target="../media/image28.png"/><Relationship Id="rId2" Type="http://schemas.openxmlformats.org/officeDocument/2006/relationships/customXml" Target="../ink/ink15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7.png"/><Relationship Id="rId5" Type="http://schemas.openxmlformats.org/officeDocument/2006/relationships/image" Target="../media/image510.png"/><Relationship Id="rId4" Type="http://schemas.openxmlformats.org/officeDocument/2006/relationships/customXml" Target="../ink/ink16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customXml" Target="../ink/ink17.xml"/><Relationship Id="rId7" Type="http://schemas.openxmlformats.org/officeDocument/2006/relationships/image" Target="../media/image27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4.emf"/><Relationship Id="rId5" Type="http://schemas.openxmlformats.org/officeDocument/2006/relationships/customXml" Target="../ink/ink18.xml"/><Relationship Id="rId4" Type="http://schemas.openxmlformats.org/officeDocument/2006/relationships/image" Target="../media/image530.emf"/><Relationship Id="rId9" Type="http://schemas.openxmlformats.org/officeDocument/2006/relationships/image" Target="../media/image6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17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4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11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0194D4CE-8967-F4A5-499C-4A3919B108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31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F7903-714F-586E-9779-B12E3575A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E56B6EE-41B6-896E-7B93-756466A0777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44818" y="2145523"/>
            <a:ext cx="4514248" cy="3633242"/>
          </a:xfrm>
          <a:prstGeom prst="rect">
            <a:avLst/>
          </a:prstGeom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id="{4882E4CA-9765-8C93-AEBD-3C847D681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fontAlgn="auto">
              <a:spcAft>
                <a:spcPts val="0"/>
              </a:spcAft>
              <a:buClrTx/>
              <a:buSzTx/>
              <a:tabLst/>
              <a:defRPr/>
            </a:pP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Aujourd’hui, nous allons apprendre à poser une question avec Majd et Nada. Soyez attentifs.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B102358-AB30-611A-3A58-0F9386F391F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42D23E1C-C603-7396-D136-0EC6131D2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BA5D2D2-8619-30ED-BC95-26540C3AF9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0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F7903-714F-586E-9779-B12E3575A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E876ED49-9D6C-265D-7257-3F1B6C9DB60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xfrm>
            <a:off x="381000" y="711081"/>
            <a:ext cx="809386" cy="809386"/>
          </a:xfrm>
        </p:spPr>
      </p:pic>
      <p:sp>
        <p:nvSpPr>
          <p:cNvPr id="4" name="Titre 8">
            <a:extLst>
              <a:ext uri="{FF2B5EF4-FFF2-40B4-BE49-F238E27FC236}">
                <a16:creationId xmlns:a16="http://schemas.microsoft.com/office/drawing/2014/main" id="{9C968453-2005-C61C-5624-8F19E5267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E70D5A4-820E-84BD-AE03-9A8B40AE87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Acte de parole01_NV06_semaine02_VD">
            <a:hlinkClick r:id="" action="ppaction://media"/>
            <a:extLst>
              <a:ext uri="{FF2B5EF4-FFF2-40B4-BE49-F238E27FC236}">
                <a16:creationId xmlns:a16="http://schemas.microsoft.com/office/drawing/2014/main" id="{F5A18C50-4D57-FF17-139F-52918DCF88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4806" r="6219"/>
          <a:stretch>
            <a:fillRect/>
          </a:stretch>
        </p:blipFill>
        <p:spPr>
          <a:xfrm>
            <a:off x="462013" y="1878371"/>
            <a:ext cx="8248850" cy="415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4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964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706F5-3B87-1B99-7881-311EC6FC2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7FDF37-A65C-D5D9-DF90-789ED7366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poser la question comme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Majd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et Nada. Répétons ensemble. 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9A1CACB5-ECD5-BA33-3C85-5FD4CE1B481F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F144DD67-65E6-49EA-FB64-546E6A418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0E866B9-882C-ACC2-E014-BFB728FF11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60EFEB56-2122-1A48-7308-6138BA530F4D}"/>
              </a:ext>
            </a:extLst>
          </p:cNvPr>
          <p:cNvSpPr txBox="1"/>
          <p:nvPr/>
        </p:nvSpPr>
        <p:spPr>
          <a:xfrm>
            <a:off x="1460993" y="2690336"/>
            <a:ext cx="67012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3200" b="1" dirty="0">
                <a:solidFill>
                  <a:srgbClr val="00ACA4"/>
                </a:solidFill>
                <a:latin typeface="Dosis" pitchFamily="2" charset="0"/>
              </a:rPr>
              <a:t>Que veux-tu acheter pour </a:t>
            </a:r>
            <a:r>
              <a:rPr lang="fr-FR" sz="32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ta recette ? </a:t>
            </a:r>
          </a:p>
          <a:p>
            <a:pPr>
              <a:lnSpc>
                <a:spcPct val="150000"/>
              </a:lnSpc>
            </a:pPr>
            <a:r>
              <a:rPr lang="fr-FR" sz="3200" b="1" dirty="0">
                <a:solidFill>
                  <a:srgbClr val="00ACA4"/>
                </a:solidFill>
                <a:latin typeface="Dosis" pitchFamily="2" charset="0"/>
              </a:rPr>
              <a:t>Que veux-tu acheter pour </a:t>
            </a:r>
            <a:r>
              <a:rPr lang="fr-FR" sz="32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ton repas ? </a:t>
            </a:r>
          </a:p>
        </p:txBody>
      </p:sp>
    </p:spTree>
    <p:extLst>
      <p:ext uri="{BB962C8B-B14F-4D97-AF65-F5344CB8AC3E}">
        <p14:creationId xmlns:p14="http://schemas.microsoft.com/office/powerpoint/2010/main" val="215527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8896D6-9319-7AE7-9F66-F4F650911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D69171-9FAD-E207-D21F-E26DF7C3C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Voici d’autres exemples. Qui veut les expliquer ?  </a:t>
            </a:r>
          </a:p>
        </p:txBody>
      </p:sp>
      <p:pic>
        <p:nvPicPr>
          <p:cNvPr id="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4ACF82E-70AA-FBF6-2457-7945269762C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5F10003-6E91-7581-2599-8C237431EC01}"/>
              </a:ext>
            </a:extLst>
          </p:cNvPr>
          <p:cNvSpPr txBox="1"/>
          <p:nvPr/>
        </p:nvSpPr>
        <p:spPr>
          <a:xfrm>
            <a:off x="1221385" y="2690336"/>
            <a:ext cx="6701229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3200" b="1" dirty="0">
                <a:solidFill>
                  <a:srgbClr val="00ACA4"/>
                </a:solidFill>
                <a:latin typeface="Dosis" pitchFamily="2" charset="0"/>
              </a:rPr>
              <a:t>Que veux-tu acheter pour </a:t>
            </a:r>
            <a:r>
              <a:rPr lang="fr-FR" sz="32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ton goûter ? </a:t>
            </a:r>
          </a:p>
          <a:p>
            <a:pPr>
              <a:lnSpc>
                <a:spcPct val="150000"/>
              </a:lnSpc>
            </a:pPr>
            <a:r>
              <a:rPr lang="fr-FR" sz="3200" b="1" dirty="0">
                <a:solidFill>
                  <a:srgbClr val="00ACA4"/>
                </a:solidFill>
                <a:latin typeface="Dosis" pitchFamily="2" charset="0"/>
              </a:rPr>
              <a:t>Que veux-tu acheter pour </a:t>
            </a:r>
            <a:r>
              <a:rPr lang="fr-FR" sz="32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le déjeuner ?</a:t>
            </a:r>
            <a:r>
              <a:rPr lang="fr-FR" sz="3200" b="1" dirty="0">
                <a:solidFill>
                  <a:srgbClr val="00ACA4"/>
                </a:solidFill>
                <a:latin typeface="Dosis" pitchFamily="2" charset="0"/>
              </a:rPr>
              <a:t> Que veux-tu acheter pour </a:t>
            </a:r>
            <a:r>
              <a:rPr lang="fr-FR" sz="32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le dessert ? </a:t>
            </a:r>
          </a:p>
          <a:p>
            <a:pPr>
              <a:lnSpc>
                <a:spcPct val="150000"/>
              </a:lnSpc>
            </a:pPr>
            <a:r>
              <a:rPr lang="fr-FR" sz="32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162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9AF7D8-C887-FAF4-7965-9B66679356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5FB632E0-A746-9912-3869-26D97F492E8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DFA"/>
              </a:clrFrom>
              <a:clrTo>
                <a:srgbClr val="FEFDFA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35376" y="2714061"/>
            <a:ext cx="4887827" cy="3258552"/>
          </a:xfrm>
          <a:prstGeom prst="rect">
            <a:avLst/>
          </a:prstGeom>
        </p:spPr>
      </p:pic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BD15395-5D3A-517F-3EDB-E6436FE89D9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1" name="AutoShape 6" descr="Image générée">
            <a:extLst>
              <a:ext uri="{FF2B5EF4-FFF2-40B4-BE49-F238E27FC236}">
                <a16:creationId xmlns:a16="http://schemas.microsoft.com/office/drawing/2014/main" id="{217432D5-0EB9-8D2F-E62D-E24113E63C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44338" y="328596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69BF074-FBE3-048C-1F30-BA46DCFE712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4325170">
            <a:off x="4301955" y="1772293"/>
            <a:ext cx="1218404" cy="1102789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8EE8DA17-2305-2142-2AB9-DC0797047607}"/>
              </a:ext>
            </a:extLst>
          </p:cNvPr>
          <p:cNvSpPr/>
          <p:nvPr/>
        </p:nvSpPr>
        <p:spPr>
          <a:xfrm>
            <a:off x="5606503" y="2830964"/>
            <a:ext cx="2891315" cy="2638526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" name="Image 2" descr="Une image contenant Empaquetage et étiquetage, carton, Emballages, texte&#10;&#10;Le contenu généré par l’IA peut être incorrect.">
            <a:extLst>
              <a:ext uri="{FF2B5EF4-FFF2-40B4-BE49-F238E27FC236}">
                <a16:creationId xmlns:a16="http://schemas.microsoft.com/office/drawing/2014/main" id="{348DD21E-2270-05BB-8B84-20F53D49569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487" y="4068705"/>
            <a:ext cx="1173776" cy="147410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2EE22C9-A52E-47D7-CCE0-3B9B8A1CAA2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607" t="38720" r="10128" b="39780"/>
          <a:stretch>
            <a:fillRect/>
          </a:stretch>
        </p:blipFill>
        <p:spPr>
          <a:xfrm>
            <a:off x="6020489" y="4068705"/>
            <a:ext cx="947998" cy="122722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56A02C8E-E082-A285-94E2-A7C07D90C527}"/>
              </a:ext>
            </a:extLst>
          </p:cNvPr>
          <p:cNvSpPr txBox="1"/>
          <p:nvPr/>
        </p:nvSpPr>
        <p:spPr>
          <a:xfrm>
            <a:off x="5323794" y="2972781"/>
            <a:ext cx="328938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200" b="1" dirty="0">
                <a:solidFill>
                  <a:srgbClr val="CD783F"/>
                </a:solidFill>
                <a:latin typeface="+mn-lt"/>
              </a:rPr>
              <a:t> </a:t>
            </a:r>
            <a:r>
              <a:rPr lang="fr-FR" sz="2400" b="1" dirty="0">
                <a:solidFill>
                  <a:srgbClr val="CD783F"/>
                </a:solidFill>
                <a:latin typeface="Dosis" pitchFamily="2" charset="0"/>
              </a:rPr>
              <a:t>Que veux-tu acheter pour ta recette ?  </a:t>
            </a:r>
            <a:endParaRPr lang="ar-SA" sz="2400" b="1" dirty="0">
              <a:solidFill>
                <a:srgbClr val="CD783F"/>
              </a:solidFill>
              <a:latin typeface="Dosis" pitchFamily="2" charset="0"/>
            </a:endParaRPr>
          </a:p>
        </p:txBody>
      </p:sp>
      <p:sp>
        <p:nvSpPr>
          <p:cNvPr id="2" name="Titre 8">
            <a:extLst>
              <a:ext uri="{FF2B5EF4-FFF2-40B4-BE49-F238E27FC236}">
                <a16:creationId xmlns:a16="http://schemas.microsoft.com/office/drawing/2014/main" id="{C9E68457-ED37-EAC8-4293-0E74634D6EFA}"/>
              </a:ext>
            </a:extLst>
          </p:cNvPr>
          <p:cNvSpPr txBox="1">
            <a:spLocks/>
          </p:cNvSpPr>
          <p:nvPr/>
        </p:nvSpPr>
        <p:spPr>
          <a:xfrm>
            <a:off x="1752672" y="771626"/>
            <a:ext cx="6236295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poser la question et l’expliquer dans sa langue ? </a:t>
            </a:r>
            <a:endParaRPr lang="ar-SA" sz="1800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75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562882-A9AD-050B-41EA-A1BBD0D1E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7252FB16-ABAB-1BD6-A53E-8BD84FFE404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DFA"/>
              </a:clrFrom>
              <a:clrTo>
                <a:srgbClr val="FEFDFA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3101140" y="2595527"/>
            <a:ext cx="4887827" cy="3258552"/>
          </a:xfrm>
          <a:prstGeom prst="rect">
            <a:avLst/>
          </a:prstGeom>
        </p:spPr>
      </p:pic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2B77CF8-CFDA-B33A-C09A-A7922895281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1" name="AutoShape 6" descr="Image générée">
            <a:extLst>
              <a:ext uri="{FF2B5EF4-FFF2-40B4-BE49-F238E27FC236}">
                <a16:creationId xmlns:a16="http://schemas.microsoft.com/office/drawing/2014/main" id="{DE05746F-1840-15F1-DAF9-BB623DE82A8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10102" y="316742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20" name="Titre 8">
            <a:extLst>
              <a:ext uri="{FF2B5EF4-FFF2-40B4-BE49-F238E27FC236}">
                <a16:creationId xmlns:a16="http://schemas.microsoft.com/office/drawing/2014/main" id="{0A4F39BB-4013-8F15-5EA2-BEA5B77834A3}"/>
              </a:ext>
            </a:extLst>
          </p:cNvPr>
          <p:cNvSpPr txBox="1">
            <a:spLocks/>
          </p:cNvSpPr>
          <p:nvPr/>
        </p:nvSpPr>
        <p:spPr>
          <a:xfrm>
            <a:off x="1752672" y="771626"/>
            <a:ext cx="6236295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poser la question et l’expliquer dans sa langue ? </a:t>
            </a:r>
            <a:endParaRPr lang="ar-SA" sz="1800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29F0C16-2A53-15B8-5D62-20C29320799B}"/>
              </a:ext>
            </a:extLst>
          </p:cNvPr>
          <p:cNvSpPr/>
          <p:nvPr/>
        </p:nvSpPr>
        <p:spPr>
          <a:xfrm>
            <a:off x="609601" y="2999134"/>
            <a:ext cx="2723808" cy="2638526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E70188C-BB4A-8ED3-18DD-39E7AB255D32}"/>
              </a:ext>
            </a:extLst>
          </p:cNvPr>
          <p:cNvSpPr txBox="1"/>
          <p:nvPr/>
        </p:nvSpPr>
        <p:spPr>
          <a:xfrm>
            <a:off x="568156" y="3211257"/>
            <a:ext cx="2890612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r-FR" sz="2300" b="1" dirty="0">
                <a:solidFill>
                  <a:srgbClr val="445C80"/>
                </a:solidFill>
              </a:rPr>
              <a:t>Que veux-tu acheter pour ton petit-déjeuner ? </a:t>
            </a:r>
            <a:endParaRPr lang="fr-MA" sz="2300" b="1" dirty="0">
              <a:solidFill>
                <a:srgbClr val="445C80"/>
              </a:solidFill>
            </a:endParaRPr>
          </a:p>
        </p:txBody>
      </p:sp>
      <p:pic>
        <p:nvPicPr>
          <p:cNvPr id="2" name="Image 1" descr="Une image contenant laitier, nourriture, fromages, dessert&#10;&#10;Le contenu généré par l’IA peut être incorrect.">
            <a:extLst>
              <a:ext uri="{FF2B5EF4-FFF2-40B4-BE49-F238E27FC236}">
                <a16:creationId xmlns:a16="http://schemas.microsoft.com/office/drawing/2014/main" id="{5BE2FDC8-734B-F908-C428-066CDB84FBD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44" y="4299765"/>
            <a:ext cx="1086918" cy="1365025"/>
          </a:xfrm>
          <a:prstGeom prst="rect">
            <a:avLst/>
          </a:prstGeom>
        </p:spPr>
      </p:pic>
      <p:pic>
        <p:nvPicPr>
          <p:cNvPr id="4" name="Image 3" descr="Une image contenant nourriture, fruit, ustensiles de cuisine, plateau&#10;&#10;Le contenu généré par l’IA peut être incorrect.">
            <a:extLst>
              <a:ext uri="{FF2B5EF4-FFF2-40B4-BE49-F238E27FC236}">
                <a16:creationId xmlns:a16="http://schemas.microsoft.com/office/drawing/2014/main" id="{78496218-03F3-D11E-FC6C-CF6334E314E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281" y="4299765"/>
            <a:ext cx="1086918" cy="136502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DD360EF-516B-C6BE-0E29-8F16179143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1140" y="1699723"/>
            <a:ext cx="1218404" cy="116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52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484FEC-21D2-B40E-9D74-725FA16C8A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EEE2B87-3B10-E81B-4CC3-064370735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152" y="759703"/>
            <a:ext cx="6707077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 nous allons apprendre à répondre à la question.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462A864E-F2AC-F45C-C6DB-86A8C566465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53778" y="2305962"/>
            <a:ext cx="4243938" cy="3489850"/>
          </a:xfrm>
          <a:prstGeom prst="rect">
            <a:avLst/>
          </a:prstGeom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id="{5EEE7078-D12D-8920-3FD9-9D5832F56B5D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E8552BEB-59E4-54DF-BA64-28A94156B7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6D1B94FD-251F-69A6-6006-8FE171DB0F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356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2F730D-1832-761A-C762-9EDEA8E14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956F4E95-BFB8-45DA-638D-98B2DE2278E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xfrm>
            <a:off x="381000" y="711081"/>
            <a:ext cx="809386" cy="809386"/>
          </a:xfrm>
        </p:spPr>
      </p:pic>
      <p:sp>
        <p:nvSpPr>
          <p:cNvPr id="4" name="Titre 8">
            <a:extLst>
              <a:ext uri="{FF2B5EF4-FFF2-40B4-BE49-F238E27FC236}">
                <a16:creationId xmlns:a16="http://schemas.microsoft.com/office/drawing/2014/main" id="{3B7075E1-3811-8AFE-947A-82590852E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6EBFC4C6-DF2C-FA98-BE36-5ECD80D3EF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Média1">
            <a:hlinkClick r:id="" action="ppaction://media"/>
            <a:extLst>
              <a:ext uri="{FF2B5EF4-FFF2-40B4-BE49-F238E27FC236}">
                <a16:creationId xmlns:a16="http://schemas.microsoft.com/office/drawing/2014/main" id="{37C072F9-596B-65B2-0F7F-6CE8616470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b="2678"/>
          <a:stretch>
            <a:fillRect/>
          </a:stretch>
        </p:blipFill>
        <p:spPr>
          <a:xfrm>
            <a:off x="359800" y="2040556"/>
            <a:ext cx="8424399" cy="356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02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419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9A161-45D9-5641-B40F-4927CBDB49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9F62DB-3006-1C67-AF07-F91E84F43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répondre à la question comme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Majd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et Nada. Répétons ensemble. 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CA8C3477-602B-0E51-95FC-7657A9E6DD33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DE9B6680-712D-C304-2731-056D85EA1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171FFA5-C3DF-A83A-4A55-F25552FBEF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E06EA9C6-87FC-E1B6-3E56-885BBD4814D0}"/>
              </a:ext>
            </a:extLst>
          </p:cNvPr>
          <p:cNvSpPr txBox="1"/>
          <p:nvPr/>
        </p:nvSpPr>
        <p:spPr>
          <a:xfrm>
            <a:off x="1509119" y="2690336"/>
            <a:ext cx="67012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3200" b="1" dirty="0">
                <a:solidFill>
                  <a:srgbClr val="00ACA4"/>
                </a:solidFill>
                <a:latin typeface="Dosis" pitchFamily="2" charset="0"/>
              </a:rPr>
              <a:t>Je voudrais </a:t>
            </a:r>
            <a:r>
              <a:rPr lang="fr-FR" sz="32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du lait et de la farine.</a:t>
            </a:r>
          </a:p>
          <a:p>
            <a:pPr>
              <a:lnSpc>
                <a:spcPct val="150000"/>
              </a:lnSpc>
            </a:pPr>
            <a:r>
              <a:rPr lang="fr-FR" sz="3200" b="1" dirty="0">
                <a:solidFill>
                  <a:srgbClr val="00ACA4"/>
                </a:solidFill>
                <a:latin typeface="Dosis" pitchFamily="2" charset="0"/>
              </a:rPr>
              <a:t>Je voudrais </a:t>
            </a:r>
            <a:r>
              <a:rPr lang="fr-FR" sz="32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des œufs et des tomates. </a:t>
            </a:r>
          </a:p>
        </p:txBody>
      </p:sp>
    </p:spTree>
    <p:extLst>
      <p:ext uri="{BB962C8B-B14F-4D97-AF65-F5344CB8AC3E}">
        <p14:creationId xmlns:p14="http://schemas.microsoft.com/office/powerpoint/2010/main" val="63969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9F6D96-03C8-63C0-22AB-09A87E081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23DA1A-0622-002B-85FD-1B78D7253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Voici d’autres exemples.  </a:t>
            </a:r>
          </a:p>
        </p:txBody>
      </p:sp>
      <p:pic>
        <p:nvPicPr>
          <p:cNvPr id="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FC7C2BD-80FB-14D2-2561-2F0E388A7F7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4A178FD-78FB-6F5A-550D-6D83D6047EB3}"/>
              </a:ext>
            </a:extLst>
          </p:cNvPr>
          <p:cNvSpPr txBox="1"/>
          <p:nvPr/>
        </p:nvSpPr>
        <p:spPr>
          <a:xfrm>
            <a:off x="1509119" y="2690336"/>
            <a:ext cx="67012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3200" b="1" dirty="0">
                <a:solidFill>
                  <a:srgbClr val="00ACA4"/>
                </a:solidFill>
                <a:latin typeface="Dosis" pitchFamily="2" charset="0"/>
              </a:rPr>
              <a:t>Je voudrais </a:t>
            </a:r>
            <a:r>
              <a:rPr lang="fr-FR" sz="32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du pain et de la confiture. </a:t>
            </a:r>
          </a:p>
          <a:p>
            <a:pPr>
              <a:lnSpc>
                <a:spcPct val="150000"/>
              </a:lnSpc>
            </a:pPr>
            <a:r>
              <a:rPr lang="fr-FR" sz="3200" b="1" dirty="0">
                <a:solidFill>
                  <a:srgbClr val="00ACA4"/>
                </a:solidFill>
                <a:latin typeface="Dosis" pitchFamily="2" charset="0"/>
              </a:rPr>
              <a:t>Je voudrais </a:t>
            </a:r>
            <a:r>
              <a:rPr lang="fr-FR" sz="32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des pommes et des fraises.</a:t>
            </a:r>
          </a:p>
        </p:txBody>
      </p:sp>
    </p:spTree>
    <p:extLst>
      <p:ext uri="{BB962C8B-B14F-4D97-AF65-F5344CB8AC3E}">
        <p14:creationId xmlns:p14="http://schemas.microsoft.com/office/powerpoint/2010/main" val="114868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B50441-2469-C19D-484E-E7DCFAEBCF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716FCE4-3705-E6E1-EF7D-43F23578171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20" name="Titre 8">
            <a:extLst>
              <a:ext uri="{FF2B5EF4-FFF2-40B4-BE49-F238E27FC236}">
                <a16:creationId xmlns:a16="http://schemas.microsoft.com/office/drawing/2014/main" id="{54C67181-F9BA-A8E4-4CC3-CB5D28620A84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jouer la scène ?  Chacun choisit un exemple différent.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E60D75E-9221-E879-C1E2-447321CEC6B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DFA"/>
              </a:clrFrom>
              <a:clrTo>
                <a:srgbClr val="FEFD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09242" y="2605052"/>
            <a:ext cx="4887827" cy="3258552"/>
          </a:xfrm>
          <a:prstGeom prst="rect">
            <a:avLst/>
          </a:prstGeom>
        </p:spPr>
      </p:pic>
      <p:sp>
        <p:nvSpPr>
          <p:cNvPr id="4" name="AutoShape 6" descr="Image générée">
            <a:extLst>
              <a:ext uri="{FF2B5EF4-FFF2-40B4-BE49-F238E27FC236}">
                <a16:creationId xmlns:a16="http://schemas.microsoft.com/office/drawing/2014/main" id="{27F75A8B-8201-1684-8DC4-BC37965C5D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12620" y="296859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3166D107-8883-01E4-E83A-BFC7731E0045}"/>
              </a:ext>
            </a:extLst>
          </p:cNvPr>
          <p:cNvGrpSpPr/>
          <p:nvPr/>
        </p:nvGrpSpPr>
        <p:grpSpPr>
          <a:xfrm>
            <a:off x="6178665" y="1810883"/>
            <a:ext cx="1218404" cy="1102789"/>
            <a:chOff x="2420624" y="1909483"/>
            <a:chExt cx="1218404" cy="1102789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82B59FD8-B32A-10B6-82EC-64911A25A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420624" y="1909483"/>
              <a:ext cx="1218404" cy="1102789"/>
            </a:xfrm>
            <a:prstGeom prst="rect">
              <a:avLst/>
            </a:prstGeom>
          </p:spPr>
        </p:pic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3EDE19CD-6F21-05EC-E960-DA9D252606F5}"/>
                </a:ext>
              </a:extLst>
            </p:cNvPr>
            <p:cNvSpPr/>
            <p:nvPr/>
          </p:nvSpPr>
          <p:spPr>
            <a:xfrm>
              <a:off x="2563931" y="2104879"/>
              <a:ext cx="678080" cy="670373"/>
            </a:xfrm>
            <a:prstGeom prst="ellipse">
              <a:avLst/>
            </a:prstGeom>
            <a:solidFill>
              <a:srgbClr val="445C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A21AF7DE-26AC-2B4F-5C68-F98AF7AF9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78305" y="2368010"/>
              <a:ext cx="507655" cy="148796"/>
            </a:xfrm>
            <a:prstGeom prst="rect">
              <a:avLst/>
            </a:prstGeom>
          </p:spPr>
        </p:pic>
      </p:grpSp>
      <p:pic>
        <p:nvPicPr>
          <p:cNvPr id="18" name="Image 17">
            <a:extLst>
              <a:ext uri="{FF2B5EF4-FFF2-40B4-BE49-F238E27FC236}">
                <a16:creationId xmlns:a16="http://schemas.microsoft.com/office/drawing/2014/main" id="{1F990795-BCF2-8999-438A-51FF5851BE2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385449" y="1810884"/>
            <a:ext cx="1218404" cy="110278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88DBB14-9E63-F053-AD85-F87A4145CD9B}"/>
              </a:ext>
            </a:extLst>
          </p:cNvPr>
          <p:cNvSpPr txBox="1"/>
          <p:nvPr/>
        </p:nvSpPr>
        <p:spPr>
          <a:xfrm>
            <a:off x="6492512" y="3759925"/>
            <a:ext cx="217770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8D6F91"/>
                </a:solidFill>
                <a:latin typeface="Dosis" pitchFamily="2" charset="0"/>
              </a:rPr>
              <a:t>Je voudrais</a:t>
            </a:r>
          </a:p>
          <a:p>
            <a:pPr algn="ctr"/>
            <a:r>
              <a:rPr lang="fr-FR" sz="2200" b="1" dirty="0">
                <a:solidFill>
                  <a:srgbClr val="8D6F91"/>
                </a:solidFill>
                <a:latin typeface="Dosis" pitchFamily="2" charset="0"/>
              </a:rPr>
              <a:t>_____________</a:t>
            </a:r>
          </a:p>
          <a:p>
            <a:pPr algn="ctr"/>
            <a:endParaRPr lang="fr-FR" sz="2200" b="1" dirty="0">
              <a:solidFill>
                <a:srgbClr val="8D6F91"/>
              </a:solidFill>
              <a:latin typeface="Dosis" pitchFamily="2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8BC1C4C-4713-E01E-427B-74DD8CC5C3D2}"/>
              </a:ext>
            </a:extLst>
          </p:cNvPr>
          <p:cNvSpPr txBox="1"/>
          <p:nvPr/>
        </p:nvSpPr>
        <p:spPr>
          <a:xfrm>
            <a:off x="588836" y="3622008"/>
            <a:ext cx="2609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>
                <a:solidFill>
                  <a:srgbClr val="445C80"/>
                </a:solidFill>
                <a:latin typeface="Dosis" pitchFamily="2" charset="0"/>
              </a:rPr>
              <a:t>Que veux-tu acheter pour </a:t>
            </a:r>
            <a:r>
              <a:rPr lang="ar-MA" sz="2200" b="1" dirty="0">
                <a:solidFill>
                  <a:srgbClr val="445C80"/>
                </a:solidFill>
                <a:latin typeface="Dosis" pitchFamily="2" charset="0"/>
              </a:rPr>
              <a:t> _______ </a:t>
            </a:r>
            <a:r>
              <a:rPr lang="fr-FR" sz="2200" b="1" dirty="0">
                <a:solidFill>
                  <a:srgbClr val="445C80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4154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5D328-3A69-5A4F-E4BF-AACB1B355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B87C98-02C6-1062-B406-7D9D8AAB9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Chacun joue le dialogue avec son voisin.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8554010C-6F2E-929F-88A0-9D562BE48187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8EA0E314-1312-B4AD-8C68-DBE0E9C79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F91ABA2-FCCF-1EC8-954D-5CBE862A5B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0" name="Image 19">
            <a:extLst>
              <a:ext uri="{FF2B5EF4-FFF2-40B4-BE49-F238E27FC236}">
                <a16:creationId xmlns:a16="http://schemas.microsoft.com/office/drawing/2014/main" id="{817BD6D1-7EBA-D29F-1C3F-5824EEB38DE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3114313" y="2859885"/>
            <a:ext cx="3965141" cy="2789265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3DB0F34D-FCF1-165B-C12D-6D566FA0ECBD}"/>
              </a:ext>
            </a:extLst>
          </p:cNvPr>
          <p:cNvGrpSpPr/>
          <p:nvPr/>
        </p:nvGrpSpPr>
        <p:grpSpPr>
          <a:xfrm>
            <a:off x="6269273" y="1959652"/>
            <a:ext cx="1219370" cy="1145917"/>
            <a:chOff x="6427490" y="1907261"/>
            <a:chExt cx="1219370" cy="1086002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EC3A8443-8721-BD8F-6DBC-BC0C8EC781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27490" y="1907261"/>
              <a:ext cx="1219370" cy="1086002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871FE475-901F-0B9E-4012-B18987E50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04086" y="1964419"/>
              <a:ext cx="1066949" cy="971686"/>
            </a:xfrm>
            <a:prstGeom prst="rect">
              <a:avLst/>
            </a:prstGeom>
          </p:spPr>
        </p:pic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21463EA2-BCCC-D913-B0FF-A7171720C86B}"/>
              </a:ext>
            </a:extLst>
          </p:cNvPr>
          <p:cNvSpPr txBox="1"/>
          <p:nvPr/>
        </p:nvSpPr>
        <p:spPr>
          <a:xfrm>
            <a:off x="6492512" y="3759925"/>
            <a:ext cx="217770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8D6F91"/>
                </a:solidFill>
                <a:latin typeface="Dosis" pitchFamily="2" charset="0"/>
              </a:rPr>
              <a:t>Je voudrais</a:t>
            </a:r>
          </a:p>
          <a:p>
            <a:pPr algn="ctr"/>
            <a:r>
              <a:rPr lang="fr-FR" sz="2200" b="1" dirty="0">
                <a:solidFill>
                  <a:srgbClr val="8D6F91"/>
                </a:solidFill>
                <a:latin typeface="Dosis" pitchFamily="2" charset="0"/>
              </a:rPr>
              <a:t>_____________</a:t>
            </a:r>
          </a:p>
          <a:p>
            <a:pPr algn="ctr"/>
            <a:endParaRPr lang="fr-FR" sz="2200" b="1" dirty="0">
              <a:solidFill>
                <a:srgbClr val="8D6F91"/>
              </a:solidFill>
              <a:latin typeface="Dosis" pitchFamily="2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0EB81BC6-A0C1-3A1E-769D-C2110B1802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3101" y="1942866"/>
            <a:ext cx="1218404" cy="116363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2E75BC7-A550-FC81-7DF6-01DAF97E8CFA}"/>
              </a:ext>
            </a:extLst>
          </p:cNvPr>
          <p:cNvSpPr txBox="1"/>
          <p:nvPr/>
        </p:nvSpPr>
        <p:spPr>
          <a:xfrm>
            <a:off x="588836" y="3622008"/>
            <a:ext cx="2609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>
                <a:solidFill>
                  <a:srgbClr val="445C80"/>
                </a:solidFill>
                <a:latin typeface="Dosis" pitchFamily="2" charset="0"/>
              </a:rPr>
              <a:t>Que veux-tu acheter pour </a:t>
            </a:r>
            <a:r>
              <a:rPr lang="ar-MA" sz="2200" b="1" dirty="0">
                <a:solidFill>
                  <a:srgbClr val="445C80"/>
                </a:solidFill>
                <a:latin typeface="Dosis" pitchFamily="2" charset="0"/>
              </a:rPr>
              <a:t> _______</a:t>
            </a:r>
            <a:r>
              <a:rPr lang="fr-FR" sz="2200" b="1" dirty="0">
                <a:solidFill>
                  <a:srgbClr val="445C80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1265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2522109"/>
            <a:ext cx="4960805" cy="756000"/>
          </a:xfrm>
        </p:spPr>
        <p:txBody>
          <a:bodyPr/>
          <a:lstStyle/>
          <a:p>
            <a:r>
              <a:rPr lang="fr-FR" sz="1400" dirty="0"/>
              <a:t>Acte de parole 1 : « parler des ingrédients d’une recette ».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16F0179-3CB0-BDC7-0565-AE10D8CF18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sz="1400" dirty="0"/>
              <a:t>Mots avec difficultés « s » qui se prononce « z ».</a:t>
            </a:r>
            <a:endParaRPr lang="fr-MA" sz="1400" dirty="0"/>
          </a:p>
        </p:txBody>
      </p:sp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611B869-3B20-6F0A-E988-DBF6A74846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85419" y="1903360"/>
            <a:ext cx="540000" cy="540000"/>
          </a:xfrm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id="{D79B3F49-6424-9DBD-D59B-9EFB33F172A0}"/>
              </a:ext>
            </a:extLst>
          </p:cNvPr>
          <p:cNvSpPr txBox="1">
            <a:spLocks/>
          </p:cNvSpPr>
          <p:nvPr/>
        </p:nvSpPr>
        <p:spPr>
          <a:xfrm>
            <a:off x="738462" y="1464640"/>
            <a:ext cx="7886700" cy="70526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474F71"/>
                </a:solidFill>
                <a:latin typeface="Dosis" pitchFamily="2" charset="0"/>
                <a:ea typeface="+mj-ea"/>
                <a:cs typeface="+mj-cs"/>
              </a:defRPr>
            </a:lvl1pPr>
          </a:lstStyle>
          <a:p>
            <a:r>
              <a:rPr lang="fr-MA" sz="3200" dirty="0"/>
              <a:t>Plan de la séance 2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3442481-0518-6824-999B-DFFCDE659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090" y="3485267"/>
            <a:ext cx="6254069" cy="1446177"/>
          </a:xfrm>
          <a:prstGeom prst="rect">
            <a:avLst/>
          </a:prstGeom>
        </p:spPr>
      </p:pic>
      <p:pic>
        <p:nvPicPr>
          <p:cNvPr id="11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D06AC2DC-8366-7294-43DA-30D8F44ED5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85419" y="4944742"/>
            <a:ext cx="540000" cy="540000"/>
          </a:xfrm>
          <a:prstGeom prst="rect">
            <a:avLst/>
          </a:prstGeom>
          <a:noFill/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8C0E43A8-B595-39AF-3FD5-1F56D0E24C7D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6C0936D-6D28-5747-7904-79F50E1B756B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130003B-B502-3941-20E2-3BF792E1D617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9" name="Titre 53">
              <a:extLst>
                <a:ext uri="{FF2B5EF4-FFF2-40B4-BE49-F238E27FC236}">
                  <a16:creationId xmlns:a16="http://schemas.microsoft.com/office/drawing/2014/main" id="{6408872F-A55B-B8E6-E33F-5AD793C642FB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306167" y="3997727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Utiliser le verbe « vouloir " au conditionnel présent.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3B19A46-2D2D-7141-6251-5DD5C37A7D7B}"/>
              </a:ext>
            </a:extLst>
          </p:cNvPr>
          <p:cNvSpPr txBox="1"/>
          <p:nvPr/>
        </p:nvSpPr>
        <p:spPr>
          <a:xfrm>
            <a:off x="2201410" y="3621487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Écrit : Point de langue</a:t>
            </a: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66972" y="3401046"/>
            <a:ext cx="539750" cy="539750"/>
          </a:xfrm>
        </p:spPr>
      </p:pic>
    </p:spTree>
    <p:extLst>
      <p:ext uri="{BB962C8B-B14F-4D97-AF65-F5344CB8AC3E}">
        <p14:creationId xmlns:p14="http://schemas.microsoft.com/office/powerpoint/2010/main" val="425336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43134E-B27D-8970-6EF0-EA3D5394E7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DCC92BE9-1DFB-CA6D-6E57-A01423010F50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FC6C1173-5C96-417D-1DEC-0A08A5C3B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10BA8D5-887F-B622-B390-4AE80DF7E2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D9F960AF-7F5B-145B-60BB-014EB8070538}"/>
              </a:ext>
            </a:extLst>
          </p:cNvPr>
          <p:cNvSpPr txBox="1"/>
          <p:nvPr/>
        </p:nvSpPr>
        <p:spPr>
          <a:xfrm>
            <a:off x="2909191" y="2802094"/>
            <a:ext cx="33256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vouloir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5400" dirty="0">
                <a:ln w="0"/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Arial" panose="020B0604020202020204" pitchFamily="34" charset="0"/>
              </a:rPr>
              <a:t>يريد</a:t>
            </a:r>
            <a:r>
              <a:rPr kumimoji="0" lang="fr-FR" sz="5400" b="1" i="0" u="none" strike="noStrike" kern="1200" cap="none" spc="0" normalizeH="0" baseline="0" noProof="0" dirty="0">
                <a:ln w="0"/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C981540E-E6B7-46DE-0135-6F90C3A95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va faire la conjugaison du verbe « vouloir » au conditionnel présent. Écoutez bien !</a:t>
            </a:r>
          </a:p>
        </p:txBody>
      </p:sp>
    </p:spTree>
    <p:extLst>
      <p:ext uri="{BB962C8B-B14F-4D97-AF65-F5344CB8AC3E}">
        <p14:creationId xmlns:p14="http://schemas.microsoft.com/office/powerpoint/2010/main" val="236727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4DACB8-3572-82D0-9852-83B3B175F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DABE167-5017-2A7E-9DE7-597BB0FE2E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sp>
        <p:nvSpPr>
          <p:cNvPr id="3" name="Titre 8">
            <a:extLst>
              <a:ext uri="{FF2B5EF4-FFF2-40B4-BE49-F238E27FC236}">
                <a16:creationId xmlns:a16="http://schemas.microsoft.com/office/drawing/2014/main" id="{BDB76B7A-B844-66E6-C664-DD11F9A93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50000"/>
                    <a:lumOff val="50000"/>
                  </a:schemeClr>
                </a:solidFill>
                <a:latin typeface="Dosis Medium" pitchFamily="2" charset="0"/>
              </a:rPr>
              <a:t>Lecture de la vidéo </a:t>
            </a:r>
            <a:endParaRPr lang="fr-MA" dirty="0">
              <a:solidFill>
                <a:schemeClr val="tx1">
                  <a:lumMod val="50000"/>
                  <a:lumOff val="50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5" name="Image 4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701781F-703B-CA1A-4895-4FCE9E67D1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625" y="5834730"/>
            <a:ext cx="812539" cy="812539"/>
          </a:xfrm>
          <a:prstGeom prst="rect">
            <a:avLst/>
          </a:prstGeom>
        </p:spPr>
      </p:pic>
      <p:pic>
        <p:nvPicPr>
          <p:cNvPr id="4" name="Le verbe vouloir au conditionnel ">
            <a:hlinkClick r:id="" action="ppaction://media"/>
            <a:extLst>
              <a:ext uri="{FF2B5EF4-FFF2-40B4-BE49-F238E27FC236}">
                <a16:creationId xmlns:a16="http://schemas.microsoft.com/office/drawing/2014/main" id="{3D2AFCF5-93C7-E3F4-211F-E5CC8CF69E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24233" y="1855070"/>
            <a:ext cx="5695534" cy="424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52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5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959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76764B-6CBC-9A20-8B3D-5FAEC135CF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89DC14-E246-9962-C73A-6206C1DEC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ensemble. 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296A5EC3-2561-C113-BAD0-2840BAE4AF3B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9CE9F2DE-718D-6DAB-ADD5-1F0D9F7A63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6494C7F9-BEC0-1757-968A-4F02686FA4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D8CC679D-1320-2052-73BA-09B861C5B642}"/>
              </a:ext>
            </a:extLst>
          </p:cNvPr>
          <p:cNvSpPr txBox="1"/>
          <p:nvPr/>
        </p:nvSpPr>
        <p:spPr>
          <a:xfrm>
            <a:off x="1405707" y="2470495"/>
            <a:ext cx="3013285" cy="22550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400" b="1" dirty="0">
                <a:solidFill>
                  <a:srgbClr val="00ACA4"/>
                </a:solidFill>
              </a:rPr>
              <a:t>Je </a:t>
            </a:r>
            <a:r>
              <a:rPr lang="fr-FR" sz="2400" b="1" kern="0" dirty="0">
                <a:solidFill>
                  <a:srgbClr val="424D7B"/>
                </a:solidFill>
              </a:rPr>
              <a:t>voudr</a:t>
            </a:r>
            <a:r>
              <a:rPr lang="fr-FR" sz="2400" b="1" kern="0" dirty="0">
                <a:solidFill>
                  <a:srgbClr val="00ACA4"/>
                </a:solidFill>
              </a:rPr>
              <a:t>ais</a:t>
            </a:r>
            <a:r>
              <a:rPr lang="fr-FR" sz="2400" dirty="0"/>
              <a:t> </a:t>
            </a:r>
          </a:p>
          <a:p>
            <a:pPr>
              <a:lnSpc>
                <a:spcPct val="150000"/>
              </a:lnSpc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Tu </a:t>
            </a:r>
            <a:r>
              <a:rPr lang="fr-FR" sz="2400" b="1" kern="0" dirty="0">
                <a:solidFill>
                  <a:srgbClr val="424D7B"/>
                </a:solidFill>
              </a:rPr>
              <a:t>voudr</a:t>
            </a:r>
            <a:r>
              <a:rPr lang="fr-FR" sz="2400" b="1" kern="0" dirty="0">
                <a:solidFill>
                  <a:srgbClr val="00ACA4"/>
                </a:solidFill>
              </a:rPr>
              <a:t>ais</a:t>
            </a:r>
            <a:r>
              <a:rPr lang="fr-FR" sz="2400" dirty="0"/>
              <a:t> 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>
              <a:lnSpc>
                <a:spcPct val="150000"/>
              </a:lnSpc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Il </a:t>
            </a:r>
            <a:r>
              <a:rPr lang="fr-FR" sz="2400" b="1" kern="0" dirty="0">
                <a:solidFill>
                  <a:srgbClr val="424D7B"/>
                </a:solidFill>
              </a:rPr>
              <a:t>voudr</a:t>
            </a:r>
            <a:r>
              <a:rPr lang="fr-FR" sz="2400" b="1" kern="0" dirty="0">
                <a:solidFill>
                  <a:srgbClr val="00ACA4"/>
                </a:solidFill>
              </a:rPr>
              <a:t>ait</a:t>
            </a:r>
            <a:r>
              <a:rPr lang="fr-FR" sz="2400" dirty="0"/>
              <a:t> </a:t>
            </a:r>
          </a:p>
          <a:p>
            <a:pPr>
              <a:lnSpc>
                <a:spcPct val="150000"/>
              </a:lnSpc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Elle </a:t>
            </a:r>
            <a:r>
              <a:rPr lang="fr-FR" sz="2400" b="1" kern="0" dirty="0">
                <a:solidFill>
                  <a:srgbClr val="424D7B"/>
                </a:solidFill>
              </a:rPr>
              <a:t>voudr</a:t>
            </a:r>
            <a:r>
              <a:rPr lang="fr-FR" sz="2400" b="1" kern="0" dirty="0">
                <a:solidFill>
                  <a:srgbClr val="00ACA4"/>
                </a:solidFill>
              </a:rPr>
              <a:t>ait</a:t>
            </a:r>
            <a:r>
              <a:rPr lang="fr-FR" sz="2400" dirty="0"/>
              <a:t>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56034BE-10B0-C1A1-6FC0-B9BEF3FEA8E1}"/>
              </a:ext>
            </a:extLst>
          </p:cNvPr>
          <p:cNvSpPr txBox="1"/>
          <p:nvPr/>
        </p:nvSpPr>
        <p:spPr>
          <a:xfrm>
            <a:off x="4808406" y="2470495"/>
            <a:ext cx="3723594" cy="22550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Nous </a:t>
            </a:r>
            <a:r>
              <a:rPr lang="fr-FR" sz="2400" b="1" kern="0" dirty="0">
                <a:solidFill>
                  <a:srgbClr val="424D7B"/>
                </a:solidFill>
              </a:rPr>
              <a:t>voud</a:t>
            </a:r>
            <a:r>
              <a:rPr lang="fr-FR" sz="2400" b="1" dirty="0">
                <a:solidFill>
                  <a:srgbClr val="00ACA4"/>
                </a:solidFill>
              </a:rPr>
              <a:t>rions</a:t>
            </a:r>
            <a:endParaRPr lang="fr-FR" sz="2400" dirty="0"/>
          </a:p>
          <a:p>
            <a:pPr>
              <a:lnSpc>
                <a:spcPct val="150000"/>
              </a:lnSpc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lang="fr-FR" sz="2400" b="1" dirty="0">
                <a:solidFill>
                  <a:srgbClr val="00ACA4"/>
                </a:solidFill>
              </a:rPr>
              <a:t>Vous </a:t>
            </a:r>
            <a:r>
              <a:rPr lang="fr-FR" sz="2400" b="1" kern="0" dirty="0">
                <a:solidFill>
                  <a:srgbClr val="424D7B"/>
                </a:solidFill>
              </a:rPr>
              <a:t>voud</a:t>
            </a:r>
            <a:r>
              <a:rPr lang="fr-FR" sz="2400" b="1" dirty="0">
                <a:solidFill>
                  <a:srgbClr val="00ACA4"/>
                </a:solidFill>
              </a:rPr>
              <a:t>riez</a:t>
            </a:r>
            <a:endParaRPr lang="fr-FR" sz="2400" dirty="0"/>
          </a:p>
          <a:p>
            <a:pPr>
              <a:lnSpc>
                <a:spcPct val="150000"/>
              </a:lnSpc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Ils </a:t>
            </a:r>
            <a:r>
              <a:rPr lang="fr-FR" sz="2400" b="1" kern="0" dirty="0">
                <a:solidFill>
                  <a:srgbClr val="424D7B"/>
                </a:solidFill>
              </a:rPr>
              <a:t>voud</a:t>
            </a:r>
            <a:r>
              <a:rPr lang="fr-FR" sz="2400" b="1" dirty="0">
                <a:solidFill>
                  <a:srgbClr val="00ACA4"/>
                </a:solidFill>
              </a:rPr>
              <a:t>raient</a:t>
            </a:r>
            <a:endParaRPr lang="fr-FR" sz="2400" dirty="0"/>
          </a:p>
          <a:p>
            <a:pPr>
              <a:lnSpc>
                <a:spcPct val="150000"/>
              </a:lnSpc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Elles </a:t>
            </a:r>
            <a:r>
              <a:rPr lang="fr-FR" sz="2400" b="1" kern="0" dirty="0">
                <a:solidFill>
                  <a:srgbClr val="424D7B"/>
                </a:solidFill>
              </a:rPr>
              <a:t>voud</a:t>
            </a:r>
            <a:r>
              <a:rPr lang="fr-FR" sz="2400" b="1" dirty="0">
                <a:solidFill>
                  <a:srgbClr val="00ACA4"/>
                </a:solidFill>
              </a:rPr>
              <a:t>raient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09144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0AD4FB-C399-37A4-5169-3B266A5387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C31B80-EBC7-494B-68F3-5DF41A151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compléter la phrase avec le verbe « vouloir »  au conditionnel présent ? Levez la main</a:t>
            </a:r>
            <a:r>
              <a:rPr lang="fr-FR" dirty="0"/>
              <a:t>. </a:t>
            </a:r>
          </a:p>
        </p:txBody>
      </p:sp>
      <p:pic>
        <p:nvPicPr>
          <p:cNvPr id="6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1BCB08D-3E0C-DC7A-B802-801C5B4BB7C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50BBEE1-6B93-90ED-8902-5C13275095A8}"/>
              </a:ext>
            </a:extLst>
          </p:cNvPr>
          <p:cNvSpPr txBox="1"/>
          <p:nvPr/>
        </p:nvSpPr>
        <p:spPr>
          <a:xfrm>
            <a:off x="1011723" y="3103499"/>
            <a:ext cx="7723478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cs typeface="Arial" panose="020B0604020202020204" pitchFamily="34" charset="0"/>
              </a:rPr>
              <a:t>       </a:t>
            </a:r>
            <a:r>
              <a:rPr lang="fr-FR" sz="4000" b="1" dirty="0">
                <a:solidFill>
                  <a:srgbClr val="00ACA4"/>
                </a:solidFill>
                <a:latin typeface="Dosis" pitchFamily="2" charset="0"/>
                <a:cs typeface="Arial" panose="020B0604020202020204" pitchFamily="34" charset="0"/>
              </a:rPr>
              <a:t>Je</a:t>
            </a:r>
            <a:r>
              <a:rPr lang="fr-FR" sz="40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 </a:t>
            </a:r>
            <a:r>
              <a:rPr kumimoji="0" lang="fr-FR" sz="400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cs typeface="Arial" panose="020B0604020202020204" pitchFamily="34" charset="0"/>
              </a:rPr>
              <a:t> </a:t>
            </a:r>
            <a:r>
              <a:rPr lang="fr-FR" sz="4000" dirty="0">
                <a:solidFill>
                  <a:srgbClr val="00ACA4"/>
                </a:solidFill>
                <a:latin typeface="Dosis" pitchFamily="2" charset="0"/>
                <a:cs typeface="Arial" panose="020B0604020202020204" pitchFamily="34" charset="0"/>
              </a:rPr>
              <a:t>_______</a:t>
            </a:r>
            <a:r>
              <a:rPr lang="fr-FR" sz="40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  acheter des œufs. </a:t>
            </a:r>
            <a:endParaRPr kumimoji="0" lang="fr-MA" sz="400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30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45FD30-6EAF-5953-9866-AC3BCA4CB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C29FAF-08AB-A34C-F5BB-EADA1C0A1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Je  voudrais acheter des œufs. Qui veut expliquer la phrase ? </a:t>
            </a:r>
            <a:endParaRPr lang="fr-FR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A43F1320-594D-5BFA-AC9B-18C96B5E725B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216551A-861F-3A67-B728-2D0F5E5698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387A25C-A537-802C-4680-2436F5AB5E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98F842A6-2092-EBE9-5A7F-3B9BACBDB35D}"/>
              </a:ext>
            </a:extLst>
          </p:cNvPr>
          <p:cNvSpPr txBox="1"/>
          <p:nvPr/>
        </p:nvSpPr>
        <p:spPr>
          <a:xfrm>
            <a:off x="1106905" y="3149665"/>
            <a:ext cx="7094703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000" b="1" dirty="0">
                <a:solidFill>
                  <a:srgbClr val="00ACA4"/>
                </a:solidFill>
                <a:latin typeface="Dosis Medium" pitchFamily="2" charset="0"/>
                <a:cs typeface="Arial" panose="020B0604020202020204" pitchFamily="34" charset="0"/>
              </a:rPr>
              <a:t>Je </a:t>
            </a:r>
            <a:r>
              <a:rPr lang="fr-FR" sz="4000" b="1" dirty="0" err="1">
                <a:solidFill>
                  <a:srgbClr val="424D7B"/>
                </a:solidFill>
                <a:latin typeface="Dosis Medium" pitchFamily="2" charset="0"/>
                <a:cs typeface="Arial" panose="020B0604020202020204" pitchFamily="34" charset="0"/>
              </a:rPr>
              <a:t>voudr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Medium" pitchFamily="2" charset="0"/>
                <a:cs typeface="Arial" panose="020B0604020202020204" pitchFamily="34" charset="0"/>
              </a:rPr>
              <a:t>ais</a:t>
            </a:r>
            <a:r>
              <a:rPr kumimoji="0" lang="fr-FR" sz="4000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Medium" pitchFamily="2" charset="0"/>
                <a:cs typeface="Arial" panose="020B0604020202020204" pitchFamily="34" charset="0"/>
              </a:rPr>
              <a:t> </a:t>
            </a:r>
            <a:r>
              <a:rPr kumimoji="0" lang="fr-FR" sz="400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cs typeface="Arial" panose="020B0604020202020204" pitchFamily="34" charset="0"/>
              </a:rPr>
              <a:t>acheter des œufs</a:t>
            </a:r>
            <a:r>
              <a:rPr lang="fr-FR" sz="4000" dirty="0">
                <a:solidFill>
                  <a:srgbClr val="424D7B"/>
                </a:solidFill>
                <a:latin typeface="Dosis Medium" pitchFamily="2" charset="0"/>
                <a:cs typeface="Arial" panose="020B0604020202020204" pitchFamily="34" charset="0"/>
              </a:rPr>
              <a:t>. </a:t>
            </a:r>
            <a:endParaRPr kumimoji="0" lang="fr-MA" sz="400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Medium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3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97BC2D-0370-A308-0743-22A928B4F2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ACBEED-AD8F-F490-A259-FC5F436F2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compléter la phrase avec le verbe « vouloir »  au conditionnel présent ? Levez la main</a:t>
            </a:r>
            <a:r>
              <a:rPr lang="fr-FR" dirty="0"/>
              <a:t>. </a:t>
            </a:r>
          </a:p>
        </p:txBody>
      </p:sp>
      <p:pic>
        <p:nvPicPr>
          <p:cNvPr id="6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C5D1517-0E6A-781B-1C53-F9131CA8ECD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35EBD69-5491-F903-65A5-F2ED0F783FB4}"/>
              </a:ext>
            </a:extLst>
          </p:cNvPr>
          <p:cNvSpPr txBox="1"/>
          <p:nvPr/>
        </p:nvSpPr>
        <p:spPr>
          <a:xfrm>
            <a:off x="1130255" y="2978877"/>
            <a:ext cx="7589029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cs typeface="Arial" panose="020B0604020202020204" pitchFamily="34" charset="0"/>
              </a:rPr>
              <a:t>   </a:t>
            </a:r>
            <a:r>
              <a:rPr lang="fr-FR" sz="4000" b="1" dirty="0">
                <a:solidFill>
                  <a:srgbClr val="00ACA4"/>
                </a:solidFill>
                <a:latin typeface="Dosis Medium" pitchFamily="2" charset="0"/>
                <a:cs typeface="Arial" panose="020B0604020202020204" pitchFamily="34" charset="0"/>
              </a:rPr>
              <a:t>Nous</a:t>
            </a:r>
            <a:r>
              <a:rPr lang="fr-FR" sz="4000" dirty="0">
                <a:solidFill>
                  <a:srgbClr val="424D7B"/>
                </a:solidFill>
                <a:latin typeface="Dosis Medium" pitchFamily="2" charset="0"/>
                <a:cs typeface="Arial" panose="020B0604020202020204" pitchFamily="34" charset="0"/>
              </a:rPr>
              <a:t> </a:t>
            </a:r>
            <a:r>
              <a:rPr kumimoji="0" lang="fr-FR" sz="400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cs typeface="Arial" panose="020B0604020202020204" pitchFamily="34" charset="0"/>
              </a:rPr>
              <a:t> </a:t>
            </a:r>
            <a:r>
              <a:rPr lang="fr-FR" sz="4000" dirty="0">
                <a:solidFill>
                  <a:srgbClr val="00ACA4"/>
                </a:solidFill>
                <a:latin typeface="Dosis Medium" pitchFamily="2" charset="0"/>
                <a:cs typeface="Arial" panose="020B0604020202020204" pitchFamily="34" charset="0"/>
              </a:rPr>
              <a:t>_______</a:t>
            </a:r>
            <a:r>
              <a:rPr lang="fr-FR" sz="4000" dirty="0">
                <a:solidFill>
                  <a:srgbClr val="424D7B"/>
                </a:solidFill>
                <a:latin typeface="Dosis Medium" pitchFamily="2" charset="0"/>
                <a:cs typeface="Arial" panose="020B0604020202020204" pitchFamily="34" charset="0"/>
              </a:rPr>
              <a:t>  faire un gâteau. </a:t>
            </a:r>
            <a:endParaRPr kumimoji="0" lang="fr-MA" sz="400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Medium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32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060540-E138-3EBF-0AE5-C552F1135A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450B7C-C62D-B218-EE6C-754F6ADA9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Nous voudrions faire un gâteau. Qui veut expliquer la phrase ? </a:t>
            </a:r>
            <a:endParaRPr lang="fr-FR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FD97B81A-2378-FC31-0822-416644BCE796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013CEB57-6169-E331-415F-5F613B777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6709691-57A8-72EF-33C5-1DEE96091E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AC371763-5ADA-92C7-B926-7793A2A33938}"/>
              </a:ext>
            </a:extLst>
          </p:cNvPr>
          <p:cNvSpPr txBox="1"/>
          <p:nvPr/>
        </p:nvSpPr>
        <p:spPr>
          <a:xfrm>
            <a:off x="1106905" y="3149665"/>
            <a:ext cx="7094703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Medium" pitchFamily="2" charset="0"/>
                <a:ea typeface="+mn-ea"/>
                <a:cs typeface="Arial" panose="020B0604020202020204" pitchFamily="34" charset="0"/>
              </a:rPr>
              <a:t>Nous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Arial" panose="020B0604020202020204" pitchFamily="34" charset="0"/>
              </a:rPr>
              <a:t>voudr</a:t>
            </a:r>
            <a:r>
              <a:rPr lang="fr-FR" sz="4000" b="1" dirty="0">
                <a:solidFill>
                  <a:srgbClr val="00ACA4"/>
                </a:solidFill>
                <a:latin typeface="Dosis Medium" pitchFamily="2" charset="0"/>
                <a:cs typeface="Arial" panose="020B0604020202020204" pitchFamily="34" charset="0"/>
              </a:rPr>
              <a:t>ions</a:t>
            </a: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Medium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Arial" panose="020B0604020202020204" pitchFamily="34" charset="0"/>
              </a:rPr>
              <a:t>faire un gâteau. </a:t>
            </a:r>
            <a:endParaRPr kumimoji="0" lang="fr-MA" sz="4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Medium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86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95F20018-E921-58F2-4B87-A16BEF07C30E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BC3750A-D4F7-DF7A-64F8-B0B4E9D24CDB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96186DA-4009-1771-3810-55DBBDB7E61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0C86E624-8B17-C856-D006-BDDC43FCFCA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99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4A5F5B-11B8-8AA6-20B2-9A1DA7B561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A7C1F48-721A-0B10-4961-C9394D75F6D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3006DEE-0A5C-9D1C-A127-D17643A00CEA}"/>
              </a:ext>
            </a:extLst>
          </p:cNvPr>
          <p:cNvSpPr txBox="1"/>
          <p:nvPr/>
        </p:nvSpPr>
        <p:spPr>
          <a:xfrm>
            <a:off x="1324496" y="3231301"/>
            <a:ext cx="9634889" cy="819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00ACA4"/>
                </a:solidFill>
                <a:latin typeface="Dosis Medium" pitchFamily="2" charset="0"/>
                <a:cs typeface="Arial" panose="020B0604020202020204" pitchFamily="34" charset="0"/>
              </a:rPr>
              <a:t>Elles</a:t>
            </a:r>
            <a:r>
              <a:rPr kumimoji="0" lang="fr-FR" sz="360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cs typeface="Arial" panose="020B0604020202020204" pitchFamily="34" charset="0"/>
              </a:rPr>
              <a:t> </a:t>
            </a:r>
            <a:r>
              <a:rPr lang="fr-FR" sz="3600" b="1" dirty="0">
                <a:solidFill>
                  <a:srgbClr val="00ACA4"/>
                </a:solidFill>
                <a:latin typeface="Dosis" pitchFamily="2" charset="0"/>
                <a:cs typeface="Arial" panose="020B0604020202020204" pitchFamily="34" charset="0"/>
              </a:rPr>
              <a:t>_______</a:t>
            </a:r>
            <a:r>
              <a:rPr lang="fr-FR" sz="3600" b="1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 </a:t>
            </a:r>
            <a:r>
              <a:rPr lang="fr-FR" sz="3600" b="1" dirty="0">
                <a:solidFill>
                  <a:srgbClr val="424D7B"/>
                </a:solidFill>
                <a:latin typeface="Dosis Medium" pitchFamily="2" charset="0"/>
                <a:cs typeface="Arial" panose="020B0604020202020204" pitchFamily="34" charset="0"/>
              </a:rPr>
              <a:t> </a:t>
            </a:r>
            <a:r>
              <a:rPr lang="fr-FR" sz="3600" dirty="0">
                <a:solidFill>
                  <a:srgbClr val="424D7B"/>
                </a:solidFill>
                <a:latin typeface="Dosis Medium" pitchFamily="2" charset="0"/>
                <a:cs typeface="Arial" panose="020B0604020202020204" pitchFamily="34" charset="0"/>
              </a:rPr>
              <a:t>aller à l’épicerie.</a:t>
            </a:r>
            <a:endParaRPr kumimoji="0" lang="fr-MA" sz="360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Medium" pitchFamily="2" charset="0"/>
              <a:cs typeface="Arial" panose="020B0604020202020204" pitchFamily="34" charset="0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AAB464FB-3EDC-53F1-4939-F3F524434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compléter la phrase avec le verbe vouloir au conditionnel présent? Levez la main</a:t>
            </a:r>
            <a:r>
              <a:rPr lang="fr-FR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3622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BDF8E0-DC9E-6E67-A2B5-5E8476C26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8ADAC7-6960-B538-26B0-DAAB50365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Elles  voudraient aller à l’épicier du quartier. Qui veut expliquer la phrase ? </a:t>
            </a:r>
            <a:endParaRPr lang="fr-FR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BBE89DC1-4907-6907-0167-B5A37ED34ED4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B4FD1A83-33F0-2D21-F59F-6C32D7B50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1EA844B-A7A5-D1A9-328A-CAEA89FC9A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8ED87247-EF6A-A51B-6452-9E3B0DAD4589}"/>
              </a:ext>
            </a:extLst>
          </p:cNvPr>
          <p:cNvSpPr txBox="1"/>
          <p:nvPr/>
        </p:nvSpPr>
        <p:spPr>
          <a:xfrm>
            <a:off x="1260909" y="3166599"/>
            <a:ext cx="7094703" cy="819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Medium" pitchFamily="2" charset="0"/>
                <a:ea typeface="+mn-ea"/>
                <a:cs typeface="Arial" panose="020B0604020202020204" pitchFamily="34" charset="0"/>
              </a:rPr>
              <a:t>Elles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Arial" panose="020B0604020202020204" pitchFamily="34" charset="0"/>
              </a:rPr>
              <a:t>voudr</a:t>
            </a:r>
            <a:r>
              <a:rPr lang="fr-FR" sz="3600" b="1" dirty="0">
                <a:solidFill>
                  <a:srgbClr val="00ACA4"/>
                </a:solidFill>
                <a:latin typeface="Dosis Medium" pitchFamily="2" charset="0"/>
                <a:cs typeface="Arial" panose="020B0604020202020204" pitchFamily="34" charset="0"/>
              </a:rPr>
              <a:t>aient</a:t>
            </a: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Medium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Arial" panose="020B0604020202020204" pitchFamily="34" charset="0"/>
              </a:rPr>
              <a:t>aller à l’épicerie. </a:t>
            </a:r>
            <a:endParaRPr kumimoji="0" lang="fr-MA" sz="3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Medium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42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54A800-B028-6EE0-541E-6FAE9458C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30D7789-70A7-4703-6EA1-A50E1589175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/>
              <a:t>Description de la scène. </a:t>
            </a:r>
          </a:p>
        </p:txBody>
      </p:sp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84B38D92-D766-67FA-DF94-352D7688504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3DE8D9D-65D5-AADB-5A17-2F84A9D763A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 dirty="0"/>
              <a:t>Bonjour - Au revoir  - Moi - Toi </a:t>
            </a:r>
          </a:p>
          <a:p>
            <a:r>
              <a:rPr lang="fr-FR" dirty="0"/>
              <a:t>Un avion - Un ananas - Un abricot - Une banane – Une école</a:t>
            </a: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A43450B1-ADFD-A38E-74CD-0BAD6272142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noFill/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4898206B-3214-FB65-52FA-8F6BEB59F415}"/>
              </a:ext>
            </a:extLst>
          </p:cNvPr>
          <p:cNvGrpSpPr/>
          <p:nvPr/>
        </p:nvGrpSpPr>
        <p:grpSpPr>
          <a:xfrm>
            <a:off x="3224463" y="0"/>
            <a:ext cx="2589196" cy="914877"/>
            <a:chOff x="3224463" y="0"/>
            <a:chExt cx="2589196" cy="91487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D3469A1-9A0E-A37F-AF5F-928199475DF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604FB5D-801B-4631-21A3-074AFB99E2C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A9996BDC-BCF1-F9B2-59D1-A6616F4B35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9732" y="4958781"/>
            <a:ext cx="6344535" cy="1495634"/>
          </a:xfrm>
          <a:prstGeom prst="rect">
            <a:avLst/>
          </a:prstGeom>
        </p:spPr>
      </p:pic>
      <p:pic>
        <p:nvPicPr>
          <p:cNvPr id="20" name="Espace réservé pour une image  19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C9D6F069-33C7-DD2B-2241-74EB1A27882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34302"/>
            <a:ext cx="540000" cy="540000"/>
          </a:xfr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00EF7011-81F9-56F0-67CC-7C0F1426C2B1}"/>
              </a:ext>
            </a:extLst>
          </p:cNvPr>
          <p:cNvSpPr txBox="1"/>
          <p:nvPr/>
        </p:nvSpPr>
        <p:spPr>
          <a:xfrm>
            <a:off x="2201410" y="5108401"/>
            <a:ext cx="3375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3.  Activités de vocabulaire  sur livret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D2B164B4-85C0-3B11-319C-C9CB393F918B}"/>
              </a:ext>
            </a:extLst>
          </p:cNvPr>
          <p:cNvSpPr txBox="1">
            <a:spLocks/>
          </p:cNvSpPr>
          <p:nvPr/>
        </p:nvSpPr>
        <p:spPr>
          <a:xfrm>
            <a:off x="2201410" y="5499733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Activités sur livret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E5919F67-69D3-700A-2251-4CF66217FBB8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3838C51-2693-2D65-0B21-23D24BEF12C1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3D21E2A-EC74-3ABC-B9F7-FCD99005928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4" name="Titre 53">
              <a:extLst>
                <a:ext uri="{FF2B5EF4-FFF2-40B4-BE49-F238E27FC236}">
                  <a16:creationId xmlns:a16="http://schemas.microsoft.com/office/drawing/2014/main" id="{8BB37871-40AD-0B1D-D26D-5F44E79E30A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33FC57C1-85D7-AEF2-390C-CEA8C88C62F2}"/>
              </a:ext>
            </a:extLst>
          </p:cNvPr>
          <p:cNvSpPr/>
          <p:nvPr/>
        </p:nvSpPr>
        <p:spPr>
          <a:xfrm>
            <a:off x="704326" y="1860373"/>
            <a:ext cx="7315200" cy="45533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fr-FR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142B678-B7E6-6B5F-E843-5143B63E2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391" y="2393391"/>
            <a:ext cx="3867674" cy="705267"/>
          </a:xfrm>
        </p:spPr>
        <p:txBody>
          <a:bodyPr/>
          <a:lstStyle/>
          <a:p>
            <a:pPr algn="l">
              <a:lnSpc>
                <a:spcPts val="3200"/>
              </a:lnSpc>
              <a:spcAft>
                <a:spcPts val="1200"/>
              </a:spcAft>
            </a:pPr>
            <a:r>
              <a:rPr lang="fr-MA" sz="2000" b="0" dirty="0"/>
              <a:t>Cette partie de la leçon nécessite l’utilisation du </a:t>
            </a:r>
            <a:r>
              <a:rPr lang="fr-MA" sz="2000" dirty="0"/>
              <a:t>livret de l’élève. </a:t>
            </a:r>
            <a:br>
              <a:rPr lang="fr-MA" sz="2000" b="0" dirty="0"/>
            </a:br>
            <a:br>
              <a:rPr lang="fr-MA" sz="2000" b="0" dirty="0"/>
            </a:br>
            <a:r>
              <a:rPr lang="fr-MA" sz="2000" b="0" dirty="0"/>
              <a:t>En cas </a:t>
            </a:r>
            <a:r>
              <a:rPr lang="fr-MA" sz="2000" dirty="0"/>
              <a:t>d’indisponibilité temporaire </a:t>
            </a:r>
            <a:r>
              <a:rPr lang="fr-MA" sz="2000" b="0" dirty="0"/>
              <a:t>du livret de l’élève, l’enseignant prépare des </a:t>
            </a:r>
            <a:r>
              <a:rPr lang="fr-MA" sz="2000" dirty="0"/>
              <a:t>activités écrites à réaliser par les élèves sur cahier</a:t>
            </a:r>
            <a:r>
              <a:rPr lang="fr-MA" sz="2000" b="0" dirty="0"/>
              <a:t>. </a:t>
            </a:r>
          </a:p>
        </p:txBody>
      </p:sp>
      <p:sp>
        <p:nvSpPr>
          <p:cNvPr id="33" name="Titre 1">
            <a:extLst>
              <a:ext uri="{FF2B5EF4-FFF2-40B4-BE49-F238E27FC236}">
                <a16:creationId xmlns:a16="http://schemas.microsoft.com/office/drawing/2014/main" id="{2A8BB58C-DD4F-996B-C68D-FC5A79362CC1}"/>
              </a:ext>
            </a:extLst>
          </p:cNvPr>
          <p:cNvSpPr txBox="1">
            <a:spLocks/>
          </p:cNvSpPr>
          <p:nvPr/>
        </p:nvSpPr>
        <p:spPr>
          <a:xfrm>
            <a:off x="1018596" y="1635346"/>
            <a:ext cx="3867674" cy="705267"/>
          </a:xfrm>
          <a:prstGeom prst="rect">
            <a:avLst/>
          </a:prstGeom>
          <a:noFill/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474F71"/>
                </a:solidFill>
                <a:latin typeface="Dosis" pitchFamily="2" charset="0"/>
                <a:ea typeface="+mj-ea"/>
                <a:cs typeface="+mj-cs"/>
              </a:defRPr>
            </a:lvl1pPr>
          </a:lstStyle>
          <a:p>
            <a:pPr algn="l">
              <a:lnSpc>
                <a:spcPts val="3200"/>
              </a:lnSpc>
              <a:spcAft>
                <a:spcPts val="1200"/>
              </a:spcAft>
            </a:pPr>
            <a:r>
              <a:rPr lang="fr-MA" sz="2400" dirty="0">
                <a:solidFill>
                  <a:srgbClr val="00ACA4"/>
                </a:solidFill>
              </a:rPr>
              <a:t>Remarque importante :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353CCE1-5BFC-9EFE-5B3E-365CF1E997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4394" y="1309461"/>
            <a:ext cx="2905132" cy="461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22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45C0C6-EFB8-F482-578F-451A69C15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6CBE62C7-A76A-0283-D05A-7CB281E0363F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A523585-9C26-1393-C8F2-34AD3CE7D90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0516DFAB-C6D8-AD66-6286-7FAE952856C0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D547E1FB-134D-32A7-090B-62DE3CBC0B0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itre 3">
            <a:extLst>
              <a:ext uri="{FF2B5EF4-FFF2-40B4-BE49-F238E27FC236}">
                <a16:creationId xmlns:a16="http://schemas.microsoft.com/office/drawing/2014/main" id="{5E96820D-D230-4AB5-2713-B02DBF53F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17.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505BF547-AA18-C109-2C5E-06D8456262CA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9CBE5F2F-B3C6-A757-B46C-A0F6A9396E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0C7741C-EF94-12C6-7DEF-72FA90DFD0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4995303C-A2CE-0D6F-2C96-5133CD389E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19434" y="1766661"/>
            <a:ext cx="2905132" cy="461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06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018303-65D8-7E70-51E6-AF30F5B0C8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DA4BB644-37B9-F0B6-089A-F28DCD9FC79A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DA4BB644-37B9-F0B6-089A-F28DCD9FC79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2288D4F1-3C7E-4902-77E1-5CAAEF7514E4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2288D4F1-3C7E-4902-77E1-5CAAEF7514E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itre 3">
            <a:extLst>
              <a:ext uri="{FF2B5EF4-FFF2-40B4-BE49-F238E27FC236}">
                <a16:creationId xmlns:a16="http://schemas.microsoft.com/office/drawing/2014/main" id="{A2F43E95-6AAA-1662-7AFC-7FD013411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Sur votre livret, lisez silencieusement la conjugaison du verbe. Vous avez 1 minute. 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4051E208-72A5-4712-D42A-7DD4606A3873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8CAD43BE-3DA2-B466-40A7-660E94EE5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805F714-9402-B3F0-8F11-E6B2B5396E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B03E79ED-837C-8641-21EB-C4088341DED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0724" b="58223"/>
          <a:stretch>
            <a:fillRect/>
          </a:stretch>
        </p:blipFill>
        <p:spPr>
          <a:xfrm>
            <a:off x="1715611" y="2387065"/>
            <a:ext cx="5712777" cy="2820202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6D8F9AA-EB75-4A89-9AFE-3BF501881416}"/>
              </a:ext>
            </a:extLst>
          </p:cNvPr>
          <p:cNvSpPr/>
          <p:nvPr/>
        </p:nvSpPr>
        <p:spPr>
          <a:xfrm>
            <a:off x="1715611" y="3151649"/>
            <a:ext cx="2706451" cy="2267374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5159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7FD45-69DF-9DCC-0204-9FB4C814DE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5A396B42-407F-C80F-2904-97EC99D1E858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D00826B7-AF23-C15C-AAB0-5C8A140CABE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5">
            <a:extLst>
              <a:ext uri="{FF2B5EF4-FFF2-40B4-BE49-F238E27FC236}">
                <a16:creationId xmlns:a16="http://schemas.microsoft.com/office/drawing/2014/main" id="{DB348EF7-5A38-F6A5-8E9A-9823F0AD040E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Vous allez faire l’activité 1.  Je vais expliquer la consigne et passer entre les rangs pour vous aider.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93CF6892-FE25-2694-6D08-9C9D0774AD64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0C6672D0-F792-87CC-E653-95BBF2552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8269926-7FFB-2C80-4333-38C61E30AC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1285544F-ED8A-CDE3-80AB-C943619742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911" y="2432761"/>
            <a:ext cx="2745633" cy="274563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E200C48-7CC5-3166-B16C-FACF5076C9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335" y="2502094"/>
            <a:ext cx="4674836" cy="298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18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829E08-7C52-A3CF-8CE6-C452F13E4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23BB5AE5-FA90-CA72-1999-0FCC92ED159F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E978493C-B759-1FEC-C5FC-10BB0C04B67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5">
            <a:extLst>
              <a:ext uri="{FF2B5EF4-FFF2-40B4-BE49-F238E27FC236}">
                <a16:creationId xmlns:a16="http://schemas.microsoft.com/office/drawing/2014/main" id="{5CF5BD70-2F5C-1E09-8C6E-79C7BC26D7E7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Faites attention à l’orthographe. 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88C68EA9-C785-5EF1-E0C7-446770A54D4C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932460AF-56E6-B295-B594-93978D9646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3DE34E0-42CF-E1F2-67B6-BFEAB92815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5FA36554-66C3-1DC0-3437-C334E75319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1333" y="2277869"/>
            <a:ext cx="6087342" cy="314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8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798278C3-473A-7110-313B-F546DD4BFE1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 sz="1400" dirty="0"/>
              <a:t>Acte de parole 1 : « parler des ingrédients d’une recette ».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02C2E08-1789-6D91-9E06-5C25944E5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2323" y="5603675"/>
            <a:ext cx="2043811" cy="556493"/>
          </a:xfrm>
          <a:prstGeom prst="rect">
            <a:avLst/>
          </a:prstGeom>
        </p:spPr>
      </p:pic>
      <p:sp>
        <p:nvSpPr>
          <p:cNvPr id="21" name="Titre 8">
            <a:extLst>
              <a:ext uri="{FF2B5EF4-FFF2-40B4-BE49-F238E27FC236}">
                <a16:creationId xmlns:a16="http://schemas.microsoft.com/office/drawing/2014/main" id="{EEAF48C1-965A-C15C-31F2-505661D90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254325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2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8BFD2E38-A047-3D29-BBEC-22082B0137AE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37A84DE-BD87-CA9A-BFAD-7061DD910F9A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92E5470-DD8E-D077-4213-E845A899DE93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5" name="Titre 53">
              <a:extLst>
                <a:ext uri="{FF2B5EF4-FFF2-40B4-BE49-F238E27FC236}">
                  <a16:creationId xmlns:a16="http://schemas.microsoft.com/office/drawing/2014/main" id="{055AF720-C26E-CF88-0EE1-17CC9479065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sp>
        <p:nvSpPr>
          <p:cNvPr id="4" name="Espace réservé du texte 12">
            <a:extLst>
              <a:ext uri="{FF2B5EF4-FFF2-40B4-BE49-F238E27FC236}">
                <a16:creationId xmlns:a16="http://schemas.microsoft.com/office/drawing/2014/main" id="{C30A4622-046B-7D56-C2AE-E32B7FD55F2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39321" y="3997654"/>
            <a:ext cx="4960805" cy="756000"/>
          </a:xfrm>
        </p:spPr>
        <p:txBody>
          <a:bodyPr/>
          <a:lstStyle/>
          <a:p>
            <a:r>
              <a:rPr lang="fr-FR" sz="1400" dirty="0"/>
              <a:t>Utiliser le verbe « vouloir » au conditionnel présent.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14B9620-7F2D-6D8B-964C-F9E416D31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4965" y="4986687"/>
            <a:ext cx="6254069" cy="1446177"/>
          </a:xfrm>
          <a:prstGeom prst="rect">
            <a:avLst/>
          </a:prstGeom>
        </p:spPr>
      </p:pic>
      <p:sp>
        <p:nvSpPr>
          <p:cNvPr id="20" name="Espace réservé du texte 5">
            <a:extLst>
              <a:ext uri="{FF2B5EF4-FFF2-40B4-BE49-F238E27FC236}">
                <a16:creationId xmlns:a16="http://schemas.microsoft.com/office/drawing/2014/main" id="{B8CB6B97-D5A6-06D1-AA2B-60F3D0BA4542}"/>
              </a:ext>
            </a:extLst>
          </p:cNvPr>
          <p:cNvSpPr txBox="1">
            <a:spLocks/>
          </p:cNvSpPr>
          <p:nvPr/>
        </p:nvSpPr>
        <p:spPr>
          <a:xfrm>
            <a:off x="2239320" y="5404168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Mots avec difficultés :  « s » qui se prononce « z ».</a:t>
            </a:r>
            <a:endParaRPr lang="fr-MA" sz="14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76F3EE8-5516-4B04-450A-3F12860ED01B}"/>
              </a:ext>
            </a:extLst>
          </p:cNvPr>
          <p:cNvSpPr txBox="1"/>
          <p:nvPr/>
        </p:nvSpPr>
        <p:spPr>
          <a:xfrm>
            <a:off x="2347644" y="5098191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3.  Lecture</a:t>
            </a:r>
          </a:p>
        </p:txBody>
      </p:sp>
      <p:pic>
        <p:nvPicPr>
          <p:cNvPr id="10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13EF3219-3FB7-062A-680F-3D8F8E9968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318046" y="3475642"/>
            <a:ext cx="540000" cy="540000"/>
          </a:xfrm>
          <a:prstGeom prst="rect">
            <a:avLst/>
          </a:prstGeom>
          <a:noFill/>
        </p:spPr>
      </p:pic>
      <p:pic>
        <p:nvPicPr>
          <p:cNvPr id="5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E6C5E34F-8EA9-2DD4-80D3-AB79301515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346280" y="1922625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5923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276C99-220B-4BBF-8FEB-E110392C0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faire de la lecture.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74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171" y="833545"/>
                <a:ext cx="27360" cy="2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7" name="Groupe 6">
            <a:extLst>
              <a:ext uri="{FF2B5EF4-FFF2-40B4-BE49-F238E27FC236}">
                <a16:creationId xmlns:a16="http://schemas.microsoft.com/office/drawing/2014/main" id="{72A7EE96-3B12-DBB7-8161-82E7D7031028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879EB66E-CABC-F290-42E0-436D8B613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E671A01-A40E-D62E-E087-35B91E0E51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38E51D8F-31A5-9CF3-F5B3-F8F202B814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1846" y="2290811"/>
            <a:ext cx="4532297" cy="302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66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F0E928-3932-AE50-AE0E-2C26D25A3A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DAC276-0305-7D70-DDB0-44593002C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va apprendre différentes façons de lire la lettre « s ». Soyez attentifs..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A86DD861-981B-C948-256D-BD9002247605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4E3B301-82FA-A1D4-2AD6-70025B937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E91308A-203B-9C86-6362-6905B751EB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E527C5BB-5FC1-4D34-B419-20B6C008551C}"/>
              </a:ext>
            </a:extLst>
          </p:cNvPr>
          <p:cNvSpPr txBox="1"/>
          <p:nvPr/>
        </p:nvSpPr>
        <p:spPr>
          <a:xfrm>
            <a:off x="2427889" y="2828835"/>
            <a:ext cx="4572000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MA" sz="13000" b="1" dirty="0">
                <a:solidFill>
                  <a:srgbClr val="00ACA4"/>
                </a:solidFill>
                <a:latin typeface="Dosis" pitchFamily="2" charset="0"/>
              </a:rPr>
              <a:t>s </a:t>
            </a:r>
          </a:p>
        </p:txBody>
      </p:sp>
    </p:spTree>
    <p:extLst>
      <p:ext uri="{BB962C8B-B14F-4D97-AF65-F5344CB8AC3E}">
        <p14:creationId xmlns:p14="http://schemas.microsoft.com/office/powerpoint/2010/main" val="61754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D09737C9-5AD9-0BC6-B728-F86997004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868" y="1496921"/>
            <a:ext cx="7886700" cy="720000"/>
          </a:xfrm>
        </p:spPr>
        <p:txBody>
          <a:bodyPr/>
          <a:lstStyle/>
          <a:p>
            <a:r>
              <a:rPr lang="fr-MA" sz="3200">
                <a:solidFill>
                  <a:srgbClr val="424D7B"/>
                </a:solidFill>
              </a:rPr>
              <a:t>Contenu de la semaine </a:t>
            </a:r>
            <a:endParaRPr lang="fr-MA" sz="3200" dirty="0">
              <a:solidFill>
                <a:srgbClr val="424D7B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4A102EB-E371-0B3E-BA97-A3276E7EC0AF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0C6BF0C-0CC0-3327-BEB0-CF583B98B48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E69ECA-F4E6-7D1E-6B82-458AE2E4B0B3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A188D8EA-339E-700C-3A2F-8ED9EFF01D23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C5C9729B-1583-FD8B-6613-341F12B458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942" y="2443654"/>
            <a:ext cx="1698387" cy="250793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6FB8BB1-2FB7-0DA3-1838-9553E3DA36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203" y="2443654"/>
            <a:ext cx="1556081" cy="250793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1421757-C5BE-B1D1-82E8-4EC1225218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1053" y="2443654"/>
            <a:ext cx="1577242" cy="250793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B5A4972-C28C-041F-8B24-27FCBDE656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0610" y="2443655"/>
            <a:ext cx="1591187" cy="250793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5BD15C0-2194-9DFD-4B97-2B8F985ED7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4112" y="2443654"/>
            <a:ext cx="1577242" cy="250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3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3C98C3-A082-3168-7263-8C08B31C28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27D638C1-A877-D40C-B865-A269FA0C8C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sp>
        <p:nvSpPr>
          <p:cNvPr id="3" name="Titre 8">
            <a:extLst>
              <a:ext uri="{FF2B5EF4-FFF2-40B4-BE49-F238E27FC236}">
                <a16:creationId xmlns:a16="http://schemas.microsoft.com/office/drawing/2014/main" id="{791CE958-4A21-A2A7-8BE1-99BBAC7FCC65}"/>
              </a:ext>
            </a:extLst>
          </p:cNvPr>
          <p:cNvSpPr txBox="1">
            <a:spLocks/>
          </p:cNvSpPr>
          <p:nvPr/>
        </p:nvSpPr>
        <p:spPr>
          <a:xfrm>
            <a:off x="1663123" y="74387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5" name="s qui se prononce z">
            <a:hlinkClick r:id="" action="ppaction://media"/>
            <a:extLst>
              <a:ext uri="{FF2B5EF4-FFF2-40B4-BE49-F238E27FC236}">
                <a16:creationId xmlns:a16="http://schemas.microsoft.com/office/drawing/2014/main" id="{E9E0BF49-AA26-E718-389C-C0289B310E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0051" y="2114942"/>
            <a:ext cx="6483897" cy="3647192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CA57A92E-B7BE-09FA-EE30-746D0EEBFB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625" y="5834730"/>
            <a:ext cx="812539" cy="81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7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1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114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39624-EE1D-49C1-4C24-93EF7647C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01D034-1273-981C-8924-D2A787834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ces mots en silence.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C840B314-5123-C070-62D5-703F1EE2713C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B1919B0A-20FB-4BDB-1A21-510B1EB55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009CE50-7CD6-DBDB-233B-73B0C1A86D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B63EA6BC-EEA4-0F9D-BB4E-87FE1805447E}"/>
              </a:ext>
            </a:extLst>
          </p:cNvPr>
          <p:cNvSpPr txBox="1"/>
          <p:nvPr/>
        </p:nvSpPr>
        <p:spPr>
          <a:xfrm>
            <a:off x="169126" y="2642407"/>
            <a:ext cx="8250997" cy="2429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fr-FR" sz="5400" b="1" dirty="0">
                <a:ln w="0"/>
                <a:solidFill>
                  <a:srgbClr val="565F88"/>
                </a:solidFill>
                <a:latin typeface="Dosis" pitchFamily="2" charset="0"/>
              </a:rPr>
              <a:t>mai</a:t>
            </a:r>
            <a:r>
              <a:rPr kumimoji="0" lang="fr-FR" sz="5400" b="1" i="0" u="none" strike="noStrike" kern="1200" cap="none" spc="0" normalizeH="0" baseline="0" noProof="0" dirty="0">
                <a:ln w="0"/>
                <a:solidFill>
                  <a:srgbClr val="00ACA4"/>
                </a:solidFill>
                <a:uLnTx/>
                <a:uFillTx/>
                <a:latin typeface="Dosis" pitchFamily="2" charset="0"/>
              </a:rPr>
              <a:t>s</a:t>
            </a:r>
            <a:r>
              <a:rPr lang="fr-FR" sz="5400" b="1" noProof="0" dirty="0">
                <a:ln w="0"/>
                <a:solidFill>
                  <a:srgbClr val="565F88"/>
                </a:solidFill>
                <a:latin typeface="Dosis" pitchFamily="2" charset="0"/>
              </a:rPr>
              <a:t>on</a:t>
            </a:r>
            <a:r>
              <a:rPr lang="fr-FR" sz="5400" b="1" dirty="0">
                <a:ln w="0"/>
                <a:solidFill>
                  <a:srgbClr val="565F88"/>
                </a:solidFill>
                <a:latin typeface="Dosis" pitchFamily="2" charset="0"/>
              </a:rPr>
              <a:t>     cho</a:t>
            </a:r>
            <a:r>
              <a:rPr lang="fr-FR" sz="5400" b="1" dirty="0">
                <a:ln w="0"/>
                <a:solidFill>
                  <a:srgbClr val="00ACA4"/>
                </a:solidFill>
                <a:latin typeface="Dosis" pitchFamily="2" charset="0"/>
              </a:rPr>
              <a:t>s</a:t>
            </a:r>
            <a:r>
              <a:rPr lang="fr-FR" sz="5400" b="1" dirty="0">
                <a:ln w="0"/>
                <a:solidFill>
                  <a:srgbClr val="565F88"/>
                </a:solidFill>
                <a:latin typeface="Dosis" pitchFamily="2" charset="0"/>
              </a:rPr>
              <a:t>e</a:t>
            </a:r>
          </a:p>
          <a:p>
            <a:pPr lvl="0" algn="ctr">
              <a:lnSpc>
                <a:spcPct val="150000"/>
              </a:lnSpc>
            </a:pPr>
            <a:r>
              <a:rPr lang="fr-FR" sz="5400" b="1" dirty="0">
                <a:ln w="0"/>
                <a:solidFill>
                  <a:srgbClr val="565F88"/>
                </a:solidFill>
                <a:latin typeface="Dosis" pitchFamily="2" charset="0"/>
              </a:rPr>
              <a:t>organi</a:t>
            </a:r>
            <a:r>
              <a:rPr lang="fr-FR" sz="5400" b="1" dirty="0">
                <a:ln w="0"/>
                <a:solidFill>
                  <a:srgbClr val="00ACA4"/>
                </a:solidFill>
                <a:latin typeface="Dosis" pitchFamily="2" charset="0"/>
              </a:rPr>
              <a:t>s</a:t>
            </a:r>
            <a:r>
              <a:rPr lang="fr-FR" sz="5400" b="1" dirty="0">
                <a:ln w="0"/>
                <a:solidFill>
                  <a:srgbClr val="565F88"/>
                </a:solidFill>
                <a:latin typeface="Dosis" pitchFamily="2" charset="0"/>
              </a:rPr>
              <a:t>er      rai</a:t>
            </a:r>
            <a:r>
              <a:rPr lang="fr-FR" sz="5400" b="1" dirty="0">
                <a:ln w="0"/>
                <a:solidFill>
                  <a:srgbClr val="00ACA4"/>
                </a:solidFill>
                <a:latin typeface="Dosis" pitchFamily="2" charset="0"/>
              </a:rPr>
              <a:t>s</a:t>
            </a:r>
            <a:r>
              <a:rPr lang="fr-FR" sz="5400" b="1" dirty="0">
                <a:ln w="0"/>
                <a:solidFill>
                  <a:srgbClr val="565F88"/>
                </a:solidFill>
                <a:latin typeface="Dosis" pitchFamily="2" charset="0"/>
              </a:rPr>
              <a:t>in</a:t>
            </a:r>
          </a:p>
        </p:txBody>
      </p:sp>
    </p:spTree>
    <p:extLst>
      <p:ext uri="{BB962C8B-B14F-4D97-AF65-F5344CB8AC3E}">
        <p14:creationId xmlns:p14="http://schemas.microsoft.com/office/powerpoint/2010/main" val="198267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94BF9E-6817-9516-D102-C0619752AF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964882-F99E-5F29-4EE7-E5CB0A3C5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à voix haute ? </a:t>
            </a:r>
          </a:p>
        </p:txBody>
      </p:sp>
      <p:pic>
        <p:nvPicPr>
          <p:cNvPr id="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74C127F-408E-82B5-0987-997EB287E8F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87C1462-63A3-2A86-1A7B-376B10BBC841}"/>
              </a:ext>
            </a:extLst>
          </p:cNvPr>
          <p:cNvSpPr txBox="1"/>
          <p:nvPr/>
        </p:nvSpPr>
        <p:spPr>
          <a:xfrm>
            <a:off x="169126" y="2642407"/>
            <a:ext cx="8250997" cy="2429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fr-FR" sz="5400" b="1" dirty="0">
                <a:ln w="0"/>
                <a:solidFill>
                  <a:srgbClr val="565F88"/>
                </a:solidFill>
                <a:latin typeface="Dosis" pitchFamily="2" charset="0"/>
              </a:rPr>
              <a:t>mai</a:t>
            </a:r>
            <a:r>
              <a:rPr kumimoji="0" lang="fr-FR" sz="5400" b="1" i="0" u="none" strike="noStrike" kern="1200" cap="none" spc="0" normalizeH="0" baseline="0" noProof="0" dirty="0">
                <a:ln w="0"/>
                <a:solidFill>
                  <a:srgbClr val="00ACA4"/>
                </a:solidFill>
                <a:uLnTx/>
                <a:uFillTx/>
                <a:latin typeface="Dosis" pitchFamily="2" charset="0"/>
              </a:rPr>
              <a:t>s</a:t>
            </a:r>
            <a:r>
              <a:rPr lang="fr-FR" sz="5400" b="1" noProof="0" dirty="0">
                <a:ln w="0"/>
                <a:solidFill>
                  <a:srgbClr val="565F88"/>
                </a:solidFill>
                <a:latin typeface="Dosis" pitchFamily="2" charset="0"/>
              </a:rPr>
              <a:t>on</a:t>
            </a:r>
            <a:r>
              <a:rPr lang="fr-FR" sz="5400" b="1" dirty="0">
                <a:ln w="0"/>
                <a:solidFill>
                  <a:srgbClr val="565F88"/>
                </a:solidFill>
                <a:latin typeface="Dosis" pitchFamily="2" charset="0"/>
              </a:rPr>
              <a:t>     cho</a:t>
            </a:r>
            <a:r>
              <a:rPr lang="fr-FR" sz="5400" b="1" dirty="0">
                <a:ln w="0"/>
                <a:solidFill>
                  <a:srgbClr val="00ACA4"/>
                </a:solidFill>
                <a:latin typeface="Dosis" pitchFamily="2" charset="0"/>
              </a:rPr>
              <a:t>s</a:t>
            </a:r>
            <a:r>
              <a:rPr lang="fr-FR" sz="5400" b="1" dirty="0">
                <a:ln w="0"/>
                <a:solidFill>
                  <a:srgbClr val="565F88"/>
                </a:solidFill>
                <a:latin typeface="Dosis" pitchFamily="2" charset="0"/>
              </a:rPr>
              <a:t>e</a:t>
            </a:r>
          </a:p>
          <a:p>
            <a:pPr lvl="0" algn="ctr">
              <a:lnSpc>
                <a:spcPct val="150000"/>
              </a:lnSpc>
            </a:pPr>
            <a:r>
              <a:rPr lang="fr-FR" sz="5400" b="1" dirty="0">
                <a:ln w="0"/>
                <a:solidFill>
                  <a:srgbClr val="565F88"/>
                </a:solidFill>
                <a:latin typeface="Dosis" pitchFamily="2" charset="0"/>
              </a:rPr>
              <a:t>organi</a:t>
            </a:r>
            <a:r>
              <a:rPr lang="fr-FR" sz="5400" b="1" dirty="0">
                <a:ln w="0"/>
                <a:solidFill>
                  <a:srgbClr val="00ACA4"/>
                </a:solidFill>
                <a:latin typeface="Dosis" pitchFamily="2" charset="0"/>
              </a:rPr>
              <a:t>s</a:t>
            </a:r>
            <a:r>
              <a:rPr lang="fr-FR" sz="5400" b="1" dirty="0">
                <a:ln w="0"/>
                <a:solidFill>
                  <a:srgbClr val="565F88"/>
                </a:solidFill>
                <a:latin typeface="Dosis" pitchFamily="2" charset="0"/>
              </a:rPr>
              <a:t>er      rai</a:t>
            </a:r>
            <a:r>
              <a:rPr lang="fr-FR" sz="5400" b="1" dirty="0">
                <a:ln w="0"/>
                <a:solidFill>
                  <a:srgbClr val="00ACA4"/>
                </a:solidFill>
                <a:latin typeface="Dosis" pitchFamily="2" charset="0"/>
              </a:rPr>
              <a:t>s</a:t>
            </a:r>
            <a:r>
              <a:rPr lang="fr-FR" sz="5400" b="1" dirty="0">
                <a:ln w="0"/>
                <a:solidFill>
                  <a:srgbClr val="565F88"/>
                </a:solidFill>
                <a:latin typeface="Dosis" pitchFamily="2" charset="0"/>
              </a:rPr>
              <a:t>in</a:t>
            </a:r>
          </a:p>
        </p:txBody>
      </p:sp>
    </p:spTree>
    <p:extLst>
      <p:ext uri="{BB962C8B-B14F-4D97-AF65-F5344CB8AC3E}">
        <p14:creationId xmlns:p14="http://schemas.microsoft.com/office/powerpoint/2010/main" val="402559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0E2B00-E64E-849B-6C9A-179EB83B0B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9A1774-EA82-08C1-2CDA-B47168ACC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ces phrases silencieusement. Après je vais diffuser une lecture audio.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36131F35-7768-35EF-E2DD-3F4FDF6AC068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C14E35D6-A538-7898-403C-91D2928199B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1560441C-1373-BA01-8B8F-58D2E7B1F22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CD173B3A-0CB7-79EC-0923-C594173AA96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upe 9">
            <a:extLst>
              <a:ext uri="{FF2B5EF4-FFF2-40B4-BE49-F238E27FC236}">
                <a16:creationId xmlns:a16="http://schemas.microsoft.com/office/drawing/2014/main" id="{8E830B6B-E104-A5A0-F9AD-EAE7122D1062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B9703214-B54E-7BDB-A369-37907FDE11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B66F619-3118-52CE-2A9F-86881C6995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8264BAF0-2439-E8A8-8406-D90069A36775}"/>
              </a:ext>
            </a:extLst>
          </p:cNvPr>
          <p:cNvSpPr txBox="1"/>
          <p:nvPr/>
        </p:nvSpPr>
        <p:spPr>
          <a:xfrm>
            <a:off x="429197" y="2331553"/>
            <a:ext cx="8525617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fr-FR" sz="3200" b="1" dirty="0">
                <a:ln w="0"/>
                <a:solidFill>
                  <a:srgbClr val="565F88"/>
                </a:solidFill>
                <a:latin typeface="Dosis" pitchFamily="2" charset="0"/>
              </a:rPr>
              <a:t>Notre classe organi</a:t>
            </a:r>
            <a:r>
              <a:rPr lang="fr-FR" sz="3200" b="1" dirty="0">
                <a:ln w="0"/>
                <a:solidFill>
                  <a:srgbClr val="00ACA4"/>
                </a:solidFill>
                <a:latin typeface="Dosis" pitchFamily="2" charset="0"/>
              </a:rPr>
              <a:t>s</a:t>
            </a:r>
            <a:r>
              <a:rPr lang="fr-FR" sz="3200" b="1" dirty="0">
                <a:ln w="0"/>
                <a:solidFill>
                  <a:srgbClr val="565F88"/>
                </a:solidFill>
                <a:latin typeface="Dosis" pitchFamily="2" charset="0"/>
              </a:rPr>
              <a:t>e un goûter collectif.</a:t>
            </a:r>
          </a:p>
          <a:p>
            <a:pPr lvl="0">
              <a:lnSpc>
                <a:spcPct val="150000"/>
              </a:lnSpc>
            </a:pPr>
            <a:r>
              <a:rPr lang="fr-FR" sz="3200" b="1" dirty="0">
                <a:ln w="0"/>
                <a:solidFill>
                  <a:srgbClr val="565F88"/>
                </a:solidFill>
                <a:latin typeface="Dosis" pitchFamily="2" charset="0"/>
              </a:rPr>
              <a:t>Nous prenons un kilo de rai</a:t>
            </a:r>
            <a:r>
              <a:rPr lang="fr-FR" sz="3200" b="1" dirty="0">
                <a:ln w="0"/>
                <a:solidFill>
                  <a:srgbClr val="00ACA4"/>
                </a:solidFill>
                <a:latin typeface="Dosis" pitchFamily="2" charset="0"/>
              </a:rPr>
              <a:t>s</a:t>
            </a:r>
            <a:r>
              <a:rPr lang="fr-FR" sz="3200" b="1" dirty="0">
                <a:ln w="0"/>
                <a:solidFill>
                  <a:srgbClr val="565F88"/>
                </a:solidFill>
                <a:latin typeface="Dosis" pitchFamily="2" charset="0"/>
              </a:rPr>
              <a:t>ins.</a:t>
            </a:r>
          </a:p>
          <a:p>
            <a:pPr lvl="0">
              <a:lnSpc>
                <a:spcPct val="150000"/>
              </a:lnSpc>
            </a:pPr>
            <a:r>
              <a:rPr lang="fr-FR" sz="3200" b="1" dirty="0">
                <a:ln w="0"/>
                <a:solidFill>
                  <a:srgbClr val="565F88"/>
                </a:solidFill>
                <a:latin typeface="Dosis" pitchFamily="2" charset="0"/>
              </a:rPr>
              <a:t>Il va apporter un gâteau fait à la mai</a:t>
            </a:r>
            <a:r>
              <a:rPr lang="fr-FR" sz="3200" b="1" dirty="0">
                <a:ln w="0"/>
                <a:solidFill>
                  <a:srgbClr val="00ACA4"/>
                </a:solidFill>
                <a:latin typeface="Dosis" pitchFamily="2" charset="0"/>
              </a:rPr>
              <a:t>s</a:t>
            </a:r>
            <a:r>
              <a:rPr lang="fr-FR" sz="3200" b="1" dirty="0">
                <a:ln w="0"/>
                <a:solidFill>
                  <a:srgbClr val="565F88"/>
                </a:solidFill>
                <a:latin typeface="Dosis" pitchFamily="2" charset="0"/>
              </a:rPr>
              <a:t>on.</a:t>
            </a:r>
          </a:p>
          <a:p>
            <a:pPr lvl="0">
              <a:lnSpc>
                <a:spcPct val="150000"/>
              </a:lnSpc>
            </a:pPr>
            <a:r>
              <a:rPr lang="fr-FR" sz="3200" b="1" dirty="0">
                <a:ln w="0"/>
                <a:solidFill>
                  <a:srgbClr val="565F88"/>
                </a:solidFill>
                <a:latin typeface="Dosis" pitchFamily="2" charset="0"/>
              </a:rPr>
              <a:t>il y a plein de bonnes cho</a:t>
            </a:r>
            <a:r>
              <a:rPr lang="fr-FR" sz="3200" b="1" dirty="0">
                <a:ln w="0"/>
                <a:solidFill>
                  <a:srgbClr val="00ACA4"/>
                </a:solidFill>
                <a:latin typeface="Dosis" pitchFamily="2" charset="0"/>
              </a:rPr>
              <a:t>s</a:t>
            </a:r>
            <a:r>
              <a:rPr lang="fr-FR" sz="3200" b="1" dirty="0">
                <a:ln w="0"/>
                <a:solidFill>
                  <a:srgbClr val="565F88"/>
                </a:solidFill>
                <a:latin typeface="Dosis" pitchFamily="2" charset="0"/>
              </a:rPr>
              <a:t>es à manger.</a:t>
            </a:r>
          </a:p>
        </p:txBody>
      </p:sp>
    </p:spTree>
    <p:extLst>
      <p:ext uri="{BB962C8B-B14F-4D97-AF65-F5344CB8AC3E}">
        <p14:creationId xmlns:p14="http://schemas.microsoft.com/office/powerpoint/2010/main" val="212327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723CED-BC92-8A3A-1633-B7C3C29DA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8DBDB0-991E-4D61-FDC9-E15B53EB6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audio.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55931B4D-E25A-682F-3DB9-5619E5897CEB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55931B4D-E25A-682F-3DB9-5619E5897CE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C7D55D78-DFD5-1242-2EA4-7FEA17C0C3BC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C7D55D78-DFD5-1242-2EA4-7FEA17C0C3B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43D9FEAF-1E49-B80D-24D7-B3405EFAFB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40A7481-F769-21B0-DD5B-763272C6E4CC}"/>
              </a:ext>
            </a:extLst>
          </p:cNvPr>
          <p:cNvSpPr txBox="1"/>
          <p:nvPr/>
        </p:nvSpPr>
        <p:spPr>
          <a:xfrm>
            <a:off x="429197" y="2331553"/>
            <a:ext cx="8525617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fr-FR" sz="3200" b="1" dirty="0">
                <a:ln w="0"/>
                <a:solidFill>
                  <a:srgbClr val="565F88"/>
                </a:solidFill>
                <a:latin typeface="Dosis" pitchFamily="2" charset="0"/>
              </a:rPr>
              <a:t>Notre classe organi</a:t>
            </a:r>
            <a:r>
              <a:rPr lang="fr-FR" sz="3200" b="1" dirty="0">
                <a:ln w="0"/>
                <a:solidFill>
                  <a:srgbClr val="00ACA4"/>
                </a:solidFill>
                <a:latin typeface="Dosis" pitchFamily="2" charset="0"/>
              </a:rPr>
              <a:t>s</a:t>
            </a:r>
            <a:r>
              <a:rPr lang="fr-FR" sz="3200" b="1" dirty="0">
                <a:ln w="0"/>
                <a:solidFill>
                  <a:srgbClr val="565F88"/>
                </a:solidFill>
                <a:latin typeface="Dosis" pitchFamily="2" charset="0"/>
              </a:rPr>
              <a:t>e un goûter collectif.</a:t>
            </a:r>
          </a:p>
          <a:p>
            <a:pPr lvl="0">
              <a:lnSpc>
                <a:spcPct val="150000"/>
              </a:lnSpc>
            </a:pPr>
            <a:r>
              <a:rPr lang="fr-FR" sz="3200" b="1" dirty="0">
                <a:ln w="0"/>
                <a:solidFill>
                  <a:srgbClr val="565F88"/>
                </a:solidFill>
                <a:latin typeface="Dosis" pitchFamily="2" charset="0"/>
              </a:rPr>
              <a:t>Nous prenons un kilo de rai</a:t>
            </a:r>
            <a:r>
              <a:rPr lang="fr-FR" sz="3200" b="1" dirty="0">
                <a:ln w="0"/>
                <a:solidFill>
                  <a:srgbClr val="00ACA4"/>
                </a:solidFill>
                <a:latin typeface="Dosis" pitchFamily="2" charset="0"/>
              </a:rPr>
              <a:t>s</a:t>
            </a:r>
            <a:r>
              <a:rPr lang="fr-FR" sz="3200" b="1" dirty="0">
                <a:ln w="0"/>
                <a:solidFill>
                  <a:srgbClr val="565F88"/>
                </a:solidFill>
                <a:latin typeface="Dosis" pitchFamily="2" charset="0"/>
              </a:rPr>
              <a:t>ins.</a:t>
            </a:r>
          </a:p>
          <a:p>
            <a:pPr lvl="0">
              <a:lnSpc>
                <a:spcPct val="150000"/>
              </a:lnSpc>
            </a:pPr>
            <a:r>
              <a:rPr lang="fr-FR" sz="3200" b="1" dirty="0">
                <a:ln w="0"/>
                <a:solidFill>
                  <a:srgbClr val="565F88"/>
                </a:solidFill>
                <a:latin typeface="Dosis" pitchFamily="2" charset="0"/>
              </a:rPr>
              <a:t>Il va apporter un gâteau fait à la mai</a:t>
            </a:r>
            <a:r>
              <a:rPr lang="fr-FR" sz="3200" b="1" dirty="0">
                <a:ln w="0"/>
                <a:solidFill>
                  <a:srgbClr val="00ACA4"/>
                </a:solidFill>
                <a:latin typeface="Dosis" pitchFamily="2" charset="0"/>
              </a:rPr>
              <a:t>s</a:t>
            </a:r>
            <a:r>
              <a:rPr lang="fr-FR" sz="3200" b="1" dirty="0">
                <a:ln w="0"/>
                <a:solidFill>
                  <a:srgbClr val="565F88"/>
                </a:solidFill>
                <a:latin typeface="Dosis" pitchFamily="2" charset="0"/>
              </a:rPr>
              <a:t>on.</a:t>
            </a:r>
          </a:p>
          <a:p>
            <a:pPr lvl="0">
              <a:lnSpc>
                <a:spcPct val="150000"/>
              </a:lnSpc>
            </a:pPr>
            <a:r>
              <a:rPr lang="fr-FR" sz="3200" b="1" dirty="0">
                <a:ln w="0"/>
                <a:solidFill>
                  <a:srgbClr val="565F88"/>
                </a:solidFill>
                <a:latin typeface="Dosis" pitchFamily="2" charset="0"/>
              </a:rPr>
              <a:t>il y a plein de bonnes cho</a:t>
            </a:r>
            <a:r>
              <a:rPr lang="fr-FR" sz="3200" b="1" dirty="0">
                <a:ln w="0"/>
                <a:solidFill>
                  <a:srgbClr val="00ACA4"/>
                </a:solidFill>
                <a:latin typeface="Dosis" pitchFamily="2" charset="0"/>
              </a:rPr>
              <a:t>s</a:t>
            </a:r>
            <a:r>
              <a:rPr lang="fr-FR" sz="3200" b="1" dirty="0">
                <a:ln w="0"/>
                <a:solidFill>
                  <a:srgbClr val="565F88"/>
                </a:solidFill>
                <a:latin typeface="Dosis" pitchFamily="2" charset="0"/>
              </a:rPr>
              <a:t>es à manger.</a:t>
            </a:r>
          </a:p>
        </p:txBody>
      </p:sp>
      <p:pic>
        <p:nvPicPr>
          <p:cNvPr id="3" name="télécharger (26)">
            <a:hlinkClick r:id="" action="ppaction://media"/>
            <a:extLst>
              <a:ext uri="{FF2B5EF4-FFF2-40B4-BE49-F238E27FC236}">
                <a16:creationId xmlns:a16="http://schemas.microsoft.com/office/drawing/2014/main" id="{F9C4D56A-9944-A44B-49EB-3A7A20280D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14644" y="805758"/>
            <a:ext cx="406400" cy="406400"/>
          </a:xfrm>
          <a:prstGeom prst="rect">
            <a:avLst/>
          </a:prstGeom>
        </p:spPr>
      </p:pic>
      <p:pic>
        <p:nvPicPr>
          <p:cNvPr id="5" name="Image 4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95CFFD8F-A082-5E0D-89E2-D67EF840CA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625" y="5834730"/>
            <a:ext cx="812539" cy="81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47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952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EBA238-85B9-00CA-1FD9-75C790DCA0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7B6536-AF10-8D35-84CD-271ED8354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à voix haute 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BEBC369E-965A-5C64-57FC-83E112C646A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EBC369E-965A-5C64-57FC-83E112C646A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0479FC0A-437D-89C7-35E1-5DA9474F7FDC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0479FC0A-437D-89C7-35E1-5DA9474F7FD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A909765-1651-617C-121F-903350D7EC5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1F5FE2F-104E-530B-615D-49D8CE93BA77}"/>
              </a:ext>
            </a:extLst>
          </p:cNvPr>
          <p:cNvSpPr txBox="1"/>
          <p:nvPr/>
        </p:nvSpPr>
        <p:spPr>
          <a:xfrm>
            <a:off x="429197" y="2331553"/>
            <a:ext cx="8525617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fr-FR" sz="3200" b="1" dirty="0">
                <a:ln w="0"/>
                <a:solidFill>
                  <a:srgbClr val="565F88"/>
                </a:solidFill>
                <a:latin typeface="Dosis" pitchFamily="2" charset="0"/>
              </a:rPr>
              <a:t>Notre classe organi</a:t>
            </a:r>
            <a:r>
              <a:rPr lang="fr-FR" sz="3200" b="1" dirty="0">
                <a:ln w="0"/>
                <a:solidFill>
                  <a:srgbClr val="00ACA4"/>
                </a:solidFill>
                <a:latin typeface="Dosis" pitchFamily="2" charset="0"/>
              </a:rPr>
              <a:t>s</a:t>
            </a:r>
            <a:r>
              <a:rPr lang="fr-FR" sz="3200" b="1" dirty="0">
                <a:ln w="0"/>
                <a:solidFill>
                  <a:srgbClr val="565F88"/>
                </a:solidFill>
                <a:latin typeface="Dosis" pitchFamily="2" charset="0"/>
              </a:rPr>
              <a:t>e un goûter collectif.</a:t>
            </a:r>
          </a:p>
          <a:p>
            <a:pPr lvl="0">
              <a:lnSpc>
                <a:spcPct val="150000"/>
              </a:lnSpc>
            </a:pPr>
            <a:r>
              <a:rPr lang="fr-FR" sz="3200" b="1" dirty="0">
                <a:ln w="0"/>
                <a:solidFill>
                  <a:srgbClr val="565F88"/>
                </a:solidFill>
                <a:latin typeface="Dosis" pitchFamily="2" charset="0"/>
              </a:rPr>
              <a:t>Nous prenons un kilo de rai</a:t>
            </a:r>
            <a:r>
              <a:rPr lang="fr-FR" sz="3200" b="1" dirty="0">
                <a:ln w="0"/>
                <a:solidFill>
                  <a:srgbClr val="00ACA4"/>
                </a:solidFill>
                <a:latin typeface="Dosis" pitchFamily="2" charset="0"/>
              </a:rPr>
              <a:t>s</a:t>
            </a:r>
            <a:r>
              <a:rPr lang="fr-FR" sz="3200" b="1" dirty="0">
                <a:ln w="0"/>
                <a:solidFill>
                  <a:srgbClr val="565F88"/>
                </a:solidFill>
                <a:latin typeface="Dosis" pitchFamily="2" charset="0"/>
              </a:rPr>
              <a:t>ins.</a:t>
            </a:r>
          </a:p>
          <a:p>
            <a:pPr lvl="0">
              <a:lnSpc>
                <a:spcPct val="150000"/>
              </a:lnSpc>
            </a:pPr>
            <a:r>
              <a:rPr lang="fr-FR" sz="3200" b="1" dirty="0">
                <a:ln w="0"/>
                <a:solidFill>
                  <a:srgbClr val="565F88"/>
                </a:solidFill>
                <a:latin typeface="Dosis" pitchFamily="2" charset="0"/>
              </a:rPr>
              <a:t>Il va apporter un gâteau fait à la mai</a:t>
            </a:r>
            <a:r>
              <a:rPr lang="fr-FR" sz="3200" b="1" dirty="0">
                <a:ln w="0"/>
                <a:solidFill>
                  <a:srgbClr val="00ACA4"/>
                </a:solidFill>
                <a:latin typeface="Dosis" pitchFamily="2" charset="0"/>
              </a:rPr>
              <a:t>s</a:t>
            </a:r>
            <a:r>
              <a:rPr lang="fr-FR" sz="3200" b="1" dirty="0">
                <a:ln w="0"/>
                <a:solidFill>
                  <a:srgbClr val="565F88"/>
                </a:solidFill>
                <a:latin typeface="Dosis" pitchFamily="2" charset="0"/>
              </a:rPr>
              <a:t>on.</a:t>
            </a:r>
          </a:p>
          <a:p>
            <a:pPr lvl="0">
              <a:lnSpc>
                <a:spcPct val="150000"/>
              </a:lnSpc>
            </a:pPr>
            <a:r>
              <a:rPr lang="fr-FR" sz="3200" b="1" dirty="0">
                <a:ln w="0"/>
                <a:solidFill>
                  <a:srgbClr val="565F88"/>
                </a:solidFill>
                <a:latin typeface="Dosis" pitchFamily="2" charset="0"/>
              </a:rPr>
              <a:t>il y a plein de bonnes cho</a:t>
            </a:r>
            <a:r>
              <a:rPr lang="fr-FR" sz="3200" b="1" dirty="0">
                <a:ln w="0"/>
                <a:solidFill>
                  <a:srgbClr val="00ACA4"/>
                </a:solidFill>
                <a:latin typeface="Dosis" pitchFamily="2" charset="0"/>
              </a:rPr>
              <a:t>s</a:t>
            </a:r>
            <a:r>
              <a:rPr lang="fr-FR" sz="3200" b="1" dirty="0">
                <a:ln w="0"/>
                <a:solidFill>
                  <a:srgbClr val="565F88"/>
                </a:solidFill>
                <a:latin typeface="Dosis" pitchFamily="2" charset="0"/>
              </a:rPr>
              <a:t>es à manger.</a:t>
            </a:r>
          </a:p>
        </p:txBody>
      </p:sp>
    </p:spTree>
    <p:extLst>
      <p:ext uri="{BB962C8B-B14F-4D97-AF65-F5344CB8AC3E}">
        <p14:creationId xmlns:p14="http://schemas.microsoft.com/office/powerpoint/2010/main" val="55176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41425F-0496-503A-BC0B-7BD53095E7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AB37945-D9B7-53DC-A8DF-12DE6C61F6B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/>
              <a:t>Description de la scène. </a:t>
            </a:r>
          </a:p>
        </p:txBody>
      </p:sp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BA2A9C0-DD14-58C9-7E51-CAF4F124C90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4EB6D6D-9B93-60C9-6DF7-01FB62900A4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 dirty="0"/>
              <a:t>Bonjour - Au revoir  - Moi - Toi </a:t>
            </a:r>
          </a:p>
          <a:p>
            <a:r>
              <a:rPr lang="fr-FR" dirty="0"/>
              <a:t>Un avion - Un ananas - Un abricot - Une banane – Une école</a:t>
            </a: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FCF9D790-6DA7-1324-EB88-D8534BDF3D5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noFill/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87C39423-3F6F-A610-8E39-ABAB8946345F}"/>
              </a:ext>
            </a:extLst>
          </p:cNvPr>
          <p:cNvGrpSpPr/>
          <p:nvPr/>
        </p:nvGrpSpPr>
        <p:grpSpPr>
          <a:xfrm>
            <a:off x="3224463" y="0"/>
            <a:ext cx="2589196" cy="914877"/>
            <a:chOff x="3224463" y="0"/>
            <a:chExt cx="2589196" cy="91487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D9022AC-89B5-2FA3-EF14-710156386EB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C987553-F02E-9712-1BB0-6C426D5C04E7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F7BB6D3F-BEBE-4DFE-8AAB-DAF2D6B882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9732" y="4958781"/>
            <a:ext cx="6344535" cy="1495634"/>
          </a:xfrm>
          <a:prstGeom prst="rect">
            <a:avLst/>
          </a:prstGeom>
        </p:spPr>
      </p:pic>
      <p:pic>
        <p:nvPicPr>
          <p:cNvPr id="20" name="Espace réservé pour une image  19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4BBE3149-4C47-41CD-B419-7EAEEAF2B45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34302"/>
            <a:ext cx="540000" cy="540000"/>
          </a:xfr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BC0D7261-3116-C773-0D01-6EDD8FE77FA4}"/>
              </a:ext>
            </a:extLst>
          </p:cNvPr>
          <p:cNvSpPr txBox="1"/>
          <p:nvPr/>
        </p:nvSpPr>
        <p:spPr>
          <a:xfrm>
            <a:off x="2201410" y="5108401"/>
            <a:ext cx="3375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3.  Activités de vocabulaire  sur livret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F93B3894-7EEC-F08A-4EF0-0AC117FFEA5A}"/>
              </a:ext>
            </a:extLst>
          </p:cNvPr>
          <p:cNvSpPr txBox="1">
            <a:spLocks/>
          </p:cNvSpPr>
          <p:nvPr/>
        </p:nvSpPr>
        <p:spPr>
          <a:xfrm>
            <a:off x="2201410" y="5499733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Activités sur livret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8A6949A-BB39-22B4-BE0D-16F80BBAC38E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FEAFB7D-899C-DDA8-5989-2D182EB18A7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58F4D73-495F-BF2F-CB37-4174EC8666C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4" name="Titre 53">
              <a:extLst>
                <a:ext uri="{FF2B5EF4-FFF2-40B4-BE49-F238E27FC236}">
                  <a16:creationId xmlns:a16="http://schemas.microsoft.com/office/drawing/2014/main" id="{4D349069-3C9F-EDE8-CF04-D26F29E160C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3F6F1A5E-7FEE-F3D0-D500-1484D07FFF73}"/>
              </a:ext>
            </a:extLst>
          </p:cNvPr>
          <p:cNvSpPr/>
          <p:nvPr/>
        </p:nvSpPr>
        <p:spPr>
          <a:xfrm>
            <a:off x="704326" y="1635347"/>
            <a:ext cx="7315200" cy="4778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fr-FR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BD66F2D7-9798-77ED-AB7B-5B61D4419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391" y="2393391"/>
            <a:ext cx="3867674" cy="705267"/>
          </a:xfrm>
        </p:spPr>
        <p:txBody>
          <a:bodyPr/>
          <a:lstStyle/>
          <a:p>
            <a:pPr algn="l">
              <a:lnSpc>
                <a:spcPts val="3200"/>
              </a:lnSpc>
              <a:spcAft>
                <a:spcPts val="1200"/>
              </a:spcAft>
            </a:pPr>
            <a:r>
              <a:rPr lang="fr-MA" sz="2000" b="0" dirty="0"/>
              <a:t>Cette partie de la leçon nécessite l’utilisation du </a:t>
            </a:r>
            <a:r>
              <a:rPr lang="fr-MA" sz="2000" dirty="0"/>
              <a:t>livret de l’élève. </a:t>
            </a:r>
            <a:br>
              <a:rPr lang="fr-MA" sz="2000" b="0" dirty="0"/>
            </a:br>
            <a:br>
              <a:rPr lang="fr-MA" sz="2000" b="0" dirty="0"/>
            </a:br>
            <a:r>
              <a:rPr lang="fr-MA" sz="2000" b="0" dirty="0"/>
              <a:t>En cas </a:t>
            </a:r>
            <a:r>
              <a:rPr lang="fr-MA" sz="2000" dirty="0"/>
              <a:t>d’indisponibilité temporaire </a:t>
            </a:r>
            <a:r>
              <a:rPr lang="fr-MA" sz="2000" b="0" dirty="0"/>
              <a:t>du livret de l’élève, l’enseignant fait lire les élèves sur l’écran.</a:t>
            </a:r>
          </a:p>
        </p:txBody>
      </p:sp>
      <p:sp>
        <p:nvSpPr>
          <p:cNvPr id="33" name="Titre 1">
            <a:extLst>
              <a:ext uri="{FF2B5EF4-FFF2-40B4-BE49-F238E27FC236}">
                <a16:creationId xmlns:a16="http://schemas.microsoft.com/office/drawing/2014/main" id="{9E59C12F-0E8E-CED4-5398-3E2ACF9BC80A}"/>
              </a:ext>
            </a:extLst>
          </p:cNvPr>
          <p:cNvSpPr txBox="1">
            <a:spLocks/>
          </p:cNvSpPr>
          <p:nvPr/>
        </p:nvSpPr>
        <p:spPr>
          <a:xfrm>
            <a:off x="1018596" y="1635346"/>
            <a:ext cx="3867674" cy="705267"/>
          </a:xfrm>
          <a:prstGeom prst="rect">
            <a:avLst/>
          </a:prstGeom>
          <a:noFill/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474F71"/>
                </a:solidFill>
                <a:latin typeface="Dosis" pitchFamily="2" charset="0"/>
                <a:ea typeface="+mj-ea"/>
                <a:cs typeface="+mj-cs"/>
              </a:defRPr>
            </a:lvl1pPr>
          </a:lstStyle>
          <a:p>
            <a:pPr algn="l">
              <a:lnSpc>
                <a:spcPts val="3200"/>
              </a:lnSpc>
              <a:spcAft>
                <a:spcPts val="1200"/>
              </a:spcAft>
            </a:pPr>
            <a:r>
              <a:rPr lang="fr-MA" sz="2400" dirty="0">
                <a:solidFill>
                  <a:srgbClr val="00ACA4"/>
                </a:solidFill>
              </a:rPr>
              <a:t>Remarque importante :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1C7F927-75D9-DAEA-EF04-CFE4E938EB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4759" y="1354179"/>
            <a:ext cx="2660359" cy="423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57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456CA-8A22-A083-776D-AF7600984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BA523585-9C26-1393-C8F2-34AD3CE7D90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A523585-9C26-1393-C8F2-34AD3CE7D90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D547E1FB-134D-32A7-090B-62DE3CBC0B08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D547E1FB-134D-32A7-090B-62DE3CBC0B0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itre 3">
            <a:extLst>
              <a:ext uri="{FF2B5EF4-FFF2-40B4-BE49-F238E27FC236}">
                <a16:creationId xmlns:a16="http://schemas.microsoft.com/office/drawing/2014/main" id="{C4964C34-F498-994C-39D3-D849E73A1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15.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681DF387-5E9D-99BD-3B5B-2103A34F7B0B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C7E86EB7-D5D7-C851-92BD-4FDAA8FFB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1FFDEA7-5B5B-29D9-68DD-4426BFC098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7B33EAFD-EAC6-E931-DD15-8A6ED53EC9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4276" y="1624585"/>
            <a:ext cx="2995448" cy="4762998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8516A397-3D43-F851-04BA-D685C2342210}"/>
              </a:ext>
            </a:extLst>
          </p:cNvPr>
          <p:cNvSpPr/>
          <p:nvPr/>
        </p:nvSpPr>
        <p:spPr>
          <a:xfrm>
            <a:off x="2753483" y="2461160"/>
            <a:ext cx="3194157" cy="1291033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1626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99D43-3449-7748-F872-1C33F407D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69B1613-83BB-54E1-5D35-266221FCB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757" y="1930585"/>
            <a:ext cx="6653130" cy="384403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D00826B7-AF23-C15C-AAB0-5C8A140CABE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D00826B7-AF23-C15C-AAB0-5C8A140CABE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843A6EB5-BA45-0B14-1412-E937CC034EAE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43A6EB5-BA45-0B14-1412-E937CC034EA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5">
            <a:extLst>
              <a:ext uri="{FF2B5EF4-FFF2-40B4-BE49-F238E27FC236}">
                <a16:creationId xmlns:a16="http://schemas.microsoft.com/office/drawing/2014/main" id="{EBAF27E3-974C-8D28-7BB0-112295C0845B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les mots et les phrases à votre voisin. Je vais passer entre les rangs pour vous aider.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279D7943-B446-63EB-79F1-0926EEBCD932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FA5BE9B8-9FED-9615-EA70-B9C3E458EE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3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A055891-5BE0-ADF5-1C50-16AB04C427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36" name="AutoShape 2">
            <a:extLst>
              <a:ext uri="{FF2B5EF4-FFF2-40B4-BE49-F238E27FC236}">
                <a16:creationId xmlns:a16="http://schemas.microsoft.com/office/drawing/2014/main" id="{DD87A592-C772-47A0-F2F0-0A25FA5A381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A007697-584A-6795-21D3-AA983211E3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8F9F9"/>
              </a:clrFrom>
              <a:clrTo>
                <a:srgbClr val="F8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7" r="11290"/>
          <a:stretch>
            <a:fillRect/>
          </a:stretch>
        </p:blipFill>
        <p:spPr bwMode="auto">
          <a:xfrm>
            <a:off x="6167737" y="3680297"/>
            <a:ext cx="2336663" cy="201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71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91AC9D-0C0C-4684-927E-D7846FC83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séance d’aujourd’hui est terminée.  À la maison, relisez les mots et les phrases.  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A477D0B-415C-B65E-BB9D-4BC9542C2E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70249" y="559478"/>
            <a:ext cx="1393241" cy="1024294"/>
          </a:xfrm>
          <a:prstGeom prst="ellipse">
            <a:avLst/>
          </a:prstGeom>
        </p:spPr>
      </p:pic>
      <p:pic>
        <p:nvPicPr>
          <p:cNvPr id="6" name="Nada-Wave">
            <a:hlinkClick r:id="" action="ppaction://media"/>
            <a:extLst>
              <a:ext uri="{FF2B5EF4-FFF2-40B4-BE49-F238E27FC236}">
                <a16:creationId xmlns:a16="http://schemas.microsoft.com/office/drawing/2014/main" id="{9C7963CB-53AE-D73D-2C0C-39B9B662A4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6377" y="2271560"/>
            <a:ext cx="2198551" cy="351111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4533746-2CC0-6ADA-52D5-E244AA1D46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8221" y="1583772"/>
            <a:ext cx="2995448" cy="4762998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2A6F326C-FB42-6828-0514-85ADC7B6DB6F}"/>
              </a:ext>
            </a:extLst>
          </p:cNvPr>
          <p:cNvSpPr/>
          <p:nvPr/>
        </p:nvSpPr>
        <p:spPr>
          <a:xfrm>
            <a:off x="4288221" y="2436112"/>
            <a:ext cx="3194157" cy="1291033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126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E5765066-62E9-C747-F21F-3FFD5EF1BD7D}"/>
              </a:ext>
            </a:extLst>
          </p:cNvPr>
          <p:cNvSpPr/>
          <p:nvPr/>
        </p:nvSpPr>
        <p:spPr>
          <a:xfrm>
            <a:off x="4735350" y="53339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27B67DEB-FA14-C68A-D306-A4EAF613FB6E}"/>
              </a:ext>
            </a:extLst>
          </p:cNvPr>
          <p:cNvSpPr/>
          <p:nvPr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35" name="Organigramme : Terminateur 34">
            <a:extLst>
              <a:ext uri="{FF2B5EF4-FFF2-40B4-BE49-F238E27FC236}">
                <a16:creationId xmlns:a16="http://schemas.microsoft.com/office/drawing/2014/main" id="{B2B40A44-646F-CFD1-8BD6-641115BE99B3}"/>
              </a:ext>
            </a:extLst>
          </p:cNvPr>
          <p:cNvSpPr/>
          <p:nvPr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81152347-F8B0-43CC-CCD6-E085D45C971C}"/>
              </a:ext>
            </a:extLst>
          </p:cNvPr>
          <p:cNvSpPr/>
          <p:nvPr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1" name="Organigramme : Terminateur 40">
            <a:extLst>
              <a:ext uri="{FF2B5EF4-FFF2-40B4-BE49-F238E27FC236}">
                <a16:creationId xmlns:a16="http://schemas.microsoft.com/office/drawing/2014/main" id="{5541FB79-EF30-CC5F-7725-95505B073E2A}"/>
              </a:ext>
            </a:extLst>
          </p:cNvPr>
          <p:cNvSpPr/>
          <p:nvPr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id="{87D26E65-6890-E560-0F8D-1770B785B234}"/>
              </a:ext>
            </a:extLst>
          </p:cNvPr>
          <p:cNvSpPr/>
          <p:nvPr/>
        </p:nvSpPr>
        <p:spPr>
          <a:xfrm>
            <a:off x="648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9" name="Organigramme : Terminateur 48">
            <a:extLst>
              <a:ext uri="{FF2B5EF4-FFF2-40B4-BE49-F238E27FC236}">
                <a16:creationId xmlns:a16="http://schemas.microsoft.com/office/drawing/2014/main" id="{F8E03BE0-12F4-D3D1-EC97-CC64DF167170}"/>
              </a:ext>
            </a:extLst>
          </p:cNvPr>
          <p:cNvSpPr/>
          <p:nvPr/>
        </p:nvSpPr>
        <p:spPr>
          <a:xfrm>
            <a:off x="864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2" name="Espace réservé du texte 60">
            <a:extLst>
              <a:ext uri="{FF2B5EF4-FFF2-40B4-BE49-F238E27FC236}">
                <a16:creationId xmlns:a16="http://schemas.microsoft.com/office/drawing/2014/main" id="{B1633320-881D-3046-CC25-D40DFB941180}"/>
              </a:ext>
            </a:extLst>
          </p:cNvPr>
          <p:cNvSpPr txBox="1">
            <a:spLocks/>
          </p:cNvSpPr>
          <p:nvPr/>
        </p:nvSpPr>
        <p:spPr>
          <a:xfrm>
            <a:off x="808649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Dosis SemiBold" pitchFamily="2" charset="0"/>
              </a:rPr>
              <a:t>Oral  - Acte de parole  2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Dosis SemiBold" pitchFamily="2" charset="0"/>
              </a:rPr>
              <a:t>Ecrit – Point de langue 2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Dosis SemiBold" pitchFamily="2" charset="0"/>
              </a:rPr>
              <a:t>Lecture – Phrases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106D8CA2-60E3-9232-FFC0-312BF804780F}"/>
              </a:ext>
            </a:extLst>
          </p:cNvPr>
          <p:cNvSpPr txBox="1">
            <a:spLocks/>
          </p:cNvSpPr>
          <p:nvPr/>
        </p:nvSpPr>
        <p:spPr>
          <a:xfrm>
            <a:off x="4951350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69B3428C-7F7F-4E71-B064-80FE895C10F7}"/>
              </a:ext>
            </a:extLst>
          </p:cNvPr>
          <p:cNvSpPr txBox="1">
            <a:spLocks/>
          </p:cNvSpPr>
          <p:nvPr/>
        </p:nvSpPr>
        <p:spPr>
          <a:xfrm>
            <a:off x="802706" y="24170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dirty="0"/>
              <a:t>Présentation du vocabulaire </a:t>
            </a:r>
          </a:p>
          <a:p>
            <a:r>
              <a:rPr lang="fr-FR" dirty="0"/>
              <a:t>Exploitation du vocabulaire</a:t>
            </a:r>
          </a:p>
          <a:p>
            <a:r>
              <a:rPr lang="fr-FR" dirty="0"/>
              <a:t>Travail sur livret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EBFAD96D-5FEA-AA42-9005-A218CD1D9E8D}"/>
              </a:ext>
            </a:extLst>
          </p:cNvPr>
          <p:cNvSpPr txBox="1">
            <a:spLocks/>
          </p:cNvSpPr>
          <p:nvPr/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Oral – Dialogue</a:t>
            </a:r>
          </a:p>
          <a:p>
            <a:r>
              <a:rPr lang="fr-FR" dirty="0"/>
              <a:t>Lecture – Texte  ( fluidité et compréhension)</a:t>
            </a:r>
          </a:p>
        </p:txBody>
      </p:sp>
      <p:sp>
        <p:nvSpPr>
          <p:cNvPr id="7" name="Espace réservé du texte 5">
            <a:extLst>
              <a:ext uri="{FF2B5EF4-FFF2-40B4-BE49-F238E27FC236}">
                <a16:creationId xmlns:a16="http://schemas.microsoft.com/office/drawing/2014/main" id="{4B9D94D2-948F-A6A8-1CAC-6BC21867784E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587584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Oral –  Prise de parole</a:t>
            </a:r>
          </a:p>
          <a:p>
            <a:r>
              <a:rPr lang="fr-FR" dirty="0"/>
              <a:t>Ecriture – Texte  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163DB757-7C3D-BA35-87C1-AACF4198E876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442FDABA-C7C8-E3A0-6491-582EC66A5821}"/>
              </a:ext>
            </a:extLst>
          </p:cNvPr>
          <p:cNvSpPr txBox="1">
            <a:spLocks/>
          </p:cNvSpPr>
          <p:nvPr/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dirty="0"/>
              <a:t>Oral – Dialogue</a:t>
            </a:r>
          </a:p>
          <a:p>
            <a:r>
              <a:rPr lang="fr-FR" dirty="0"/>
              <a:t>Lecture - Lettre a - A</a:t>
            </a:r>
          </a:p>
          <a:p>
            <a:r>
              <a:rPr lang="fr-FR" dirty="0"/>
              <a:t>Ecriture - Lettre a - A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7D1ACA2B-BFD3-B131-6BF7-D2A7955F9D5B}"/>
              </a:ext>
            </a:extLst>
          </p:cNvPr>
          <p:cNvSpPr/>
          <p:nvPr/>
        </p:nvSpPr>
        <p:spPr>
          <a:xfrm>
            <a:off x="628649" y="3691639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5" name="Organigramme : Terminateur 14">
            <a:extLst>
              <a:ext uri="{FF2B5EF4-FFF2-40B4-BE49-F238E27FC236}">
                <a16:creationId xmlns:a16="http://schemas.microsoft.com/office/drawing/2014/main" id="{0A118541-6BA8-BB7E-AE58-3425554DD650}"/>
              </a:ext>
            </a:extLst>
          </p:cNvPr>
          <p:cNvSpPr/>
          <p:nvPr/>
        </p:nvSpPr>
        <p:spPr>
          <a:xfrm>
            <a:off x="857457" y="3437892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24D7B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3B0CEE0E-931E-BC8E-6E37-F46F71039430}"/>
              </a:ext>
            </a:extLst>
          </p:cNvPr>
          <p:cNvSpPr/>
          <p:nvPr/>
        </p:nvSpPr>
        <p:spPr>
          <a:xfrm>
            <a:off x="828000" y="3904371"/>
            <a:ext cx="3412875" cy="783350"/>
          </a:xfrm>
          <a:prstGeom prst="roundRect">
            <a:avLst/>
          </a:prstGeom>
          <a:solidFill>
            <a:srgbClr val="EAF8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DB4F95E1-E3C8-4F00-C2F5-F2BDCB6E2DCC}"/>
              </a:ext>
            </a:extLst>
          </p:cNvPr>
          <p:cNvSpPr txBox="1">
            <a:spLocks/>
          </p:cNvSpPr>
          <p:nvPr/>
        </p:nvSpPr>
        <p:spPr>
          <a:xfrm>
            <a:off x="857457" y="3895721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Oral – Acte de parole 1</a:t>
            </a:r>
          </a:p>
          <a:p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Ecriture – Point de langue 1</a:t>
            </a:r>
          </a:p>
          <a:p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Lecture – Mots avec difficultés </a:t>
            </a:r>
          </a:p>
        </p:txBody>
      </p:sp>
      <p:sp>
        <p:nvSpPr>
          <p:cNvPr id="20" name="Titre 30">
            <a:extLst>
              <a:ext uri="{FF2B5EF4-FFF2-40B4-BE49-F238E27FC236}">
                <a16:creationId xmlns:a16="http://schemas.microsoft.com/office/drawing/2014/main" id="{32810026-5F34-F9FA-D80E-E50AFB04BD15}"/>
              </a:ext>
            </a:extLst>
          </p:cNvPr>
          <p:cNvSpPr txBox="1">
            <a:spLocks/>
          </p:cNvSpPr>
          <p:nvPr/>
        </p:nvSpPr>
        <p:spPr>
          <a:xfrm>
            <a:off x="429300" y="1076588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Dosis" pitchFamily="2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3200" dirty="0">
                <a:solidFill>
                  <a:srgbClr val="424D7B"/>
                </a:solidFill>
              </a:rPr>
              <a:t>Organisation de la semaine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7E05167C-6008-9D73-C668-A2506D636D42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6C427B5-0910-4D26-8972-5FDA44B4B88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2FB3778-AF11-363D-931E-EF9B0455927E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4" name="Titre 53">
              <a:extLst>
                <a:ext uri="{FF2B5EF4-FFF2-40B4-BE49-F238E27FC236}">
                  <a16:creationId xmlns:a16="http://schemas.microsoft.com/office/drawing/2014/main" id="{966875DD-AAE1-5C5C-0B04-A348CD64F306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>
            <a:extLst>
              <a:ext uri="{FF2B5EF4-FFF2-40B4-BE49-F238E27FC236}">
                <a16:creationId xmlns:a16="http://schemas.microsoft.com/office/drawing/2014/main" id="{82B5FAC4-ACF8-1ECD-6767-F343568C1958}"/>
              </a:ext>
            </a:extLst>
          </p:cNvPr>
          <p:cNvSpPr txBox="1"/>
          <p:nvPr/>
        </p:nvSpPr>
        <p:spPr>
          <a:xfrm>
            <a:off x="2245716" y="2156862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 Acte de parole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221200" y="251686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Poser la question : « Comment ça va ? » </a:t>
            </a:r>
          </a:p>
        </p:txBody>
      </p:sp>
      <p:sp>
        <p:nvSpPr>
          <p:cNvPr id="2" name="Titre 8">
            <a:extLst>
              <a:ext uri="{FF2B5EF4-FFF2-40B4-BE49-F238E27FC236}">
                <a16:creationId xmlns:a16="http://schemas.microsoft.com/office/drawing/2014/main" id="{FBDBFE65-F4C9-6FDF-25BC-CC094D414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254325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C7BE4-DD51-D044-61FA-10D172ABB770}"/>
              </a:ext>
            </a:extLst>
          </p:cNvPr>
          <p:cNvSpPr/>
          <p:nvPr/>
        </p:nvSpPr>
        <p:spPr>
          <a:xfrm>
            <a:off x="3224463" y="365760"/>
            <a:ext cx="2483318" cy="549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ABD516-1996-19C9-BBAB-D73765A0E1A8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9DC79B1-1704-F0E7-E55C-A3EF5C987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390" y="1998092"/>
            <a:ext cx="6411220" cy="1409897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EE86C26F-C557-2C1B-6E2E-7A9D90E59D95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5FDA0A5-21B4-04C4-97DF-CB8AC3054075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EA226FB-5780-B7F4-2256-62C93B043695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CA965265-0FB9-E3FC-4908-A5790B00F17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sp>
        <p:nvSpPr>
          <p:cNvPr id="23" name="Espace réservé du texte 12">
            <a:extLst>
              <a:ext uri="{FF2B5EF4-FFF2-40B4-BE49-F238E27FC236}">
                <a16:creationId xmlns:a16="http://schemas.microsoft.com/office/drawing/2014/main" id="{373A5D2A-B2B0-8E96-C118-05EF33021E6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39321" y="3997654"/>
            <a:ext cx="4960805" cy="756000"/>
          </a:xfrm>
        </p:spPr>
        <p:txBody>
          <a:bodyPr/>
          <a:lstStyle/>
          <a:p>
            <a:r>
              <a:rPr lang="fr-FR" sz="1400" dirty="0"/>
              <a:t>Utiliser le verbe « vouloir  » au conditionnel présent.</a:t>
            </a:r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0FE69516-1712-98D7-CA3F-DFCBBF4736A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47934" y="5477948"/>
            <a:ext cx="4960805" cy="756000"/>
          </a:xfrm>
        </p:spPr>
        <p:txBody>
          <a:bodyPr/>
          <a:lstStyle/>
          <a:p>
            <a:r>
              <a:rPr lang="fr-FR" sz="1400" dirty="0"/>
              <a:t>Mots avec difficultés : « s » qui se prononce « z ».</a:t>
            </a:r>
            <a:endParaRPr lang="fr-MA" sz="1400" dirty="0"/>
          </a:p>
        </p:txBody>
      </p:sp>
      <p:sp>
        <p:nvSpPr>
          <p:cNvPr id="26" name="Espace réservé du texte 5">
            <a:extLst>
              <a:ext uri="{FF2B5EF4-FFF2-40B4-BE49-F238E27FC236}">
                <a16:creationId xmlns:a16="http://schemas.microsoft.com/office/drawing/2014/main" id="{59461AF7-2B2C-449D-72B0-56D988C8BAD7}"/>
              </a:ext>
            </a:extLst>
          </p:cNvPr>
          <p:cNvSpPr txBox="1">
            <a:spLocks/>
          </p:cNvSpPr>
          <p:nvPr/>
        </p:nvSpPr>
        <p:spPr>
          <a:xfrm>
            <a:off x="2267724" y="2486381"/>
            <a:ext cx="4960805" cy="756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Acte de parole 1 : « parler des ingrédients d’une recette ». </a:t>
            </a:r>
          </a:p>
        </p:txBody>
      </p:sp>
      <p:pic>
        <p:nvPicPr>
          <p:cNvPr id="19" name="Espace réservé pour une image  2">
            <a:extLst>
              <a:ext uri="{FF2B5EF4-FFF2-40B4-BE49-F238E27FC236}">
                <a16:creationId xmlns:a16="http://schemas.microsoft.com/office/drawing/2014/main" id="{2CB27E79-FEB1-C366-F1BB-CC8AE09D103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66972" y="3401046"/>
            <a:ext cx="539750" cy="539750"/>
          </a:xfrm>
        </p:spPr>
      </p:pic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FA906F25-3C83-D921-6630-2B2B7E5D79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33739" y="1927381"/>
            <a:ext cx="539750" cy="539750"/>
          </a:xfrm>
          <a:prstGeom prst="rect">
            <a:avLst/>
          </a:prstGeom>
          <a:noFill/>
        </p:spPr>
      </p:pic>
      <p:pic>
        <p:nvPicPr>
          <p:cNvPr id="6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41524F3-2301-9C28-A2F1-B9B36B90FE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66972" y="4937948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805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71D40B-5686-CFDB-2B8A-D36D1E708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8">
            <a:extLst>
              <a:ext uri="{FF2B5EF4-FFF2-40B4-BE49-F238E27FC236}">
                <a16:creationId xmlns:a16="http://schemas.microsoft.com/office/drawing/2014/main" id="{2238F1BB-7996-EB28-7E3A-5CFA322A5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 La leçon de français commence maintenant. Soyez attentifs !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2F65193-B5F4-FD68-D507-8432932A52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5573" y="558264"/>
            <a:ext cx="1393241" cy="1024294"/>
          </a:xfrm>
          <a:prstGeom prst="ellipse">
            <a:avLst/>
          </a:prstGeom>
        </p:spPr>
      </p:pic>
      <p:pic>
        <p:nvPicPr>
          <p:cNvPr id="6" name="Nada-Wave">
            <a:hlinkClick r:id="" action="ppaction://media"/>
            <a:extLst>
              <a:ext uri="{FF2B5EF4-FFF2-40B4-BE49-F238E27FC236}">
                <a16:creationId xmlns:a16="http://schemas.microsoft.com/office/drawing/2014/main" id="{4CA2EFBD-4162-8CD8-90C1-D6E6CD5727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04824" y="2362199"/>
            <a:ext cx="2190014" cy="3497484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389D8358-B4CD-2373-68CF-12C06B737147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b="1466"/>
          <a:stretch>
            <a:fillRect/>
          </a:stretch>
        </p:blipFill>
        <p:spPr>
          <a:xfrm>
            <a:off x="2575387" y="2362200"/>
            <a:ext cx="1996613" cy="3497484"/>
          </a:xfrm>
        </p:spPr>
      </p:pic>
    </p:spTree>
    <p:extLst>
      <p:ext uri="{BB962C8B-B14F-4D97-AF65-F5344CB8AC3E}">
        <p14:creationId xmlns:p14="http://schemas.microsoft.com/office/powerpoint/2010/main" val="421783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71D40B-5686-CFDB-2B8A-D36D1E708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8">
            <a:extLst>
              <a:ext uri="{FF2B5EF4-FFF2-40B4-BE49-F238E27FC236}">
                <a16:creationId xmlns:a16="http://schemas.microsoft.com/office/drawing/2014/main" id="{2238F1BB-7996-EB28-7E3A-5CFA322A5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Avant de commencer nous allons corriger les activités de vocabulaire.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826B8F6-561A-81CF-74A2-30A30D1791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4447" y="1582558"/>
            <a:ext cx="2975106" cy="4389500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F1E1E81-DC59-D02F-4260-6BA8346F1493}"/>
              </a:ext>
            </a:extLst>
          </p:cNvPr>
          <p:cNvSpPr/>
          <p:nvPr/>
        </p:nvSpPr>
        <p:spPr>
          <a:xfrm>
            <a:off x="3084447" y="2131995"/>
            <a:ext cx="2960432" cy="399174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E0CE5F9F-7549-BF05-ACAD-FEFE53629C3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4D8F97FA-7460-B7F7-FF8C-8BFAD2A7F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C844607-843A-F646-B179-4582C0BF29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329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680D40-C5C4-42C1-766D-847A0AE90C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1B8A15-E2D4-5B4D-CB18-463972E97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 sur votre livret. Répétons ensemble ces mots.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2850A591-A1B3-14EE-3E50-B7145F2BE73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A389E8CB-9AF8-9F1E-BD65-E3EAD7B3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7E26D8D-00C6-C864-74D4-A51AAB33D3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5B44CDD8-080B-B048-8CD9-B5AF3F94FD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9096" y="2088683"/>
            <a:ext cx="5721345" cy="382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85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9030</TotalTime>
  <Words>1169</Words>
  <PresentationFormat>Affichage à l'écran (4:3)</PresentationFormat>
  <Paragraphs>158</Paragraphs>
  <Slides>49</Slides>
  <Notes>2</Notes>
  <HiddenSlides>0</HiddenSlides>
  <MMClips>8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6</vt:i4>
      </vt:variant>
      <vt:variant>
        <vt:lpstr>Titres des diapositives</vt:lpstr>
      </vt:variant>
      <vt:variant>
        <vt:i4>49</vt:i4>
      </vt:variant>
    </vt:vector>
  </HeadingPairs>
  <TitlesOfParts>
    <vt:vector size="63" baseType="lpstr">
      <vt:lpstr>Calibri</vt:lpstr>
      <vt:lpstr>Wingdings</vt:lpstr>
      <vt:lpstr>Dosis ExtraBold</vt:lpstr>
      <vt:lpstr>Dosis SemiBold</vt:lpstr>
      <vt:lpstr>Arial</vt:lpstr>
      <vt:lpstr>Aptos</vt:lpstr>
      <vt:lpstr>Dosis</vt:lpstr>
      <vt:lpstr>Dosis Medium</vt:lpstr>
      <vt:lpstr>2_Conception personnalisée</vt:lpstr>
      <vt:lpstr>00_Env-Enseignant</vt:lpstr>
      <vt:lpstr>Oral</vt:lpstr>
      <vt:lpstr>Lecture</vt:lpstr>
      <vt:lpstr>Ecriture</vt:lpstr>
      <vt:lpstr>1_Lecture</vt:lpstr>
      <vt:lpstr>Présentation PowerPoint</vt:lpstr>
      <vt:lpstr>Il convient de lancer le mode diaporama pour la diffusion de la leçon en classe</vt:lpstr>
      <vt:lpstr>Pictogrammes</vt:lpstr>
      <vt:lpstr>Contenu de la semaine </vt:lpstr>
      <vt:lpstr>Présentation PowerPoint</vt:lpstr>
      <vt:lpstr>Plan de la séance 2</vt:lpstr>
      <vt:lpstr>Bonjour les enfants !  La leçon de français commence maintenant. Soyez attentifs !</vt:lpstr>
      <vt:lpstr>Avant de commencer nous allons corriger les activités de vocabulaire.</vt:lpstr>
      <vt:lpstr>Corrigez sur votre livret. Répétons ensemble ces mots. </vt:lpstr>
      <vt:lpstr>Aujourd’hui, nous allons apprendre à poser une question avec Majd et Nada. Soyez attentifs. </vt:lpstr>
      <vt:lpstr>Lecture de la vidéo </vt:lpstr>
      <vt:lpstr>Maintenant, on va poser la question comme Majd et Nada. Répétons ensemble. </vt:lpstr>
      <vt:lpstr>Voici d’autres exemples. Qui veut les expliquer ?  </vt:lpstr>
      <vt:lpstr>Présentation PowerPoint</vt:lpstr>
      <vt:lpstr>Présentation PowerPoint</vt:lpstr>
      <vt:lpstr>Maintenant nous allons apprendre à répondre à la question.</vt:lpstr>
      <vt:lpstr>Lecture de la vidéo </vt:lpstr>
      <vt:lpstr>Maintenant, on va répondre à la question comme Majd et Nada. Répétons ensemble. </vt:lpstr>
      <vt:lpstr>Voici d’autres exemples.  </vt:lpstr>
      <vt:lpstr>Présentation PowerPoint</vt:lpstr>
      <vt:lpstr>Chacun joue le dialogue avec son voisin. </vt:lpstr>
      <vt:lpstr>Présentation PowerPoint</vt:lpstr>
      <vt:lpstr>On va faire la conjugaison du verbe « vouloir » au conditionnel présent. Écoutez bien !</vt:lpstr>
      <vt:lpstr>Lecture de la vidéo </vt:lpstr>
      <vt:lpstr>Répétons ensemble. </vt:lpstr>
      <vt:lpstr>Qui veut compléter la phrase avec le verbe « vouloir »  au conditionnel présent ? Levez la main. </vt:lpstr>
      <vt:lpstr>Je  voudrais acheter des œufs. Qui veut expliquer la phrase ? </vt:lpstr>
      <vt:lpstr>Qui veut compléter la phrase avec le verbe « vouloir »  au conditionnel présent ? Levez la main. </vt:lpstr>
      <vt:lpstr>Nous voudrions faire un gâteau. Qui veut expliquer la phrase ? </vt:lpstr>
      <vt:lpstr>Qui veut compléter la phrase avec le verbe vouloir au conditionnel présent? Levez la main. </vt:lpstr>
      <vt:lpstr>Elles  voudraient aller à l’épicier du quartier. Qui veut expliquer la phrase ? </vt:lpstr>
      <vt:lpstr>Cette partie de la leçon nécessite l’utilisation du livret de l’élève.   En cas d’indisponibilité temporaire du livret de l’élève, l’enseignant prépare des activités écrites à réaliser par les élèves sur cahier. </vt:lpstr>
      <vt:lpstr>Prenez vos livrets à la page 17.</vt:lpstr>
      <vt:lpstr>Sur votre livret, lisez silencieusement la conjugaison du verbe. Vous avez 1 minute. </vt:lpstr>
      <vt:lpstr>Présentation PowerPoint</vt:lpstr>
      <vt:lpstr>Présentation PowerPoint</vt:lpstr>
      <vt:lpstr>Plan de la séance 2</vt:lpstr>
      <vt:lpstr>Maintenant, nous allons faire de la lecture.</vt:lpstr>
      <vt:lpstr>On va apprendre différentes façons de lire la lettre « s ». Soyez attentifs..</vt:lpstr>
      <vt:lpstr>Présentation PowerPoint</vt:lpstr>
      <vt:lpstr>Lisez ces mots en silence.</vt:lpstr>
      <vt:lpstr>Qui veut lire à voix haute ? </vt:lpstr>
      <vt:lpstr>Lisez ces phrases silencieusement. Après je vais diffuser une lecture audio. </vt:lpstr>
      <vt:lpstr>Lecture audio. </vt:lpstr>
      <vt:lpstr>Qui veut lire à voix haute ?</vt:lpstr>
      <vt:lpstr>Cette partie de la leçon nécessite l’utilisation du livret de l’élève.   En cas d’indisponibilité temporaire du livret de l’élève, l’enseignant fait lire les élèves sur l’écran.</vt:lpstr>
      <vt:lpstr>Prenez vos livrets à la page 15.</vt:lpstr>
      <vt:lpstr>Présentation PowerPoint</vt:lpstr>
      <vt:lpstr>La séance d’aujourd’hui est terminée.  À la maison, relisez les mots et les phrases.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2025-11-03T15:08:29Z</dcterms:modified>
</cp:coreProperties>
</file>