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</p:sldMasterIdLst>
  <p:notesMasterIdLst>
    <p:notesMasterId r:id="rId69"/>
  </p:notesMasterIdLst>
  <p:sldIdLst>
    <p:sldId id="922" r:id="rId16"/>
    <p:sldId id="1029" r:id="rId17"/>
    <p:sldId id="951" r:id="rId18"/>
    <p:sldId id="1056" r:id="rId19"/>
    <p:sldId id="798" r:id="rId20"/>
    <p:sldId id="799" r:id="rId21"/>
    <p:sldId id="917" r:id="rId22"/>
    <p:sldId id="899" r:id="rId23"/>
    <p:sldId id="900" r:id="rId24"/>
    <p:sldId id="901" r:id="rId25"/>
    <p:sldId id="1063" r:id="rId26"/>
    <p:sldId id="844" r:id="rId27"/>
    <p:sldId id="1058" r:id="rId28"/>
    <p:sldId id="1065" r:id="rId29"/>
    <p:sldId id="1067" r:id="rId30"/>
    <p:sldId id="1066" r:id="rId31"/>
    <p:sldId id="955" r:id="rId32"/>
    <p:sldId id="800" r:id="rId33"/>
    <p:sldId id="902" r:id="rId34"/>
    <p:sldId id="905" r:id="rId35"/>
    <p:sldId id="904" r:id="rId36"/>
    <p:sldId id="867" r:id="rId37"/>
    <p:sldId id="1016" r:id="rId38"/>
    <p:sldId id="1031" r:id="rId39"/>
    <p:sldId id="937" r:id="rId40"/>
    <p:sldId id="945" r:id="rId41"/>
    <p:sldId id="941" r:id="rId42"/>
    <p:sldId id="946" r:id="rId43"/>
    <p:sldId id="952" r:id="rId44"/>
    <p:sldId id="953" r:id="rId45"/>
    <p:sldId id="958" r:id="rId46"/>
    <p:sldId id="1059" r:id="rId47"/>
    <p:sldId id="959" r:id="rId48"/>
    <p:sldId id="1060" r:id="rId49"/>
    <p:sldId id="1061" r:id="rId50"/>
    <p:sldId id="1062" r:id="rId51"/>
    <p:sldId id="987" r:id="rId52"/>
    <p:sldId id="988" r:id="rId53"/>
    <p:sldId id="1043" r:id="rId54"/>
    <p:sldId id="1044" r:id="rId55"/>
    <p:sldId id="1045" r:id="rId56"/>
    <p:sldId id="1049" r:id="rId57"/>
    <p:sldId id="1048" r:id="rId58"/>
    <p:sldId id="1047" r:id="rId59"/>
    <p:sldId id="1046" r:id="rId60"/>
    <p:sldId id="1051" r:id="rId61"/>
    <p:sldId id="1050" r:id="rId62"/>
    <p:sldId id="1052" r:id="rId63"/>
    <p:sldId id="1053" r:id="rId64"/>
    <p:sldId id="831" r:id="rId65"/>
    <p:sldId id="832" r:id="rId66"/>
    <p:sldId id="1054" r:id="rId67"/>
    <p:sldId id="1018" r:id="rId68"/>
  </p:sldIdLst>
  <p:sldSz cx="9144000" cy="6858000" type="screen4x3"/>
  <p:notesSz cx="6735763" cy="9866313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</p:embeddedFont>
    <p:embeddedFont>
      <p:font typeface="Dosis SemiBold" pitchFamily="2" charset="0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F26553"/>
    <a:srgbClr val="E84234"/>
    <a:srgbClr val="2AB6D7"/>
    <a:srgbClr val="55B7DE"/>
    <a:srgbClr val="A1A6BC"/>
    <a:srgbClr val="424D7B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740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font" Target="fonts/font5.fntdata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notesMaster" Target="notesMasters/notesMaster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00:29:46.97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00:29:54.0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4:04.1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4:04.1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7:26.5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7:26.5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73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15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92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70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493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92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89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75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829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1" y="20973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8333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11" Type="http://schemas.openxmlformats.org/officeDocument/2006/relationships/image" Target="../media/image34.gif"/><Relationship Id="rId10" Type="http://schemas.openxmlformats.org/officeDocument/2006/relationships/image" Target="../media/image17.png"/><Relationship Id="rId4" Type="http://schemas.openxmlformats.org/officeDocument/2006/relationships/customXml" Target="../ink/ink3.xml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5" Type="http://schemas.openxmlformats.org/officeDocument/2006/relationships/customXml" Target="../ink/ink7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image" Target="../media/image5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11" Type="http://schemas.openxmlformats.org/officeDocument/2006/relationships/image" Target="../media/image34.gif"/><Relationship Id="rId10" Type="http://schemas.openxmlformats.org/officeDocument/2006/relationships/image" Target="../media/image17.png"/><Relationship Id="rId4" Type="http://schemas.openxmlformats.org/officeDocument/2006/relationships/customXml" Target="../ink/ink8.xml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27.xml"/><Relationship Id="rId6" Type="http://schemas.openxmlformats.org/officeDocument/2006/relationships/customXml" Target="../ink/ink11.xml"/><Relationship Id="rId5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NULL"/><Relationship Id="rId7" Type="http://schemas.openxmlformats.org/officeDocument/2006/relationships/image" Target="../media/image29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4" Type="http://schemas.openxmlformats.org/officeDocument/2006/relationships/customXml" Target="../ink/ink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NUL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customXml" Target="../ink/ink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11" Type="http://schemas.openxmlformats.org/officeDocument/2006/relationships/image" Target="../media/image34.gif"/><Relationship Id="rId10" Type="http://schemas.openxmlformats.org/officeDocument/2006/relationships/image" Target="../media/image17.png"/><Relationship Id="rId4" Type="http://schemas.openxmlformats.org/officeDocument/2006/relationships/customXml" Target="../ink/ink14.xml"/><Relationship Id="rId9" Type="http://schemas.openxmlformats.org/officeDocument/2006/relationships/image" Target="NULL"/><Relationship Id="rId1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27.xml"/><Relationship Id="rId6" Type="http://schemas.openxmlformats.org/officeDocument/2006/relationships/customXml" Target="../ink/ink18.xm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customXml" Target="../ink/ink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5" Type="http://schemas.openxmlformats.org/officeDocument/2006/relationships/customXml" Target="../ink/ink21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image" Target="../media/image5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11" Type="http://schemas.openxmlformats.org/officeDocument/2006/relationships/image" Target="../media/image34.gif"/><Relationship Id="rId10" Type="http://schemas.openxmlformats.org/officeDocument/2006/relationships/image" Target="../media/image17.png"/><Relationship Id="rId4" Type="http://schemas.openxmlformats.org/officeDocument/2006/relationships/customXml" Target="../ink/ink22.xml"/><Relationship Id="rId9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27.xml"/><Relationship Id="rId6" Type="http://schemas.openxmlformats.org/officeDocument/2006/relationships/customXml" Target="../ink/ink25.xml"/><Relationship Id="rId5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30.png"/><Relationship Id="rId7" Type="http://schemas.openxmlformats.org/officeDocument/2006/relationships/customXml" Target="../ink/ink2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1.png"/><Relationship Id="rId4" Type="http://schemas.openxmlformats.org/officeDocument/2006/relationships/customXml" Target="../ink/ink26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00.png"/><Relationship Id="rId5" Type="http://schemas.openxmlformats.org/officeDocument/2006/relationships/customXml" Target="../ink/ink29.xml"/><Relationship Id="rId4" Type="http://schemas.openxmlformats.org/officeDocument/2006/relationships/image" Target="../media/image4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30.png"/><Relationship Id="rId7" Type="http://schemas.openxmlformats.org/officeDocument/2006/relationships/customXml" Target="../ink/ink3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1.png"/><Relationship Id="rId4" Type="http://schemas.openxmlformats.org/officeDocument/2006/relationships/customXml" Target="../ink/ink3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30.png"/><Relationship Id="rId7" Type="http://schemas.openxmlformats.org/officeDocument/2006/relationships/customXml" Target="../ink/ink3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1.png"/><Relationship Id="rId4" Type="http://schemas.openxmlformats.org/officeDocument/2006/relationships/customXml" Target="../ink/ink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emf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customXml" Target="../ink/ink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F70D51-5382-4E78-1388-1CB573A4D05F}"/>
              </a:ext>
            </a:extLst>
          </p:cNvPr>
          <p:cNvSpPr txBox="1"/>
          <p:nvPr/>
        </p:nvSpPr>
        <p:spPr>
          <a:xfrm>
            <a:off x="4572000" y="5273997"/>
            <a:ext cx="16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Séance 4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026F97-147C-24E2-CB91-39E4A6C4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D37FEAC-E540-1763-7F2B-92446DCF6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AC34-9C00-E9F6-83BB-DF66158F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95E81AD-C2CE-0812-8F4F-A4D7A62711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846AC35-E5CB-0BDF-135B-D04EE934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63DBF43-9780-B3C0-D912-FEE6945C2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6_P1_W2_S4_dialg">
            <a:hlinkClick r:id="" action="ppaction://media"/>
            <a:extLst>
              <a:ext uri="{FF2B5EF4-FFF2-40B4-BE49-F238E27FC236}">
                <a16:creationId xmlns:a16="http://schemas.microsoft.com/office/drawing/2014/main" id="{47701A50-4AB4-85A5-358D-049C92D67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7051"/>
          <a:stretch>
            <a:fillRect/>
          </a:stretch>
        </p:blipFill>
        <p:spPr>
          <a:xfrm>
            <a:off x="1096696" y="2310063"/>
            <a:ext cx="7435304" cy="33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2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7495D13-A114-4D51-9EFF-E918DF9CF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730" y="1920923"/>
            <a:ext cx="6306539" cy="43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73C748-CB18-1ECA-8ECE-D6E1B12314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586" y="289545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4DD56D-74F4-4546-36E6-87B37BD9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51971C-54E7-9EA8-64D6-39694E2225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2473" y="225727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626306-FE66-AA83-2AD9-9567FF4E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432794" y="228614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327356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82D0E2-8494-D7EA-8870-B6664D86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3E953C-71B1-EFC9-DEE9-2202A8C13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6543F7-827C-41BF-EEE7-5A01C57CA445}"/>
              </a:ext>
            </a:extLst>
          </p:cNvPr>
          <p:cNvSpPr txBox="1"/>
          <p:nvPr/>
        </p:nvSpPr>
        <p:spPr>
          <a:xfrm>
            <a:off x="709504" y="3210893"/>
            <a:ext cx="2734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marché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demande à l’autre ce qu’il veut acheter pour se recette.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9E8508E-84C4-E8F3-CBB0-28CE40203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BACC35-C88D-B95F-CCFE-B283BC23C5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C293E8-A824-D380-FFA2-3B9ADC55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99856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D98F90-BBBB-CE82-FA29-8BFEE892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100" y="285870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réfléchis silencieusement à ce qu’il va dire dans le dialogue. Quels sont les ingrédients de sa recette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60055B-111D-9DDB-36B9-3797AEFE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C9A1230-4257-1DA8-9FC7-4787A687F174}"/>
              </a:ext>
            </a:extLst>
          </p:cNvPr>
          <p:cNvSpPr txBox="1"/>
          <p:nvPr/>
        </p:nvSpPr>
        <p:spPr>
          <a:xfrm>
            <a:off x="709504" y="3210893"/>
            <a:ext cx="2734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marché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demande à l’autre ce qu’il veut acheter pour se recette.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35F1B012-63C4-8341-4827-0879E2CA66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0167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826BE5-F1BC-3554-F034-716CA98339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7987" y="222052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E7951A4-BE50-E363-F98C-38C835417B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148308" y="224939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9104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7659FC-5538-DAF0-D4B1-94EDBC5225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1065" y="2895452"/>
            <a:ext cx="4521869" cy="3014579"/>
          </a:xfrm>
          <a:prstGeom prst="rect">
            <a:avLst/>
          </a:prstGeom>
        </p:spPr>
      </p:pic>
      <p:sp>
        <p:nvSpPr>
          <p:cNvPr id="7" name="Titre 8">
            <a:extLst>
              <a:ext uri="{FF2B5EF4-FFF2-40B4-BE49-F238E27FC236}">
                <a16:creationId xmlns:a16="http://schemas.microsoft.com/office/drawing/2014/main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37285BA1-D090-33C5-E1CF-31B308F0C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2621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5886D6-646F-D317-3073-70A2606B0E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98952" y="2257272"/>
            <a:ext cx="1383692" cy="12241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D87199-4EFC-E8CE-9734-B17F3CFB97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59273" y="2286146"/>
            <a:ext cx="1383692" cy="12241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A289B7-CCCA-B208-7CCB-8883F27BA38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419911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1768" y="2785126"/>
            <a:ext cx="4960805" cy="705267"/>
          </a:xfrm>
        </p:spPr>
        <p:txBody>
          <a:bodyPr/>
          <a:lstStyle/>
          <a:p>
            <a:r>
              <a:rPr lang="fr-FR" sz="1400" dirty="0"/>
              <a:t>Jouer un dialogue reprenant l’acte de parole :  « Que veux-tu acheter pour ta recette? » « Combien voudrais-tu de _______? ».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fr-FR" sz="3600" dirty="0"/>
              <a:t>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B64559A-9D2D-476C-1306-BF348F037E9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3BD94A-F5D4-33BC-1CA7-70C47ECDB1F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0EAF81-42EB-4E40-8F4E-125DA25868C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F60AC041-8B8E-226C-CD26-6717D69A27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un texte. 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aujourd’hui.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a – u –j –o – u – r – d – apostrophe –h –u - i.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23C9E7-70D0-6207-F16D-FD23E22DAD47}"/>
              </a:ext>
            </a:extLst>
          </p:cNvPr>
          <p:cNvSpPr txBox="1"/>
          <p:nvPr/>
        </p:nvSpPr>
        <p:spPr>
          <a:xfrm>
            <a:off x="547172" y="2776898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" pitchFamily="2" charset="0"/>
              </a:rPr>
              <a:t>Aujourd’hui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CFDACAE-E2E1-1655-7CB4-C7EE82C39C2B}"/>
              </a:ext>
            </a:extLst>
          </p:cNvPr>
          <p:cNvSpPr txBox="1"/>
          <p:nvPr/>
        </p:nvSpPr>
        <p:spPr>
          <a:xfrm>
            <a:off x="3138688" y="2994054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chez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B750B5C4-9823-16C5-CC3C-5946ABB0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chez.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c –h – e - z.</a:t>
            </a:r>
            <a:endParaRPr lang="fr-FR" dirty="0"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81D55D9-9B7C-B738-90A6-C6B61BB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Qui veut lire ? </a:t>
            </a: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7273F1-5176-7D2E-3A2A-F6B843890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BFC6E6-4E28-E9BC-07EC-7922E5F778D5}"/>
              </a:ext>
            </a:extLst>
          </p:cNvPr>
          <p:cNvSpPr txBox="1"/>
          <p:nvPr/>
        </p:nvSpPr>
        <p:spPr>
          <a:xfrm>
            <a:off x="547172" y="2776898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" pitchFamily="2" charset="0"/>
              </a:rPr>
              <a:t>Aujourd’hui        chez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86C55B-824F-6B05-8847-0159DDB6D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540" y="1321902"/>
            <a:ext cx="3041497" cy="47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tout seuls.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06E6E10-18A9-2BF1-5454-59EA5998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320" y="1727084"/>
            <a:ext cx="3041497" cy="479383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4C13DBC-8ADA-9C82-0252-1A5C90D8E6D5}"/>
              </a:ext>
            </a:extLst>
          </p:cNvPr>
          <p:cNvSpPr/>
          <p:nvPr/>
        </p:nvSpPr>
        <p:spPr>
          <a:xfrm>
            <a:off x="3198319" y="2720058"/>
            <a:ext cx="3170949" cy="141788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37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Après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76E61C-1309-2674-E4A0-78AF1FED739C}"/>
              </a:ext>
            </a:extLst>
          </p:cNvPr>
          <p:cNvSpPr/>
          <p:nvPr/>
        </p:nvSpPr>
        <p:spPr>
          <a:xfrm>
            <a:off x="1480009" y="1771070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E518FA9-5B6D-D95D-48B0-9FC957F39F3A}"/>
              </a:ext>
            </a:extLst>
          </p:cNvPr>
          <p:cNvSpPr/>
          <p:nvPr/>
        </p:nvSpPr>
        <p:spPr>
          <a:xfrm>
            <a:off x="321928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7AC295-9811-9547-302B-1D72D7D52162}"/>
              </a:ext>
            </a:extLst>
          </p:cNvPr>
          <p:cNvSpPr txBox="1"/>
          <p:nvPr/>
        </p:nvSpPr>
        <p:spPr>
          <a:xfrm>
            <a:off x="173538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0932A6-801A-968B-218E-22DB4EBB2D3E}"/>
              </a:ext>
            </a:extLst>
          </p:cNvPr>
          <p:cNvSpPr txBox="1"/>
          <p:nvPr/>
        </p:nvSpPr>
        <p:spPr>
          <a:xfrm>
            <a:off x="346010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EE01A41-77D4-FC9B-C8C1-AA5758A4BE9E}"/>
              </a:ext>
            </a:extLst>
          </p:cNvPr>
          <p:cNvSpPr/>
          <p:nvPr/>
        </p:nvSpPr>
        <p:spPr>
          <a:xfrm>
            <a:off x="493930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7795B5-A8F1-F6D2-749F-2C8CB1B7CA17}"/>
              </a:ext>
            </a:extLst>
          </p:cNvPr>
          <p:cNvSpPr txBox="1"/>
          <p:nvPr/>
        </p:nvSpPr>
        <p:spPr>
          <a:xfrm>
            <a:off x="51801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AC0B43-30B9-6772-1F6B-55F28238131D}"/>
              </a:ext>
            </a:extLst>
          </p:cNvPr>
          <p:cNvSpPr txBox="1"/>
          <p:nvPr/>
        </p:nvSpPr>
        <p:spPr>
          <a:xfrm>
            <a:off x="1192226" y="3047735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goûter en classe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Aujourd’hui, notre classe organise un goûter collectif. Le maître va apporter des biscuits. Des élèves vont apporter de bons gâteaux faits à la maison.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51237DF-09B5-B4D9-C434-77113DE029AC}"/>
              </a:ext>
            </a:extLst>
          </p:cNvPr>
          <p:cNvSpPr/>
          <p:nvPr/>
        </p:nvSpPr>
        <p:spPr>
          <a:xfrm>
            <a:off x="6678580" y="177598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C57FD4-118A-45CE-541C-2A2F2B7A5751}"/>
              </a:ext>
            </a:extLst>
          </p:cNvPr>
          <p:cNvSpPr txBox="1"/>
          <p:nvPr/>
        </p:nvSpPr>
        <p:spPr>
          <a:xfrm>
            <a:off x="6919398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A79746-1D65-BCBF-061E-F2E30358C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BC4131F-3323-7051-643A-A453BC187A86}"/>
              </a:ext>
            </a:extLst>
          </p:cNvPr>
          <p:cNvSpPr/>
          <p:nvPr/>
        </p:nvSpPr>
        <p:spPr>
          <a:xfrm>
            <a:off x="1480009" y="1771070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70B6E4A-CA93-C3F5-8145-7F6199814B03}"/>
              </a:ext>
            </a:extLst>
          </p:cNvPr>
          <p:cNvSpPr/>
          <p:nvPr/>
        </p:nvSpPr>
        <p:spPr>
          <a:xfrm>
            <a:off x="321928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141A73-0DF5-F91B-1A30-9C99C3A6C6DA}"/>
              </a:ext>
            </a:extLst>
          </p:cNvPr>
          <p:cNvSpPr txBox="1"/>
          <p:nvPr/>
        </p:nvSpPr>
        <p:spPr>
          <a:xfrm>
            <a:off x="173538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45364F-2A84-5FC4-319E-7C121127A06C}"/>
              </a:ext>
            </a:extLst>
          </p:cNvPr>
          <p:cNvSpPr txBox="1"/>
          <p:nvPr/>
        </p:nvSpPr>
        <p:spPr>
          <a:xfrm>
            <a:off x="346010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2809CB0-5D02-31AD-8BC1-11F5ADD7917B}"/>
              </a:ext>
            </a:extLst>
          </p:cNvPr>
          <p:cNvSpPr/>
          <p:nvPr/>
        </p:nvSpPr>
        <p:spPr>
          <a:xfrm>
            <a:off x="493930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B342BB-D672-9F67-DDB8-DFE6D05CCDB7}"/>
              </a:ext>
            </a:extLst>
          </p:cNvPr>
          <p:cNvSpPr txBox="1"/>
          <p:nvPr/>
        </p:nvSpPr>
        <p:spPr>
          <a:xfrm>
            <a:off x="51801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5A511D3-7E9B-C03E-71AD-CD7467B9C03D}"/>
              </a:ext>
            </a:extLst>
          </p:cNvPr>
          <p:cNvSpPr/>
          <p:nvPr/>
        </p:nvSpPr>
        <p:spPr>
          <a:xfrm>
            <a:off x="6678580" y="177598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68125C-7262-540F-D430-87B60484EB8A}"/>
              </a:ext>
            </a:extLst>
          </p:cNvPr>
          <p:cNvSpPr txBox="1"/>
          <p:nvPr/>
        </p:nvSpPr>
        <p:spPr>
          <a:xfrm>
            <a:off x="6919398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pic>
        <p:nvPicPr>
          <p:cNvPr id="5" name="p1 Le goûter en classe">
            <a:hlinkClick r:id="" action="ppaction://media"/>
            <a:extLst>
              <a:ext uri="{FF2B5EF4-FFF2-40B4-BE49-F238E27FC236}">
                <a16:creationId xmlns:a16="http://schemas.microsoft.com/office/drawing/2014/main" id="{DC233102-78AF-9709-4614-25A6D65357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3447" t="16140" r="5824" b="29720"/>
          <a:stretch>
            <a:fillRect/>
          </a:stretch>
        </p:blipFill>
        <p:spPr>
          <a:xfrm>
            <a:off x="494468" y="2435125"/>
            <a:ext cx="7772796" cy="34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32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0AE96D-B89D-D2A5-A174-FA72638E18B4}"/>
              </a:ext>
            </a:extLst>
          </p:cNvPr>
          <p:cNvSpPr/>
          <p:nvPr/>
        </p:nvSpPr>
        <p:spPr>
          <a:xfrm>
            <a:off x="1480009" y="1771070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BF8691C-27FB-E687-FC68-37E1C4C8FF17}"/>
              </a:ext>
            </a:extLst>
          </p:cNvPr>
          <p:cNvSpPr/>
          <p:nvPr/>
        </p:nvSpPr>
        <p:spPr>
          <a:xfrm>
            <a:off x="321928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BA67FD-636A-0DEF-F701-F55832E2EEF9}"/>
              </a:ext>
            </a:extLst>
          </p:cNvPr>
          <p:cNvSpPr txBox="1"/>
          <p:nvPr/>
        </p:nvSpPr>
        <p:spPr>
          <a:xfrm>
            <a:off x="173538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B62CCA-03B2-EC36-EE90-BE98241A1F33}"/>
              </a:ext>
            </a:extLst>
          </p:cNvPr>
          <p:cNvSpPr txBox="1"/>
          <p:nvPr/>
        </p:nvSpPr>
        <p:spPr>
          <a:xfrm>
            <a:off x="346010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857BFF0-4CB8-5065-EA42-AFF14C368FF2}"/>
              </a:ext>
            </a:extLst>
          </p:cNvPr>
          <p:cNvSpPr/>
          <p:nvPr/>
        </p:nvSpPr>
        <p:spPr>
          <a:xfrm>
            <a:off x="493930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A19DBD-8EE2-2959-F67F-0A89D3735A16}"/>
              </a:ext>
            </a:extLst>
          </p:cNvPr>
          <p:cNvSpPr txBox="1"/>
          <p:nvPr/>
        </p:nvSpPr>
        <p:spPr>
          <a:xfrm>
            <a:off x="51801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C372E8C-4189-E700-1432-ECACF9B1C18F}"/>
              </a:ext>
            </a:extLst>
          </p:cNvPr>
          <p:cNvSpPr/>
          <p:nvPr/>
        </p:nvSpPr>
        <p:spPr>
          <a:xfrm>
            <a:off x="6678580" y="177598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3A7140-1493-FDEC-E69F-7E5D2F400B3B}"/>
              </a:ext>
            </a:extLst>
          </p:cNvPr>
          <p:cNvSpPr txBox="1"/>
          <p:nvPr/>
        </p:nvSpPr>
        <p:spPr>
          <a:xfrm>
            <a:off x="6919398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5AA59A-EFB3-D5F6-EB1B-1B10CBF5178E}"/>
              </a:ext>
            </a:extLst>
          </p:cNvPr>
          <p:cNvSpPr txBox="1"/>
          <p:nvPr/>
        </p:nvSpPr>
        <p:spPr>
          <a:xfrm>
            <a:off x="1156859" y="3047735"/>
            <a:ext cx="683028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goûter en classe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Aujourd’hui, notre classe organise un goûter collectif. Le maître va apporter des biscuits. Des élèves vont apporter de bons gâteaux faits à la maison. </a:t>
            </a:r>
          </a:p>
        </p:txBody>
      </p:sp>
    </p:spTree>
    <p:extLst>
      <p:ext uri="{BB962C8B-B14F-4D97-AF65-F5344CB8AC3E}">
        <p14:creationId xmlns:p14="http://schemas.microsoft.com/office/powerpoint/2010/main" val="55176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partie.  Lisez en silence.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94E5D9-A48D-B92F-53D8-BF674D9697ED}"/>
              </a:ext>
            </a:extLst>
          </p:cNvPr>
          <p:cNvSpPr/>
          <p:nvPr/>
        </p:nvSpPr>
        <p:spPr>
          <a:xfrm>
            <a:off x="3233501" y="1750366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2E46DF5-9CBB-0140-D909-6D0D4CEE3A70}"/>
              </a:ext>
            </a:extLst>
          </p:cNvPr>
          <p:cNvSpPr/>
          <p:nvPr/>
        </p:nvSpPr>
        <p:spPr>
          <a:xfrm>
            <a:off x="1542254" y="174637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C391F9-AD1A-3853-E6E6-6AC7E988101C}"/>
              </a:ext>
            </a:extLst>
          </p:cNvPr>
          <p:cNvSpPr txBox="1"/>
          <p:nvPr/>
        </p:nvSpPr>
        <p:spPr>
          <a:xfrm>
            <a:off x="3488877" y="174492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7181A5-0DBA-54F6-A594-F7195A3B4FA0}"/>
              </a:ext>
            </a:extLst>
          </p:cNvPr>
          <p:cNvSpPr txBox="1"/>
          <p:nvPr/>
        </p:nvSpPr>
        <p:spPr>
          <a:xfrm>
            <a:off x="1783072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DA581B3-1CC2-8686-6C23-6E54A4FACD4E}"/>
              </a:ext>
            </a:extLst>
          </p:cNvPr>
          <p:cNvSpPr/>
          <p:nvPr/>
        </p:nvSpPr>
        <p:spPr>
          <a:xfrm>
            <a:off x="493930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228CAE-F929-3CC1-6165-245B198A29C6}"/>
              </a:ext>
            </a:extLst>
          </p:cNvPr>
          <p:cNvSpPr txBox="1"/>
          <p:nvPr/>
        </p:nvSpPr>
        <p:spPr>
          <a:xfrm>
            <a:off x="51801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1C0EFA0-AE19-A507-78B2-0941FDDA01CE}"/>
              </a:ext>
            </a:extLst>
          </p:cNvPr>
          <p:cNvSpPr/>
          <p:nvPr/>
        </p:nvSpPr>
        <p:spPr>
          <a:xfrm>
            <a:off x="6678580" y="177598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38C7CB-742D-B17C-4C8E-1C78F2B562E7}"/>
              </a:ext>
            </a:extLst>
          </p:cNvPr>
          <p:cNvSpPr txBox="1"/>
          <p:nvPr/>
        </p:nvSpPr>
        <p:spPr>
          <a:xfrm>
            <a:off x="6919398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4CE2617-1E13-1D45-6E7B-C1317871AC3B}"/>
              </a:ext>
            </a:extLst>
          </p:cNvPr>
          <p:cNvSpPr txBox="1"/>
          <p:nvPr/>
        </p:nvSpPr>
        <p:spPr>
          <a:xfrm>
            <a:off x="1156859" y="3201971"/>
            <a:ext cx="683028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Yasmine voudrait acheter des pommes et du raisin. Karim voudrait partager du fromage. Et moi, je voudrais offrir des jus. </a:t>
            </a:r>
          </a:p>
        </p:txBody>
      </p:sp>
    </p:spTree>
    <p:extLst>
      <p:ext uri="{BB962C8B-B14F-4D97-AF65-F5344CB8AC3E}">
        <p14:creationId xmlns:p14="http://schemas.microsoft.com/office/powerpoint/2010/main" val="395342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85C7A0-2D93-7F91-BE2F-DDF7001C7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83DA76-EC95-D18C-75DA-C8181B4729D6}"/>
              </a:ext>
            </a:extLst>
          </p:cNvPr>
          <p:cNvSpPr/>
          <p:nvPr/>
        </p:nvSpPr>
        <p:spPr>
          <a:xfrm>
            <a:off x="3233501" y="1750366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90B67B3-1B68-CD7C-6154-2C01F942D75A}"/>
              </a:ext>
            </a:extLst>
          </p:cNvPr>
          <p:cNvSpPr/>
          <p:nvPr/>
        </p:nvSpPr>
        <p:spPr>
          <a:xfrm>
            <a:off x="1542254" y="174637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65FD77-3FA5-4024-2F5B-9C589EC7F355}"/>
              </a:ext>
            </a:extLst>
          </p:cNvPr>
          <p:cNvSpPr txBox="1"/>
          <p:nvPr/>
        </p:nvSpPr>
        <p:spPr>
          <a:xfrm>
            <a:off x="3488877" y="174492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A516A7-86C9-1334-888B-7EFE233E0BB4}"/>
              </a:ext>
            </a:extLst>
          </p:cNvPr>
          <p:cNvSpPr txBox="1"/>
          <p:nvPr/>
        </p:nvSpPr>
        <p:spPr>
          <a:xfrm>
            <a:off x="1783072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486FAD8-5CCC-5D64-460E-6A7C9E79BF78}"/>
              </a:ext>
            </a:extLst>
          </p:cNvPr>
          <p:cNvSpPr/>
          <p:nvPr/>
        </p:nvSpPr>
        <p:spPr>
          <a:xfrm>
            <a:off x="493930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C17355-6C4A-395C-6487-A454934FD44A}"/>
              </a:ext>
            </a:extLst>
          </p:cNvPr>
          <p:cNvSpPr txBox="1"/>
          <p:nvPr/>
        </p:nvSpPr>
        <p:spPr>
          <a:xfrm>
            <a:off x="51801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4B20AF7-415B-77E6-69FB-C77E1E728416}"/>
              </a:ext>
            </a:extLst>
          </p:cNvPr>
          <p:cNvSpPr/>
          <p:nvPr/>
        </p:nvSpPr>
        <p:spPr>
          <a:xfrm>
            <a:off x="6678580" y="177598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43AFE6D-CBDE-F276-5F14-10B3348131FB}"/>
              </a:ext>
            </a:extLst>
          </p:cNvPr>
          <p:cNvSpPr txBox="1"/>
          <p:nvPr/>
        </p:nvSpPr>
        <p:spPr>
          <a:xfrm>
            <a:off x="6919398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pic>
        <p:nvPicPr>
          <p:cNvPr id="4" name="p2 Le goûter en classe">
            <a:hlinkClick r:id="" action="ppaction://media"/>
            <a:extLst>
              <a:ext uri="{FF2B5EF4-FFF2-40B4-BE49-F238E27FC236}">
                <a16:creationId xmlns:a16="http://schemas.microsoft.com/office/drawing/2014/main" id="{C277C499-AAA5-86B3-D82C-33BD74EB7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3576" t="29082" r="4700" b="34153"/>
          <a:stretch>
            <a:fillRect/>
          </a:stretch>
        </p:blipFill>
        <p:spPr>
          <a:xfrm>
            <a:off x="802231" y="2884695"/>
            <a:ext cx="7638707" cy="22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9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20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0310C7-8B7A-65C9-CDA2-9B031FFF9FCA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42A297D-FCA2-1158-8054-F1AC81C99EF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BD7704-9EFD-1DDE-D8D4-C75F512C8F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10F6A3A-7786-3E09-175B-2A0FC33BDB02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C76278A-0898-CFF8-1F19-B598AC72BF0A}"/>
              </a:ext>
            </a:extLst>
          </p:cNvPr>
          <p:cNvSpPr/>
          <p:nvPr/>
        </p:nvSpPr>
        <p:spPr>
          <a:xfrm>
            <a:off x="3233501" y="1750366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EBB0841-A8F6-3393-DC4E-836300BC4CF8}"/>
              </a:ext>
            </a:extLst>
          </p:cNvPr>
          <p:cNvSpPr/>
          <p:nvPr/>
        </p:nvSpPr>
        <p:spPr>
          <a:xfrm>
            <a:off x="1542254" y="174637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5D2416-4C00-E5C5-7549-73B78A9F50F5}"/>
              </a:ext>
            </a:extLst>
          </p:cNvPr>
          <p:cNvSpPr txBox="1"/>
          <p:nvPr/>
        </p:nvSpPr>
        <p:spPr>
          <a:xfrm>
            <a:off x="3488877" y="174492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11E808-FF99-8EAA-B0AB-6B36BDD350E5}"/>
              </a:ext>
            </a:extLst>
          </p:cNvPr>
          <p:cNvSpPr txBox="1"/>
          <p:nvPr/>
        </p:nvSpPr>
        <p:spPr>
          <a:xfrm>
            <a:off x="1783072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D2868C9-E4EE-240D-16DA-A1D36B55A152}"/>
              </a:ext>
            </a:extLst>
          </p:cNvPr>
          <p:cNvSpPr/>
          <p:nvPr/>
        </p:nvSpPr>
        <p:spPr>
          <a:xfrm>
            <a:off x="4939306" y="176562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D5EF17-05BA-A007-74A9-54012D54F2A1}"/>
              </a:ext>
            </a:extLst>
          </p:cNvPr>
          <p:cNvSpPr txBox="1"/>
          <p:nvPr/>
        </p:nvSpPr>
        <p:spPr>
          <a:xfrm>
            <a:off x="51801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A57CA98-4FC0-5A5C-455D-6A804FC55B23}"/>
              </a:ext>
            </a:extLst>
          </p:cNvPr>
          <p:cNvSpPr/>
          <p:nvPr/>
        </p:nvSpPr>
        <p:spPr>
          <a:xfrm>
            <a:off x="6678580" y="177598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2ADB21E-0B51-362C-169F-0C5123A4BE7D}"/>
              </a:ext>
            </a:extLst>
          </p:cNvPr>
          <p:cNvSpPr txBox="1"/>
          <p:nvPr/>
        </p:nvSpPr>
        <p:spPr>
          <a:xfrm>
            <a:off x="6919398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1EF9073-44A6-6A52-71DE-E9F275630E9B}"/>
              </a:ext>
            </a:extLst>
          </p:cNvPr>
          <p:cNvSpPr txBox="1"/>
          <p:nvPr/>
        </p:nvSpPr>
        <p:spPr>
          <a:xfrm>
            <a:off x="1156859" y="3201971"/>
            <a:ext cx="683028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Yasmine voudrait acheter des pommes et du raisin. Karim voudrait partager du fromage. Et moi, je voudrais offrir des jus. </a:t>
            </a:r>
          </a:p>
        </p:txBody>
      </p:sp>
    </p:spTree>
    <p:extLst>
      <p:ext uri="{BB962C8B-B14F-4D97-AF65-F5344CB8AC3E}">
        <p14:creationId xmlns:p14="http://schemas.microsoft.com/office/powerpoint/2010/main" val="68892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2D3BB-0485-66F6-D2B1-CABA73F48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0AB5923-3CDC-3A05-F92C-0978B1891827}"/>
                  </a:ext>
                </a:extLst>
              </p14:cNvPr>
              <p14:cNvContentPartPr/>
              <p14:nvPr/>
            </p14:nvContentPartPr>
            <p14:xfrm>
              <a:off x="2313475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0AB5923-3CDC-3A05-F92C-0978B18918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4475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0969874-C074-895A-D9B8-4CF388BF338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5A6E96BD-335A-F5EE-765F-2E3BF64BC05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031518E-9EE1-9BAA-E656-403CAB896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D88BD4-38C2-9F34-5BF6-F6D2FB72E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BAB16A41-8ADD-F31A-C448-FC69647A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 partie.  Lisez en silence.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7660314-1C41-6576-77EE-CA0F3321510C}"/>
              </a:ext>
            </a:extLst>
          </p:cNvPr>
          <p:cNvSpPr/>
          <p:nvPr/>
        </p:nvSpPr>
        <p:spPr>
          <a:xfrm>
            <a:off x="1541409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5D9F2CA-1BDD-BDE1-F27E-540B65DA45D1}"/>
              </a:ext>
            </a:extLst>
          </p:cNvPr>
          <p:cNvSpPr/>
          <p:nvPr/>
        </p:nvSpPr>
        <p:spPr>
          <a:xfrm>
            <a:off x="328068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26566F2-35AF-A64D-FDE2-3B0D72254DC2}"/>
              </a:ext>
            </a:extLst>
          </p:cNvPr>
          <p:cNvSpPr txBox="1"/>
          <p:nvPr/>
        </p:nvSpPr>
        <p:spPr>
          <a:xfrm>
            <a:off x="179678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09A4357-8F78-5512-6FD6-EF0D0CE28D04}"/>
              </a:ext>
            </a:extLst>
          </p:cNvPr>
          <p:cNvSpPr txBox="1"/>
          <p:nvPr/>
        </p:nvSpPr>
        <p:spPr>
          <a:xfrm>
            <a:off x="352150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61C98EC-C60F-C95C-56DD-B3F6967360C3}"/>
              </a:ext>
            </a:extLst>
          </p:cNvPr>
          <p:cNvSpPr/>
          <p:nvPr/>
        </p:nvSpPr>
        <p:spPr>
          <a:xfrm>
            <a:off x="5000706" y="176562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8F595D-32B7-BD6B-9437-C2AF4C370A55}"/>
              </a:ext>
            </a:extLst>
          </p:cNvPr>
          <p:cNvSpPr txBox="1"/>
          <p:nvPr/>
        </p:nvSpPr>
        <p:spPr>
          <a:xfrm>
            <a:off x="52415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47284EA-638C-736C-DE8E-65463FC10AC5}"/>
              </a:ext>
            </a:extLst>
          </p:cNvPr>
          <p:cNvSpPr/>
          <p:nvPr/>
        </p:nvSpPr>
        <p:spPr>
          <a:xfrm>
            <a:off x="6629608" y="1757876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71B189-2A05-945E-A69B-DEBDC90C44AA}"/>
              </a:ext>
            </a:extLst>
          </p:cNvPr>
          <p:cNvSpPr txBox="1"/>
          <p:nvPr/>
        </p:nvSpPr>
        <p:spPr>
          <a:xfrm>
            <a:off x="6870426" y="174752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0AF9DD-71BF-B39F-3BA8-DBDFEA1F46AF}"/>
              </a:ext>
            </a:extLst>
          </p:cNvPr>
          <p:cNvSpPr txBox="1"/>
          <p:nvPr/>
        </p:nvSpPr>
        <p:spPr>
          <a:xfrm>
            <a:off x="1156859" y="2809391"/>
            <a:ext cx="683028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Nous allons chez Rachid, l’épicier, pour acheter ce qu’il faut : nous prenons deux litres de jus, un kilo de pommes, un kilo de raisins et deux paquets de fromage.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Nous payons l’épicier et nous allons à l’école, qui se trouve juste en face de l’épicerie de Rachid.</a:t>
            </a:r>
          </a:p>
        </p:txBody>
      </p:sp>
    </p:spTree>
    <p:extLst>
      <p:ext uri="{BB962C8B-B14F-4D97-AF65-F5344CB8AC3E}">
        <p14:creationId xmlns:p14="http://schemas.microsoft.com/office/powerpoint/2010/main" val="110843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836002D-DBFA-DC6D-C97E-F74A3004C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07BD73B-EFD7-D7BA-6610-B0589E296D6E}"/>
                  </a:ext>
                </a:extLst>
              </p14:cNvPr>
              <p14:cNvContentPartPr/>
              <p14:nvPr/>
            </p14:nvContentPartPr>
            <p14:xfrm>
              <a:off x="2313475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D07BD73B-EFD7-D7BA-6610-B0589E296D6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04475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371BA8F-3481-6BF7-AEBC-43383C639452}"/>
              </a:ext>
            </a:extLst>
          </p:cNvPr>
          <p:cNvSpPr/>
          <p:nvPr/>
        </p:nvSpPr>
        <p:spPr>
          <a:xfrm>
            <a:off x="1541409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73D18FB-F088-12E6-64D3-AFC472382FA8}"/>
              </a:ext>
            </a:extLst>
          </p:cNvPr>
          <p:cNvSpPr/>
          <p:nvPr/>
        </p:nvSpPr>
        <p:spPr>
          <a:xfrm>
            <a:off x="328068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6EDD52-BDC9-E354-522B-5C6871C659D9}"/>
              </a:ext>
            </a:extLst>
          </p:cNvPr>
          <p:cNvSpPr txBox="1"/>
          <p:nvPr/>
        </p:nvSpPr>
        <p:spPr>
          <a:xfrm>
            <a:off x="179678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F3FF72-BEB0-4344-E719-4A15C0E6092E}"/>
              </a:ext>
            </a:extLst>
          </p:cNvPr>
          <p:cNvSpPr txBox="1"/>
          <p:nvPr/>
        </p:nvSpPr>
        <p:spPr>
          <a:xfrm>
            <a:off x="352150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76094B7-C2E6-ABD7-D93E-E62094FC7390}"/>
              </a:ext>
            </a:extLst>
          </p:cNvPr>
          <p:cNvSpPr/>
          <p:nvPr/>
        </p:nvSpPr>
        <p:spPr>
          <a:xfrm>
            <a:off x="5000706" y="176562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E0B621-8ED9-9F94-FA36-DDBDF5235E2A}"/>
              </a:ext>
            </a:extLst>
          </p:cNvPr>
          <p:cNvSpPr txBox="1"/>
          <p:nvPr/>
        </p:nvSpPr>
        <p:spPr>
          <a:xfrm>
            <a:off x="52415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38A4DFA-F2DE-01F4-0375-6E644B23B9BB}"/>
              </a:ext>
            </a:extLst>
          </p:cNvPr>
          <p:cNvSpPr/>
          <p:nvPr/>
        </p:nvSpPr>
        <p:spPr>
          <a:xfrm>
            <a:off x="6629608" y="1757876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4C63C11-CDE1-B733-62F2-B895C1025D41}"/>
              </a:ext>
            </a:extLst>
          </p:cNvPr>
          <p:cNvSpPr txBox="1"/>
          <p:nvPr/>
        </p:nvSpPr>
        <p:spPr>
          <a:xfrm>
            <a:off x="6870426" y="174752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pic>
        <p:nvPicPr>
          <p:cNvPr id="4" name="p3 Le goûter en classe">
            <a:hlinkClick r:id="" action="ppaction://media"/>
            <a:extLst>
              <a:ext uri="{FF2B5EF4-FFF2-40B4-BE49-F238E27FC236}">
                <a16:creationId xmlns:a16="http://schemas.microsoft.com/office/drawing/2014/main" id="{C282D0FB-46BF-7C88-82F2-70F1588B15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7366" t="23999" r="7116" b="22125"/>
          <a:stretch>
            <a:fillRect/>
          </a:stretch>
        </p:blipFill>
        <p:spPr>
          <a:xfrm>
            <a:off x="1015335" y="2648974"/>
            <a:ext cx="7113330" cy="33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F8C7-EB60-EBC2-10C7-1889FBFD9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BA51B-37F0-E571-21F0-364D79C9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1CEE739-446A-DCE9-D3B2-54362D02254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4DF3762-7CF6-F2DF-7145-E26DE61E181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A8C645-C578-EF00-70B4-DFACD59368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27982F26-4F08-BA2D-6274-50BA4BD9E8DF}"/>
                  </a:ext>
                </a:extLst>
              </p14:cNvPr>
              <p14:cNvContentPartPr/>
              <p14:nvPr/>
            </p14:nvContentPartPr>
            <p14:xfrm>
              <a:off x="2313475" y="1083385"/>
              <a:ext cx="360" cy="3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27982F26-4F08-BA2D-6274-50BA4BD9E8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04475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E9B12FF-1F98-A07A-6F2D-45A147548896}"/>
              </a:ext>
            </a:extLst>
          </p:cNvPr>
          <p:cNvSpPr/>
          <p:nvPr/>
        </p:nvSpPr>
        <p:spPr>
          <a:xfrm>
            <a:off x="1541409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1170BC1-B4A4-767D-9CE5-FF6E6EC206FC}"/>
              </a:ext>
            </a:extLst>
          </p:cNvPr>
          <p:cNvSpPr/>
          <p:nvPr/>
        </p:nvSpPr>
        <p:spPr>
          <a:xfrm>
            <a:off x="3280683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79F987-45C4-DF55-91C8-0B475ADA091A}"/>
              </a:ext>
            </a:extLst>
          </p:cNvPr>
          <p:cNvSpPr txBox="1"/>
          <p:nvPr/>
        </p:nvSpPr>
        <p:spPr>
          <a:xfrm>
            <a:off x="1796785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FD57AEB-914A-1E77-19AE-B0252C0179CC}"/>
              </a:ext>
            </a:extLst>
          </p:cNvPr>
          <p:cNvSpPr txBox="1"/>
          <p:nvPr/>
        </p:nvSpPr>
        <p:spPr>
          <a:xfrm>
            <a:off x="3521501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4163D54-91F7-2DA8-4E1F-99A5C2F3FA61}"/>
              </a:ext>
            </a:extLst>
          </p:cNvPr>
          <p:cNvSpPr/>
          <p:nvPr/>
        </p:nvSpPr>
        <p:spPr>
          <a:xfrm>
            <a:off x="5000706" y="176562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B0B91D-EACD-AEFB-BE90-A175BF6245CD}"/>
              </a:ext>
            </a:extLst>
          </p:cNvPr>
          <p:cNvSpPr txBox="1"/>
          <p:nvPr/>
        </p:nvSpPr>
        <p:spPr>
          <a:xfrm>
            <a:off x="5241524" y="175527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1FAA5FC-4E7C-E790-72E6-5E67E7014A11}"/>
              </a:ext>
            </a:extLst>
          </p:cNvPr>
          <p:cNvSpPr/>
          <p:nvPr/>
        </p:nvSpPr>
        <p:spPr>
          <a:xfrm>
            <a:off x="6629608" y="1757876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0CBAD11-80AF-136E-3B84-671CF1B6326F}"/>
              </a:ext>
            </a:extLst>
          </p:cNvPr>
          <p:cNvSpPr txBox="1"/>
          <p:nvPr/>
        </p:nvSpPr>
        <p:spPr>
          <a:xfrm>
            <a:off x="6870426" y="1747525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5D08A6-1910-1F3F-7F53-E8925F25F8E3}"/>
              </a:ext>
            </a:extLst>
          </p:cNvPr>
          <p:cNvSpPr txBox="1"/>
          <p:nvPr/>
        </p:nvSpPr>
        <p:spPr>
          <a:xfrm>
            <a:off x="1156859" y="2777859"/>
            <a:ext cx="683028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Nous allons chez Rachid, l’épicier, pour acheter ce qu’il faut : nous prenons deux litres de jus, un kilo de pommes, un kilo de raisins et deux paquets de fromage.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Nous payons l’épicier et nous allons à l’école, qui se trouve juste en face de l’épicerie de Rachid.</a:t>
            </a:r>
          </a:p>
        </p:txBody>
      </p:sp>
    </p:spTree>
    <p:extLst>
      <p:ext uri="{BB962C8B-B14F-4D97-AF65-F5344CB8AC3E}">
        <p14:creationId xmlns:p14="http://schemas.microsoft.com/office/powerpoint/2010/main" val="330568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2D3BB-0485-66F6-D2B1-CABA73F48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0AB5923-3CDC-3A05-F92C-0978B18918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0969874-C074-895A-D9B8-4CF388BF338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5A6E96BD-335A-F5EE-765F-2E3BF64BC05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031518E-9EE1-9BAA-E656-403CAB896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D88BD4-38C2-9F34-5BF6-F6D2FB72E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BAB16A41-8ADD-F31A-C448-FC69647A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quatrième et dernière partie.  Lisez en silence.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7660314-1C41-6576-77EE-CA0F3321510C}"/>
              </a:ext>
            </a:extLst>
          </p:cNvPr>
          <p:cNvSpPr/>
          <p:nvPr/>
        </p:nvSpPr>
        <p:spPr>
          <a:xfrm>
            <a:off x="1683301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5D9F2CA-1BDD-BDE1-F27E-540B65DA45D1}"/>
              </a:ext>
            </a:extLst>
          </p:cNvPr>
          <p:cNvSpPr/>
          <p:nvPr/>
        </p:nvSpPr>
        <p:spPr>
          <a:xfrm>
            <a:off x="3422575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26566F2-35AF-A64D-FDE2-3B0D72254DC2}"/>
              </a:ext>
            </a:extLst>
          </p:cNvPr>
          <p:cNvSpPr txBox="1"/>
          <p:nvPr/>
        </p:nvSpPr>
        <p:spPr>
          <a:xfrm>
            <a:off x="1938677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09A4357-8F78-5512-6FD6-EF0D0CE28D04}"/>
              </a:ext>
            </a:extLst>
          </p:cNvPr>
          <p:cNvSpPr txBox="1"/>
          <p:nvPr/>
        </p:nvSpPr>
        <p:spPr>
          <a:xfrm>
            <a:off x="3663393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61C98EC-C60F-C95C-56DD-B3F6967360C3}"/>
              </a:ext>
            </a:extLst>
          </p:cNvPr>
          <p:cNvSpPr/>
          <p:nvPr/>
        </p:nvSpPr>
        <p:spPr>
          <a:xfrm>
            <a:off x="6686712" y="178955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8F595D-32B7-BD6B-9437-C2AF4C370A55}"/>
              </a:ext>
            </a:extLst>
          </p:cNvPr>
          <p:cNvSpPr txBox="1"/>
          <p:nvPr/>
        </p:nvSpPr>
        <p:spPr>
          <a:xfrm>
            <a:off x="6927530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89BC02B-0001-0D1C-E2C1-DEC36202BC2C}"/>
              </a:ext>
            </a:extLst>
          </p:cNvPr>
          <p:cNvSpPr/>
          <p:nvPr/>
        </p:nvSpPr>
        <p:spPr>
          <a:xfrm>
            <a:off x="5051477" y="176464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D5C322C-DDCC-DAF4-8E31-45D5A377280A}"/>
              </a:ext>
            </a:extLst>
          </p:cNvPr>
          <p:cNvSpPr txBox="1"/>
          <p:nvPr/>
        </p:nvSpPr>
        <p:spPr>
          <a:xfrm>
            <a:off x="5292295" y="1754293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129BF3-B169-90A1-7012-99F5C3C87600}"/>
              </a:ext>
            </a:extLst>
          </p:cNvPr>
          <p:cNvSpPr txBox="1"/>
          <p:nvPr/>
        </p:nvSpPr>
        <p:spPr>
          <a:xfrm>
            <a:off x="1156859" y="2809391"/>
            <a:ext cx="683028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En classe, tout le monde participe au grand goûter : sur la table, il y a plein de bonnes choses à manger. On se régale tous !</a:t>
            </a:r>
          </a:p>
        </p:txBody>
      </p:sp>
    </p:spTree>
    <p:extLst>
      <p:ext uri="{BB962C8B-B14F-4D97-AF65-F5344CB8AC3E}">
        <p14:creationId xmlns:p14="http://schemas.microsoft.com/office/powerpoint/2010/main" val="161411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836002D-DBFA-DC6D-C97E-F74A3004C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D411C2-1133-7D78-E4B9-02FC6597D8FF}"/>
              </a:ext>
            </a:extLst>
          </p:cNvPr>
          <p:cNvSpPr/>
          <p:nvPr/>
        </p:nvSpPr>
        <p:spPr>
          <a:xfrm>
            <a:off x="1683301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305889A-7ECE-690B-2AE3-04F63BFD63CC}"/>
              </a:ext>
            </a:extLst>
          </p:cNvPr>
          <p:cNvSpPr/>
          <p:nvPr/>
        </p:nvSpPr>
        <p:spPr>
          <a:xfrm>
            <a:off x="3422575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34780E-2A39-107B-3E3C-CEE34DFA18C5}"/>
              </a:ext>
            </a:extLst>
          </p:cNvPr>
          <p:cNvSpPr txBox="1"/>
          <p:nvPr/>
        </p:nvSpPr>
        <p:spPr>
          <a:xfrm>
            <a:off x="1938677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AEE7BD-2DD3-3AEC-007C-F3B6083F4472}"/>
              </a:ext>
            </a:extLst>
          </p:cNvPr>
          <p:cNvSpPr txBox="1"/>
          <p:nvPr/>
        </p:nvSpPr>
        <p:spPr>
          <a:xfrm>
            <a:off x="3663393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7411660-A7AC-0BE9-D3EF-BB0D1C71D43A}"/>
              </a:ext>
            </a:extLst>
          </p:cNvPr>
          <p:cNvSpPr/>
          <p:nvPr/>
        </p:nvSpPr>
        <p:spPr>
          <a:xfrm>
            <a:off x="6686712" y="178955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DA7093-9D0C-C1B9-23F0-34CA2E4D65BC}"/>
              </a:ext>
            </a:extLst>
          </p:cNvPr>
          <p:cNvSpPr txBox="1"/>
          <p:nvPr/>
        </p:nvSpPr>
        <p:spPr>
          <a:xfrm>
            <a:off x="6927530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5C65812-ACE9-8982-49F0-50C7F93C10DA}"/>
              </a:ext>
            </a:extLst>
          </p:cNvPr>
          <p:cNvSpPr/>
          <p:nvPr/>
        </p:nvSpPr>
        <p:spPr>
          <a:xfrm>
            <a:off x="5051477" y="176464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10CE8E-FD28-16EF-5362-C6E44DF7C097}"/>
              </a:ext>
            </a:extLst>
          </p:cNvPr>
          <p:cNvSpPr txBox="1"/>
          <p:nvPr/>
        </p:nvSpPr>
        <p:spPr>
          <a:xfrm>
            <a:off x="5292295" y="1754293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4" name="p4 Le goûter en classe">
            <a:hlinkClick r:id="" action="ppaction://media"/>
            <a:extLst>
              <a:ext uri="{FF2B5EF4-FFF2-40B4-BE49-F238E27FC236}">
                <a16:creationId xmlns:a16="http://schemas.microsoft.com/office/drawing/2014/main" id="{8F39AF07-3AE4-4CFA-4583-2E1A570388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6060" t="32778" r="7977" b="32088"/>
          <a:stretch>
            <a:fillRect/>
          </a:stretch>
        </p:blipFill>
        <p:spPr>
          <a:xfrm>
            <a:off x="641759" y="2865506"/>
            <a:ext cx="7860482" cy="23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4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F8C7-EB60-EBC2-10C7-1889FBFD9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BA51B-37F0-E571-21F0-364D79C9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1CEE739-446A-DCE9-D3B2-54362D02254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4DF3762-7CF6-F2DF-7145-E26DE61E181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A8C645-C578-EF00-70B4-DFACD59368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B0390C1-808C-6EC8-5BA6-4FEE9667DEB3}"/>
              </a:ext>
            </a:extLst>
          </p:cNvPr>
          <p:cNvSpPr/>
          <p:nvPr/>
        </p:nvSpPr>
        <p:spPr>
          <a:xfrm>
            <a:off x="1683301" y="1771070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385C0A9-48A0-0854-C414-551D8DD074ED}"/>
              </a:ext>
            </a:extLst>
          </p:cNvPr>
          <p:cNvSpPr/>
          <p:nvPr/>
        </p:nvSpPr>
        <p:spPr>
          <a:xfrm>
            <a:off x="3422575" y="177030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4FC647-67FA-32DA-BE75-D92346C6351F}"/>
              </a:ext>
            </a:extLst>
          </p:cNvPr>
          <p:cNvSpPr txBox="1"/>
          <p:nvPr/>
        </p:nvSpPr>
        <p:spPr>
          <a:xfrm>
            <a:off x="1938677" y="1765629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917D53-7027-BFEF-F184-B9B7BFC4C860}"/>
              </a:ext>
            </a:extLst>
          </p:cNvPr>
          <p:cNvSpPr txBox="1"/>
          <p:nvPr/>
        </p:nvSpPr>
        <p:spPr>
          <a:xfrm>
            <a:off x="3663393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5B1B84A-D0A3-998B-49E4-1EF77144AE95}"/>
              </a:ext>
            </a:extLst>
          </p:cNvPr>
          <p:cNvSpPr/>
          <p:nvPr/>
        </p:nvSpPr>
        <p:spPr>
          <a:xfrm>
            <a:off x="6686712" y="1789559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01F3F36-F1C1-2324-C80F-E50E7883D131}"/>
              </a:ext>
            </a:extLst>
          </p:cNvPr>
          <p:cNvSpPr txBox="1"/>
          <p:nvPr/>
        </p:nvSpPr>
        <p:spPr>
          <a:xfrm>
            <a:off x="6927530" y="177920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4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4FC929A-B8D8-8197-DC5D-7AE5612DDA19}"/>
              </a:ext>
            </a:extLst>
          </p:cNvPr>
          <p:cNvSpPr/>
          <p:nvPr/>
        </p:nvSpPr>
        <p:spPr>
          <a:xfrm>
            <a:off x="5051477" y="176464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E424C38-E3DF-38C8-45BA-B7A83A6F8981}"/>
              </a:ext>
            </a:extLst>
          </p:cNvPr>
          <p:cNvSpPr txBox="1"/>
          <p:nvPr/>
        </p:nvSpPr>
        <p:spPr>
          <a:xfrm>
            <a:off x="5292295" y="1754293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2EC193-3F26-3011-4F1E-80F881B56366}"/>
              </a:ext>
            </a:extLst>
          </p:cNvPr>
          <p:cNvSpPr txBox="1"/>
          <p:nvPr/>
        </p:nvSpPr>
        <p:spPr>
          <a:xfrm>
            <a:off x="1156859" y="3298122"/>
            <a:ext cx="683028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En classe, tout le monde participe au grand goûter : sur la table, il y a plein de bonnes choses à manger. On se régale tous !</a:t>
            </a:r>
          </a:p>
        </p:txBody>
      </p:sp>
    </p:spTree>
    <p:extLst>
      <p:ext uri="{BB962C8B-B14F-4D97-AF65-F5344CB8AC3E}">
        <p14:creationId xmlns:p14="http://schemas.microsoft.com/office/powerpoint/2010/main" val="359785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C6E94-779A-85CC-30F5-0A8247E0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FA21DC3-E47E-4E92-00CA-301CAC0EFF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CD058AC-B42D-5099-3870-8C04A5C4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F4571E0-465D-0D2A-D7C4-B721799FE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921DB7B6-7E28-375A-CAE5-0C18EF7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essayer de comprendre le texte, partie par partie. Pour chaque partie du texte, on va suivre les mêmes étapes.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EC8CF76-D5B5-365E-1277-C788FABFF942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AAC5D5-71A5-1A88-5CF4-A70A959CBFD2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86627C-7FA1-01CE-D408-CDC6FA089872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C9B9FF5-9362-1AC6-2E6A-47EA9EF03DFA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098C23-3561-0F06-533E-FE0AE2273219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B31211-D848-3858-DA94-BB0D19A7B6AC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0E77CB4-470D-CBB4-1DF4-3D0C7341CE3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2504C0-82BD-929B-E2F6-4D17EADD712F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BA732F-0236-0801-852C-498BD1D51A87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FFC63-9ECD-242B-304E-357C63EC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A9DD395-D07A-C628-6F95-61719611B9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220FE9F-2D63-49E0-B7A8-F307164A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B737EAD-19AF-5639-8B2F-23E863E4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9A0F8A9-7369-6957-6757-6BC3E4734EE2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28E0E4B-4464-35DF-B0BC-098B5833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la comprendre.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58FA79-3FBD-DA57-E6D7-C86273EFB33F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75CA44-4C14-7567-AEDB-C9702337384D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ACE888-BFED-B9F2-D317-90A7E4A4EE30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DD74EB-5B9E-BD9F-B48F-58C1B2421B2A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5C1C050-AEB1-E042-3298-C2449632C43D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A3B42A-F857-7D03-CACF-3A8F576EE3AA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39F1A6-ACCB-2F54-E08D-9FB3D1FA06F5}"/>
              </a:ext>
            </a:extLst>
          </p:cNvPr>
          <p:cNvSpPr txBox="1"/>
          <p:nvPr/>
        </p:nvSpPr>
        <p:spPr>
          <a:xfrm>
            <a:off x="769085" y="2917487"/>
            <a:ext cx="7583214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Aujourd’hui, notre classe organise un goûter collectif. Le maître va apporter des biscuits. Des élèves vont apporter de bons gâteaux faits à la maison.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Yasmine voudrait acheter des pommes et du raisin. Karim voudrait partager du fromage. Et moi, je voudrais offrir des jus. </a:t>
            </a:r>
          </a:p>
        </p:txBody>
      </p:sp>
    </p:spTree>
    <p:extLst>
      <p:ext uri="{BB962C8B-B14F-4D97-AF65-F5344CB8AC3E}">
        <p14:creationId xmlns:p14="http://schemas.microsoft.com/office/powerpoint/2010/main" val="1518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D798F-AB91-2D5F-4A69-291EB334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358E3C0-B5B7-ACE0-DD81-ABB253DF25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EDC29C-D007-D643-71FE-C9A58997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D15225-7A9B-8096-73F6-7B5CCD160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16F8435-81A7-8C25-86D5-2F6C8B199B47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6D7F7A4-D9EE-00AF-B530-42893F76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A08D864-8F50-D387-FEB5-A1E4A35CB9C1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EB2EC2-DAF2-FF81-3E6A-321482A8FF20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9CE8E9-D3D2-1EB6-5C02-7FAA67A15F00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7E7E5F-8DFD-D8E0-BEAF-3AA0C107BDA5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846F928-7ED2-14B7-EEF0-DFD48A3F00C6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E15A8C-C48C-599D-8CF7-B360A95003A4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339A55-145F-63FF-8D19-993BF720C363}"/>
              </a:ext>
            </a:extLst>
          </p:cNvPr>
          <p:cNvSpPr txBox="1"/>
          <p:nvPr/>
        </p:nvSpPr>
        <p:spPr>
          <a:xfrm>
            <a:off x="571902" y="2822894"/>
            <a:ext cx="7583214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Aujourd’hui, notre classe organise un goûter collectif. Le maître va apporter des biscuits. Des élèves vont apporter de bons gâteaux faits à la maison.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Yasmine voudrait acheter des pommes et du raisin. Karim voudrait partager du fromage. Et moi, je voudrais offrir des jus. </a:t>
            </a:r>
          </a:p>
        </p:txBody>
      </p:sp>
    </p:spTree>
    <p:extLst>
      <p:ext uri="{BB962C8B-B14F-4D97-AF65-F5344CB8AC3E}">
        <p14:creationId xmlns:p14="http://schemas.microsoft.com/office/powerpoint/2010/main" val="280360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C9729B-1583-FD8B-6613-341F12B4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5" y="2443655"/>
            <a:ext cx="1698387" cy="2507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FB8BB1-2FB7-0DA3-1838-9553E3DA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42" y="2443654"/>
            <a:ext cx="1556081" cy="2507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421757-C5BE-B1D1-82E8-4EC12252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053" y="2443654"/>
            <a:ext cx="1577242" cy="25079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4972-C28C-041F-8B24-27FCBDE6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610" y="2443655"/>
            <a:ext cx="1591187" cy="2507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D15C0-2194-9DFD-4B97-2B8F985ED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71" y="2444182"/>
            <a:ext cx="1577242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B3972-2969-A7C4-5405-3FE7810C9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BF745D-97C2-7289-0060-AE628DA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49F7BD-D795-D607-1B12-530D45677375}"/>
              </a:ext>
            </a:extLst>
          </p:cNvPr>
          <p:cNvSpPr txBox="1"/>
          <p:nvPr/>
        </p:nvSpPr>
        <p:spPr>
          <a:xfrm>
            <a:off x="1449004" y="229002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Que vont apporter les élèves avec eux?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AA6A55-DC8E-6E04-3637-E963837AB52E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0BAAE9-A62A-304C-72C0-0F8C97C9A1EE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DA497A-D3C6-A17F-C497-BA44EB5E0A96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00CBB-E1BA-74B6-86F1-5E2D18E0FB5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C825AB-D661-F12F-387B-B0AA7A7D01B3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77FFD11-0703-AC04-F619-3ECB37A46CA1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4AAA5C-9DBF-0677-2A48-B4BCA558DA7A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0F2DBE-2714-50A4-6165-61B1237A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BAAFD48-EF55-9ECF-371F-221B89B3DFBE}"/>
              </a:ext>
            </a:extLst>
          </p:cNvPr>
          <p:cNvSpPr txBox="1"/>
          <p:nvPr/>
        </p:nvSpPr>
        <p:spPr>
          <a:xfrm>
            <a:off x="699426" y="3027914"/>
            <a:ext cx="7583214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Aujourd’hui, notre classe organise un goûter collectif. Le maître va apporter des biscuits. Des élèves vont apporter de bons gâteaux faits à la maison.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Yasmine voudrait acheter des pommes et du raisin. Karim voudrait partager du fromage. Et moi, je voudrais offrir des jus. </a:t>
            </a:r>
          </a:p>
        </p:txBody>
      </p:sp>
    </p:spTree>
    <p:extLst>
      <p:ext uri="{BB962C8B-B14F-4D97-AF65-F5344CB8AC3E}">
        <p14:creationId xmlns:p14="http://schemas.microsoft.com/office/powerpoint/2010/main" val="358674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F8D8-A3E7-22DF-E22D-B7B90180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2C117-AA2C-2CC1-1B63-82AA3C21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Que vont apporter les élèves ?. Je cherche dans le texte ce qui va être apporté. La réponse est : Les élèves vont apporter de bons gâteaux.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271A3-1EBF-B2D6-A598-9EE1BA73D161}"/>
              </a:ext>
            </a:extLst>
          </p:cNvPr>
          <p:cNvSpPr txBox="1"/>
          <p:nvPr/>
        </p:nvSpPr>
        <p:spPr>
          <a:xfrm>
            <a:off x="1318992" y="232696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Que vont apporter les élèves avec eux?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B1E0D6-1F62-1F07-6543-66320EE5698F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69D34F-83B3-17FB-3838-674C1CB25089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25CD06-D70E-B5C2-BD9B-27DCF0B921C8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F25603-02CC-E373-57A4-7E89B34ABB10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63C9D-05DF-66E1-AC80-6115A2CD10FC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E756613-D4B5-6AF1-E210-D135FFE2CCD9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9C1D60-B1A7-EDB2-36E0-555C4C5E7B7F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615E90C-5A20-1F82-1709-756C6D11DE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427CA6B-4362-87AD-AB91-E61CDE794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C7282E3-1732-3FD0-77D1-E4F8831EF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17410E0-A9F1-4AF5-7D72-560241FA3B65}"/>
              </a:ext>
            </a:extLst>
          </p:cNvPr>
          <p:cNvSpPr txBox="1"/>
          <p:nvPr/>
        </p:nvSpPr>
        <p:spPr>
          <a:xfrm>
            <a:off x="752790" y="3077091"/>
            <a:ext cx="7583214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Aujourd’hui, notre classe organise un goûter collectif. Le maître va apporter des biscuits. </a:t>
            </a:r>
            <a:r>
              <a:rPr lang="fr-FR" sz="2400" b="1" dirty="0">
                <a:solidFill>
                  <a:srgbClr val="C00000"/>
                </a:solidFill>
                <a:latin typeface="Dosis Medium" pitchFamily="2" charset="0"/>
              </a:rPr>
              <a:t>Des élèves vont apporter de bons gâteaux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faits à la maison.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Yasmine voudrait acheter des pommes et du raisin. Karim voudrait partager du fromage. Et moi, je voudrais offrir des jus. </a:t>
            </a:r>
          </a:p>
        </p:txBody>
      </p:sp>
    </p:spTree>
    <p:extLst>
      <p:ext uri="{BB962C8B-B14F-4D97-AF65-F5344CB8AC3E}">
        <p14:creationId xmlns:p14="http://schemas.microsoft.com/office/powerpoint/2010/main" val="4759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037D-E77E-15A1-4959-5D25BE710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C8F4CD5E-7EB2-5E7E-800A-9517E4CB50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9DFAB17-FD90-88D9-A352-DD536C5A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7D701C-069C-1098-FEC3-B6BE29D1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3F8452A-4B14-07A6-0329-A46D1A82FA0A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86BC3F-8D4C-DAC7-D903-08B1B65F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0D6D78-56E7-A37A-B58E-8F35AA9DFB1E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6154ED-B592-A33D-D15E-1C1340C017A1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D65992-3D67-6A62-D534-F6464679D733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59B712-B82C-E6EB-CC7A-B20A7AB8E79D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0916AD9-31B4-0C1A-4A8B-8F3C7EDC506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CD615A-D5CF-BCBB-4E4F-F46136C54D96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129026-0000-864A-2918-33A7FBD2109E}"/>
              </a:ext>
            </a:extLst>
          </p:cNvPr>
          <p:cNvSpPr txBox="1"/>
          <p:nvPr/>
        </p:nvSpPr>
        <p:spPr>
          <a:xfrm>
            <a:off x="679002" y="2745946"/>
            <a:ext cx="7789112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allons chez Rachid, l’épicier, pour acheter ce qu’il faut : nous prenons deux litres de jus, un kilo de pommes, un kilo de raisins et deux paquets de fromage.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payons l’épicier et nous allons à l’école, qui se trouve juste en face de l’épicerie de Rachid.</a:t>
            </a:r>
          </a:p>
        </p:txBody>
      </p:sp>
    </p:spTree>
    <p:extLst>
      <p:ext uri="{BB962C8B-B14F-4D97-AF65-F5344CB8AC3E}">
        <p14:creationId xmlns:p14="http://schemas.microsoft.com/office/powerpoint/2010/main" val="389594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BF39-5A74-ACC3-4938-38F3BE60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6B24FC1-6FDA-910D-A335-B667973AF48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AFA3F2-C1C2-C29E-ECF9-F3420A27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14E0DC-0563-50EA-17C3-EF2498D2B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B4E5E88-5973-198C-E9DF-A4D1A4259A47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5A6F2E7-0E80-4242-7EAD-EC81861C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7C08262-32B9-250B-A6EE-A014FEC3303C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898873-8A1A-C6FA-611E-577C43D40CB2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1B22BF-BC18-6998-DB2F-05792F305521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E23998-A8C3-F79B-BA89-5F47CCCBE166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5A381D3-1AD3-DC5D-6FCD-A4A11ED7650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2C67C0-4D5A-5A44-4D67-10C635FE57B9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6B8DF3-5176-E46A-663C-3678EDF769FC}"/>
              </a:ext>
            </a:extLst>
          </p:cNvPr>
          <p:cNvSpPr txBox="1"/>
          <p:nvPr/>
        </p:nvSpPr>
        <p:spPr>
          <a:xfrm>
            <a:off x="679002" y="2745946"/>
            <a:ext cx="7789112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allons chez Rachid, l’épicier, pour acheter ce qu’il faut : nous prenons deux litres de jus, un kilo de pommes, un kilo de raisins et deux paquets de fromage.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payons l’épicier et nous allons à l’école, qui se trouve juste en face de l’épicerie de Rachid.</a:t>
            </a:r>
          </a:p>
        </p:txBody>
      </p:sp>
    </p:spTree>
    <p:extLst>
      <p:ext uri="{BB962C8B-B14F-4D97-AF65-F5344CB8AC3E}">
        <p14:creationId xmlns:p14="http://schemas.microsoft.com/office/powerpoint/2010/main" val="180240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9F963-388B-4F3F-80CF-2BE6C083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58F74-055C-8989-C03E-BEEC2D1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DCE9D73-BAD7-34FA-72C5-45533B67A549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Où se trouve l’école ?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E01780F-2CCA-DBE0-6C05-231FAA7583EC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28E59E-F33D-3784-DA22-0D02537D792A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48DE87-B8DF-4E80-DA69-E6812AA9BE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16653F0-57D0-3E32-F845-F4CC9CFE061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B1E25F-B8F2-756D-3BAD-3C32679C2FB9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8A387C-128D-5A13-EBEF-1239E6FE9C03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28A50D-D65A-6D77-C1E8-4ADA364B2B1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C49924-11D9-6083-5D51-5724D4B18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7441BC-B36D-787B-7259-D867CB6E28A6}"/>
              </a:ext>
            </a:extLst>
          </p:cNvPr>
          <p:cNvSpPr txBox="1"/>
          <p:nvPr/>
        </p:nvSpPr>
        <p:spPr>
          <a:xfrm>
            <a:off x="677444" y="3067970"/>
            <a:ext cx="7789112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allons chez Rachid, l’épicier, pour acheter ce qu’il faut : nous prenons deux litres de jus, un kilo de pommes, un kilo de raisins et deux paquets de fromage.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payons l’épicier et nous allons à l’école, qui se trouve juste en face de l’épicerie de Rachid.</a:t>
            </a:r>
          </a:p>
        </p:txBody>
      </p:sp>
    </p:spTree>
    <p:extLst>
      <p:ext uri="{BB962C8B-B14F-4D97-AF65-F5344CB8AC3E}">
        <p14:creationId xmlns:p14="http://schemas.microsoft.com/office/powerpoint/2010/main" val="181802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10D2B-DED7-5F44-EC7D-1350A41F4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4CC07-4939-267F-107C-FBEFCF58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 où ? ». Je cherche un lieu dans le texte. La réponse est : « L’école, se trouve juste en face de l’épicerie de Rachid »..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0AE4DB9-AB53-D9EE-A4B3-36299365268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15C00D-1333-340F-D685-7D5D3A5E2524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D2F2DC-BB45-4362-4628-A805A623695D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DA9522-CE00-417A-61BC-EE4D0A2DEF06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9C491A-203A-AE40-9266-90C721624C75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A7433E6-FC4E-6B44-162A-25908B9E33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13926A-7F8E-243F-67F5-DFFEF08DE7C0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52FC76A-1D78-5B7A-E092-2A1D23C3FBF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F5D2A29-6772-98AE-FBE8-AB00EB3D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33DA51-E8A1-0CB8-1A59-CE4366AFB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2479BFD-317A-F580-C54C-D0AFDF77701F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Où se trouve l’école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50D948-AB20-91DB-2899-C6DD2DC43E80}"/>
              </a:ext>
            </a:extLst>
          </p:cNvPr>
          <p:cNvSpPr txBox="1"/>
          <p:nvPr/>
        </p:nvSpPr>
        <p:spPr>
          <a:xfrm>
            <a:off x="677444" y="3067970"/>
            <a:ext cx="7789112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allons chez Rachid, l’épicier, pour acheter ce qu’il faut : nous prenons deux litres de jus, un kilo de pommes, un kilo de raisins et deux paquets de fromage.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dirty="0">
                <a:solidFill>
                  <a:srgbClr val="002060"/>
                </a:solidFill>
                <a:latin typeface="Dosis Medium" pitchFamily="2" charset="0"/>
              </a:rPr>
              <a:t>Nous payons l’épicier et nous allons à </a:t>
            </a:r>
            <a:r>
              <a:rPr lang="fr-FR" sz="2400" b="1" dirty="0">
                <a:solidFill>
                  <a:srgbClr val="C00000"/>
                </a:solidFill>
                <a:latin typeface="Dosis Medium" pitchFamily="2" charset="0"/>
              </a:rPr>
              <a:t>l’école, qui se trouve juste en face de l’épicerie de Rachid.</a:t>
            </a:r>
          </a:p>
        </p:txBody>
      </p:sp>
    </p:spTree>
    <p:extLst>
      <p:ext uri="{BB962C8B-B14F-4D97-AF65-F5344CB8AC3E}">
        <p14:creationId xmlns:p14="http://schemas.microsoft.com/office/powerpoint/2010/main" val="151835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A6CB-EF2C-B390-901C-80FF75EA8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EF0F0D8-AACA-CCA3-BA6E-483FE3900B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18DFE8-AB74-14AB-473C-603358387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908A75-C4F9-A46F-6E3F-68D56F260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AA6468C-9FDF-C974-D626-8C3D6B558761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90F7396-6FC4-46DC-9988-29B1E993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A1148F14-4875-A2F7-BDD0-ECF816C6CF88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A1148F14-4875-A2F7-BDD0-ECF816C6CF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B54A5843-D385-EC3F-C713-60698C861D9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B54A5843-D385-EC3F-C713-60698C861D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22611212-0896-B853-8AD9-E6F4CB0CE3F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0AB1F3-4ECB-6D24-0F87-C2D2DBA89405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342A5B9-BE35-8D7D-F169-8CC5112BC896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5EB3FF-9FEE-9D2B-D323-DDCCFAA02D20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43F606F-F150-62EE-604C-573736BC98AC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8DE875-2EFF-39B3-7345-3B1983F5684B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14A822-259A-E6F2-175A-63F39102942F}"/>
              </a:ext>
            </a:extLst>
          </p:cNvPr>
          <p:cNvSpPr txBox="1"/>
          <p:nvPr/>
        </p:nvSpPr>
        <p:spPr>
          <a:xfrm>
            <a:off x="690064" y="2886366"/>
            <a:ext cx="744494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classe, tout le monde participe au grand goûter : sur la table, il y a plein de bonnes choses à manger. On se régale tous !</a:t>
            </a:r>
          </a:p>
        </p:txBody>
      </p:sp>
    </p:spTree>
    <p:extLst>
      <p:ext uri="{BB962C8B-B14F-4D97-AF65-F5344CB8AC3E}">
        <p14:creationId xmlns:p14="http://schemas.microsoft.com/office/powerpoint/2010/main" val="348521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4617F-4BF2-31E9-5D64-53B624020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FF537781-1BF1-7F09-9E52-09001D88746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128994-3CE3-7AC7-3186-1BF08257D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6DD8A2-7A86-6E6F-1306-CE5A3E9C7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6890F-8A9C-1F9E-4A6A-AE12C1AB5AE1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69B4D2B-CE23-B156-21BD-F690D76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9AA34DCF-6C22-C156-94B2-7C6FBF9A9A9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9AA34DCF-6C22-C156-94B2-7C6FBF9A9A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D52FC7B-AC76-12B5-7880-41BD26F72C6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FD52FC7B-AC76-12B5-7880-41BD26F72C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0786315-114F-C27D-237C-692DE3B56866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0BA93B-12A1-3FED-38FE-90F563C29F3E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37AD54-BB45-8E8A-1492-589949F6B80F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EB53F1-F185-CDB7-6B2C-CC4B52ED99AE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B9CC80-03FD-68F5-D528-1D01A24B3D71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551D31-C255-8E3E-963F-88FC9515D6B1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8EC7D0-5458-CB70-9C41-F98542D723ED}"/>
              </a:ext>
            </a:extLst>
          </p:cNvPr>
          <p:cNvSpPr txBox="1"/>
          <p:nvPr/>
        </p:nvSpPr>
        <p:spPr>
          <a:xfrm>
            <a:off x="690064" y="2886366"/>
            <a:ext cx="744494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classe, tout le monde participe au grand goûter : sur la table, il y a plein de bonnes choses à manger. On se régale tous !</a:t>
            </a:r>
          </a:p>
        </p:txBody>
      </p:sp>
    </p:spTree>
    <p:extLst>
      <p:ext uri="{BB962C8B-B14F-4D97-AF65-F5344CB8AC3E}">
        <p14:creationId xmlns:p14="http://schemas.microsoft.com/office/powerpoint/2010/main" val="331999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BB38-1264-B557-1330-EA8ED1D7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5D625EB-8FFA-3F79-522B-372B46BE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BC8190-D3B4-5355-55E2-FB760B7328BB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Qu’est ce qu’il y a sur la table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3591871-A3F8-13C2-C770-E94CB316C83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B77713-7017-D5D4-E3DC-7BBBA8766326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6258E7-E315-E39E-44BD-431A5E256510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972E940-4B2E-93F3-7B40-A7ECC18A0472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0914F8-011E-2BF2-C6CC-964D660D757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B95908C-8F77-6556-CEA9-E3B41BB8EE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A34E21-5044-1F00-6433-3374790042AF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851807-225E-3B24-6469-BB9370BD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D64C87-122C-8AE7-5887-5EEF38A77B9E}"/>
              </a:ext>
            </a:extLst>
          </p:cNvPr>
          <p:cNvSpPr txBox="1"/>
          <p:nvPr/>
        </p:nvSpPr>
        <p:spPr>
          <a:xfrm>
            <a:off x="731442" y="3151321"/>
            <a:ext cx="744494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classe, tout le monde participe au grand goûter : sur la table, il y a plein de bonnes choses à manger. On se régale tous !</a:t>
            </a:r>
          </a:p>
        </p:txBody>
      </p:sp>
    </p:spTree>
    <p:extLst>
      <p:ext uri="{BB962C8B-B14F-4D97-AF65-F5344CB8AC3E}">
        <p14:creationId xmlns:p14="http://schemas.microsoft.com/office/powerpoint/2010/main" val="217789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2D6A0-863C-CA60-9958-92BBE467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8B84904B-4553-C01A-6B6D-82F53E9AFC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4772202-B6D0-89A5-7146-A3B20FD3B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6DAF2F-220C-061D-6792-D852977C0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9CF0FA2-4B4F-2405-8393-70B75D52A93B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C825F-136C-BB76-84B9-E0791118FBA1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2AF523-5EBF-F631-1D0D-01D2741EA9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45F6F2C-FCDB-4F5D-7468-BDECAFF684CE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E7ECAF-B3DC-D0A4-8740-FC2AE3B2C54E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F5C36C3-6A9E-53B0-93AA-B53FBB09AFEB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49603A-84C0-86B1-FA0B-C013A653FB5B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623089E0-9971-AC01-D9B4-A88D6819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 qu’est-ce qu’il y a  sur la table? ». Je cherche un objet dans le texte. La réponse est : « sur la table, il y a plein de bonnes choses à manger ».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4BC33F-222E-A4FC-E6C8-2A69499723E8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Qu’est ce qu’il y a sur la table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486610-F787-4E6C-7DC2-8E19DA21AC28}"/>
              </a:ext>
            </a:extLst>
          </p:cNvPr>
          <p:cNvSpPr txBox="1"/>
          <p:nvPr/>
        </p:nvSpPr>
        <p:spPr>
          <a:xfrm>
            <a:off x="731442" y="3151321"/>
            <a:ext cx="744494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classe, tout le monde participe au grand goûter :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sur la table, il y a plein de bonnes choses à manger.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On se régale tous !</a:t>
            </a:r>
          </a:p>
        </p:txBody>
      </p:sp>
    </p:spTree>
    <p:extLst>
      <p:ext uri="{BB962C8B-B14F-4D97-AF65-F5344CB8AC3E}">
        <p14:creationId xmlns:p14="http://schemas.microsoft.com/office/powerpoint/2010/main" val="309885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6733C7-5264-4BA7-8B93-C1BD978C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798" y="1923697"/>
            <a:ext cx="3828620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60FB62-505D-8E3E-5A0F-DFDFB1137021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F8EB7F-8CD0-742C-389C-294DBEFB100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8A4C2A-DD36-71C2-DB2D-7399B2EE8D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2C4ABB-2858-9289-1EF1-4CA6D87613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564856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1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6.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F68912F-6356-D79A-EFDF-58E3E4EE14B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E22B81B-FA0C-4549-6B52-B5313EC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59CF6BA-EC5F-9ADE-D35A-EC4D50072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28F8F9C-CDAB-0A65-1C34-2C1716B2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320" y="1727084"/>
            <a:ext cx="3041497" cy="479383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A59F61-A395-71B8-782D-BD3A1762CCDE}"/>
              </a:ext>
            </a:extLst>
          </p:cNvPr>
          <p:cNvSpPr/>
          <p:nvPr/>
        </p:nvSpPr>
        <p:spPr>
          <a:xfrm>
            <a:off x="3198319" y="2720058"/>
            <a:ext cx="3170949" cy="141788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924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à votre voisin puis changez les rôles.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32B63C-1BD5-4822-5C28-2E9C71F396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70BE2A6-AB7D-F7E7-435C-B20A472C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D58AEF-F573-2911-7CCE-9CDF1AF9C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F8FBA06-D182-1361-FB0B-2EE383B4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751221" y="2620000"/>
            <a:ext cx="2780779" cy="21325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C56608-1E2A-CF83-4983-3120DCCF1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27" y="2378968"/>
            <a:ext cx="5229174" cy="26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 relisez le texte et répondez aux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BFACF0-254A-7364-ABEA-A556750C1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934" y="1624017"/>
            <a:ext cx="3041497" cy="479383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B6FA4FD-E19A-C69D-ADAF-D7506306869A}"/>
              </a:ext>
            </a:extLst>
          </p:cNvPr>
          <p:cNvSpPr/>
          <p:nvPr/>
        </p:nvSpPr>
        <p:spPr>
          <a:xfrm>
            <a:off x="4837934" y="3878231"/>
            <a:ext cx="3170949" cy="23406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0FA15641-93B2-E9F6-EABD-30BE0ADD9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569" y="2169122"/>
            <a:ext cx="2319092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824A7-2020-FB53-B240-3B860070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C8F6311-0632-631F-2915-C9825561EB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C29CDCD-3CD3-84A5-DFC7-1EC2408BC6A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AutoShape 2">
            <a:extLst>
              <a:ext uri="{FF2B5EF4-FFF2-40B4-BE49-F238E27FC236}">
                <a16:creationId xmlns:a16="http://schemas.microsoft.com/office/drawing/2014/main" id="{C6198961-A482-1ED1-3AD0-00096488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DAF3DA99-8C42-E7BE-EB09-906C77D1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cas d’indisponibilité du livret : chaque élève lit le texte à son voisin.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E8D9A2-53A4-2A0F-D6C9-F4EAD714C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90" y="2029089"/>
            <a:ext cx="7482820" cy="37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300286"/>
            <a:ext cx="123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611164"/>
            <a:ext cx="5346248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l’acte de parole :  « Que veux-tu acheter pour ta recette?</a:t>
            </a:r>
            <a:r>
              <a:rPr lang="fr-MA" sz="1400" dirty="0"/>
              <a:t> </a:t>
            </a:r>
            <a:r>
              <a:rPr lang="fr-FR" sz="1400" dirty="0"/>
              <a:t>»</a:t>
            </a:r>
            <a:r>
              <a:rPr lang="ar-MA" sz="1400" dirty="0"/>
              <a:t> </a:t>
            </a:r>
            <a:r>
              <a:rPr lang="fr-MA" sz="1400" dirty="0"/>
              <a:t>« Combien voudrais-tu de _______? ».</a:t>
            </a:r>
            <a:r>
              <a:rPr lang="ar-MA" sz="1400" dirty="0"/>
              <a:t> </a:t>
            </a:r>
            <a:endParaRPr lang="fr-FR" sz="1400" dirty="0"/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68E17E7-3286-8C1D-FCA0-2F1D5581E71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463FB-EAD3-CDBA-340D-0D34FB5FBC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7F5D18-D6DF-A37E-B7BA-C5A0B3AED26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9EE545F8-7089-CEF2-7991-F76986B46B2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6_P1_W2_S4_dialg">
            <a:hlinkClick r:id="" action="ppaction://media"/>
            <a:extLst>
              <a:ext uri="{FF2B5EF4-FFF2-40B4-BE49-F238E27FC236}">
                <a16:creationId xmlns:a16="http://schemas.microsoft.com/office/drawing/2014/main" id="{89D37F98-52DB-8DE0-9A3E-C3E0ED162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7051"/>
          <a:stretch>
            <a:fillRect/>
          </a:stretch>
        </p:blipFill>
        <p:spPr>
          <a:xfrm>
            <a:off x="1096696" y="2310063"/>
            <a:ext cx="7435304" cy="33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8589</TotalTime>
  <Words>2191</Words>
  <PresentationFormat>Affichage à l'écran (4:3)</PresentationFormat>
  <Paragraphs>258</Paragraphs>
  <Slides>53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53</vt:i4>
      </vt:variant>
    </vt:vector>
  </HeadingPairs>
  <TitlesOfParts>
    <vt:vector size="75" baseType="lpstr">
      <vt:lpstr>Dosis ExtraBold</vt:lpstr>
      <vt:lpstr>Dosis Medium</vt:lpstr>
      <vt:lpstr>Dosis</vt:lpstr>
      <vt:lpstr>Dosis SemiBold</vt:lpstr>
      <vt:lpstr>Calibri</vt:lpstr>
      <vt:lpstr>Wingdings</vt:lpstr>
      <vt:lpstr>Arial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2_Ecriture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 </vt:lpstr>
      <vt:lpstr>Nous allons écouter le dialogue une deuxième fois.</vt:lpstr>
      <vt:lpstr>Lecture de la vidéo </vt:lpstr>
      <vt:lpstr>Maintenant, on va répéter le dialogue ensemble. Je vais lire chaque réplique et vous allez répéter après moi. </vt:lpstr>
      <vt:lpstr>Maintenant, on va jouer ce dialogue. On va le faire en 3 étapes. Soyez attentifs. </vt:lpstr>
      <vt:lpstr>Etape 1. Je vais vous expliquer la situation.  </vt:lpstr>
      <vt:lpstr>Etape 2.  Chacun réfléchis silencieusement à ce qu’il va dire dans le dialogue. Quels sont les ingrédients de sa recette ? </vt:lpstr>
      <vt:lpstr>Etape 3.  Maintenant, vous allez jouer le dialogue. Qui veut passer au tableau ? </vt:lpstr>
      <vt:lpstr>Maintenant, tout le monde participe. Jouez le dialogue avec votre voisin.</vt:lpstr>
      <vt:lpstr>Plan de la séance 4 </vt:lpstr>
      <vt:lpstr>Maintenant, on va faire de la lecture. On va lire des mots, puis un texte. </vt:lpstr>
      <vt:lpstr>C’est le mot : aujourd’hui. On va l’épeler ensemble : a – u –j –o – u – r – d – apostrophe –h –u - i.</vt:lpstr>
      <vt:lpstr>C’est le mot : chez.  On va l’épeler ensemble : c –h – e - z.</vt:lpstr>
      <vt:lpstr>Qui veut lire ? </vt:lpstr>
      <vt:lpstr>Cette partie de la leçon nécessite l’utilisation du livret de l’élève.   En cas d’indisponibilité temporaire du livret de l’élève, l’enseignant fait lire les élèves sur l’écran. </vt:lpstr>
      <vt:lpstr>On va lire ensemble ce texte du livret. On va le découper en 3 parties. Après, vous allez le lire tout seuls. </vt:lpstr>
      <vt:lpstr>Lisez la première partie du texte silencieusement. Après je vais diffuser une lecture audio. </vt:lpstr>
      <vt:lpstr>Lecture en cours. </vt:lpstr>
      <vt:lpstr>Qui veut lire le texte?</vt:lpstr>
      <vt:lpstr>On passe à la deuxième partie.  Lisez en silence. </vt:lpstr>
      <vt:lpstr>Lecture audio. </vt:lpstr>
      <vt:lpstr>Qui veut lire le texte ?</vt:lpstr>
      <vt:lpstr>On passe à la troisième  partie.  Lisez en silence. </vt:lpstr>
      <vt:lpstr>Lecture audio. </vt:lpstr>
      <vt:lpstr>Qui veut lire le texte ?</vt:lpstr>
      <vt:lpstr>On passe à la quatrième et dernière partie.  Lisez en silence. </vt:lpstr>
      <vt:lpstr>Lecture audio. </vt:lpstr>
      <vt:lpstr>Qui veut lire le texte ?</vt:lpstr>
      <vt:lpstr>Maintenant, on va essayer de comprendre le texte, partie par partie. Pour chaque partie du texte, on va suivre les mêmes étapes. </vt:lpstr>
      <vt:lpstr>Lisez silencieusement le texte et essayez de la comprendre. </vt:lpstr>
      <vt:lpstr>Quels sont les mots difficiles dans le texte ? Levez la main. Je vais vous expliquer. </vt:lpstr>
      <vt:lpstr>Lisez la question et cherchez la réponse dans le texte. Qui veut répondre ?  </vt:lpstr>
      <vt:lpstr>La question est : Que vont apporter les élèves ?. Je cherche dans le texte ce qui va être apporté. La réponse est : Les élèves vont apporter de bons gâteaux.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question est « où ? ». Je cherche un lieu dans le texte. La réponse est : « L’école, se trouve juste en face de l’épicerie de Rachid ».. 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question est « qu’est-ce qu’il y a  sur la table? ». Je cherche un objet dans le texte. La réponse est : « sur la table, il y a plein de bonnes choses à manger ».</vt:lpstr>
      <vt:lpstr>Prenez vos livrets à la page 16.</vt:lpstr>
      <vt:lpstr>Lisez le texte à votre voisin puis changez les rôles.</vt:lpstr>
      <vt:lpstr>La séance d’aujourd’hui est terminée. À la maison relisez le texte et répondez aux questions.</vt:lpstr>
      <vt:lpstr>En cas d’indisponibilité du livret : chaque élève lit le texte à son voisin.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2025-11-06T15:18:36Z</dcterms:modified>
</cp:coreProperties>
</file>