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</p:sldMasterIdLst>
  <p:notesMasterIdLst>
    <p:notesMasterId r:id="rId44"/>
  </p:notesMasterIdLst>
  <p:sldIdLst>
    <p:sldId id="922" r:id="rId14"/>
    <p:sldId id="951" r:id="rId15"/>
    <p:sldId id="1056" r:id="rId16"/>
    <p:sldId id="798" r:id="rId17"/>
    <p:sldId id="799" r:id="rId18"/>
    <p:sldId id="917" r:id="rId19"/>
    <p:sldId id="899" r:id="rId20"/>
    <p:sldId id="953" r:id="rId21"/>
    <p:sldId id="844" r:id="rId22"/>
    <p:sldId id="850" r:id="rId23"/>
    <p:sldId id="800" r:id="rId24"/>
    <p:sldId id="1011" r:id="rId25"/>
    <p:sldId id="1088" r:id="rId26"/>
    <p:sldId id="1089" r:id="rId27"/>
    <p:sldId id="1086" r:id="rId28"/>
    <p:sldId id="1040" r:id="rId29"/>
    <p:sldId id="1087" r:id="rId30"/>
    <p:sldId id="1012" r:id="rId31"/>
    <p:sldId id="1010" r:id="rId32"/>
    <p:sldId id="995" r:id="rId33"/>
    <p:sldId id="1006" r:id="rId34"/>
    <p:sldId id="1092" r:id="rId35"/>
    <p:sldId id="1093" r:id="rId36"/>
    <p:sldId id="1090" r:id="rId37"/>
    <p:sldId id="1091" r:id="rId38"/>
    <p:sldId id="1008" r:id="rId39"/>
    <p:sldId id="1017" r:id="rId40"/>
    <p:sldId id="905" r:id="rId41"/>
    <p:sldId id="1094" r:id="rId42"/>
    <p:sldId id="1019" r:id="rId43"/>
  </p:sldIdLst>
  <p:sldSz cx="9144000" cy="6858000" type="screen4x3"/>
  <p:notesSz cx="6735763" cy="9866313"/>
  <p:embeddedFontLst>
    <p:embeddedFont>
      <p:font typeface="Dosis" pitchFamily="2" charset="0"/>
      <p:regular r:id="rId45"/>
      <p:bold r:id="rId46"/>
    </p:embeddedFont>
    <p:embeddedFont>
      <p:font typeface="Dosis ExtraBold" pitchFamily="2" charset="0"/>
      <p:bold r:id="rId47"/>
    </p:embeddedFont>
    <p:embeddedFont>
      <p:font typeface="Dosis Medium" pitchFamily="2" charset="0"/>
      <p:regular r:id="rId48"/>
    </p:embeddedFont>
    <p:embeddedFont>
      <p:font typeface="Dosis SemiBold" pitchFamily="2" charset="0"/>
      <p:bold r:id="rId4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CA4"/>
    <a:srgbClr val="424D7B"/>
    <a:srgbClr val="4B5377"/>
    <a:srgbClr val="565F88"/>
    <a:srgbClr val="F26553"/>
    <a:srgbClr val="E84234"/>
    <a:srgbClr val="2AB6D7"/>
    <a:srgbClr val="55B7DE"/>
    <a:srgbClr val="A1A6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6" d="100"/>
          <a:sy n="66" d="100"/>
        </p:scale>
        <p:origin x="740" y="2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font" Target="fonts/font3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notesMaster" Target="notesMasters/notesMaster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4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font" Target="fonts/font2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07/11/2025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434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01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Prise de parole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0" y="209732"/>
            <a:ext cx="16756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8"/>
            <a:ext cx="1575884" cy="30612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Prise de parole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2.xml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image" Target="../media/image40.png"/><Relationship Id="rId4" Type="http://schemas.openxmlformats.org/officeDocument/2006/relationships/customXml" Target="../ink/ink1.xml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customXml" Target="../ink/ink4.xml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image" Target="../media/image40.png"/><Relationship Id="rId4" Type="http://schemas.openxmlformats.org/officeDocument/2006/relationships/customXml" Target="../ink/ink3.xml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48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02.xml"/><Relationship Id="rId6" Type="http://schemas.openxmlformats.org/officeDocument/2006/relationships/customXml" Target="../ink/ink6.xml"/><Relationship Id="rId5" Type="http://schemas.openxmlformats.org/officeDocument/2006/relationships/image" Target="../media/image470.png"/><Relationship Id="rId10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6.png"/><Relationship Id="rId5" Type="http://schemas.openxmlformats.org/officeDocument/2006/relationships/image" Target="../media/image420.png"/><Relationship Id="rId4" Type="http://schemas.openxmlformats.org/officeDocument/2006/relationships/customXml" Target="../ink/ink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image" Target="../media/image46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2F70D51-5382-4E78-1388-1CB573A4D05F}"/>
              </a:ext>
            </a:extLst>
          </p:cNvPr>
          <p:cNvSpPr txBox="1"/>
          <p:nvPr/>
        </p:nvSpPr>
        <p:spPr>
          <a:xfrm>
            <a:off x="4572000" y="5273997"/>
            <a:ext cx="162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Séance 4</a:t>
            </a:r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5026F97-147C-24E2-CB91-39E4A6C4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BD0363C-D6BA-4AAC-4DD5-908E9828D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7" name="Image 6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7D764C9-27B2-F8EC-5644-B887296C44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8">
            <a:extLst>
              <a:ext uri="{FF2B5EF4-FFF2-40B4-BE49-F238E27FC236}">
                <a16:creationId xmlns:a16="http://schemas.microsoft.com/office/drawing/2014/main" id="{C1414B8B-AA32-A19E-65F2-150EC23D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702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votre tour ! Qui veut parler des ingrédients de sa recette. Chacun choisit un exemple différent.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4AA325C-FD0E-BEB4-7BA2-581B5A64A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BC612AD-F4BD-BF8C-A7DF-E8AAF2ADD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Prendre la parole pour parler de ses achats.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Écriture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Écrire un texte.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ar-MA" sz="3600" dirty="0"/>
              <a:t> 4</a:t>
            </a:r>
            <a:r>
              <a:rPr lang="fr-MA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86E846-8626-701E-6D1A-7A9283113968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FB5678-62BC-6527-90A4-FC4E75B9567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C1E07B-DE0D-006A-A22D-453390CF18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itre 53">
              <a:extLst>
                <a:ext uri="{FF2B5EF4-FFF2-40B4-BE49-F238E27FC236}">
                  <a16:creationId xmlns:a16="http://schemas.microsoft.com/office/drawing/2014/main" id="{268CD912-A6D7-7595-250B-7BEFE55E071B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283F7-AEF4-F3F0-0A58-97311FD22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3031CA-1EE0-7506-60ED-464606FF7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et observez ce texte silencieusement. Après, on va faire une dictée.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A3E4C8-A658-E5CE-1A94-27CC726A1B64}"/>
              </a:ext>
            </a:extLst>
          </p:cNvPr>
          <p:cNvSpPr txBox="1"/>
          <p:nvPr/>
        </p:nvSpPr>
        <p:spPr>
          <a:xfrm>
            <a:off x="1071283" y="2321004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565F88"/>
                </a:solidFill>
                <a:latin typeface="Dosis" pitchFamily="2" charset="0"/>
              </a:rPr>
              <a:t>Pour préparer un gâteau d’anniversaire, je voudrais un kilo de farine, un litre de lait et cent grammes de chocolat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AD6E56-214C-8243-3287-28ABB5840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4163-24C1-DA89-4DA1-FF0C556D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5A3591D9-8E32-02B8-971B-BBAD2368F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Tenez-vous prêts. La dictée va commencer avec un enregistrement audio.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EE5A5A9-74C1-3CF4-B10E-306C7D9D81E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27846" y="2425566"/>
            <a:ext cx="4410903" cy="3248250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38BBB4A-A07C-519B-6126-6FDA71FD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 Première lecture.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télécharger (36)">
            <a:hlinkClick r:id="" action="ppaction://media"/>
            <a:extLst>
              <a:ext uri="{FF2B5EF4-FFF2-40B4-BE49-F238E27FC236}">
                <a16:creationId xmlns:a16="http://schemas.microsoft.com/office/drawing/2014/main" id="{A853FBF1-E5B2-D0A5-94CE-29B4FF5FE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2530" y="842185"/>
            <a:ext cx="406400" cy="40640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BB89D18-CE9E-5FA4-C06C-72A9CC1C0279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0A3FABA-57F9-84EC-DB5D-9C2735727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639F3A-3097-C001-5BEC-AC95A6517209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87114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Dictée en cours. Deuxième lecture. </a:t>
            </a:r>
          </a:p>
        </p:txBody>
      </p:sp>
      <p:pic>
        <p:nvPicPr>
          <p:cNvPr id="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4D00F7-5426-613E-3B02-80EBCB8FF9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33370" y="702310"/>
            <a:ext cx="857816" cy="857816"/>
          </a:xfr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6186A82-C939-9B3D-A641-D2FAD031FD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télécharger (36)">
            <a:hlinkClick r:id="" action="ppaction://media"/>
            <a:extLst>
              <a:ext uri="{FF2B5EF4-FFF2-40B4-BE49-F238E27FC236}">
                <a16:creationId xmlns:a16="http://schemas.microsoft.com/office/drawing/2014/main" id="{E10B6199-6961-AEBA-343F-E724BB1B5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2530" y="842185"/>
            <a:ext cx="406400" cy="4064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335981C-1983-3306-6E84-E60BC5131E42}"/>
              </a:ext>
            </a:extLst>
          </p:cNvPr>
          <p:cNvGrpSpPr/>
          <p:nvPr/>
        </p:nvGrpSpPr>
        <p:grpSpPr>
          <a:xfrm>
            <a:off x="2571549" y="1742173"/>
            <a:ext cx="4000902" cy="3847145"/>
            <a:chOff x="2571549" y="1742173"/>
            <a:chExt cx="4000902" cy="384714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460DFDF-600B-9D11-8A04-59D64905C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29363"/>
            <a:stretch>
              <a:fillRect/>
            </a:stretch>
          </p:blipFill>
          <p:spPr>
            <a:xfrm>
              <a:off x="2571549" y="1813294"/>
              <a:ext cx="4000902" cy="3776024"/>
            </a:xfrm>
            <a:prstGeom prst="roundRect">
              <a:avLst>
                <a:gd name="adj" fmla="val 9760"/>
              </a:avLst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8252DC-C77A-ABB3-63D0-71F108689DE8}"/>
                </a:ext>
              </a:extLst>
            </p:cNvPr>
            <p:cNvSpPr/>
            <p:nvPr/>
          </p:nvSpPr>
          <p:spPr>
            <a:xfrm>
              <a:off x="3147461" y="1742173"/>
              <a:ext cx="2723950" cy="1058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7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03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58D69-731B-5511-D088-32459ADA5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CAE33F4-377A-FF89-7C87-7E8731F437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9DC383F-4CB3-AAF8-2E88-DC500E8CD6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itre 1">
            <a:extLst>
              <a:ext uri="{FF2B5EF4-FFF2-40B4-BE49-F238E27FC236}">
                <a16:creationId xmlns:a16="http://schemas.microsoft.com/office/drawing/2014/main" id="{CB4776B4-EA99-38F3-EE87-E9A5B147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refaire la dictée. 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3DA050F-F832-64CA-B39F-B8AE43CAC5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F48BC4-A424-3F6E-863E-649D3397E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217E19D-20E3-6AFC-B9F9-5CFDACD59BE1}"/>
              </a:ext>
            </a:extLst>
          </p:cNvPr>
          <p:cNvGrpSpPr/>
          <p:nvPr/>
        </p:nvGrpSpPr>
        <p:grpSpPr>
          <a:xfrm>
            <a:off x="2053389" y="2071836"/>
            <a:ext cx="5037221" cy="3358147"/>
            <a:chOff x="2053389" y="2071836"/>
            <a:chExt cx="5037221" cy="3358147"/>
          </a:xfrm>
        </p:grpSpPr>
        <p:sp>
          <p:nvSpPr>
            <p:cNvPr id="9" name="AutoShape 2" descr="Image générée">
              <a:extLst>
                <a:ext uri="{FF2B5EF4-FFF2-40B4-BE49-F238E27FC236}">
                  <a16:creationId xmlns:a16="http://schemas.microsoft.com/office/drawing/2014/main" id="{E9C0A135-94A2-4F1E-43AE-D1894AE154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19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69BFB7D-24E3-7D86-26EA-3D4BFBD6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3389" y="2071836"/>
              <a:ext cx="5037221" cy="3358147"/>
            </a:xfrm>
            <a:prstGeom prst="roundRect">
              <a:avLst>
                <a:gd name="adj" fmla="val 34983"/>
              </a:avLst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D678423-9804-DD2E-BF2D-56574F57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C8D"/>
                </a:clrFrom>
                <a:clrTo>
                  <a:srgbClr val="FFCC8D">
                    <a:alpha val="0"/>
                  </a:srgbClr>
                </a:clrTo>
              </a:clrChange>
            </a:blip>
            <a:srcRect l="32225" t="46810" r="53016" b="43097"/>
            <a:stretch>
              <a:fillRect/>
            </a:stretch>
          </p:blipFill>
          <p:spPr>
            <a:xfrm>
              <a:off x="5823283" y="2974206"/>
              <a:ext cx="310843" cy="189296"/>
            </a:xfrm>
            <a:prstGeom prst="rect">
              <a:avLst/>
            </a:prstGeom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FFC18-A1C6-9D8A-51DF-1F148E4DF173}"/>
              </a:ext>
            </a:extLst>
          </p:cNvPr>
          <p:cNvSpPr/>
          <p:nvPr/>
        </p:nvSpPr>
        <p:spPr>
          <a:xfrm>
            <a:off x="2568340" y="1956332"/>
            <a:ext cx="2723950" cy="1058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06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70BCB-4265-BFB0-6B7C-AB8DD8BC7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60AF255-4A87-84EA-D6E7-467A64B2CF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DA4B721-71A9-E352-2B27-832DEA4D70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id="{D41647F0-5FD0-D094-2BC3-1E0B9A885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2639DD85-0857-3B3F-4860-92DD381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451C9F5-DD16-3D00-4F70-B49770385C9F}"/>
              </a:ext>
            </a:extLst>
          </p:cNvPr>
          <p:cNvSpPr txBox="1"/>
          <p:nvPr/>
        </p:nvSpPr>
        <p:spPr>
          <a:xfrm>
            <a:off x="1177161" y="2516098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 préparer un gâteau d’anniversaire, je voudrais un kilo de farine, un litre de lait et cent grammes de chocolat.</a:t>
            </a:r>
          </a:p>
        </p:txBody>
      </p:sp>
    </p:spTree>
    <p:extLst>
      <p:ext uri="{BB962C8B-B14F-4D97-AF65-F5344CB8AC3E}">
        <p14:creationId xmlns:p14="http://schemas.microsoft.com/office/powerpoint/2010/main" val="24116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0C50C-E761-06C7-B28A-5103A96AE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47E6F-2659-AC86-79A0-95AFA6CAA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paragraphe dans sa langue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283BEB-53B3-44F0-B154-3339EE25F4A2}"/>
              </a:ext>
            </a:extLst>
          </p:cNvPr>
          <p:cNvSpPr txBox="1"/>
          <p:nvPr/>
        </p:nvSpPr>
        <p:spPr>
          <a:xfrm>
            <a:off x="1071283" y="2358443"/>
            <a:ext cx="7001433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 préparer un gâteau d’anniversaire, je voudrais un kilo de farine, un litre de lait et cent grammes de chocolat.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BEF0D5-47D0-DC08-984C-D7868F069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B6786-8B16-4FAB-24EE-95BF5865A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B708EE-A5D5-5B4B-E3DF-386128650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067" y="756000"/>
            <a:ext cx="702866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apprendre à écrire un paragraphe semblable, avec « je voudrais ».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66727DF-67F2-6C04-87E6-006852C09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86E561A-2BC3-A2F5-6023-35A6FA1D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360862"/>
            <a:ext cx="3774707" cy="251647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5F6D55-0771-1124-3E66-2222AB8CAC4A}"/>
              </a:ext>
            </a:extLst>
          </p:cNvPr>
          <p:cNvSpPr txBox="1"/>
          <p:nvPr/>
        </p:nvSpPr>
        <p:spPr>
          <a:xfrm>
            <a:off x="4572000" y="2837492"/>
            <a:ext cx="4150114" cy="118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Je voudrais</a:t>
            </a:r>
          </a:p>
        </p:txBody>
      </p:sp>
    </p:spTree>
    <p:extLst>
      <p:ext uri="{BB962C8B-B14F-4D97-AF65-F5344CB8AC3E}">
        <p14:creationId xmlns:p14="http://schemas.microsoft.com/office/powerpoint/2010/main" val="23150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 (e)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EFE7-FA24-5B75-86BA-FAEB2D1F7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C5016-4834-C47B-D0E9-4091A4BF4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commence par me poser une question : Qu’est-ce que je voudrais préparer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5552CF-EAAC-13FA-C57B-3AE4347E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B4038E-9551-928D-A633-AEDCF59830EC}"/>
              </a:ext>
            </a:extLst>
          </p:cNvPr>
          <p:cNvSpPr txBox="1"/>
          <p:nvPr/>
        </p:nvSpPr>
        <p:spPr>
          <a:xfrm>
            <a:off x="734324" y="3157967"/>
            <a:ext cx="7856261" cy="199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400" b="1" dirty="0">
                <a:solidFill>
                  <a:srgbClr val="00ACA4"/>
                </a:solidFill>
                <a:latin typeface="Dosis" pitchFamily="2" charset="0"/>
              </a:rPr>
              <a:t>Qu’est-ce que </a:t>
            </a:r>
            <a:r>
              <a:rPr lang="fr-FR" sz="4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je voudrais préparer ?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8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C07A2-1B2B-59B8-9E20-22B96C2AE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69CF0-AD90-1CBB-7057-B6E00B716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Une salade.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6A03B22-47B8-BA5A-48F3-CD377F29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DF9475A-A158-F0A1-9628-6D2C78F8DACB}"/>
              </a:ext>
            </a:extLst>
          </p:cNvPr>
          <p:cNvSpPr txBox="1"/>
          <p:nvPr/>
        </p:nvSpPr>
        <p:spPr>
          <a:xfrm>
            <a:off x="1924347" y="2790196"/>
            <a:ext cx="5295306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Je voudrais préparer 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une salade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" pitchFamily="2" charset="0"/>
              </a:rPr>
              <a:t>.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7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29A7B-318E-9418-2CB1-56BAB13E2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B592C3-F1A9-A124-9F4F-44397ADA6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me pose une autre question : J’irai où pour acheter les ingrédients ?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5CF3FA9-CA30-D5A8-B5A2-972680DED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F6DFB0-DBD6-0A77-B163-074981823505}"/>
              </a:ext>
            </a:extLst>
          </p:cNvPr>
          <p:cNvSpPr txBox="1"/>
          <p:nvPr/>
        </p:nvSpPr>
        <p:spPr>
          <a:xfrm>
            <a:off x="440715" y="3138716"/>
            <a:ext cx="8568531" cy="859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800" b="1" dirty="0">
                <a:solidFill>
                  <a:srgbClr val="00ACA4"/>
                </a:solidFill>
                <a:latin typeface="Dosis" pitchFamily="2" charset="0"/>
              </a:rPr>
              <a:t>J’irai où </a:t>
            </a:r>
            <a:r>
              <a:rPr lang="fr-FR" sz="38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pour acheter les ingrédients ?</a:t>
            </a:r>
            <a:endParaRPr kumimoji="0" lang="fr-FR" sz="3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BACB4-88D1-EB67-D4C5-43FE145A7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176549-925C-3A4B-D257-84F52B2C9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J’irai au marché.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46AC338-1608-C254-3A4D-5309AD1A1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5CCA2B6-7989-9D74-A731-F79D36FDC0EA}"/>
              </a:ext>
            </a:extLst>
          </p:cNvPr>
          <p:cNvSpPr txBox="1"/>
          <p:nvPr/>
        </p:nvSpPr>
        <p:spPr>
          <a:xfrm>
            <a:off x="1310446" y="2847948"/>
            <a:ext cx="6839999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Pour acheter les ingrédients,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j’irai au marché. 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75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5B310-AAF8-069D-429F-74AD78FD8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6DB9E-3F0A-938D-68EA-DA67B8681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me pose une autre question :  Je voudrais acheter quoi au marché ? Qui veut me donner des propositions ? Levez la main.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F1185DD-25BE-1647-F755-FA7769F92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9B5A8A7-2BE4-FF5F-8B75-51F855F1CB04}"/>
              </a:ext>
            </a:extLst>
          </p:cNvPr>
          <p:cNvSpPr txBox="1"/>
          <p:nvPr/>
        </p:nvSpPr>
        <p:spPr>
          <a:xfrm>
            <a:off x="339688" y="3109842"/>
            <a:ext cx="860703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Je voudrais acheter quoi </a:t>
            </a: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au marché ?</a:t>
            </a:r>
            <a:endParaRPr kumimoji="0" lang="fr-FR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49219-1A9A-9913-40ED-47C217D17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8BCA5D-29C0-FB2E-BA67-2D239DF4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Il y a plusieurs réponses possibles. Une réponse peut être : je voudrais des tomates, des olives et de la laitue.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B4F2D7-62B4-342F-1F4E-08489C427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C72E94-BCD5-09FE-86F7-D4FA74FC66C8}"/>
              </a:ext>
            </a:extLst>
          </p:cNvPr>
          <p:cNvSpPr txBox="1"/>
          <p:nvPr/>
        </p:nvSpPr>
        <p:spPr>
          <a:xfrm>
            <a:off x="1310446" y="2837492"/>
            <a:ext cx="6226135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Je voudrais </a:t>
            </a:r>
            <a:r>
              <a:rPr lang="fr-FR" sz="4000" b="1" dirty="0">
                <a:solidFill>
                  <a:srgbClr val="00ACA4"/>
                </a:solidFill>
                <a:latin typeface="Dosis" pitchFamily="2" charset="0"/>
              </a:rPr>
              <a:t>des tomates, des olives et de la laitue.  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ACA4"/>
              </a:solidFill>
              <a:effectLst/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2B3A4-A5B8-610C-D084-9AAAB9988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C09EF-B119-04F4-7D31-D59469C17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peux écrire mon paragraphe complet.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2492AA-D392-4B12-018D-6E72B3FD7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7FCEEF-31C4-A7FE-92FF-ABB3FB025E09}"/>
              </a:ext>
            </a:extLst>
          </p:cNvPr>
          <p:cNvSpPr txBox="1"/>
          <p:nvPr/>
        </p:nvSpPr>
        <p:spPr>
          <a:xfrm>
            <a:off x="625477" y="2737089"/>
            <a:ext cx="7662040" cy="1950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Pour préparer </a:t>
            </a:r>
            <a:r>
              <a:rPr lang="fr-FR" sz="2800" b="1" dirty="0">
                <a:solidFill>
                  <a:srgbClr val="00ACA4"/>
                </a:solidFill>
                <a:latin typeface="Dosis" pitchFamily="2" charset="0"/>
              </a:rPr>
              <a:t>une salade</a:t>
            </a:r>
            <a:r>
              <a:rPr lang="fr-FR" sz="2800" b="1" dirty="0">
                <a:solidFill>
                  <a:srgbClr val="424D7B"/>
                </a:solidFill>
                <a:latin typeface="Dosis" pitchFamily="2" charset="0"/>
              </a:rPr>
              <a:t>, j’irai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au marché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pour acheter les ingrédients. Je voudrais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</a:rPr>
              <a:t>des olives, des tomates et de la laitue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01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C4E7F-021F-1FFC-7287-F38400994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9549E5-9498-3582-F795-37DF958D8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Retenez bien. Pour écrire le paragraphe, je me suis posé les questions suivantes 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CAA82A-F2A5-3162-510A-64E0D9C1F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1F90185-91CE-1E25-5591-09DD20833391}"/>
              </a:ext>
            </a:extLst>
          </p:cNvPr>
          <p:cNvSpPr txBox="1"/>
          <p:nvPr/>
        </p:nvSpPr>
        <p:spPr>
          <a:xfrm>
            <a:off x="1127155" y="2481355"/>
            <a:ext cx="7698211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sz="3200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Je veux préparer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quoi ? </a:t>
            </a:r>
          </a:p>
          <a:p>
            <a:pPr marL="742950" marR="0" lvl="0" indent="-7429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J’irai où </a:t>
            </a:r>
            <a:r>
              <a:rPr kumimoji="0" lang="fr-FR" sz="320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pour acheter les  ingrédients ? </a:t>
            </a:r>
          </a:p>
          <a:p>
            <a:pPr marL="742950" marR="0" lvl="0" indent="-7429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voudrais acheter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quoi ?</a:t>
            </a:r>
          </a:p>
        </p:txBody>
      </p:sp>
    </p:spTree>
    <p:extLst>
      <p:ext uri="{BB962C8B-B14F-4D97-AF65-F5344CB8AC3E}">
        <p14:creationId xmlns:p14="http://schemas.microsoft.com/office/powerpoint/2010/main" val="29571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 Vous allez écrire un paragraphe en vous posant les mêmes questions.  Je vais circuler entre les rangs pour vous aider.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73E930D-7ABF-1AD4-01C4-A112A211F6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54223" y="2875060"/>
            <a:ext cx="3173141" cy="2336745"/>
          </a:xfrm>
          <a:prstGeom prst="roundRect">
            <a:avLst>
              <a:gd name="adj" fmla="val 6988"/>
            </a:avLst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75B7EF-D2AC-8BCD-8752-E256876B7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21AC62-115D-8CA7-5DE6-2B3F365AC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614" y="3031958"/>
            <a:ext cx="5621090" cy="18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92BAB-1624-4899-587F-E9E663578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FC8CD87-8B9F-CF8B-540C-9B7DB10E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son paragraphe ?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FFD1E87-ED62-FC07-BFD5-20AB7491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77" y="535130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6AC52B-768A-75F3-4286-F808D5622C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787114" y="1806341"/>
            <a:ext cx="2824413" cy="3765884"/>
          </a:xfrm>
          <a:prstGeom prst="roundRect">
            <a:avLst>
              <a:gd name="adj" fmla="val 29622"/>
            </a:avLst>
          </a:prstGeom>
        </p:spPr>
      </p:pic>
    </p:spTree>
    <p:extLst>
      <p:ext uri="{BB962C8B-B14F-4D97-AF65-F5344CB8AC3E}">
        <p14:creationId xmlns:p14="http://schemas.microsoft.com/office/powerpoint/2010/main" val="1802908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5C9729B-1583-FD8B-6613-341F12B45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55" y="2443655"/>
            <a:ext cx="1698387" cy="25079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6FB8BB1-2FB7-0DA3-1838-9553E3DA3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42" y="2443654"/>
            <a:ext cx="1556081" cy="25079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1421757-C5BE-B1D1-82E8-4EC122521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053" y="2443654"/>
            <a:ext cx="1577242" cy="25079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B5A4972-C28C-041F-8B24-27FCBDE65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610" y="2443655"/>
            <a:ext cx="1591187" cy="25079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5BD15C0-2194-9DFD-4B97-2B8F985ED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5671" y="2444182"/>
            <a:ext cx="1577242" cy="250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55795-983E-BBF6-1811-6FC4C2192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2B5D613-32AB-C64C-1CE5-2F47B07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un autre paragraphe sur votre cahier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1DE21FE7-04B5-9388-F121-EAF5887FB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799" y="2105932"/>
            <a:ext cx="1996613" cy="3549535"/>
          </a:xfrm>
          <a:prstGeom prst="rect">
            <a:avLst/>
          </a:prstGeom>
        </p:spPr>
      </p:pic>
      <p:pic>
        <p:nvPicPr>
          <p:cNvPr id="4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DCA9922-AD8A-A41B-224D-1680738B7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521F2B2-D6AE-BAA5-FABE-13ED451FB8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642" y="1431064"/>
            <a:ext cx="3197895" cy="508383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F714D5E-F96A-1B4C-26E1-2FE5B0C18DBE}"/>
              </a:ext>
            </a:extLst>
          </p:cNvPr>
          <p:cNvSpPr/>
          <p:nvPr/>
        </p:nvSpPr>
        <p:spPr>
          <a:xfrm>
            <a:off x="4407641" y="4932267"/>
            <a:ext cx="3197895" cy="128874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86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42277" y="2254591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8277" y="2002591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040" y="3491702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4989472" y="244770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15350" y="3489872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89472" y="4082744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Écrire un texte.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199" y="2300287"/>
            <a:ext cx="2350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Prise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19602" y="2695829"/>
            <a:ext cx="5474197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Prendre la parole pour parler de ses achats.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C63FCF6-6D92-2819-8A99-139755A08E12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6AFD9-1143-CE49-A11B-2285028BB4AF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DBBF173-B72D-4EB5-311C-E7E1A179B08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CC63CD-F096-45F5-2666-90C2BABB0681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6DEEF793-A705-420A-2C4F-10D51163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Nada-Wave">
            <a:hlinkClick r:id="" action="ppaction://media"/>
            <a:extLst>
              <a:ext uri="{FF2B5EF4-FFF2-40B4-BE49-F238E27FC236}">
                <a16:creationId xmlns:a16="http://schemas.microsoft.com/office/drawing/2014/main" id="{D04F33B5-B473-67D6-4A24-0FDAF03BB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3" y="2222899"/>
            <a:ext cx="2277239" cy="36367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0B090C4-BCD9-D3FA-1825-B68D598A7D1D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605"/>
          <a:stretch>
            <a:fillRect/>
          </a:stretch>
        </p:blipFill>
        <p:spPr>
          <a:xfrm>
            <a:off x="2492943" y="2215633"/>
            <a:ext cx="2079057" cy="3636784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EFDF2E-3DCB-7E67-7E72-36E9061BD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171188-1B2E-67CE-5D26-EE10849FD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2" y="525505"/>
            <a:ext cx="1152244" cy="10729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FD0C4CBB-54CE-1745-BECE-79A80B44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</a:rPr>
              <a:t>Aujourd’hui nous allons apprendre à parler de nos achats. Écoutez bien.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50C200-7498-F16D-3F62-B994AA64D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143609-6703-C9A9-BE3A-14FA84581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BF21-3E87-08A8-01ED-95DD0081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47223FC-B035-7D23-5EB0-487DB697A7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18F34C7E-11CA-4C3C-B337-AFAF842D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875EA0F-5770-3353-C127-8862F5E9B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6_P1_W2_S5_AdP">
            <a:hlinkClick r:id="" action="ppaction://media"/>
            <a:extLst>
              <a:ext uri="{FF2B5EF4-FFF2-40B4-BE49-F238E27FC236}">
                <a16:creationId xmlns:a16="http://schemas.microsoft.com/office/drawing/2014/main" id="{BCAF407A-604D-F8DC-83E6-3177511EE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311" y="2034269"/>
            <a:ext cx="7311378" cy="411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9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8">
            <a:extLst>
              <a:ext uri="{FF2B5EF4-FFF2-40B4-BE49-F238E27FC236}">
                <a16:creationId xmlns:a16="http://schemas.microsoft.com/office/drawing/2014/main" id="{23BEAFB7-5FEC-96A8-EDAE-BD0902AF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58" y="756000"/>
            <a:ext cx="682144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votre tour ! Qui veut passer au tableau pour prendre la parole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9C33F3-C02F-1560-086E-A5E06C1AB4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A0AE45-6790-8871-204C-36E998D9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621" y="2893394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B18F9A-6F2C-6EB8-2F61-0124BD4AB1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535" y="2338170"/>
            <a:ext cx="1219370" cy="136226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FBA8D36-A7D5-EE5A-D745-81E61507DC8B}"/>
              </a:ext>
            </a:extLst>
          </p:cNvPr>
          <p:cNvSpPr/>
          <p:nvPr/>
        </p:nvSpPr>
        <p:spPr>
          <a:xfrm>
            <a:off x="3256016" y="3226248"/>
            <a:ext cx="5368222" cy="1411285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D2D511-100D-D318-3B5C-9E6395DB0859}"/>
              </a:ext>
            </a:extLst>
          </p:cNvPr>
          <p:cNvSpPr txBox="1"/>
          <p:nvPr/>
        </p:nvSpPr>
        <p:spPr>
          <a:xfrm>
            <a:off x="3471693" y="3389746"/>
            <a:ext cx="5152545" cy="95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Pour _______ [nom de la recette],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je voudrais ____________ [ingrédients et quantités].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6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8963</TotalTime>
  <Words>714</Words>
  <PresentationFormat>Affichage à l'écran (4:3)</PresentationFormat>
  <Paragraphs>86</Paragraphs>
  <Slides>30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13</vt:i4>
      </vt:variant>
      <vt:variant>
        <vt:lpstr>Titres des diapositives</vt:lpstr>
      </vt:variant>
      <vt:variant>
        <vt:i4>30</vt:i4>
      </vt:variant>
    </vt:vector>
  </HeadingPairs>
  <TitlesOfParts>
    <vt:vector size="50" baseType="lpstr">
      <vt:lpstr>Calibri</vt:lpstr>
      <vt:lpstr>Wingdings</vt:lpstr>
      <vt:lpstr>Dosis SemiBold</vt:lpstr>
      <vt:lpstr>Arial</vt:lpstr>
      <vt:lpstr>Dosis ExtraBold</vt:lpstr>
      <vt:lpstr>Dosis Medium</vt:lpstr>
      <vt:lpstr>Dosis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Présentation PowerPoint</vt:lpstr>
      <vt:lpstr>Pictogrammes</vt:lpstr>
      <vt:lpstr>Contenu de la semaine </vt:lpstr>
      <vt:lpstr>Organisation de la semaine</vt:lpstr>
      <vt:lpstr>Plan de la séance 5</vt:lpstr>
      <vt:lpstr>Bonjour les enfants !  La leçon de français commence maintenant.</vt:lpstr>
      <vt:lpstr>Aujourd’hui nous allons apprendre à parler de nos achats. Écoutez bien.</vt:lpstr>
      <vt:lpstr>Lecture de la vidéo </vt:lpstr>
      <vt:lpstr>À votre tour ! Qui veut passer au tableau pour prendre la parole ? </vt:lpstr>
      <vt:lpstr>À votre tour ! Qui veut parler des ingrédients de sa recette. Chacun choisit un exemple différent. </vt:lpstr>
      <vt:lpstr>Plan de la séance  4 </vt:lpstr>
      <vt:lpstr>Lisez et observez ce texte silencieusement. Après, on va faire une dictée. </vt:lpstr>
      <vt:lpstr>Prenez vos cahiers. Tenez-vous prêts. La dictée va commencer avec un enregistrement audio. </vt:lpstr>
      <vt:lpstr>Dictée en cours. Première lecture.</vt:lpstr>
      <vt:lpstr>Dictée en cours. Deuxième lecture. </vt:lpstr>
      <vt:lpstr>Je vais refaire la dictée. </vt:lpstr>
      <vt:lpstr>Corrigez. </vt:lpstr>
      <vt:lpstr>Qui veut expliquer ce paragraphe dans sa langue ? </vt:lpstr>
      <vt:lpstr>Maintenant, on apprendre à écrire un paragraphe semblable, avec « je voudrais ».</vt:lpstr>
      <vt:lpstr>Je commence par me poser une question : Qu’est-ce que je voudrais préparer ? Qui veut me donner des propositions ? Levez la main. </vt:lpstr>
      <vt:lpstr>Il y a plusieurs réponses possibles. Une réponse peut être : Une salade. </vt:lpstr>
      <vt:lpstr>Je me pose une autre question : J’irai où pour acheter les ingrédients ? Qui veut me donner des propositions ? Levez la main. </vt:lpstr>
      <vt:lpstr>Il y a plusieurs réponses possibles. Une réponse peut être : J’irai au marché. </vt:lpstr>
      <vt:lpstr>Je me pose une autre question :  Je voudrais acheter quoi au marché ? Qui veut me donner des propositions ? Levez la main. </vt:lpstr>
      <vt:lpstr>Il y a plusieurs réponses possibles. Une réponse peut être : je voudrais des tomates, des olives et de la laitue. </vt:lpstr>
      <vt:lpstr>Maintenant, je peux écrire mon paragraphe complet. </vt:lpstr>
      <vt:lpstr>Retenez bien. Pour écrire le paragraphe, je me suis posé les questions suivantes : </vt:lpstr>
      <vt:lpstr>Prenez vos cahiers. Vous allez écrire un paragraphe en vous posant les mêmes questions.  Je vais circuler entre les rangs pour vous aider. </vt:lpstr>
      <vt:lpstr>Qui veut lire son paragraphe ? </vt:lpstr>
      <vt:lpstr>La séance d’aujourd’hui est terminée. À la maison, écrivez un autre paragraphe sur votre cahier.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2025-11-07T19:26:24Z</dcterms:modified>
</cp:coreProperties>
</file>