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5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2" r:id="rId15"/>
    <p:sldMasterId id="2147483852" r:id="rId16"/>
  </p:sldMasterIdLst>
  <p:notesMasterIdLst>
    <p:notesMasterId r:id="rId68"/>
  </p:notesMasterIdLst>
  <p:sldIdLst>
    <p:sldId id="257" r:id="rId17"/>
    <p:sldId id="1029" r:id="rId18"/>
    <p:sldId id="951" r:id="rId19"/>
    <p:sldId id="1056" r:id="rId20"/>
    <p:sldId id="798" r:id="rId21"/>
    <p:sldId id="799" r:id="rId22"/>
    <p:sldId id="917" r:id="rId23"/>
    <p:sldId id="899" r:id="rId24"/>
    <p:sldId id="900" r:id="rId25"/>
    <p:sldId id="901" r:id="rId26"/>
    <p:sldId id="1068" r:id="rId27"/>
    <p:sldId id="844" r:id="rId28"/>
    <p:sldId id="1069" r:id="rId29"/>
    <p:sldId id="1058" r:id="rId30"/>
    <p:sldId id="1065" r:id="rId31"/>
    <p:sldId id="1067" r:id="rId32"/>
    <p:sldId id="1066" r:id="rId33"/>
    <p:sldId id="955" r:id="rId34"/>
    <p:sldId id="800" r:id="rId35"/>
    <p:sldId id="902" r:id="rId36"/>
    <p:sldId id="905" r:id="rId37"/>
    <p:sldId id="904" r:id="rId38"/>
    <p:sldId id="867" r:id="rId39"/>
    <p:sldId id="1016" r:id="rId40"/>
    <p:sldId id="1031" r:id="rId41"/>
    <p:sldId id="937" r:id="rId42"/>
    <p:sldId id="945" r:id="rId43"/>
    <p:sldId id="941" r:id="rId44"/>
    <p:sldId id="946" r:id="rId45"/>
    <p:sldId id="952" r:id="rId46"/>
    <p:sldId id="953" r:id="rId47"/>
    <p:sldId id="958" r:id="rId48"/>
    <p:sldId id="1059" r:id="rId49"/>
    <p:sldId id="959" r:id="rId50"/>
    <p:sldId id="987" r:id="rId51"/>
    <p:sldId id="988" r:id="rId52"/>
    <p:sldId id="1043" r:id="rId53"/>
    <p:sldId id="1044" r:id="rId54"/>
    <p:sldId id="1045" r:id="rId55"/>
    <p:sldId id="1049" r:id="rId56"/>
    <p:sldId id="1048" r:id="rId57"/>
    <p:sldId id="1047" r:id="rId58"/>
    <p:sldId id="1046" r:id="rId59"/>
    <p:sldId id="1051" r:id="rId60"/>
    <p:sldId id="1050" r:id="rId61"/>
    <p:sldId id="1052" r:id="rId62"/>
    <p:sldId id="1053" r:id="rId63"/>
    <p:sldId id="831" r:id="rId64"/>
    <p:sldId id="832" r:id="rId65"/>
    <p:sldId id="1054" r:id="rId66"/>
    <p:sldId id="1018" r:id="rId67"/>
  </p:sldIdLst>
  <p:sldSz cx="9144000" cy="6858000" type="screen4x3"/>
  <p:notesSz cx="6735763" cy="9866313"/>
  <p:embeddedFontLst>
    <p:embeddedFont>
      <p:font typeface="Dosis" pitchFamily="2" charset="0"/>
      <p:regular r:id="rId69"/>
      <p:bold r:id="rId70"/>
    </p:embeddedFont>
    <p:embeddedFont>
      <p:font typeface="Dosis ExtraBold" pitchFamily="2" charset="0"/>
      <p:bold r:id="rId71"/>
    </p:embeddedFont>
    <p:embeddedFont>
      <p:font typeface="Dosis Medium" pitchFamily="2" charset="0"/>
      <p:regular r:id="rId72"/>
    </p:embeddedFont>
    <p:embeddedFont>
      <p:font typeface="Dosis SemiBold" pitchFamily="2" charset="0"/>
      <p:bold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00ACA4"/>
    <a:srgbClr val="565F88"/>
    <a:srgbClr val="F26553"/>
    <a:srgbClr val="E84234"/>
    <a:srgbClr val="2AB6D7"/>
    <a:srgbClr val="55B7DE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font" Target="fonts/font1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font" Target="fonts/font2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font" Target="fonts/font5.fntdata"/><Relationship Id="rId78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3T00:29:46.97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3T00:29:54.01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04.0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04.0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45.1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45.1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4:04.1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4:04.1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7:26.5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7:26.54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43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27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472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0421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85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5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55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6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47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01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59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370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49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9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8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07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82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64152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8125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06627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75860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011270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75853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79602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9993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96203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11767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3034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7" y="2358258"/>
            <a:ext cx="1370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2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23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312001" y="20973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3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1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183339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568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312000" y="143757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7.xml"/><Relationship Id="rId6" Type="http://schemas.openxmlformats.org/officeDocument/2006/relationships/image" Target="NULL"/><Relationship Id="rId5" Type="http://schemas.openxmlformats.org/officeDocument/2006/relationships/customXml" Target="../ink/ink2.xml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slideLayout" Target="../slideLayouts/slideLayout127.xml"/><Relationship Id="rId7" Type="http://schemas.openxmlformats.org/officeDocument/2006/relationships/image" Target="NULL"/><Relationship Id="rId12" Type="http://schemas.openxmlformats.org/officeDocument/2006/relationships/image" Target="../media/image5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11" Type="http://schemas.openxmlformats.org/officeDocument/2006/relationships/image" Target="../media/image33.gif"/><Relationship Id="rId10" Type="http://schemas.openxmlformats.org/officeDocument/2006/relationships/image" Target="../media/image16.png"/><Relationship Id="rId4" Type="http://schemas.openxmlformats.org/officeDocument/2006/relationships/customXml" Target="../ink/ink3.xml"/><Relationship Id="rId9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NULL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27.xml"/><Relationship Id="rId6" Type="http://schemas.openxmlformats.org/officeDocument/2006/relationships/image" Target="NULL"/><Relationship Id="rId5" Type="http://schemas.openxmlformats.org/officeDocument/2006/relationships/customXml" Target="../ink/ink7.xm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slideLayout" Target="../slideLayouts/slideLayout127.xml"/><Relationship Id="rId7" Type="http://schemas.openxmlformats.org/officeDocument/2006/relationships/image" Target="NULL"/><Relationship Id="rId12" Type="http://schemas.openxmlformats.org/officeDocument/2006/relationships/image" Target="../media/image5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11" Type="http://schemas.openxmlformats.org/officeDocument/2006/relationships/image" Target="../media/image33.gif"/><Relationship Id="rId10" Type="http://schemas.openxmlformats.org/officeDocument/2006/relationships/image" Target="../media/image16.png"/><Relationship Id="rId4" Type="http://schemas.openxmlformats.org/officeDocument/2006/relationships/customXml" Target="../ink/ink8.xml"/><Relationship Id="rId9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NULL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27.xml"/><Relationship Id="rId6" Type="http://schemas.openxmlformats.org/officeDocument/2006/relationships/customXml" Target="../ink/ink11.xml"/><Relationship Id="rId5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NULL"/><Relationship Id="rId7" Type="http://schemas.openxmlformats.org/officeDocument/2006/relationships/image" Target="../media/image28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127.xml"/><Relationship Id="rId6" Type="http://schemas.openxmlformats.org/officeDocument/2006/relationships/image" Target="NULL"/><Relationship Id="rId4" Type="http://schemas.openxmlformats.org/officeDocument/2006/relationships/customXml" Target="../ink/ink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NULL"/><Relationship Id="rId3" Type="http://schemas.openxmlformats.org/officeDocument/2006/relationships/slideLayout" Target="../slideLayouts/slideLayout127.xml"/><Relationship Id="rId7" Type="http://schemas.openxmlformats.org/officeDocument/2006/relationships/image" Target="NULL"/><Relationship Id="rId12" Type="http://schemas.openxmlformats.org/officeDocument/2006/relationships/customXml" Target="../ink/ink1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11" Type="http://schemas.openxmlformats.org/officeDocument/2006/relationships/image" Target="../media/image33.gif"/><Relationship Id="rId10" Type="http://schemas.openxmlformats.org/officeDocument/2006/relationships/image" Target="../media/image16.png"/><Relationship Id="rId4" Type="http://schemas.openxmlformats.org/officeDocument/2006/relationships/customXml" Target="../ink/ink14.xml"/><Relationship Id="rId9" Type="http://schemas.openxmlformats.org/officeDocument/2006/relationships/image" Target="NULL"/><Relationship Id="rId1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NULL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127.xml"/><Relationship Id="rId6" Type="http://schemas.openxmlformats.org/officeDocument/2006/relationships/customXml" Target="../ink/ink18.xml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customXml" Target="../ink/ink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29.png"/><Relationship Id="rId7" Type="http://schemas.openxmlformats.org/officeDocument/2006/relationships/customXml" Target="../ink/ink2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91.png"/><Relationship Id="rId4" Type="http://schemas.openxmlformats.org/officeDocument/2006/relationships/customXml" Target="../ink/ink20.xml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00.png"/><Relationship Id="rId5" Type="http://schemas.openxmlformats.org/officeDocument/2006/relationships/customXml" Target="../ink/ink23.xml"/><Relationship Id="rId4" Type="http://schemas.openxmlformats.org/officeDocument/2006/relationships/image" Target="../media/image4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29.png"/><Relationship Id="rId7" Type="http://schemas.openxmlformats.org/officeDocument/2006/relationships/customXml" Target="../ink/ink25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91.png"/><Relationship Id="rId4" Type="http://schemas.openxmlformats.org/officeDocument/2006/relationships/customXml" Target="../ink/ink2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29.png"/><Relationship Id="rId7" Type="http://schemas.openxmlformats.org/officeDocument/2006/relationships/customXml" Target="../ink/ink2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91.png"/><Relationship Id="rId4" Type="http://schemas.openxmlformats.org/officeDocument/2006/relationships/customXml" Target="../ink/ink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3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emf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4.png"/><Relationship Id="rId5" Type="http://schemas.openxmlformats.org/officeDocument/2006/relationships/image" Target="../media/image54.emf"/><Relationship Id="rId4" Type="http://schemas.openxmlformats.org/officeDocument/2006/relationships/customXml" Target="../ink/ink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939E0E1-8507-4A7D-3D8D-B4374DC8A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D9E2E7E-2AC1-0EF4-3A51-DAD0EE6E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17F793A-1DA5-22EB-2123-16A097276F6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6190981-7616-A898-0293-7E20B24B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49E663-BE6D-9795-A2B1-8EC260B94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DFEAA44-B3EC-7101-F74C-1E3C98D82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5213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5AP-6AP_SM3_s4">
            <a:hlinkClick r:id="" action="ppaction://media"/>
            <a:extLst>
              <a:ext uri="{FF2B5EF4-FFF2-40B4-BE49-F238E27FC236}">
                <a16:creationId xmlns:a16="http://schemas.microsoft.com/office/drawing/2014/main" id="{F4A50132-1A23-1788-49B2-5A14FD6327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3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2093073"/>
            <a:ext cx="8284261" cy="30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2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:a16="http://schemas.microsoft.com/office/drawing/2014/main" id="{D780D286-4275-1EE9-37EB-E82DE36E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F8E9047A-1211-4677-ECAD-84BB1217F83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36F0967-38DC-4981-5B37-129D9B3D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3795B70-C01C-5047-520B-0B58C8C27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1590E0A-8A2E-A0D5-A953-6C2A5FB8D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777" y="1897878"/>
            <a:ext cx="6526446" cy="385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AC078-50B2-4067-987F-054A4A87B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e 64">
            <a:extLst>
              <a:ext uri="{FF2B5EF4-FFF2-40B4-BE49-F238E27FC236}">
                <a16:creationId xmlns:a16="http://schemas.microsoft.com/office/drawing/2014/main" id="{093A1BA8-2936-6D00-B455-CE88F37D306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8B52D453-E0C7-CD0F-3325-EE8E5DBBA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BF91DB5-B85C-E77F-6CCC-BBFC1CEDD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238F74D5-3FF3-0108-3234-D305541D5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2EB403-AAFA-17D4-63BB-EF981A765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242" y="1812810"/>
            <a:ext cx="6265515" cy="386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73C748-CB18-1ECA-8ECE-D6E1B12314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4586" y="2895452"/>
            <a:ext cx="4521869" cy="301457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id="{D6F3887B-CEC2-2B49-B051-61C34C29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4DD56D-74F4-4546-36E6-87B37BD99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237AD3E1-1ADA-7724-E4BB-F151DC49B5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6142" y="3053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51971C-54E7-9EA8-64D6-39694E22256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72473" y="2257272"/>
            <a:ext cx="1383692" cy="12241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5626306-FE66-AA83-2AD9-9567FF4EF5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432794" y="2286146"/>
            <a:ext cx="1383692" cy="12241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08B8212-7A29-D4C3-6925-632B819DC5E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C27569-D4DD-771D-B197-4F9D092F4A6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CBE0B-141A-2891-2E6F-DAC32E43A20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02ECB3-D8F1-7EED-7A78-D7ABFF88777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513A3D6-BB9C-7373-EC10-16667ECA3ACA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1B31378-5E55-C210-2A2B-C3A90AD128C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32735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FB84C-67C7-525A-756E-8B3DFC662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282D0E2-8494-D7EA-8870-B6664D8613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100" y="2858702"/>
            <a:ext cx="4521869" cy="301457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id="{91987670-9C92-B1C2-D63F-804BD728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43E953C-71B1-EFC9-DEE9-2202A8C13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46543F7-827C-41BF-EEE7-5A01C57CA445}"/>
              </a:ext>
            </a:extLst>
          </p:cNvPr>
          <p:cNvSpPr txBox="1"/>
          <p:nvPr/>
        </p:nvSpPr>
        <p:spPr>
          <a:xfrm>
            <a:off x="709503" y="3210893"/>
            <a:ext cx="28784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au parc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Chacun demande à l’autre comment est son voisin ou sa voisine. 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9E8508E-84C4-E8F3-CBB0-28CE40203B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1656" y="30167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BBACC35-C88D-B95F-CCFE-B283BC23C5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87987" y="2220522"/>
            <a:ext cx="1383692" cy="12241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C293E8-A824-D380-FFA2-3B9ADC55810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148308" y="2249396"/>
            <a:ext cx="1383692" cy="12241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51E1580-626A-A37B-DBBA-14DA88178A6E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F76501-7683-07A8-7742-2A10A3A20AB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B7C9018-0269-586D-8658-12F298AE05F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47862F-830D-095A-CF7B-BD1F33B92F9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19CFAC9-6DE3-342C-6EA5-A605B7CE880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9600311-57D8-FE34-A6AA-DBFBD7A088B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19985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98A3B-914C-149F-67CA-A82DE61D0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FD98F90-BBBB-CE82-FA29-8BFEE892FF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100" y="2858702"/>
            <a:ext cx="4521869" cy="301457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id="{1DE9F0C3-0834-F6A4-0EC5-4B76CF22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le dialogue.  Comment est son voisin ?  Comment est sa voisine ?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60055B-111D-9DDB-36B9-3797AEFE6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35F1B012-63C4-8341-4827-0879E2CA66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1656" y="30167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2826BE5-F1BC-3554-F034-716CA983392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87987" y="2220522"/>
            <a:ext cx="1383692" cy="12241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E7951A4-BE50-E363-F98C-38C835417B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148308" y="2249396"/>
            <a:ext cx="1383692" cy="12241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02E1D90-8BAC-67F6-1D2B-04297CB243B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A19700-4492-7786-3A2E-21763710B75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0FCC782-67F7-2424-AD55-17672208CF0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0039BF-9646-8031-3411-E9C58273C8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4215C25-7D15-E3FA-B4FD-7720414A40D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7950C4-D00D-D04C-8AAA-0822CF7497E9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230A94-BA47-7945-ABF9-707538AFF6D0}"/>
              </a:ext>
            </a:extLst>
          </p:cNvPr>
          <p:cNvSpPr txBox="1"/>
          <p:nvPr/>
        </p:nvSpPr>
        <p:spPr>
          <a:xfrm>
            <a:off x="709503" y="3210893"/>
            <a:ext cx="28784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au parc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Chacun demande à l’autre comment est son voisin ou sa voisine. </a:t>
            </a:r>
          </a:p>
        </p:txBody>
      </p:sp>
    </p:spTree>
    <p:extLst>
      <p:ext uri="{BB962C8B-B14F-4D97-AF65-F5344CB8AC3E}">
        <p14:creationId xmlns:p14="http://schemas.microsoft.com/office/powerpoint/2010/main" val="9104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57351-77B1-BF05-9B69-1E0C0DE8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F7659FC-5538-DAF0-D4B1-94EDBC52253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1065" y="2895452"/>
            <a:ext cx="4521869" cy="301457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id="{A3974DE6-1777-C9C7-ED6D-20B580BE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jouer le dialogue. Qui veut passer au tableau ? 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3233119-79EC-F332-6762-AC6EAC91D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37285BA1-D090-33C5-E1CF-31B308F0CB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42621" y="3053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E5886D6-646F-D317-3073-70A2606B0EE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98952" y="2257272"/>
            <a:ext cx="1383692" cy="12241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5D87199-4EFC-E8CE-9734-B17F3CFB97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59273" y="2286146"/>
            <a:ext cx="1383692" cy="12241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88E84A8-6583-84BB-F1C4-DBEFC7A0FC14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A289B7-CCCA-B208-7CCB-8883F27BA38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DE12DC3-5EC0-0F99-E86F-E93D762B4E7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AEB546-29A1-7A27-E0BD-D131BB93FE4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FF7E10F-174B-555F-F50F-83CDBABFE54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A366133-2D0A-3F48-14B4-4869F9F998F1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419911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id="{CCEBF468-DA27-85DB-0354-80B56EA2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E819158-5420-8B00-7E6F-F4207C99D4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B5EBF4F-03A0-3CAF-0E44-F9D202082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22E2A9-0053-5B15-96F9-27C2C8942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6915DAE-49FF-81B9-C554-F25DBC340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1768" y="2785126"/>
            <a:ext cx="4960805" cy="705267"/>
          </a:xfrm>
        </p:spPr>
        <p:txBody>
          <a:bodyPr/>
          <a:lstStyle/>
          <a:p>
            <a:r>
              <a:rPr lang="fr-FR" sz="1400" dirty="0"/>
              <a:t>Jouer un dialogue reprenant l’acte de parole :  </a:t>
            </a:r>
          </a:p>
          <a:p>
            <a:pPr marL="0" indent="0">
              <a:buNone/>
            </a:pPr>
            <a:r>
              <a:rPr lang="fr-FR" sz="1400" dirty="0"/>
              <a:t>      « Comment est ton voisin ? »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fr-FR" sz="3600" dirty="0"/>
              <a:t>4</a:t>
            </a:r>
            <a:r>
              <a:rPr lang="fr-MA" sz="36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B64559A-9D2D-476C-1306-BF348F037E9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3BD94A-F5D4-33BC-1CA7-70C47ECDB1F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0EAF81-42EB-4E40-8F4E-125DA25868C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F60AC041-8B8E-226C-CD26-6717D69A27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A4342FC-8890-5500-AF50-2EFFE23A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lire des mots, puis un texte. 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8C2640-8C6D-2F97-8BB6-42E901742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2656044-8DF8-6B9A-B784-92CE2164A4D6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F06ACA4-F9BB-A7C0-0133-1FB5B07E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A99995-DA67-65AF-E6A3-A66A959F8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B07A5-2912-5F41-AA9D-CEB59FA2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toujours.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t – o – u – j – o – u – r - s.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23C9E7-70D0-6207-F16D-FD23E22DAD47}"/>
              </a:ext>
            </a:extLst>
          </p:cNvPr>
          <p:cNvSpPr txBox="1"/>
          <p:nvPr/>
        </p:nvSpPr>
        <p:spPr>
          <a:xfrm>
            <a:off x="547172" y="2776898"/>
            <a:ext cx="804965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rgbClr val="565F88"/>
                </a:solidFill>
                <a:latin typeface="Dosis SemiBold" pitchFamily="2" charset="0"/>
              </a:rPr>
              <a:t>toujours</a:t>
            </a: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4005F7B-A550-2D16-0EDB-C0B9C9E2F8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C1D68BF-FE28-B583-0D17-11C8A3F0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7621D3C-E11D-850A-B2BB-1103BF81B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9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2173C-C338-B285-83B2-2DD104BF0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CFDACAE-E2E1-1655-7CB4-C7EE82C39C2B}"/>
              </a:ext>
            </a:extLst>
          </p:cNvPr>
          <p:cNvSpPr txBox="1"/>
          <p:nvPr/>
        </p:nvSpPr>
        <p:spPr>
          <a:xfrm>
            <a:off x="3138688" y="2994054"/>
            <a:ext cx="301328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aussi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3F8FBC4-D982-9B78-F6CC-0EDE044B16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138E780-FFB3-76DE-81F6-9C06FFC5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F3A045-70A2-351E-C386-E58EB5A36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B750B5C4-9823-16C5-CC3C-5946ABB0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aussi.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a –u – s – s - i.</a:t>
            </a:r>
            <a:endParaRPr lang="fr-FR" dirty="0"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581D55D9-9B7C-B738-90A6-C6B61BB5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Qui veut lire ? </a:t>
            </a:r>
          </a:p>
        </p:txBody>
      </p:sp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7273F1-5176-7D2E-3A2A-F6B843890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FBFC6E6-4E28-E9BC-07EC-7922E5F778D5}"/>
              </a:ext>
            </a:extLst>
          </p:cNvPr>
          <p:cNvSpPr txBox="1"/>
          <p:nvPr/>
        </p:nvSpPr>
        <p:spPr>
          <a:xfrm>
            <a:off x="547172" y="2776898"/>
            <a:ext cx="804965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rgbClr val="565F88"/>
                </a:solidFill>
                <a:latin typeface="Dosis" pitchFamily="2" charset="0"/>
              </a:rPr>
              <a:t>toujours        aussi</a:t>
            </a: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1425F-0496-503A-BC0B-7BD53095E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B37945-D9B7-53DC-A8DF-12DE6C61F6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BA2A9C0-DD14-58C9-7E51-CAF4F124C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EB6D6D-9B93-60C9-6DF7-01FB62900A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Bonjour - Au revoir  - Moi - Toi </a:t>
            </a:r>
          </a:p>
          <a:p>
            <a:r>
              <a:rPr lang="fr-FR" dirty="0"/>
              <a:t>Un avion - Un ananas - Un abricot - Une banane – Une école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CF9D790-6DA7-1324-EB88-D8534BDF3D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7C39423-3F6F-A610-8E39-ABAB8946345F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9022AC-89B5-2FA3-EF14-710156386EB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987553-F02E-9712-1BB0-6C426D5C04E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7BB6D3F-BEBE-4DFE-8AAB-DAF2D6B88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4BBE3149-4C47-41CD-B419-7EAEEAF2B4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C0D7261-3116-C773-0D01-6EDD8FE77FA4}"/>
              </a:ext>
            </a:extLst>
          </p:cNvPr>
          <p:cNvSpPr txBox="1"/>
          <p:nvPr/>
        </p:nvSpPr>
        <p:spPr>
          <a:xfrm>
            <a:off x="2201410" y="5108401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F93B3894-7EEC-F08A-4EF0-0AC117FFEA5A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8A6949A-BB39-22B4-BE0D-16F80BBAC38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EAFB7D-899C-DDA8-5989-2D182EB18A7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8F4D73-495F-BF2F-CB37-4174EC8666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4D349069-3C9F-EDE8-CF04-D26F29E160C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F6F1A5E-7FEE-F3D0-D500-1484D07FFF73}"/>
              </a:ext>
            </a:extLst>
          </p:cNvPr>
          <p:cNvSpPr/>
          <p:nvPr/>
        </p:nvSpPr>
        <p:spPr>
          <a:xfrm>
            <a:off x="704326" y="1860373"/>
            <a:ext cx="7315200" cy="4553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D66F2D7-9798-77ED-AB7B-5B61D441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91" y="2393391"/>
            <a:ext cx="3867674" cy="705267"/>
          </a:xfrm>
        </p:spPr>
        <p:txBody>
          <a:bodyPr/>
          <a:lstStyle/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000" b="0" dirty="0"/>
              <a:t>Cette partie de la leçon nécessite l’utilisation du </a:t>
            </a:r>
            <a:r>
              <a:rPr lang="fr-MA" sz="2000" dirty="0"/>
              <a:t>livret de l’élève. </a:t>
            </a:r>
            <a:br>
              <a:rPr lang="fr-MA" sz="2000" b="0" dirty="0"/>
            </a:br>
            <a:br>
              <a:rPr lang="fr-MA" sz="2000" b="0" dirty="0"/>
            </a:br>
            <a:r>
              <a:rPr lang="fr-MA" sz="2000" b="0" dirty="0"/>
              <a:t>En cas </a:t>
            </a:r>
            <a:r>
              <a:rPr lang="fr-MA" sz="2000" dirty="0"/>
              <a:t>d’indisponibilité temporaire </a:t>
            </a:r>
            <a:r>
              <a:rPr lang="fr-MA" sz="2000" b="0" dirty="0"/>
              <a:t>du livret de l’élève, l’enseignant fait lire les élèves sur l’écran. 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9E59C12F-0E8E-CED4-5398-3E2ACF9BC80A}"/>
              </a:ext>
            </a:extLst>
          </p:cNvPr>
          <p:cNvSpPr txBox="1">
            <a:spLocks/>
          </p:cNvSpPr>
          <p:nvPr/>
        </p:nvSpPr>
        <p:spPr>
          <a:xfrm>
            <a:off x="1018596" y="1635346"/>
            <a:ext cx="3867674" cy="705267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Remarque importante :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86BD4E5-A871-387E-750F-190ADD27B6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801" y="1191108"/>
            <a:ext cx="3411872" cy="506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4E329-E236-92EB-E7A0-FB81BAA05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E279989E-CEA7-1898-7999-F155E7EE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lire ensemble ce texte du livret. On va le découper en 3 parties. Après, vous allez le lire tout seuls.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C75A108-A504-A415-2A45-3CDF0C69FAE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3E32D0F-266E-D75B-4614-B83DA6E58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27904A8-E400-7690-91CF-8B9589B55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DBF8A21-1D33-5195-2E4B-40369CF21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092" y="1624585"/>
            <a:ext cx="3201815" cy="4752814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4C13DBC-8ADA-9C82-0252-1A5C90D8E6D5}"/>
              </a:ext>
            </a:extLst>
          </p:cNvPr>
          <p:cNvSpPr/>
          <p:nvPr/>
        </p:nvSpPr>
        <p:spPr>
          <a:xfrm>
            <a:off x="2851478" y="2262858"/>
            <a:ext cx="3170949" cy="116614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03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2B00-E64E-849B-6C9A-179EB83B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A1774-EA82-08C1-2CDA-B47168A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première partie du texte silencieusement. Après je vais diffuser une 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131F35-7768-35EF-E2DD-3F4FDF6AC0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560441C-1373-BA01-8B8F-58D2E7B1F2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8E830B6B-E104-A5A0-F9AD-EAE7122D10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9703214-B54E-7BDB-A369-37907FD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B66F619-3118-52CE-2A9F-86881C69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876E61C-1309-2674-E4A0-78AF1FED739C}"/>
              </a:ext>
            </a:extLst>
          </p:cNvPr>
          <p:cNvSpPr/>
          <p:nvPr/>
        </p:nvSpPr>
        <p:spPr>
          <a:xfrm>
            <a:off x="1480009" y="1771070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E518FA9-5B6D-D95D-48B0-9FC957F39F3A}"/>
              </a:ext>
            </a:extLst>
          </p:cNvPr>
          <p:cNvSpPr/>
          <p:nvPr/>
        </p:nvSpPr>
        <p:spPr>
          <a:xfrm>
            <a:off x="3219283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7AC295-9811-9547-302B-1D72D7D52162}"/>
              </a:ext>
            </a:extLst>
          </p:cNvPr>
          <p:cNvSpPr txBox="1"/>
          <p:nvPr/>
        </p:nvSpPr>
        <p:spPr>
          <a:xfrm>
            <a:off x="1735385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0932A6-801A-968B-218E-22DB4EBB2D3E}"/>
              </a:ext>
            </a:extLst>
          </p:cNvPr>
          <p:cNvSpPr txBox="1"/>
          <p:nvPr/>
        </p:nvSpPr>
        <p:spPr>
          <a:xfrm>
            <a:off x="3460101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EE01A41-77D4-FC9B-C8C1-AA5758A4BE9E}"/>
              </a:ext>
            </a:extLst>
          </p:cNvPr>
          <p:cNvSpPr/>
          <p:nvPr/>
        </p:nvSpPr>
        <p:spPr>
          <a:xfrm>
            <a:off x="4939306" y="176562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E7795B5-A8F1-F6D2-749F-2C8CB1B7CA17}"/>
              </a:ext>
            </a:extLst>
          </p:cNvPr>
          <p:cNvSpPr txBox="1"/>
          <p:nvPr/>
        </p:nvSpPr>
        <p:spPr>
          <a:xfrm>
            <a:off x="5180124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AC0B43-30B9-6772-1F6B-55F28238131D}"/>
              </a:ext>
            </a:extLst>
          </p:cNvPr>
          <p:cNvSpPr txBox="1"/>
          <p:nvPr/>
        </p:nvSpPr>
        <p:spPr>
          <a:xfrm>
            <a:off x="1156859" y="2700893"/>
            <a:ext cx="6830281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gentil voisin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un voisin très gentil. Il s’appelle Karim. C’est un homme grand et souriant.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2123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3CED-BC92-8A3A-1633-B7C3C29D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DBDB0-991E-4D61-FDC9-E15B53EB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3D9FEAF-1E49-B80D-24D7-B3405EFAF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A79746-1D65-BCBF-061E-F2E30358C0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BC4131F-3323-7051-643A-A453BC187A86}"/>
              </a:ext>
            </a:extLst>
          </p:cNvPr>
          <p:cNvSpPr/>
          <p:nvPr/>
        </p:nvSpPr>
        <p:spPr>
          <a:xfrm>
            <a:off x="2410175" y="1890829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70B6E4A-CA93-C3F5-8145-7F6199814B03}"/>
              </a:ext>
            </a:extLst>
          </p:cNvPr>
          <p:cNvSpPr/>
          <p:nvPr/>
        </p:nvSpPr>
        <p:spPr>
          <a:xfrm>
            <a:off x="4149449" y="189006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8141A73-0DF5-F91B-1A30-9C99C3A6C6DA}"/>
              </a:ext>
            </a:extLst>
          </p:cNvPr>
          <p:cNvSpPr txBox="1"/>
          <p:nvPr/>
        </p:nvSpPr>
        <p:spPr>
          <a:xfrm>
            <a:off x="2665551" y="188538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45364F-2A84-5FC4-319E-7C121127A06C}"/>
              </a:ext>
            </a:extLst>
          </p:cNvPr>
          <p:cNvSpPr txBox="1"/>
          <p:nvPr/>
        </p:nvSpPr>
        <p:spPr>
          <a:xfrm>
            <a:off x="4390267" y="1898967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2809CB0-5D02-31AD-8BC1-11F5ADD7917B}"/>
              </a:ext>
            </a:extLst>
          </p:cNvPr>
          <p:cNvSpPr/>
          <p:nvPr/>
        </p:nvSpPr>
        <p:spPr>
          <a:xfrm>
            <a:off x="5869472" y="188538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FB342BB-D672-9F67-DDB8-DFE6D05CCDB7}"/>
              </a:ext>
            </a:extLst>
          </p:cNvPr>
          <p:cNvSpPr txBox="1"/>
          <p:nvPr/>
        </p:nvSpPr>
        <p:spPr>
          <a:xfrm>
            <a:off x="6110290" y="1875037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5" name="p1 Karaoké Le gentil voisin">
            <a:hlinkClick r:id="" action="ppaction://media"/>
            <a:extLst>
              <a:ext uri="{FF2B5EF4-FFF2-40B4-BE49-F238E27FC236}">
                <a16:creationId xmlns:a16="http://schemas.microsoft.com/office/drawing/2014/main" id="{332090B8-C229-D232-9311-BAA78040B9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5829" t="14446" r="5387" b="33009"/>
          <a:stretch>
            <a:fillRect/>
          </a:stretch>
        </p:blipFill>
        <p:spPr>
          <a:xfrm>
            <a:off x="890641" y="2525416"/>
            <a:ext cx="7362717" cy="324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7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95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BA238-85B9-00CA-1FD9-75C790DC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B6536-AF10-8D35-84CD-271ED835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A909765-1651-617C-121F-903350D7E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40AE96D-B89D-D2A5-A174-FA72638E18B4}"/>
              </a:ext>
            </a:extLst>
          </p:cNvPr>
          <p:cNvSpPr/>
          <p:nvPr/>
        </p:nvSpPr>
        <p:spPr>
          <a:xfrm>
            <a:off x="2284050" y="1853607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BF8691C-27FB-E687-FC68-37E1C4C8FF17}"/>
              </a:ext>
            </a:extLst>
          </p:cNvPr>
          <p:cNvSpPr/>
          <p:nvPr/>
        </p:nvSpPr>
        <p:spPr>
          <a:xfrm>
            <a:off x="4023324" y="1852846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BA67FD-636A-0DEF-F701-F55832E2EEF9}"/>
              </a:ext>
            </a:extLst>
          </p:cNvPr>
          <p:cNvSpPr txBox="1"/>
          <p:nvPr/>
        </p:nvSpPr>
        <p:spPr>
          <a:xfrm>
            <a:off x="2539426" y="1848166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B62CCA-03B2-EC36-EE90-BE98241A1F33}"/>
              </a:ext>
            </a:extLst>
          </p:cNvPr>
          <p:cNvSpPr txBox="1"/>
          <p:nvPr/>
        </p:nvSpPr>
        <p:spPr>
          <a:xfrm>
            <a:off x="4264142" y="1861745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857BFF0-4CB8-5065-EA42-AFF14C368FF2}"/>
              </a:ext>
            </a:extLst>
          </p:cNvPr>
          <p:cNvSpPr/>
          <p:nvPr/>
        </p:nvSpPr>
        <p:spPr>
          <a:xfrm>
            <a:off x="5743347" y="1848166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A19DBD-8EE2-2959-F67F-0A89D3735A16}"/>
              </a:ext>
            </a:extLst>
          </p:cNvPr>
          <p:cNvSpPr txBox="1"/>
          <p:nvPr/>
        </p:nvSpPr>
        <p:spPr>
          <a:xfrm>
            <a:off x="5984165" y="1837815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716A5EA-6A4B-1AF1-AE25-775FF2FE5F8C}"/>
              </a:ext>
            </a:extLst>
          </p:cNvPr>
          <p:cNvSpPr txBox="1"/>
          <p:nvPr/>
        </p:nvSpPr>
        <p:spPr>
          <a:xfrm>
            <a:off x="1156859" y="2700893"/>
            <a:ext cx="6830281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gentil voisin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un voisin très gentil. Il s’appelle Karim. C’est un homme grand et souriant.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5517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2B00-E64E-849B-6C9A-179EB83B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A1774-EA82-08C1-2CDA-B47168A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partie.  Lisez en silence.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131F35-7768-35EF-E2DD-3F4FDF6AC0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560441C-1373-BA01-8B8F-58D2E7B1F2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8E830B6B-E104-A5A0-F9AD-EAE7122D10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9703214-B54E-7BDB-A369-37907FD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B66F619-3118-52CE-2A9F-86881C69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6C7AFE1D-EBCD-20E9-EF63-39FF53E8C681}"/>
              </a:ext>
            </a:extLst>
          </p:cNvPr>
          <p:cNvSpPr txBox="1"/>
          <p:nvPr/>
        </p:nvSpPr>
        <p:spPr>
          <a:xfrm>
            <a:off x="1156859" y="2700893"/>
            <a:ext cx="6830281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Le matin, il salue les enfants qui vont à l’école. Il aide aussi les personnes âgées qui font leurs courses. Hier, il a porté les sacs de ma maman, qui était fatiguée après le marché.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5F905CE-E211-E89B-EC62-1F8323F5A434}"/>
              </a:ext>
            </a:extLst>
          </p:cNvPr>
          <p:cNvSpPr/>
          <p:nvPr/>
        </p:nvSpPr>
        <p:spPr>
          <a:xfrm>
            <a:off x="4037542" y="1845232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78610C5-7530-B688-C028-D644BA4B845F}"/>
              </a:ext>
            </a:extLst>
          </p:cNvPr>
          <p:cNvSpPr/>
          <p:nvPr/>
        </p:nvSpPr>
        <p:spPr>
          <a:xfrm>
            <a:off x="2346295" y="184124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48D9FC4-8E81-AD8F-F954-144D29862CA2}"/>
              </a:ext>
            </a:extLst>
          </p:cNvPr>
          <p:cNvSpPr txBox="1"/>
          <p:nvPr/>
        </p:nvSpPr>
        <p:spPr>
          <a:xfrm>
            <a:off x="4292918" y="183979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208B6B9-A17A-8D01-DBD0-9688491CCFD4}"/>
              </a:ext>
            </a:extLst>
          </p:cNvPr>
          <p:cNvSpPr txBox="1"/>
          <p:nvPr/>
        </p:nvSpPr>
        <p:spPr>
          <a:xfrm>
            <a:off x="2587113" y="1850144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C743BBA-C551-375C-0E78-7E1DD986F321}"/>
              </a:ext>
            </a:extLst>
          </p:cNvPr>
          <p:cNvSpPr/>
          <p:nvPr/>
        </p:nvSpPr>
        <p:spPr>
          <a:xfrm>
            <a:off x="5743347" y="186049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AFEA09B-A39A-0335-1F9F-EC07C94A8DE9}"/>
              </a:ext>
            </a:extLst>
          </p:cNvPr>
          <p:cNvSpPr txBox="1"/>
          <p:nvPr/>
        </p:nvSpPr>
        <p:spPr>
          <a:xfrm>
            <a:off x="5984165" y="1850144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</p:spTree>
    <p:extLst>
      <p:ext uri="{BB962C8B-B14F-4D97-AF65-F5344CB8AC3E}">
        <p14:creationId xmlns:p14="http://schemas.microsoft.com/office/powerpoint/2010/main" val="395342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D0310C7-8B7A-65C9-CDA2-9B031FFF9FCA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42A297D-FCA2-1158-8054-F1AC81C99EF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BD7704-9EFD-1DDE-D8D4-C75F512C8F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410F6A3A-7786-3E09-175B-2A0FC33BDB02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3CED-BC92-8A3A-1633-B7C3C29D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DBDB0-991E-4D61-FDC9-E15B53EB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3D9FEAF-1E49-B80D-24D7-B3405EFAF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85C7A0-2D93-7F91-BE2F-DDF7001C7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583DA76-EC95-D18C-75DA-C8181B4729D6}"/>
              </a:ext>
            </a:extLst>
          </p:cNvPr>
          <p:cNvSpPr/>
          <p:nvPr/>
        </p:nvSpPr>
        <p:spPr>
          <a:xfrm>
            <a:off x="3968847" y="1973886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90B67B3-1B68-CD7C-6154-2C01F942D75A}"/>
              </a:ext>
            </a:extLst>
          </p:cNvPr>
          <p:cNvSpPr/>
          <p:nvPr/>
        </p:nvSpPr>
        <p:spPr>
          <a:xfrm>
            <a:off x="2277600" y="196989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65FD77-3FA5-4024-2F5B-9C589EC7F355}"/>
              </a:ext>
            </a:extLst>
          </p:cNvPr>
          <p:cNvSpPr txBox="1"/>
          <p:nvPr/>
        </p:nvSpPr>
        <p:spPr>
          <a:xfrm>
            <a:off x="4224223" y="1968445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0A516A7-86C9-1334-888B-7EFE233E0BB4}"/>
              </a:ext>
            </a:extLst>
          </p:cNvPr>
          <p:cNvSpPr txBox="1"/>
          <p:nvPr/>
        </p:nvSpPr>
        <p:spPr>
          <a:xfrm>
            <a:off x="2518418" y="19787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486FAD8-5CCC-5D64-460E-6A7C9E79BF78}"/>
              </a:ext>
            </a:extLst>
          </p:cNvPr>
          <p:cNvSpPr/>
          <p:nvPr/>
        </p:nvSpPr>
        <p:spPr>
          <a:xfrm>
            <a:off x="5674652" y="19891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C17355-6C4A-395C-6487-A454934FD44A}"/>
              </a:ext>
            </a:extLst>
          </p:cNvPr>
          <p:cNvSpPr txBox="1"/>
          <p:nvPr/>
        </p:nvSpPr>
        <p:spPr>
          <a:xfrm>
            <a:off x="5915470" y="19787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15" name="p2 Karaoké Le gentil voisin">
            <a:hlinkClick r:id="" action="ppaction://media"/>
            <a:extLst>
              <a:ext uri="{FF2B5EF4-FFF2-40B4-BE49-F238E27FC236}">
                <a16:creationId xmlns:a16="http://schemas.microsoft.com/office/drawing/2014/main" id="{BA29650B-318B-B518-BD4E-30FCB9665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t="26260" b="29467"/>
          <a:stretch>
            <a:fillRect/>
          </a:stretch>
        </p:blipFill>
        <p:spPr>
          <a:xfrm>
            <a:off x="761482" y="2938222"/>
            <a:ext cx="7621036" cy="251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9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18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BA238-85B9-00CA-1FD9-75C790DC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B6536-AF10-8D35-84CD-271ED835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BC369E-965A-5C64-57FC-83E112C646A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BC369E-965A-5C64-57FC-83E112C646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A909765-1651-617C-121F-903350D7E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036A8B7-19B7-85AC-5686-98CE7C47FC0F}"/>
              </a:ext>
            </a:extLst>
          </p:cNvPr>
          <p:cNvSpPr txBox="1"/>
          <p:nvPr/>
        </p:nvSpPr>
        <p:spPr>
          <a:xfrm>
            <a:off x="1156859" y="2700893"/>
            <a:ext cx="6830281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Le matin, il salue les enfants qui vont à l’école. Il aide aussi les personnes âgées qui font leurs courses. Hier, il a porté les sacs de ma maman, qui était fatiguée après le marché.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F69EA8E-09C4-0451-AB8B-1ED3CC94D311}"/>
              </a:ext>
            </a:extLst>
          </p:cNvPr>
          <p:cNvSpPr/>
          <p:nvPr/>
        </p:nvSpPr>
        <p:spPr>
          <a:xfrm>
            <a:off x="4037542" y="1845232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0141113-2A82-5CFD-133A-4E19346A7077}"/>
              </a:ext>
            </a:extLst>
          </p:cNvPr>
          <p:cNvSpPr/>
          <p:nvPr/>
        </p:nvSpPr>
        <p:spPr>
          <a:xfrm>
            <a:off x="2346295" y="184124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2678B02-7F60-4795-0B5B-8CC1F8FE22DA}"/>
              </a:ext>
            </a:extLst>
          </p:cNvPr>
          <p:cNvSpPr txBox="1"/>
          <p:nvPr/>
        </p:nvSpPr>
        <p:spPr>
          <a:xfrm>
            <a:off x="4292918" y="183979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8AA90E5-8EBE-E635-16C3-09676A51AC0D}"/>
              </a:ext>
            </a:extLst>
          </p:cNvPr>
          <p:cNvSpPr txBox="1"/>
          <p:nvPr/>
        </p:nvSpPr>
        <p:spPr>
          <a:xfrm>
            <a:off x="2587113" y="1850144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D78271F-6BBC-3857-BB52-1ED9EE6C2B10}"/>
              </a:ext>
            </a:extLst>
          </p:cNvPr>
          <p:cNvSpPr/>
          <p:nvPr/>
        </p:nvSpPr>
        <p:spPr>
          <a:xfrm>
            <a:off x="5743347" y="186049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22E915D-E0C1-49DA-D6B7-C6A61DFC0C30}"/>
              </a:ext>
            </a:extLst>
          </p:cNvPr>
          <p:cNvSpPr txBox="1"/>
          <p:nvPr/>
        </p:nvSpPr>
        <p:spPr>
          <a:xfrm>
            <a:off x="5984165" y="1850144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</p:spTree>
    <p:extLst>
      <p:ext uri="{BB962C8B-B14F-4D97-AF65-F5344CB8AC3E}">
        <p14:creationId xmlns:p14="http://schemas.microsoft.com/office/powerpoint/2010/main" val="6889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2D3BB-0485-66F6-D2B1-CABA73F48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0AB5923-3CDC-3A05-F92C-0978B1891827}"/>
                  </a:ext>
                </a:extLst>
              </p14:cNvPr>
              <p14:cNvContentPartPr/>
              <p14:nvPr/>
            </p14:nvContentPartPr>
            <p14:xfrm>
              <a:off x="2313475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0AB5923-3CDC-3A05-F92C-0978B18918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4475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0969874-C074-895A-D9B8-4CF388BF338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5A6E96BD-335A-F5EE-765F-2E3BF64BC05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031518E-9EE1-9BAA-E656-403CAB896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D88BD4-38C2-9F34-5BF6-F6D2FB72E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9" name="Titre 1">
            <a:extLst>
              <a:ext uri="{FF2B5EF4-FFF2-40B4-BE49-F238E27FC236}">
                <a16:creationId xmlns:a16="http://schemas.microsoft.com/office/drawing/2014/main" id="{BAB16A41-8ADD-F31A-C448-FC69647A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 partie.  Lisez en silence.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7660314-1C41-6576-77EE-CA0F3321510C}"/>
              </a:ext>
            </a:extLst>
          </p:cNvPr>
          <p:cNvSpPr/>
          <p:nvPr/>
        </p:nvSpPr>
        <p:spPr>
          <a:xfrm>
            <a:off x="2313475" y="197602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5D9F2CA-1BDD-BDE1-F27E-540B65DA45D1}"/>
              </a:ext>
            </a:extLst>
          </p:cNvPr>
          <p:cNvSpPr/>
          <p:nvPr/>
        </p:nvSpPr>
        <p:spPr>
          <a:xfrm>
            <a:off x="4052749" y="197526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26566F2-35AF-A64D-FDE2-3B0D72254DC2}"/>
              </a:ext>
            </a:extLst>
          </p:cNvPr>
          <p:cNvSpPr txBox="1"/>
          <p:nvPr/>
        </p:nvSpPr>
        <p:spPr>
          <a:xfrm>
            <a:off x="2568851" y="197058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09A4357-8F78-5512-6FD6-EF0D0CE28D04}"/>
              </a:ext>
            </a:extLst>
          </p:cNvPr>
          <p:cNvSpPr txBox="1"/>
          <p:nvPr/>
        </p:nvSpPr>
        <p:spPr>
          <a:xfrm>
            <a:off x="4293567" y="1984160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61C98EC-C60F-C95C-56DD-B3F6967360C3}"/>
              </a:ext>
            </a:extLst>
          </p:cNvPr>
          <p:cNvSpPr/>
          <p:nvPr/>
        </p:nvSpPr>
        <p:spPr>
          <a:xfrm>
            <a:off x="5772772" y="1970581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A8F595D-32B7-BD6B-9437-C2AF4C370A55}"/>
              </a:ext>
            </a:extLst>
          </p:cNvPr>
          <p:cNvSpPr txBox="1"/>
          <p:nvPr/>
        </p:nvSpPr>
        <p:spPr>
          <a:xfrm>
            <a:off x="6013590" y="1960230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44298AA-27CB-DF79-1D2C-6627D982104C}"/>
              </a:ext>
            </a:extLst>
          </p:cNvPr>
          <p:cNvSpPr txBox="1"/>
          <p:nvPr/>
        </p:nvSpPr>
        <p:spPr>
          <a:xfrm>
            <a:off x="1156859" y="2700893"/>
            <a:ext cx="6830281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Monsieur Karim a un jardin derrière notre immeuble. Il invite parfois les voisins à boire du thé avec lui. Tout le monde dit que c’est un voisin gentil et serviable, un homme qui aide les gens.</a:t>
            </a:r>
          </a:p>
        </p:txBody>
      </p:sp>
    </p:spTree>
    <p:extLst>
      <p:ext uri="{BB962C8B-B14F-4D97-AF65-F5344CB8AC3E}">
        <p14:creationId xmlns:p14="http://schemas.microsoft.com/office/powerpoint/2010/main" val="110843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3CED-BC92-8A3A-1633-B7C3C29D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DBDB0-991E-4D61-FDC9-E15B53EB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3D9FEAF-1E49-B80D-24D7-B3405EFAF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836002D-DBFA-DC6D-C97E-F74A3004CB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D07BD73B-EFD7-D7BA-6610-B0589E296D6E}"/>
                  </a:ext>
                </a:extLst>
              </p14:cNvPr>
              <p14:cNvContentPartPr/>
              <p14:nvPr/>
            </p14:nvContentPartPr>
            <p14:xfrm>
              <a:off x="2313475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D07BD73B-EFD7-D7BA-6610-B0589E296D6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04475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DED3633-BC7C-BCBA-C1B9-54CF28799772}"/>
              </a:ext>
            </a:extLst>
          </p:cNvPr>
          <p:cNvSpPr/>
          <p:nvPr/>
        </p:nvSpPr>
        <p:spPr>
          <a:xfrm>
            <a:off x="2313475" y="197602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F145894-AE16-B0AB-B5C7-D383EE6B4F87}"/>
              </a:ext>
            </a:extLst>
          </p:cNvPr>
          <p:cNvSpPr/>
          <p:nvPr/>
        </p:nvSpPr>
        <p:spPr>
          <a:xfrm>
            <a:off x="4052749" y="197526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90E4F9-06C5-B74B-93BA-D4DB1EAB6D81}"/>
              </a:ext>
            </a:extLst>
          </p:cNvPr>
          <p:cNvSpPr txBox="1"/>
          <p:nvPr/>
        </p:nvSpPr>
        <p:spPr>
          <a:xfrm>
            <a:off x="2568851" y="197058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F3D852-C9D7-DBBF-16BC-86416AC7421F}"/>
              </a:ext>
            </a:extLst>
          </p:cNvPr>
          <p:cNvSpPr txBox="1"/>
          <p:nvPr/>
        </p:nvSpPr>
        <p:spPr>
          <a:xfrm>
            <a:off x="4293567" y="1984160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34327DC-220E-9F70-04CB-F1991FC33870}"/>
              </a:ext>
            </a:extLst>
          </p:cNvPr>
          <p:cNvSpPr/>
          <p:nvPr/>
        </p:nvSpPr>
        <p:spPr>
          <a:xfrm>
            <a:off x="5772772" y="1970581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3503165-4C39-087A-BF5D-B9B9127A6659}"/>
              </a:ext>
            </a:extLst>
          </p:cNvPr>
          <p:cNvSpPr txBox="1"/>
          <p:nvPr/>
        </p:nvSpPr>
        <p:spPr>
          <a:xfrm>
            <a:off x="6013590" y="1960230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23" name="p3 Karaoké Le gentil voisin">
            <a:hlinkClick r:id="" action="ppaction://media"/>
            <a:extLst>
              <a:ext uri="{FF2B5EF4-FFF2-40B4-BE49-F238E27FC236}">
                <a16:creationId xmlns:a16="http://schemas.microsoft.com/office/drawing/2014/main" id="{89CBEC2E-14FE-E265-7850-26BBD24DA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3234" t="25533" r="3505" b="24175"/>
          <a:stretch>
            <a:fillRect/>
          </a:stretch>
        </p:blipFill>
        <p:spPr>
          <a:xfrm>
            <a:off x="655409" y="2607435"/>
            <a:ext cx="7876591" cy="316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14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EF8C7-EB60-EBC2-10C7-1889FBFD9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BA51B-37F0-E571-21F0-364D79C9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1CEE739-446A-DCE9-D3B2-54362D02254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BC369E-965A-5C64-57FC-83E112C646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4DF3762-7CF6-F2DF-7145-E26DE61E181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A8C645-C578-EF00-70B4-DFACD59368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27982F26-4F08-BA2D-6274-50BA4BD9E8DF}"/>
                  </a:ext>
                </a:extLst>
              </p14:cNvPr>
              <p14:cNvContentPartPr/>
              <p14:nvPr/>
            </p14:nvContentPartPr>
            <p14:xfrm>
              <a:off x="2313475" y="1083385"/>
              <a:ext cx="360" cy="36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27982F26-4F08-BA2D-6274-50BA4BD9E8D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04475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7264820-8211-EAF3-EB56-4D6715C81AA3}"/>
              </a:ext>
            </a:extLst>
          </p:cNvPr>
          <p:cNvSpPr/>
          <p:nvPr/>
        </p:nvSpPr>
        <p:spPr>
          <a:xfrm>
            <a:off x="2313475" y="197602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3E18CA3-8581-2448-04E5-FAA59E0ED6E3}"/>
              </a:ext>
            </a:extLst>
          </p:cNvPr>
          <p:cNvSpPr/>
          <p:nvPr/>
        </p:nvSpPr>
        <p:spPr>
          <a:xfrm>
            <a:off x="4052749" y="197526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EF6BC6-91D5-0B99-5D4E-90C88D4247A7}"/>
              </a:ext>
            </a:extLst>
          </p:cNvPr>
          <p:cNvSpPr txBox="1"/>
          <p:nvPr/>
        </p:nvSpPr>
        <p:spPr>
          <a:xfrm>
            <a:off x="2568851" y="197058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CAEEEE-AC21-F01D-471B-7CCD31A9683C}"/>
              </a:ext>
            </a:extLst>
          </p:cNvPr>
          <p:cNvSpPr txBox="1"/>
          <p:nvPr/>
        </p:nvSpPr>
        <p:spPr>
          <a:xfrm>
            <a:off x="4293567" y="1984160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E6EE71D-55F5-0243-7C09-1C6E37461E62}"/>
              </a:ext>
            </a:extLst>
          </p:cNvPr>
          <p:cNvSpPr/>
          <p:nvPr/>
        </p:nvSpPr>
        <p:spPr>
          <a:xfrm>
            <a:off x="5772772" y="1970581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E1346D0-3B50-8577-86BC-70FDC0E0CDD5}"/>
              </a:ext>
            </a:extLst>
          </p:cNvPr>
          <p:cNvSpPr txBox="1"/>
          <p:nvPr/>
        </p:nvSpPr>
        <p:spPr>
          <a:xfrm>
            <a:off x="6013590" y="1960230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084F66E-4461-C066-F21C-02D4839827BB}"/>
              </a:ext>
            </a:extLst>
          </p:cNvPr>
          <p:cNvSpPr txBox="1"/>
          <p:nvPr/>
        </p:nvSpPr>
        <p:spPr>
          <a:xfrm>
            <a:off x="1156859" y="2700893"/>
            <a:ext cx="6830281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Monsieur Karim a un jardin derrière notre immeuble. Il invite parfois les voisins à boire du thé avec lui. Tout le monde dit que c’est un voisin gentil et serviable, un homme qui aide les gens.</a:t>
            </a:r>
          </a:p>
        </p:txBody>
      </p:sp>
    </p:spTree>
    <p:extLst>
      <p:ext uri="{BB962C8B-B14F-4D97-AF65-F5344CB8AC3E}">
        <p14:creationId xmlns:p14="http://schemas.microsoft.com/office/powerpoint/2010/main" val="330568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C6E94-779A-85CC-30F5-0A8247E0D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0FA21DC3-E47E-4E92-00CA-301CAC0EFF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CD058AC-B42D-5099-3870-8C04A5C4B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F4571E0-465D-0D2A-D7C4-B721799FE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921DB7B6-7E28-375A-CAE5-0C18EF7F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essayer de comprendre le texte, partie par partie. Pour chaque partie du texte, on va suivre les mêmes étapes.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EC8CF76-D5B5-365E-1277-C788FABFF942}"/>
              </a:ext>
            </a:extLst>
          </p:cNvPr>
          <p:cNvSpPr/>
          <p:nvPr/>
        </p:nvSpPr>
        <p:spPr>
          <a:xfrm>
            <a:off x="1490001" y="2618070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CAAC5D5-71A5-1A88-5CF4-A70A959CBFD2}"/>
              </a:ext>
            </a:extLst>
          </p:cNvPr>
          <p:cNvSpPr txBox="1"/>
          <p:nvPr/>
        </p:nvSpPr>
        <p:spPr>
          <a:xfrm>
            <a:off x="1692000" y="264765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986627C-7FA1-01CE-D408-CDC6FA089872}"/>
              </a:ext>
            </a:extLst>
          </p:cNvPr>
          <p:cNvSpPr txBox="1"/>
          <p:nvPr/>
        </p:nvSpPr>
        <p:spPr>
          <a:xfrm>
            <a:off x="1292342" y="3458880"/>
            <a:ext cx="163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Je lis en silence </a:t>
            </a:r>
            <a:r>
              <a:rPr kumimoji="0" lang="fr-FR" sz="1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et j’essaie de comprendre le texte.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C9B9FF5-9362-1AC6-2E6A-47EA9EF03DFA}"/>
              </a:ext>
            </a:extLst>
          </p:cNvPr>
          <p:cNvSpPr/>
          <p:nvPr/>
        </p:nvSpPr>
        <p:spPr>
          <a:xfrm>
            <a:off x="373157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C098C23-3561-0F06-533E-FE0AE2273219}"/>
              </a:ext>
            </a:extLst>
          </p:cNvPr>
          <p:cNvSpPr txBox="1"/>
          <p:nvPr/>
        </p:nvSpPr>
        <p:spPr>
          <a:xfrm>
            <a:off x="3952821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AB31211-D848-3858-DA94-BB0D19A7B6AC}"/>
              </a:ext>
            </a:extLst>
          </p:cNvPr>
          <p:cNvSpPr txBox="1"/>
          <p:nvPr/>
        </p:nvSpPr>
        <p:spPr>
          <a:xfrm>
            <a:off x="3403010" y="3450538"/>
            <a:ext cx="1947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repère les mots difficiles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et je demande à mon enseignant(e) de me les expliquer</a:t>
            </a: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0E77CB4-470D-CBB4-1DF4-3D0C7341CE3F}"/>
              </a:ext>
            </a:extLst>
          </p:cNvPr>
          <p:cNvSpPr/>
          <p:nvPr/>
        </p:nvSpPr>
        <p:spPr>
          <a:xfrm>
            <a:off x="606055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82504C0-82BD-929B-E2F6-4D17EADD712F}"/>
              </a:ext>
            </a:extLst>
          </p:cNvPr>
          <p:cNvSpPr txBox="1"/>
          <p:nvPr/>
        </p:nvSpPr>
        <p:spPr>
          <a:xfrm>
            <a:off x="6262552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BA732F-0236-0801-852C-498BD1D51A87}"/>
              </a:ext>
            </a:extLst>
          </p:cNvPr>
          <p:cNvSpPr txBox="1"/>
          <p:nvPr/>
        </p:nvSpPr>
        <p:spPr>
          <a:xfrm>
            <a:off x="5872519" y="3487046"/>
            <a:ext cx="17969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defRPr/>
            </a:pP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lis la question, puis </a:t>
            </a: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cherche la réponse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dans le texte.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FFC63-9ECD-242B-304E-357C63ECB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1A9DD395-D07A-C628-6F95-61719611B9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220FE9F-2D63-49E0-B7A8-F307164A1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B737EAD-19AF-5639-8B2F-23E863E4F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9A0F8A9-7369-6957-6757-6BC3E4734EE2}"/>
              </a:ext>
            </a:extLst>
          </p:cNvPr>
          <p:cNvSpPr/>
          <p:nvPr/>
        </p:nvSpPr>
        <p:spPr>
          <a:xfrm>
            <a:off x="3303745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28E0E4B-4464-35DF-B0BC-098B5833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 texte et essayez de le comprendre.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58FA79-3FBD-DA57-E6D7-C86273EFB33F}"/>
              </a:ext>
            </a:extLst>
          </p:cNvPr>
          <p:cNvSpPr txBox="1"/>
          <p:nvPr/>
        </p:nvSpPr>
        <p:spPr>
          <a:xfrm>
            <a:off x="3505744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175CA44-4C14-7567-AEDB-C9702337384D}"/>
              </a:ext>
            </a:extLst>
          </p:cNvPr>
          <p:cNvSpPr txBox="1"/>
          <p:nvPr/>
        </p:nvSpPr>
        <p:spPr>
          <a:xfrm>
            <a:off x="1602171" y="1670440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6ACE888-BFED-B9F2-D317-90A7E4A4EE30}"/>
              </a:ext>
            </a:extLst>
          </p:cNvPr>
          <p:cNvSpPr/>
          <p:nvPr/>
        </p:nvSpPr>
        <p:spPr>
          <a:xfrm>
            <a:off x="5023234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ADD74EB-5B9E-BD9F-B48F-58C1B2421B2A}"/>
              </a:ext>
            </a:extLst>
          </p:cNvPr>
          <p:cNvSpPr txBox="1"/>
          <p:nvPr/>
        </p:nvSpPr>
        <p:spPr>
          <a:xfrm>
            <a:off x="5225233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5C1C050-AEB1-E042-3298-C2449632C43D}"/>
              </a:ext>
            </a:extLst>
          </p:cNvPr>
          <p:cNvSpPr/>
          <p:nvPr/>
        </p:nvSpPr>
        <p:spPr>
          <a:xfrm>
            <a:off x="6742723" y="165288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A3B42A-F857-7D03-CACF-3A8F576EE3AA}"/>
              </a:ext>
            </a:extLst>
          </p:cNvPr>
          <p:cNvSpPr txBox="1"/>
          <p:nvPr/>
        </p:nvSpPr>
        <p:spPr>
          <a:xfrm>
            <a:off x="6944722" y="168247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288BED2-A065-A481-E73B-F839A0B74961}"/>
              </a:ext>
            </a:extLst>
          </p:cNvPr>
          <p:cNvSpPr txBox="1"/>
          <p:nvPr/>
        </p:nvSpPr>
        <p:spPr>
          <a:xfrm>
            <a:off x="1156859" y="2700893"/>
            <a:ext cx="6830281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gentil voisin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un voisin très gentil. Il s’appelle Karim. C’est un homme grand et souriant.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1518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D798F-AB91-2D5F-4A69-291EB334E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358E3C0-B5B7-ACE0-DD81-ABB253DF25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1EDC29C-D007-D643-71FE-C9A58997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D15225-7A9B-8096-73F6-7B5CCD160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16F8435-81A7-8C25-86D5-2F6C8B199B47}"/>
              </a:ext>
            </a:extLst>
          </p:cNvPr>
          <p:cNvSpPr/>
          <p:nvPr/>
        </p:nvSpPr>
        <p:spPr>
          <a:xfrm>
            <a:off x="3263343" y="161301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6D7F7A4-D9EE-00AF-B530-42893F76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A08D864-8F50-D387-FEB5-A1E4A35CB9C1}"/>
              </a:ext>
            </a:extLst>
          </p:cNvPr>
          <p:cNvSpPr/>
          <p:nvPr/>
        </p:nvSpPr>
        <p:spPr>
          <a:xfrm>
            <a:off x="4952306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EB2EC2-DAF2-FF81-3E6A-321482A8FF20}"/>
              </a:ext>
            </a:extLst>
          </p:cNvPr>
          <p:cNvSpPr txBox="1"/>
          <p:nvPr/>
        </p:nvSpPr>
        <p:spPr>
          <a:xfrm>
            <a:off x="3434816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9CE8E9-D3D2-1EB6-5C02-7FAA67A15F00}"/>
              </a:ext>
            </a:extLst>
          </p:cNvPr>
          <p:cNvSpPr txBox="1"/>
          <p:nvPr/>
        </p:nvSpPr>
        <p:spPr>
          <a:xfrm>
            <a:off x="1576811" y="164188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77E7E5F-8DFD-D8E0-BEAF-3AA0C107BDA5}"/>
              </a:ext>
            </a:extLst>
          </p:cNvPr>
          <p:cNvSpPr txBox="1"/>
          <p:nvPr/>
        </p:nvSpPr>
        <p:spPr>
          <a:xfrm>
            <a:off x="5144680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846F928-7ED2-14B7-EEF0-DFD48A3F00C6}"/>
              </a:ext>
            </a:extLst>
          </p:cNvPr>
          <p:cNvSpPr/>
          <p:nvPr/>
        </p:nvSpPr>
        <p:spPr>
          <a:xfrm>
            <a:off x="6671795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CE15A8C-C48C-599D-8CF7-B360A95003A4}"/>
              </a:ext>
            </a:extLst>
          </p:cNvPr>
          <p:cNvSpPr txBox="1"/>
          <p:nvPr/>
        </p:nvSpPr>
        <p:spPr>
          <a:xfrm>
            <a:off x="6873794" y="16418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24ADDC-E482-244F-1E7E-35AE8A0D0B86}"/>
              </a:ext>
            </a:extLst>
          </p:cNvPr>
          <p:cNvSpPr txBox="1"/>
          <p:nvPr/>
        </p:nvSpPr>
        <p:spPr>
          <a:xfrm>
            <a:off x="1156859" y="2700893"/>
            <a:ext cx="6830281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gentil voisin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un voisin très gentil. Il s’appelle Karim. C’est un homme grand et souriant.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28036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B3972-2969-A7C4-5405-3FE7810C9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BF745D-97C2-7289-0060-AE628DA6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49F7BD-D795-D607-1B12-530D45677375}"/>
              </a:ext>
            </a:extLst>
          </p:cNvPr>
          <p:cNvSpPr txBox="1"/>
          <p:nvPr/>
        </p:nvSpPr>
        <p:spPr>
          <a:xfrm>
            <a:off x="1119713" y="2408355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Comment est le voisin ?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7AA6A55-DC8E-6E04-3637-E963837AB52E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0BAAE9-A62A-304C-72C0-0F8C97C9A1EE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DA497A-D3C6-A17F-C497-BA44EB5E0A96}"/>
              </a:ext>
            </a:extLst>
          </p:cNvPr>
          <p:cNvSpPr txBox="1"/>
          <p:nvPr/>
        </p:nvSpPr>
        <p:spPr>
          <a:xfrm>
            <a:off x="1592546" y="163649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3500CBB-E1BA-74B6-86F1-5E2D18E0FB50}"/>
              </a:ext>
            </a:extLst>
          </p:cNvPr>
          <p:cNvSpPr/>
          <p:nvPr/>
        </p:nvSpPr>
        <p:spPr>
          <a:xfrm>
            <a:off x="4969398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C825AB-D661-F12F-387B-B0AA7A7D01B3}"/>
              </a:ext>
            </a:extLst>
          </p:cNvPr>
          <p:cNvSpPr txBox="1"/>
          <p:nvPr/>
        </p:nvSpPr>
        <p:spPr>
          <a:xfrm>
            <a:off x="5171397" y="163345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77FFD11-0703-AC04-F619-3ECB37A46CA1}"/>
              </a:ext>
            </a:extLst>
          </p:cNvPr>
          <p:cNvSpPr/>
          <p:nvPr/>
        </p:nvSpPr>
        <p:spPr>
          <a:xfrm>
            <a:off x="6686127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94AAA5C-9DBF-0677-2A48-B4BCA558DA7A}"/>
              </a:ext>
            </a:extLst>
          </p:cNvPr>
          <p:cNvSpPr txBox="1"/>
          <p:nvPr/>
        </p:nvSpPr>
        <p:spPr>
          <a:xfrm>
            <a:off x="6878501" y="164067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F0F2DBE-2714-50A4-6165-61B1237A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206E1EE-392F-AE45-47F5-D22CA817DAF2}"/>
              </a:ext>
            </a:extLst>
          </p:cNvPr>
          <p:cNvSpPr txBox="1"/>
          <p:nvPr/>
        </p:nvSpPr>
        <p:spPr>
          <a:xfrm>
            <a:off x="1164503" y="2954376"/>
            <a:ext cx="6830281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gentil voisin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un voisin très gentil. Il s’appelle Karim. C’est un homme grand et souriant.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35867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4F8D8-A3E7-22DF-E22D-B7B901803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02C117-AA2C-2CC1-1B63-82AA3C21B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Comment est le voisin ? Je cherche dans le texte une description. La réponse est : le voisin est gentil, grand et souriant.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6B1E0D6-1F62-1F07-6543-66320EE5698F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69D34F-83B3-17FB-3838-674C1CB25089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25CD06-D70E-B5C2-BD9B-27DCF0B921C8}"/>
              </a:ext>
            </a:extLst>
          </p:cNvPr>
          <p:cNvSpPr txBox="1"/>
          <p:nvPr/>
        </p:nvSpPr>
        <p:spPr>
          <a:xfrm>
            <a:off x="1592546" y="1607623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CF25603-02CC-E373-57A4-7E89B34ABB10}"/>
              </a:ext>
            </a:extLst>
          </p:cNvPr>
          <p:cNvSpPr/>
          <p:nvPr/>
        </p:nvSpPr>
        <p:spPr>
          <a:xfrm>
            <a:off x="4950148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963C9D-05DF-66E1-AC80-6115A2CD10FC}"/>
              </a:ext>
            </a:extLst>
          </p:cNvPr>
          <p:cNvSpPr txBox="1"/>
          <p:nvPr/>
        </p:nvSpPr>
        <p:spPr>
          <a:xfrm>
            <a:off x="5152147" y="1604577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E756613-D4B5-6AF1-E210-D135FFE2CCD9}"/>
              </a:ext>
            </a:extLst>
          </p:cNvPr>
          <p:cNvSpPr/>
          <p:nvPr/>
        </p:nvSpPr>
        <p:spPr>
          <a:xfrm>
            <a:off x="6666877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C9C1D60-B1A7-EDB2-36E0-555C4C5E7B7F}"/>
              </a:ext>
            </a:extLst>
          </p:cNvPr>
          <p:cNvSpPr txBox="1"/>
          <p:nvPr/>
        </p:nvSpPr>
        <p:spPr>
          <a:xfrm>
            <a:off x="6859251" y="161179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615E90C-5A20-1F82-1709-756C6D11DE8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427CA6B-4362-87AD-AB91-E61CDE794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C7282E3-1732-3FD0-77D1-E4F8831EF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5084F46-6A9B-9840-4785-ED4A22388999}"/>
              </a:ext>
            </a:extLst>
          </p:cNvPr>
          <p:cNvSpPr txBox="1"/>
          <p:nvPr/>
        </p:nvSpPr>
        <p:spPr>
          <a:xfrm>
            <a:off x="1119713" y="241005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Comment est le voisin ?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780283-97A1-E449-C0D8-052555561B2F}"/>
              </a:ext>
            </a:extLst>
          </p:cNvPr>
          <p:cNvSpPr txBox="1"/>
          <p:nvPr/>
        </p:nvSpPr>
        <p:spPr>
          <a:xfrm>
            <a:off x="1323231" y="2970306"/>
            <a:ext cx="6497538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gentil voisin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un voisin très gentil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. Il s’appelle Karim. C’est un homme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grand et souriant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4759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5C9729B-1583-FD8B-6613-341F12B45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55" y="2443655"/>
            <a:ext cx="1698387" cy="25079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6FB8BB1-2FB7-0DA3-1838-9553E3DA3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142" y="2443654"/>
            <a:ext cx="1556081" cy="25079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421757-C5BE-B1D1-82E8-4EC122521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053" y="2443654"/>
            <a:ext cx="1577242" cy="25079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5A4972-C28C-041F-8B24-27FCBDE6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610" y="2443655"/>
            <a:ext cx="1591187" cy="250793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BD15C0-2194-9DFD-4B97-2B8F985ED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671" y="2444182"/>
            <a:ext cx="1577242" cy="25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B037D-E77E-15A1-4959-5D25BE710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C8F4CD5E-7EB2-5E7E-800A-9517E4CB501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9DFAB17-FD90-88D9-A352-DD536C5A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77D701C-069C-1098-FEC3-B6BE29D17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3F8452A-4B14-07A6-0329-A46D1A82FA0A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86BC3F-8D4C-DAC7-D903-08B1B65F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 et essayez de comprendre.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0D6D78-56E7-A37A-B58E-8F35AA9DFB1E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6154ED-B592-A33D-D15E-1C1340C017A1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D65992-3D67-6A62-D534-F6464679D733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59B712-B82C-E6EB-CC7A-B20A7AB8E79D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0916AD9-31B4-0C1A-4A8B-8F3C7EDC5065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DCD615A-D5CF-BCBB-4E4F-F46136C54D96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129026-0000-864A-2918-33A7FBD2109E}"/>
              </a:ext>
            </a:extLst>
          </p:cNvPr>
          <p:cNvSpPr txBox="1"/>
          <p:nvPr/>
        </p:nvSpPr>
        <p:spPr>
          <a:xfrm>
            <a:off x="677444" y="3090325"/>
            <a:ext cx="7789112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Le matin, il salue les enfants qui vont à l’école. Il aide aussi les personnes âgées qui font leurs courses. Hier, il a porté les sacs de ma maman, qui était fatiguée après le marché.</a:t>
            </a:r>
          </a:p>
        </p:txBody>
      </p:sp>
    </p:spTree>
    <p:extLst>
      <p:ext uri="{BB962C8B-B14F-4D97-AF65-F5344CB8AC3E}">
        <p14:creationId xmlns:p14="http://schemas.microsoft.com/office/powerpoint/2010/main" val="38959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BBF39-5A74-ACC3-4938-38F3BE603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36B24FC1-6FDA-910D-A335-B667973AF48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9AFA3F2-C1C2-C29E-ECF9-F3420A27E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14E0DC-0563-50EA-17C3-EF2498D2B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B4E5E88-5973-198C-E9DF-A4D1A4259A47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5A6F2E7-0E80-4242-7EAD-EC81861C6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E3D47DBF-BE8D-432B-F477-ECF7BF4AD5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E3D47DBF-BE8D-432B-F477-ECF7BF4AD5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D99481CC-035A-CF5A-A4DA-360E8DEA999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D99481CC-035A-CF5A-A4DA-360E8DEA99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7C08262-32B9-250B-A6EE-A014FEC3303C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898873-8A1A-C6FA-611E-577C43D40CB2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31B22BF-BC18-6998-DB2F-05792F305521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E23998-A8C3-F79B-BA89-5F47CCCBE166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5A381D3-1AD3-DC5D-6FCD-A4A11ED7650D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2C67C0-4D5A-5A44-4D67-10C635FE57B9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6B8DF3-5176-E46A-663C-3678EDF769FC}"/>
              </a:ext>
            </a:extLst>
          </p:cNvPr>
          <p:cNvSpPr txBox="1"/>
          <p:nvPr/>
        </p:nvSpPr>
        <p:spPr>
          <a:xfrm>
            <a:off x="677444" y="3234677"/>
            <a:ext cx="7789112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Le matin, il salue les enfants qui vont à l’école. Il aide aussi les personnes âgées qui font leurs courses. Hier, il a porté les sacs de ma maman, qui était fatiguée après le marché.</a:t>
            </a:r>
          </a:p>
        </p:txBody>
      </p:sp>
    </p:spTree>
    <p:extLst>
      <p:ext uri="{BB962C8B-B14F-4D97-AF65-F5344CB8AC3E}">
        <p14:creationId xmlns:p14="http://schemas.microsoft.com/office/powerpoint/2010/main" val="18024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9F963-388B-4F3F-80CF-2BE6C083A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D58F74-055C-8989-C03E-BEEC2D1F4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33359907-675B-FA57-41E5-64680F31245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33359907-675B-FA57-41E5-64680F3124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586A3C2F-8CB4-CDA0-A35D-678C2EF05A5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586A3C2F-8CB4-CDA0-A35D-678C2EF05A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1DCE9D73-BAD7-34FA-72C5-45533B67A549}"/>
              </a:ext>
            </a:extLst>
          </p:cNvPr>
          <p:cNvSpPr txBox="1"/>
          <p:nvPr/>
        </p:nvSpPr>
        <p:spPr>
          <a:xfrm>
            <a:off x="1383550" y="2381389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Comment  était la maman ?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E01780F-2CCA-DBE0-6C05-231FAA7583EC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28E59E-F33D-3784-DA22-0D02537D792A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48DE87-B8DF-4E80-DA69-E6812AA9BE2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16653F0-57D0-3E32-F845-F4CC9CFE0610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B1E25F-B8F2-756D-3BAD-3C32679C2FB9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48A387C-128D-5A13-EBEF-1239E6FE9C03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28A50D-D65A-6D77-C1E8-4ADA364B2B1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C49924-11D9-6083-5D51-5724D4B18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47441BC-B36D-787B-7259-D867CB6E28A6}"/>
              </a:ext>
            </a:extLst>
          </p:cNvPr>
          <p:cNvSpPr txBox="1"/>
          <p:nvPr/>
        </p:nvSpPr>
        <p:spPr>
          <a:xfrm>
            <a:off x="677444" y="3522210"/>
            <a:ext cx="7789112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Le matin, il salue les enfants qui vont à l’école. Il aide aussi les personnes âgées qui font leurs courses. Hier, il a porté les sacs de ma maman, qui était fatiguée après le marché.</a:t>
            </a:r>
          </a:p>
        </p:txBody>
      </p:sp>
    </p:spTree>
    <p:extLst>
      <p:ext uri="{BB962C8B-B14F-4D97-AF65-F5344CB8AC3E}">
        <p14:creationId xmlns:p14="http://schemas.microsoft.com/office/powerpoint/2010/main" val="181802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10D2B-DED7-5F44-EC7D-1350A41F4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4CC07-4939-267F-107C-FBEFCF582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« comment ? ». Je cherche une description dans le texte. La réponse est : « La maman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était fatiguée ».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0AE4DB9-AB53-D9EE-A4B3-36299365268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15C00D-1333-340F-D685-7D5D3A5E2524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D2F2DC-BB45-4362-4628-A805A623695D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0DA9522-CE00-417A-61BC-EE4D0A2DEF06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59C491A-203A-AE40-9266-90C721624C75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A7433E6-FC4E-6B44-162A-25908B9E330E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13926A-7F8E-243F-67F5-DFFEF08DE7C0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52FC76A-1D78-5B7A-E092-2A1D23C3FBF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F5D2A29-6772-98AE-FBE8-AB00EB3D4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433DA51-E8A1-0CB8-1A59-CE4366AFB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96F577C-8EAA-2CF8-2655-A4EBBF8915C5}"/>
              </a:ext>
            </a:extLst>
          </p:cNvPr>
          <p:cNvSpPr txBox="1"/>
          <p:nvPr/>
        </p:nvSpPr>
        <p:spPr>
          <a:xfrm>
            <a:off x="1383550" y="2381389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Comment  était la maman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0E3627-C33A-9DD8-0BD2-DE0D66C3B7CD}"/>
              </a:ext>
            </a:extLst>
          </p:cNvPr>
          <p:cNvSpPr txBox="1"/>
          <p:nvPr/>
        </p:nvSpPr>
        <p:spPr>
          <a:xfrm>
            <a:off x="677444" y="3522210"/>
            <a:ext cx="7789112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Le matin, il salue les enfants qui vont à l’école. Il aide aussi les personnes âgées qui font leurs courses. Hier, il a porté les sacs de </a:t>
            </a:r>
            <a:r>
              <a:rPr lang="fr-FR" sz="2400" b="1" dirty="0">
                <a:solidFill>
                  <a:srgbClr val="C00000"/>
                </a:solidFill>
                <a:latin typeface="Dosis Medium" pitchFamily="2" charset="0"/>
              </a:rPr>
              <a:t>ma maman</a:t>
            </a:r>
            <a:r>
              <a:rPr lang="fr-FR" sz="2400" b="1" dirty="0">
                <a:solidFill>
                  <a:srgbClr val="424D7B"/>
                </a:solidFill>
                <a:latin typeface="Dosis Medium" pitchFamily="2" charset="0"/>
              </a:rPr>
              <a:t>, qui </a:t>
            </a:r>
            <a:r>
              <a:rPr lang="fr-FR" sz="2400" b="1" dirty="0">
                <a:solidFill>
                  <a:srgbClr val="C00000"/>
                </a:solidFill>
                <a:latin typeface="Dosis Medium" pitchFamily="2" charset="0"/>
              </a:rPr>
              <a:t>était fatiguée </a:t>
            </a: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après le marché.</a:t>
            </a:r>
          </a:p>
        </p:txBody>
      </p:sp>
    </p:spTree>
    <p:extLst>
      <p:ext uri="{BB962C8B-B14F-4D97-AF65-F5344CB8AC3E}">
        <p14:creationId xmlns:p14="http://schemas.microsoft.com/office/powerpoint/2010/main" val="15183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A6CB-EF2C-B390-901C-80FF75EA8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EF0F0D8-AACA-CCA3-BA6E-483FE3900B2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518DFE8-AB74-14AB-473C-603358387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908A75-C4F9-A46F-6E3F-68D56F260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AA6468C-9FDF-C974-D626-8C3D6B558761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90F7396-6FC4-46DC-9988-29B1E993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A1148F14-4875-A2F7-BDD0-ECF816C6CF88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A1148F14-4875-A2F7-BDD0-ECF816C6CF8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B54A5843-D385-EC3F-C713-60698C861D9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B54A5843-D385-EC3F-C713-60698C861D9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22611212-0896-B853-8AD9-E6F4CB0CE3FD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F0AB1F3-4ECB-6D24-0F87-C2D2DBA89405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342A5B9-BE35-8D7D-F169-8CC5112BC896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5EB3FF-9FEE-9D2B-D323-DDCCFAA02D20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43F606F-F150-62EE-604C-573736BC98AC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8DE875-2EFF-39B3-7345-3B1983F5684B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614A822-259A-E6F2-175A-63F39102942F}"/>
              </a:ext>
            </a:extLst>
          </p:cNvPr>
          <p:cNvSpPr txBox="1"/>
          <p:nvPr/>
        </p:nvSpPr>
        <p:spPr>
          <a:xfrm>
            <a:off x="849528" y="2955182"/>
            <a:ext cx="7444943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Monsieur Karim a un jardin derrière notre immeuble. Il invite parfois les voisins à boire du thé avec lui. Tout le monde dit que c’est un voisin gentil et serviable, un homme qui aide les gens.</a:t>
            </a:r>
          </a:p>
        </p:txBody>
      </p:sp>
    </p:spTree>
    <p:extLst>
      <p:ext uri="{BB962C8B-B14F-4D97-AF65-F5344CB8AC3E}">
        <p14:creationId xmlns:p14="http://schemas.microsoft.com/office/powerpoint/2010/main" val="348521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4617F-4BF2-31E9-5D64-53B624020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FF537781-1BF1-7F09-9E52-09001D88746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9128994-3CE3-7AC7-3186-1BF08257D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6DD8A2-7A86-6E6F-1306-CE5A3E9C7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6890F-8A9C-1F9E-4A6A-AE12C1AB5AE1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69B4D2B-CE23-B156-21BD-F690D76BD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AA34DCF-6C22-C156-94B2-7C6FBF9A9A9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AA34DCF-6C22-C156-94B2-7C6FBF9A9A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FD52FC7B-AC76-12B5-7880-41BD26F72C6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FD52FC7B-AC76-12B5-7880-41BD26F72C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0786315-114F-C27D-237C-692DE3B56866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80BA93B-12A1-3FED-38FE-90F563C29F3E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37AD54-BB45-8E8A-1492-589949F6B80F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EB53F1-F185-CDB7-6B2C-CC4B52ED99AE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4B9CC80-03FD-68F5-D528-1D01A24B3D71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551D31-C255-8E3E-963F-88FC9515D6B1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8EC7D0-5458-CB70-9C41-F98542D723ED}"/>
              </a:ext>
            </a:extLst>
          </p:cNvPr>
          <p:cNvSpPr txBox="1"/>
          <p:nvPr/>
        </p:nvSpPr>
        <p:spPr>
          <a:xfrm>
            <a:off x="849528" y="2981934"/>
            <a:ext cx="7444943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Monsieur Karim a un jardin derrière notre immeuble. Il invite parfois les voisins à boire du thé avec lui. Tout le monde dit que c’est un voisin gentil et serviable, un homme qui aide les gens.</a:t>
            </a:r>
          </a:p>
        </p:txBody>
      </p:sp>
    </p:spTree>
    <p:extLst>
      <p:ext uri="{BB962C8B-B14F-4D97-AF65-F5344CB8AC3E}">
        <p14:creationId xmlns:p14="http://schemas.microsoft.com/office/powerpoint/2010/main" val="33199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EBB38-1264-B557-1330-EA8ED1D72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5D625EB-8FFA-3F79-522B-372B46BED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BC8190-D3B4-5355-55E2-FB760B7328BB}"/>
              </a:ext>
            </a:extLst>
          </p:cNvPr>
          <p:cNvSpPr txBox="1"/>
          <p:nvPr/>
        </p:nvSpPr>
        <p:spPr>
          <a:xfrm>
            <a:off x="1383550" y="2381389"/>
            <a:ext cx="705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Que boivent les voisins avec Karim ?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3591871-A3F8-13C2-C770-E94CB316C83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B77713-7017-D5D4-E3DC-7BBBA8766326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6258E7-E315-E39E-44BD-431A5E256510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972E940-4B2E-93F3-7B40-A7ECC18A0472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0914F8-011E-2BF2-C6CC-964D660D757F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B95908C-8F77-6556-CEA9-E3B41BB8EE0E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4A34E21-5044-1F00-6433-3374790042AF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851807-225E-3B24-6469-BB9370BD1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9D64C87-122C-8AE7-5887-5EEF38A77B9E}"/>
              </a:ext>
            </a:extLst>
          </p:cNvPr>
          <p:cNvSpPr txBox="1"/>
          <p:nvPr/>
        </p:nvSpPr>
        <p:spPr>
          <a:xfrm>
            <a:off x="1324496" y="3429000"/>
            <a:ext cx="6488502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Monsieur Karim a un jardin derrière notre immeuble. Il invite parfois les voisins à boire du thé avec lui. Tout le monde dit que c’est un voisin gentil et serviable, un homme qui aide les gens.</a:t>
            </a:r>
          </a:p>
        </p:txBody>
      </p:sp>
    </p:spTree>
    <p:extLst>
      <p:ext uri="{BB962C8B-B14F-4D97-AF65-F5344CB8AC3E}">
        <p14:creationId xmlns:p14="http://schemas.microsoft.com/office/powerpoint/2010/main" val="217789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2D6A0-863C-CA60-9958-92BBE467E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8B84904B-4553-C01A-6B6D-82F53E9AFC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4772202-B6D0-89A5-7146-A3B20FD3B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6DAF2F-220C-061D-6792-D852977C0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9CF0FA2-4B4F-2405-8393-70B75D52A93B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CC825F-136C-BB76-84B9-E0791118FBA1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2AF523-5EBF-F631-1D0D-01D2741EA92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45F6F2C-FCDB-4F5D-7468-BDECAFF684CE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E7ECAF-B3DC-D0A4-8740-FC2AE3B2C54E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F5C36C3-6A9E-53B0-93AA-B53FBB09AFEB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49603A-84C0-86B1-FA0B-C013A653FB5B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623089E0-9971-AC01-D9B4-A88D6819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« Que boivent ? ». Je cherche une boisson dans le texte. La réponse est : « les voisins boivent du thé ».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61D7BAD-CE9D-4795-6F0C-A5F0011560FA}"/>
              </a:ext>
            </a:extLst>
          </p:cNvPr>
          <p:cNvSpPr txBox="1"/>
          <p:nvPr/>
        </p:nvSpPr>
        <p:spPr>
          <a:xfrm>
            <a:off x="1383550" y="2381389"/>
            <a:ext cx="705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Que boivent les voisins avec Karim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38D376-E4E4-2284-748E-74890A840AB4}"/>
              </a:ext>
            </a:extLst>
          </p:cNvPr>
          <p:cNvSpPr txBox="1"/>
          <p:nvPr/>
        </p:nvSpPr>
        <p:spPr>
          <a:xfrm>
            <a:off x="1324496" y="3429000"/>
            <a:ext cx="6488502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Monsieur Karim a un jardin derrière notre immeuble. Il invite parfois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les voisins à boire du thé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avec lui. Tout le monde dit que c’est un voisin gentil et serviable, un homme qui aide les gens.</a:t>
            </a:r>
          </a:p>
        </p:txBody>
      </p:sp>
    </p:spTree>
    <p:extLst>
      <p:ext uri="{BB962C8B-B14F-4D97-AF65-F5344CB8AC3E}">
        <p14:creationId xmlns:p14="http://schemas.microsoft.com/office/powerpoint/2010/main" val="30988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E4FA3D-EA56-3F0C-34DE-02D13AE5E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857" y="1624017"/>
            <a:ext cx="3411872" cy="506462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Prenez vos livrets à la page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21.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F68912F-6356-D79A-EFDF-58E3E4EE14B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E22B81B-FA0C-4549-6B52-B5313EC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59CF6BA-EC5F-9ADE-D35A-EC4D50072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A59F61-A395-71B8-782D-BD3A1762CCDE}"/>
              </a:ext>
            </a:extLst>
          </p:cNvPr>
          <p:cNvSpPr/>
          <p:nvPr/>
        </p:nvSpPr>
        <p:spPr>
          <a:xfrm>
            <a:off x="3219748" y="2436279"/>
            <a:ext cx="3170949" cy="115825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924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à votre voisin puis changez les rôles.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432B63C-1BD5-4822-5C28-2E9C71F396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70BE2A6-AB7D-F7E7-435C-B20A472C5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8D58AEF-F573-2911-7CCE-9CDF1AF9C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AF8FBA06-D182-1361-FB0B-2EE383B4C4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751221" y="2620000"/>
            <a:ext cx="2780779" cy="21325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C5A513-E504-132B-5068-A9D2FCC76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82" y="2762864"/>
            <a:ext cx="5321239" cy="189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E6733C7-5264-4BA7-8B93-C1BD978C2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798" y="1923697"/>
            <a:ext cx="3828620" cy="136562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60FB62-505D-8E3E-5A0F-DFDFB1137021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F8EB7F-8CD0-742C-389C-294DBEFB100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8A4C2A-DD36-71C2-DB2D-7399B2EE8D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2C4ABB-2858-9289-1EF1-4CA6D87613B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15350" y="2564856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350" y="196562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F02C4-2932-265C-7470-B1595AC9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0F372A-3855-1A45-CC22-F117429F3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248" y="1815128"/>
            <a:ext cx="3044635" cy="451949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FFFA506-17EA-F6EC-79F3-B4CBBB567A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E43A2AE-09EC-19A8-2FA9-A79788BB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3DD946-2573-9874-DBD7-684E444E3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5BFF5191-359B-281D-EE8F-BD32A6D8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 relisez le texte et répondez aux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B6FA4FD-E19A-C69D-ADAF-D7506306869A}"/>
              </a:ext>
            </a:extLst>
          </p:cNvPr>
          <p:cNvSpPr/>
          <p:nvPr/>
        </p:nvSpPr>
        <p:spPr>
          <a:xfrm>
            <a:off x="4837934" y="3578681"/>
            <a:ext cx="3170949" cy="25541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0FA15641-93B2-E9F6-EABD-30BE0ADD98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4569" y="2169122"/>
            <a:ext cx="2319092" cy="370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824A7-2020-FB53-B240-3B860070D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C8F6311-0632-631F-2915-C9825561EBB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C29CDCD-3CD3-84A5-DFC7-1EC2408BC6A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AutoShape 2">
            <a:extLst>
              <a:ext uri="{FF2B5EF4-FFF2-40B4-BE49-F238E27FC236}">
                <a16:creationId xmlns:a16="http://schemas.microsoft.com/office/drawing/2014/main" id="{C6198961-A482-1ED1-3AD0-00096488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3">
            <a:extLst>
              <a:ext uri="{FF2B5EF4-FFF2-40B4-BE49-F238E27FC236}">
                <a16:creationId xmlns:a16="http://schemas.microsoft.com/office/drawing/2014/main" id="{DAF3DA99-8C42-E7BE-EB09-906C77D12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cas d’indisponibilité du livret : chaque élève lit le texte à son voisin.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F4A66E8-6E5B-D730-C666-222745CFA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90" y="2400257"/>
            <a:ext cx="8410019" cy="300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9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200" y="2300286"/>
            <a:ext cx="1231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611164"/>
            <a:ext cx="5346248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Jouer un dialogue reprenant l’acte de parole :  </a:t>
            </a:r>
          </a:p>
          <a:p>
            <a:pPr marL="0" indent="0">
              <a:buNone/>
            </a:pPr>
            <a:r>
              <a:rPr lang="fr-FR" sz="1400" dirty="0"/>
              <a:t>       « </a:t>
            </a:r>
            <a:r>
              <a:rPr lang="fr-MA" sz="1400" dirty="0"/>
              <a:t>Comment est ton voisin ? </a:t>
            </a:r>
            <a:r>
              <a:rPr lang="fr-FR" sz="1400" dirty="0"/>
              <a:t>»</a:t>
            </a:r>
            <a:r>
              <a:rPr lang="fr-MA" sz="1400" dirty="0"/>
              <a:t>.</a:t>
            </a:r>
            <a:r>
              <a:rPr lang="ar-MA" sz="1400" dirty="0"/>
              <a:t> </a:t>
            </a:r>
            <a:endParaRPr lang="fr-FR" sz="1400" dirty="0"/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68E17E7-3286-8C1D-FCA0-2F1D5581E71F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463FB-EAD3-CDBA-340D-0D34FB5FBC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7F5D18-D6DF-A37E-B7BA-C5A0B3AED26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9EE545F8-7089-CEF2-7991-F76986B46B2E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9B4E084B-DCCF-793D-3DB3-C07AD2B4C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44AD6D55-9CCA-AF6C-FADD-C004619CFDD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466"/>
          <a:stretch>
            <a:fillRect/>
          </a:stretch>
        </p:blipFill>
        <p:spPr>
          <a:xfrm flipH="1">
            <a:off x="2135345" y="2310148"/>
            <a:ext cx="2190013" cy="3497485"/>
          </a:xfr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8">
            <a:extLst>
              <a:ext uri="{FF2B5EF4-FFF2-40B4-BE49-F238E27FC236}">
                <a16:creationId xmlns:a16="http://schemas.microsoft.com/office/drawing/2014/main" id="{BE98E796-6839-6613-7734-54675A25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83F23F2-BEA6-CD7B-DB47-BBFF52271A0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7B09657-85F7-9D63-74E5-C98D5AA75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3C5E0A0-B9F6-9FE6-F4F7-00D556562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179C1DF5-959D-774A-0969-909207D91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266" y="2397020"/>
            <a:ext cx="4710907" cy="33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5AP-6AP_SM3_s4">
            <a:hlinkClick r:id="" action="ppaction://media"/>
            <a:extLst>
              <a:ext uri="{FF2B5EF4-FFF2-40B4-BE49-F238E27FC236}">
                <a16:creationId xmlns:a16="http://schemas.microsoft.com/office/drawing/2014/main" id="{F4A50132-1A23-1788-49B2-5A14FD6327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3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2093073"/>
            <a:ext cx="8284261" cy="30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55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8682</TotalTime>
  <Words>1922</Words>
  <Application>Microsoft Office PowerPoint</Application>
  <PresentationFormat>Affichage à l'écran (4:3)</PresentationFormat>
  <Paragraphs>238</Paragraphs>
  <Slides>51</Slides>
  <Notes>2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51</vt:i4>
      </vt:variant>
    </vt:vector>
  </HeadingPairs>
  <TitlesOfParts>
    <vt:vector size="76" baseType="lpstr">
      <vt:lpstr>Dosis SemiBold</vt:lpstr>
      <vt:lpstr>Aptos Display</vt:lpstr>
      <vt:lpstr>Calibri</vt:lpstr>
      <vt:lpstr>Dosis Medium</vt:lpstr>
      <vt:lpstr>Wingdings</vt:lpstr>
      <vt:lpstr>Dosis</vt:lpstr>
      <vt:lpstr>Arial</vt:lpstr>
      <vt:lpstr>Aptos</vt:lpstr>
      <vt:lpstr>Dosis ExtraBold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1_Env-Enseignant</vt:lpstr>
      <vt:lpstr>2_Ecriture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 </vt:lpstr>
      <vt:lpstr>Aujourd’hui, nous allons apprendre un dialogue avec Majd et Nada. </vt:lpstr>
      <vt:lpstr>Lecture de la vidéo </vt:lpstr>
      <vt:lpstr>Nous allons écouter le dialogue une deuxième fois.</vt:lpstr>
      <vt:lpstr>Lecture de la vidéo </vt:lpstr>
      <vt:lpstr>Maintenant, on va répéter le dialogue ensemble. Je vais lire chaque réplique et vous allez répéter après moi. </vt:lpstr>
      <vt:lpstr>On continue à répéter ensemble le dialogue. </vt:lpstr>
      <vt:lpstr>Maintenant, on va jouer ce dialogue. On va le faire en 3 étapes. Soyez attentifs. </vt:lpstr>
      <vt:lpstr>Etape 1. Je vais vous expliquer la situation.  </vt:lpstr>
      <vt:lpstr>Etape 2.  Chacun réfléchit silencieusement à ce qu’il va dire dans le dialogue.  Comment est son voisin ?  Comment est sa voisine ?</vt:lpstr>
      <vt:lpstr>Etape 3.  Maintenant, vous allez jouer le dialogue. Qui veut passer au tableau ? </vt:lpstr>
      <vt:lpstr>Maintenant, tout le monde participe. Jouez le dialogue avec votre voisin.</vt:lpstr>
      <vt:lpstr>Plan de la séance 4 </vt:lpstr>
      <vt:lpstr>Maintenant, on va faire de la lecture. On va lire des mots, puis un texte. </vt:lpstr>
      <vt:lpstr>C’est le mot : toujours. On va l’épeler ensemble : t – o – u – j – o – u – r - s.</vt:lpstr>
      <vt:lpstr>C’est le mot : aussi.  On va l’épeler ensemble : a –u – s – s - i.</vt:lpstr>
      <vt:lpstr>Qui veut lire ? </vt:lpstr>
      <vt:lpstr>Cette partie de la leçon nécessite l’utilisation du livret de l’élève.   En cas d’indisponibilité temporaire du livret de l’élève, l’enseignant fait lire les élèves sur l’écran. </vt:lpstr>
      <vt:lpstr>On va lire ensemble ce texte du livret. On va le découper en 3 parties. Après, vous allez le lire tout seuls. </vt:lpstr>
      <vt:lpstr>Lisez la première partie du texte silencieusement. Après je vais diffuser une lecture audio. </vt:lpstr>
      <vt:lpstr>Lecture en cours. </vt:lpstr>
      <vt:lpstr>Qui veut lire le texte?</vt:lpstr>
      <vt:lpstr>On passe à la deuxième partie.  Lisez en silence. </vt:lpstr>
      <vt:lpstr>Lecture audio. </vt:lpstr>
      <vt:lpstr>Qui veut lire le texte ?</vt:lpstr>
      <vt:lpstr>On passe à la troisième  partie.  Lisez en silence. </vt:lpstr>
      <vt:lpstr>Lecture audio. </vt:lpstr>
      <vt:lpstr>Qui veut lire le texte ?</vt:lpstr>
      <vt:lpstr>Maintenant, on va essayer de comprendre le texte, partie par partie. Pour chaque partie du texte, on va suivre les mêmes étapes. </vt:lpstr>
      <vt:lpstr>Lisez silencieusement le texte et essayez de le comprendre. </vt:lpstr>
      <vt:lpstr>Quels sont les mots difficiles dans le texte ? Levez la main. Je vais vous expliquer. </vt:lpstr>
      <vt:lpstr>Lisez la question et cherchez la réponse dans le texte. Qui veut répondre ?  </vt:lpstr>
      <vt:lpstr>La question est : Comment est le voisin ? Je cherche dans le texte une description. La réponse est : le voisin est gentil, grand et souriant.</vt:lpstr>
      <vt:lpstr>On passe à la deuxième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question est « comment ? ». Je cherche une description dans le texte. La réponse est : « La maman était fatiguée ». </vt:lpstr>
      <vt:lpstr>On passe à la troisième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question est « Que boivent ? ». Je cherche une boisson dans le texte. La réponse est : « les voisins boivent du thé ».</vt:lpstr>
      <vt:lpstr>Prenez vos livrets à la page 21.</vt:lpstr>
      <vt:lpstr>Lisez le texte à votre voisin puis changez les rôles.</vt:lpstr>
      <vt:lpstr>La séance d’aujourd’hui est terminée. À la maison relisez le texte et répondez aux questions.</vt:lpstr>
      <vt:lpstr>En cas d’indisponibilité du livret : chaque élève lit le texte à son voisin.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khalid ramni</dc:creator>
  <cp:lastModifiedBy>KHALID.RAMNI</cp:lastModifiedBy>
  <cp:revision>3</cp:revision>
  <cp:lastPrinted>2025-08-13T10:11:39Z</cp:lastPrinted>
  <dcterms:created xsi:type="dcterms:W3CDTF">2025-08-01T12:31:49Z</dcterms:created>
  <dcterms:modified xsi:type="dcterms:W3CDTF">2025-11-13T18:00:16Z</dcterms:modified>
</cp:coreProperties>
</file>