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</p:sldMasterIdLst>
  <p:notesMasterIdLst>
    <p:notesMasterId r:id="rId48"/>
  </p:notesMasterIdLst>
  <p:sldIdLst>
    <p:sldId id="257" r:id="rId15"/>
    <p:sldId id="1029" r:id="rId16"/>
    <p:sldId id="951" r:id="rId17"/>
    <p:sldId id="1090" r:id="rId18"/>
    <p:sldId id="798" r:id="rId19"/>
    <p:sldId id="799" r:id="rId20"/>
    <p:sldId id="917" r:id="rId21"/>
    <p:sldId id="899" r:id="rId22"/>
    <p:sldId id="953" r:id="rId23"/>
    <p:sldId id="844" r:id="rId24"/>
    <p:sldId id="850" r:id="rId25"/>
    <p:sldId id="800" r:id="rId26"/>
    <p:sldId id="1011" r:id="rId27"/>
    <p:sldId id="1088" r:id="rId28"/>
    <p:sldId id="1089" r:id="rId29"/>
    <p:sldId id="1086" r:id="rId30"/>
    <p:sldId id="1040" r:id="rId31"/>
    <p:sldId id="1087" r:id="rId32"/>
    <p:sldId id="1012" r:id="rId33"/>
    <p:sldId id="1010" r:id="rId34"/>
    <p:sldId id="995" r:id="rId35"/>
    <p:sldId id="1006" r:id="rId36"/>
    <p:sldId id="1007" r:id="rId37"/>
    <p:sldId id="1008" r:id="rId38"/>
    <p:sldId id="1009" r:id="rId39"/>
    <p:sldId id="1013" r:id="rId40"/>
    <p:sldId id="1014" r:id="rId41"/>
    <p:sldId id="1015" r:id="rId42"/>
    <p:sldId id="1016" r:id="rId43"/>
    <p:sldId id="1091" r:id="rId44"/>
    <p:sldId id="1092" r:id="rId45"/>
    <p:sldId id="1094" r:id="rId46"/>
    <p:sldId id="1095" r:id="rId47"/>
  </p:sldIdLst>
  <p:sldSz cx="9144000" cy="6858000" type="screen4x3"/>
  <p:notesSz cx="6735763" cy="9866313"/>
  <p:embeddedFontLst>
    <p:embeddedFont>
      <p:font typeface="Dosis" pitchFamily="2" charset="0"/>
      <p:regular r:id="rId49"/>
      <p:bold r:id="rId50"/>
    </p:embeddedFont>
    <p:embeddedFont>
      <p:font typeface="Dosis ExtraBold" pitchFamily="2" charset="0"/>
      <p:bold r:id="rId51"/>
    </p:embeddedFont>
    <p:embeddedFont>
      <p:font typeface="Dosis Medium" pitchFamily="2" charset="0"/>
      <p:regular r:id="rId52"/>
    </p:embeddedFont>
    <p:embeddedFont>
      <p:font typeface="Dosis SemiBold" pitchFamily="2" charset="0"/>
      <p:bold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B5377"/>
    <a:srgbClr val="424D7B"/>
    <a:srgbClr val="565F88"/>
    <a:srgbClr val="F26553"/>
    <a:srgbClr val="E84234"/>
    <a:srgbClr val="2AB6D7"/>
    <a:srgbClr val="55B7DE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font" Target="fonts/font5.fntdata"/><Relationship Id="rId58" Type="http://schemas.microsoft.com/office/2018/10/relationships/authors" Target="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notesMaster" Target="notesMasters/notesMaster1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1.fntdata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font" Target="fonts/font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582863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46293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4806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53992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56862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77392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87950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00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22200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614040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1208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0" y="209732"/>
            <a:ext cx="16756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793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8"/>
            <a:ext cx="1575884" cy="30612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2.xml"/><Relationship Id="rId11" Type="http://schemas.openxmlformats.org/officeDocument/2006/relationships/image" Target="../media/image40.png"/><Relationship Id="rId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customXml" Target="../ink/ink1.xml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4.xml"/><Relationship Id="rId11" Type="http://schemas.openxmlformats.org/officeDocument/2006/relationships/image" Target="../media/image40.png"/><Relationship Id="rId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customXml" Target="../ink/ink3.xml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4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2.xml"/><Relationship Id="rId6" Type="http://schemas.openxmlformats.org/officeDocument/2006/relationships/customXml" Target="../ink/ink6.xml"/><Relationship Id="rId5" Type="http://schemas.openxmlformats.org/officeDocument/2006/relationships/image" Target="../media/image470.png"/><Relationship Id="rId10" Type="http://schemas.openxmlformats.org/officeDocument/2006/relationships/image" Target="../media/image15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44BE690-C980-94DC-23BE-7CD6C13B2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8">
            <a:extLst>
              <a:ext uri="{FF2B5EF4-FFF2-40B4-BE49-F238E27FC236}">
                <a16:creationId xmlns:a16="http://schemas.microsoft.com/office/drawing/2014/main" id="{23BEAFB7-5FEC-96A8-EDAE-BD0902AF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58" y="756000"/>
            <a:ext cx="682144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 ! Qui veut passer au tableau pour prendre la parole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9C33F3-C02F-1560-086E-A5E06C1AB4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B8E1ABC-B141-2375-74CA-779131D3989D}"/>
              </a:ext>
            </a:extLst>
          </p:cNvPr>
          <p:cNvSpPr/>
          <p:nvPr/>
        </p:nvSpPr>
        <p:spPr>
          <a:xfrm>
            <a:off x="2357289" y="3568180"/>
            <a:ext cx="6227379" cy="1744800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84C3C9-2790-9786-DCE2-5C222865B441}"/>
              </a:ext>
            </a:extLst>
          </p:cNvPr>
          <p:cNvSpPr txBox="1"/>
          <p:nvPr/>
        </p:nvSpPr>
        <p:spPr>
          <a:xfrm>
            <a:off x="2559387" y="3767958"/>
            <a:ext cx="6227379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C’est ______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[ une personne]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qui habite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un lieu].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Mon voisin est _____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[description] 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et  _____ 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[description].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A0AE45-6790-8871-204C-36E998D9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64" y="3242028"/>
            <a:ext cx="1598069" cy="23971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B18F9A-6F2C-6EB8-2F61-0124BD4AB1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77" y="2066735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8">
            <a:extLst>
              <a:ext uri="{FF2B5EF4-FFF2-40B4-BE49-F238E27FC236}">
                <a16:creationId xmlns:a16="http://schemas.microsoft.com/office/drawing/2014/main" id="{C1414B8B-AA32-A19E-65F2-150EC23D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702" y="756000"/>
            <a:ext cx="6979036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tout le monde participe. Chacun parle de son voisin ou de sa voisine.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4AA325C-FD0E-BEB4-7BA2-581B5A64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C612AD-F4BD-BF8C-A7DF-E8AAF2AD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9541" y="2741046"/>
            <a:ext cx="4960805" cy="756000"/>
          </a:xfrm>
        </p:spPr>
        <p:txBody>
          <a:bodyPr/>
          <a:lstStyle/>
          <a:p>
            <a:r>
              <a:rPr lang="fr-FR" sz="1400" dirty="0"/>
              <a:t>Prendre la parole pour parler </a:t>
            </a:r>
            <a:r>
              <a:rPr lang="fr-FR" sz="1400"/>
              <a:t>d’un voisin.</a:t>
            </a:r>
            <a:endParaRPr lang="fr-FR" sz="1400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un texte.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</a:t>
            </a:r>
            <a:r>
              <a:rPr lang="fr-MA" sz="3600" dirty="0"/>
              <a:t>5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86E846-8626-701E-6D1A-7A928311396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FB5678-62BC-6527-90A4-FC4E75B9567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C1E07B-DE0D-006A-A22D-453390CF18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268CD912-A6D7-7595-250B-7BEFE55E07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83F7-AEF4-F3F0-0A58-97311FD2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031CA-1EE0-7506-60ED-464606F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 texte silencieusement. Après, on va faire une dictée.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A3E4C8-A658-E5CE-1A94-27CC726A1B64}"/>
              </a:ext>
            </a:extLst>
          </p:cNvPr>
          <p:cNvSpPr txBox="1"/>
          <p:nvPr/>
        </p:nvSpPr>
        <p:spPr>
          <a:xfrm>
            <a:off x="1071283" y="2531863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565F88"/>
                </a:solidFill>
                <a:latin typeface="Dosis SemiBold" pitchFamily="2" charset="0"/>
              </a:rPr>
              <a:t>J’ai un voisin qui s’appelle Jalil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. Il habite à côté de la pharmacie. Il est très sympa</a:t>
            </a:r>
            <a:r>
              <a:rPr lang="fr-FR" sz="3200" b="1" kern="0" dirty="0">
                <a:solidFill>
                  <a:srgbClr val="565F88"/>
                </a:solidFill>
                <a:latin typeface="Dosis SemiBold" pitchFamily="2" charset="0"/>
              </a:rPr>
              <a:t> et il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aime aider les gens.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D6E56-214C-8243-3287-28ABB584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4163-24C1-DA89-4DA1-FF0C556D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A3591D9-8E32-02B8-971B-BBAD2368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Tenez-vous prêts. La dictée va commencer avec un enregistrement audio.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E5A5A9-74C1-3CF4-B10E-306C7D9D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8BBB4A-A07C-519B-6126-6FDA71FD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 Première lecture.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dict 5AP sem3">
            <a:hlinkClick r:id="" action="ppaction://media"/>
            <a:extLst>
              <a:ext uri="{FF2B5EF4-FFF2-40B4-BE49-F238E27FC236}">
                <a16:creationId xmlns:a16="http://schemas.microsoft.com/office/drawing/2014/main" id="{112C0889-83D3-36C3-DB5B-4231681BF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7370" y="885025"/>
            <a:ext cx="396720" cy="39672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C67BB9B-D6A6-126A-3106-AF992B72B192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74F1A75-301E-024B-E5AC-993540B9D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4E3EED-3A65-2992-A0E6-2E2F46650A52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8711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7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 Deuxième lecture. 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dict 5AP sem3">
            <a:hlinkClick r:id="" action="ppaction://media"/>
            <a:extLst>
              <a:ext uri="{FF2B5EF4-FFF2-40B4-BE49-F238E27FC236}">
                <a16:creationId xmlns:a16="http://schemas.microsoft.com/office/drawing/2014/main" id="{22E1C08C-1067-8303-C5A6-363545A44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5259" y="845014"/>
            <a:ext cx="476741" cy="47674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90BA2CA-4425-6CB9-91F2-5CE3DCEE8752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5F1334F-D6C7-63DF-A329-A41169C0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9F784D-67F0-F982-D745-EFBC82CC2113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7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refaire la dictée.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217E19D-20E3-6AFC-B9F9-5CFDACD59BE1}"/>
              </a:ext>
            </a:extLst>
          </p:cNvPr>
          <p:cNvGrpSpPr/>
          <p:nvPr/>
        </p:nvGrpSpPr>
        <p:grpSpPr>
          <a:xfrm>
            <a:off x="2053389" y="2071836"/>
            <a:ext cx="5037221" cy="3358147"/>
            <a:chOff x="2053389" y="2071836"/>
            <a:chExt cx="5037221" cy="3358147"/>
          </a:xfrm>
        </p:grpSpPr>
        <p:sp>
          <p:nvSpPr>
            <p:cNvPr id="9" name="AutoShape 2" descr="Image générée">
              <a:extLst>
                <a:ext uri="{FF2B5EF4-FFF2-40B4-BE49-F238E27FC236}">
                  <a16:creationId xmlns:a16="http://schemas.microsoft.com/office/drawing/2014/main" id="{E9C0A135-94A2-4F1E-43AE-D1894AE15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69BFB7D-24E3-7D86-26EA-3D4BFBD6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3389" y="2071836"/>
              <a:ext cx="5037221" cy="3358147"/>
            </a:xfrm>
            <a:prstGeom prst="roundRect">
              <a:avLst>
                <a:gd name="adj" fmla="val 34983"/>
              </a:avLst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D678423-9804-DD2E-BF2D-56574F57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8D"/>
                </a:clrFrom>
                <a:clrTo>
                  <a:srgbClr val="FFCC8D">
                    <a:alpha val="0"/>
                  </a:srgbClr>
                </a:clrTo>
              </a:clrChange>
            </a:blip>
            <a:srcRect l="32225" t="46810" r="53016" b="43097"/>
            <a:stretch>
              <a:fillRect/>
            </a:stretch>
          </p:blipFill>
          <p:spPr>
            <a:xfrm>
              <a:off x="5823283" y="2974206"/>
              <a:ext cx="310843" cy="18929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FFC18-A1C6-9D8A-51DF-1F148E4DF173}"/>
              </a:ext>
            </a:extLst>
          </p:cNvPr>
          <p:cNvSpPr/>
          <p:nvPr/>
        </p:nvSpPr>
        <p:spPr>
          <a:xfrm>
            <a:off x="2568340" y="1956332"/>
            <a:ext cx="2723950" cy="10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58AF2A-AC94-F14C-8043-0DBEFCE6D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712BFC-EA39-7114-7CC2-C132F9AFAA80}"/>
              </a:ext>
            </a:extLst>
          </p:cNvPr>
          <p:cNvSpPr txBox="1"/>
          <p:nvPr/>
        </p:nvSpPr>
        <p:spPr>
          <a:xfrm>
            <a:off x="1180943" y="2034016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FF0000"/>
                </a:solidFill>
                <a:latin typeface="Dosis SemiBold" pitchFamily="2" charset="0"/>
              </a:rPr>
              <a:t>J’ai un voisin qui s’appelle Jalil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</a:rPr>
              <a:t>. Il habite à côté de la pharmacie. Il est très sympa et il aime aider les gens.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C50C-E761-06C7-B28A-5103A96A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47E6F-2659-AC86-79A0-95AFA6C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votre langue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BEF0D5-47D0-DC08-984C-D7868F06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24B9022-2396-6A26-D59B-C30BEC0E8CD9}"/>
              </a:ext>
            </a:extLst>
          </p:cNvPr>
          <p:cNvSpPr txBox="1"/>
          <p:nvPr/>
        </p:nvSpPr>
        <p:spPr>
          <a:xfrm>
            <a:off x="1177161" y="2516098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565F88"/>
                </a:solidFill>
                <a:latin typeface="Dosis SemiBold" pitchFamily="2" charset="0"/>
              </a:rPr>
              <a:t>J’ai un voisin qui s’appelle Jalil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. Il habite à côté de la pharmacie. Il est très sympa et il aime aider les gens.</a:t>
            </a:r>
          </a:p>
        </p:txBody>
      </p:sp>
    </p:spTree>
    <p:extLst>
      <p:ext uri="{BB962C8B-B14F-4D97-AF65-F5344CB8AC3E}">
        <p14:creationId xmlns:p14="http://schemas.microsoft.com/office/powerpoint/2010/main" val="4835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B6786-8B16-4FAB-24EE-95BF5865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708EE-A5D5-5B4B-E3DF-38612865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67" y="756000"/>
            <a:ext cx="702866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à écrire un paragraphe semblable, avec le verbe j’ai.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6727DF-67F2-6C04-87E6-006852C09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6E561A-2BC3-A2F5-6023-35A6FA1D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693" y="2291951"/>
            <a:ext cx="3774707" cy="25164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5F6D55-0771-1124-3E66-2222AB8CAC4A}"/>
              </a:ext>
            </a:extLst>
          </p:cNvPr>
          <p:cNvSpPr txBox="1"/>
          <p:nvPr/>
        </p:nvSpPr>
        <p:spPr>
          <a:xfrm>
            <a:off x="4572000" y="2837492"/>
            <a:ext cx="4150114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600" b="1" dirty="0">
                <a:solidFill>
                  <a:srgbClr val="565F88"/>
                </a:solidFill>
                <a:latin typeface="Dosis" pitchFamily="2" charset="0"/>
              </a:rPr>
              <a:t>J’ai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2137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commence par me poser une question : J’ai qui ? 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B4038E-9551-928D-A633-AEDCF59830EC}"/>
              </a:ext>
            </a:extLst>
          </p:cNvPr>
          <p:cNvSpPr txBox="1"/>
          <p:nvPr/>
        </p:nvSpPr>
        <p:spPr>
          <a:xfrm>
            <a:off x="2496943" y="2955593"/>
            <a:ext cx="4150114" cy="118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J’ai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qui ?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j’ai un voisin. Mais je peux dire aussi : j’ai une voisine, j’ai des voisins, j’ai un ami…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F9475A-A158-F0A1-9628-6D2C78F8DACB}"/>
              </a:ext>
            </a:extLst>
          </p:cNvPr>
          <p:cNvSpPr txBox="1"/>
          <p:nvPr/>
        </p:nvSpPr>
        <p:spPr>
          <a:xfrm>
            <a:off x="2131183" y="2837492"/>
            <a:ext cx="5405398" cy="118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J’ai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un voisin.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94B75-BA1E-547A-C0DE-0004739A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B3A35-367C-4BE0-66B1-C208041E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599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je me pose une autre question : comment il s’appelle? Qui veut me donner des propositions ? Levez la main.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485ED4-14E7-0587-9D08-F1DF92A53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A102E5-D02E-C57E-5083-8F4DD0B8A139}"/>
              </a:ext>
            </a:extLst>
          </p:cNvPr>
          <p:cNvSpPr txBox="1"/>
          <p:nvPr/>
        </p:nvSpPr>
        <p:spPr>
          <a:xfrm>
            <a:off x="1310446" y="2994094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Comment 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il s’appelle</a:t>
            </a:r>
            <a:r>
              <a:rPr lang="fr-FR" sz="4800" b="1" dirty="0">
                <a:solidFill>
                  <a:srgbClr val="424D7B"/>
                </a:solidFill>
                <a:latin typeface="Dosis SemiBold" pitchFamily="2" charset="0"/>
              </a:rPr>
              <a:t>?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2B3A4-A5B8-610C-D084-9AAAB998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C09EF-B119-04F4-7D31-D59469C1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j’ai un voisin qui s’appelle Ali. Mais je peux dire aussi : j’ai une voisine qui s’appelle Salma…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2492AA-D392-4B12-018D-6E72B3FD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7FCEEF-31C4-A7FE-92FF-ABB3FB025E09}"/>
              </a:ext>
            </a:extLst>
          </p:cNvPr>
          <p:cNvSpPr txBox="1"/>
          <p:nvPr/>
        </p:nvSpPr>
        <p:spPr>
          <a:xfrm>
            <a:off x="483263" y="3097373"/>
            <a:ext cx="817747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b="1" dirty="0">
                <a:solidFill>
                  <a:srgbClr val="424D7B"/>
                </a:solidFill>
                <a:latin typeface="Dosis SemiBold" pitchFamily="2" charset="0"/>
              </a:rPr>
              <a:t>J’ai un voisin qui s’appelle 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Ali</a:t>
            </a:r>
            <a:r>
              <a:rPr lang="fr-FR" sz="4800" b="1" dirty="0">
                <a:solidFill>
                  <a:srgbClr val="424D7B"/>
                </a:solidFill>
                <a:latin typeface="Dosis SemiBold" pitchFamily="2" charset="0"/>
              </a:rPr>
              <a:t>.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0E877-89DE-B8BC-48C9-BC2C9F21A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212FD-F11C-2BA8-F9E4-5637DCEB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Ensuite, je me pose une autre question. Comment est le voisin Ali ?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041AFE-D372-9B97-BD65-EBD6CF4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80A7EB-9D27-D56F-DAD9-43C36216F513}"/>
              </a:ext>
            </a:extLst>
          </p:cNvPr>
          <p:cNvSpPr txBox="1"/>
          <p:nvPr/>
        </p:nvSpPr>
        <p:spPr>
          <a:xfrm>
            <a:off x="483263" y="3097373"/>
            <a:ext cx="817747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Comment  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</a:rPr>
              <a:t>est le voisin Ali ? 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12F8-8D8C-A045-7689-2ADD8B9A3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CF5C3-4771-340A-884D-77761F88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J’ai un voisin qui s’appelle Ali. Il est très gentil.  Mais je peux aussi dire : il est très serviable, il est très poli...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442D92-C757-7976-11EE-CA969924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39120E-6866-46F5-7297-AFF79A23F3DC}"/>
              </a:ext>
            </a:extLst>
          </p:cNvPr>
          <p:cNvSpPr txBox="1"/>
          <p:nvPr/>
        </p:nvSpPr>
        <p:spPr>
          <a:xfrm>
            <a:off x="1511707" y="2947683"/>
            <a:ext cx="64341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J’ai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un voisin qui s’appelle Ali.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Il est très gentil. </a:t>
            </a:r>
          </a:p>
        </p:txBody>
      </p:sp>
    </p:spTree>
    <p:extLst>
      <p:ext uri="{BB962C8B-B14F-4D97-AF65-F5344CB8AC3E}">
        <p14:creationId xmlns:p14="http://schemas.microsoft.com/office/powerpoint/2010/main" val="42238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C4BF2-434B-0C10-F410-135B14CEC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FE150B-D381-44EA-C9E6-9D37D492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me pose une dernière question : Qu’est ce qu’il aime faire ?  Qui veut me donner des propositions ? Levez la main.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BD2644-0E10-FF7C-3D6E-F5E7F35E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99A111-F9DA-C01F-7E30-68DAAF55C404}"/>
              </a:ext>
            </a:extLst>
          </p:cNvPr>
          <p:cNvSpPr txBox="1"/>
          <p:nvPr/>
        </p:nvSpPr>
        <p:spPr>
          <a:xfrm>
            <a:off x="833789" y="3075057"/>
            <a:ext cx="7698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Qu’est ce qu’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</a:rPr>
              <a:t>il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aime faire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7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C3202-005C-9BFC-0547-85ECCCAE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D78F3-9409-BF81-5237-25B0BFB7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peux dire : Il aime aider les voisins à porter des sacs lourds. Mais je peux aussi dire :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aime inviter ses voisins à boire du thé.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953ADF-2BE0-6D43-47F2-802FEE162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A0A565-13C3-FDAC-5CED-ED3EDE9DB88C}"/>
              </a:ext>
            </a:extLst>
          </p:cNvPr>
          <p:cNvSpPr txBox="1"/>
          <p:nvPr/>
        </p:nvSpPr>
        <p:spPr>
          <a:xfrm>
            <a:off x="833789" y="2798989"/>
            <a:ext cx="76982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J’ai un voisin qui s’appelle Ali. </a:t>
            </a:r>
            <a:r>
              <a:rPr lang="fr-FR" sz="4000" b="1" dirty="0">
                <a:solidFill>
                  <a:srgbClr val="4B5377"/>
                </a:solidFill>
                <a:latin typeface="Dosis SemiBold" pitchFamily="2" charset="0"/>
              </a:rPr>
              <a:t>Il est très gentil.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Il aime aider ses voisins à porter des sacs lourds. </a:t>
            </a:r>
          </a:p>
        </p:txBody>
      </p:sp>
    </p:spTree>
    <p:extLst>
      <p:ext uri="{BB962C8B-B14F-4D97-AF65-F5344CB8AC3E}">
        <p14:creationId xmlns:p14="http://schemas.microsoft.com/office/powerpoint/2010/main" val="9105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C9037-8D8C-7420-A292-3BAB2126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AE3A0-7A77-8275-84E7-87D81F94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peux écrire mon paragraphe complet.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269DC3-0734-C489-8E8B-7519389E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D041CC-F3D2-E600-BB22-47918CA557C8}"/>
              </a:ext>
            </a:extLst>
          </p:cNvPr>
          <p:cNvSpPr txBox="1"/>
          <p:nvPr/>
        </p:nvSpPr>
        <p:spPr>
          <a:xfrm>
            <a:off x="722894" y="2924117"/>
            <a:ext cx="76982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J’ai un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voisin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qui s’appelle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Ali.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Il est très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gentil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. Il aime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aider ses voisins à porter des sacs lourds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29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C4E7F-021F-1FFC-7287-F3840099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549E5-9498-3582-F795-37DF958D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Retenez bien. Pour écrire le paragraphe, je me suis posé les questions suivantes 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CAA82A-F2A5-3162-510A-64E0D9C1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F90185-91CE-1E25-5591-09DD20833391}"/>
              </a:ext>
            </a:extLst>
          </p:cNvPr>
          <p:cNvSpPr txBox="1"/>
          <p:nvPr/>
        </p:nvSpPr>
        <p:spPr>
          <a:xfrm>
            <a:off x="1137026" y="2339465"/>
            <a:ext cx="7698211" cy="2827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J’ai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? 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s’appelle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? 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est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 ce qu’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aime faire? </a:t>
            </a:r>
          </a:p>
        </p:txBody>
      </p:sp>
    </p:spTree>
    <p:extLst>
      <p:ext uri="{BB962C8B-B14F-4D97-AF65-F5344CB8AC3E}">
        <p14:creationId xmlns:p14="http://schemas.microsoft.com/office/powerpoint/2010/main" val="26355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mêmes questions.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54223" y="2875060"/>
            <a:ext cx="3173141" cy="2336745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75B7EF-D2AC-8BCD-8752-E256876B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90A7C7-2AC9-7BD5-883C-E138373C8D61}"/>
              </a:ext>
            </a:extLst>
          </p:cNvPr>
          <p:cNvSpPr txBox="1"/>
          <p:nvPr/>
        </p:nvSpPr>
        <p:spPr>
          <a:xfrm>
            <a:off x="4211302" y="2741898"/>
            <a:ext cx="7698211" cy="246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J’ai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? 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s’appelle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? 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est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 ce qu’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aime faire? 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92BAB-1624-4899-587F-E9E663578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FC8CD87-8B9F-CF8B-540C-9B7DB10E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FFD1E87-ED62-FC07-BFD5-20AB7491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6AC52B-768A-75F3-4286-F808D5622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18029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04EB7C5-39EA-6C40-B396-7525E1418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641" y="1588169"/>
            <a:ext cx="3239599" cy="471282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un autre paragraphe sur votre cahier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1DE21FE7-04B5-9388-F121-EAF5887FB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799" y="2105932"/>
            <a:ext cx="1996613" cy="3549535"/>
          </a:xfrm>
          <a:prstGeom prst="rect">
            <a:avLst/>
          </a:prstGeom>
        </p:spPr>
      </p:pic>
      <p:pic>
        <p:nvPicPr>
          <p:cNvPr id="4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DCA9922-AD8A-A41B-224D-1680738B7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714D5E-F96A-1B4C-26E1-2FE5B0C18DBE}"/>
              </a:ext>
            </a:extLst>
          </p:cNvPr>
          <p:cNvSpPr/>
          <p:nvPr/>
        </p:nvSpPr>
        <p:spPr>
          <a:xfrm>
            <a:off x="4407641" y="4855779"/>
            <a:ext cx="3197895" cy="136522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8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962A3A8-FE72-9096-D0DF-B4BF2BE5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9" y="2715207"/>
            <a:ext cx="1467358" cy="24352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6A8ABE-0E94-ABA0-C14F-D62436A3D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585" y="2715207"/>
            <a:ext cx="1624788" cy="25116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149F496-5E7F-E0AB-7B3A-FA921E71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706" y="2738603"/>
            <a:ext cx="1624789" cy="25116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76ADE7-06AF-C6B0-1C4E-77652E405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735" y="2838327"/>
            <a:ext cx="1807767" cy="24118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231E0A-B4FD-4824-B3CB-2CA55D37C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566" y="2838327"/>
            <a:ext cx="1807768" cy="25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40" y="3491702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15350" y="3489872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89472" y="4082744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Écrire un texte.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300287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19602" y="2695829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parler d’un voisin.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C63FCF6-6D92-2819-8A99-139755A08E12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6AFD9-1143-CE49-A11B-2285028BB4A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BBF173-B72D-4EB5-311C-E7E1A179B08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CC63CD-F096-45F5-2666-90C2BABB068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DEEF793-A705-420A-2C4F-10D51163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04F33B5-B473-67D6-4A24-0FDAF03BB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0B090C4-BCD9-D3FA-1825-B68D598A7D1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EFDF2E-3DCB-7E67-7E72-36E9061B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171188-1B2E-67CE-5D26-EE10849F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FD0C4CBB-54CE-1745-BECE-79A80B44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 nous allons apprendre à parler d’un voisin ou d’une voisine. Écoutez bien.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50C200-7498-F16D-3F62-B994AA64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143609-6703-C9A9-BE3A-14FA8458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BF21-3E87-08A8-01ED-95DD0081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47223FC-B035-7D23-5EB0-487DB697A7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18F34C7E-11CA-4C3C-B337-AFAF842D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75EA0F-5770-3353-C127-8862F5E9B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Script oral 5-6AP_Sem3_S5">
            <a:hlinkClick r:id="" action="ppaction://media"/>
            <a:extLst>
              <a:ext uri="{FF2B5EF4-FFF2-40B4-BE49-F238E27FC236}">
                <a16:creationId xmlns:a16="http://schemas.microsoft.com/office/drawing/2014/main" id="{C3090AF7-8994-BD30-C554-98530BE62D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545" y="1911907"/>
            <a:ext cx="7528910" cy="42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8808</TotalTime>
  <Words>870</Words>
  <Application>Microsoft Office PowerPoint</Application>
  <PresentationFormat>Affichage à l'écran (4:3)</PresentationFormat>
  <Paragraphs>96</Paragraphs>
  <Slides>33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33</vt:i4>
      </vt:variant>
    </vt:vector>
  </HeadingPairs>
  <TitlesOfParts>
    <vt:vector size="56" baseType="lpstr">
      <vt:lpstr>Dosis SemiBold</vt:lpstr>
      <vt:lpstr>Aptos Display</vt:lpstr>
      <vt:lpstr>Calibri</vt:lpstr>
      <vt:lpstr>Wingdings</vt:lpstr>
      <vt:lpstr>Dosis</vt:lpstr>
      <vt:lpstr>Aptos</vt:lpstr>
      <vt:lpstr>Arial</vt:lpstr>
      <vt:lpstr>Dosis ExtraBold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 nous allons apprendre à parler d’un voisin ou d’une voisine. Écoutez bien.</vt:lpstr>
      <vt:lpstr>Lecture de la vidéo </vt:lpstr>
      <vt:lpstr>À votre tour ! Qui veut passer au tableau pour prendre la parole ? </vt:lpstr>
      <vt:lpstr>Maintenant, tout le monde participe. Chacun parle de son voisin ou de sa voisine.</vt:lpstr>
      <vt:lpstr>Plan de la séance  5 </vt:lpstr>
      <vt:lpstr>Lisez et observez ce texte silencieusement. Après, on va faire une dictée. </vt:lpstr>
      <vt:lpstr>Prenez vos cahiers. Tenez-vous prêts. La dictée va commencer avec un enregistrement audio. </vt:lpstr>
      <vt:lpstr>Dictée en cours. Première lecture.</vt:lpstr>
      <vt:lpstr>Dictée en cours. Deuxième lecture. </vt:lpstr>
      <vt:lpstr>Je vais refaire la dictée. </vt:lpstr>
      <vt:lpstr>Corrigez. </vt:lpstr>
      <vt:lpstr>Qui veut expliquer ce paragraphe dans votre langue ? </vt:lpstr>
      <vt:lpstr>Maintenant, on va apprendre à écrire un paragraphe semblable, avec le verbe j’ai.</vt:lpstr>
      <vt:lpstr>Je commence par me poser une question : J’ai qui ?  Qui veut me donner des propositions ? Levez la main. </vt:lpstr>
      <vt:lpstr>Il y a plusieurs réponses possibles. Une réponse peut être : j’ai un voisin. Mais je peux dire aussi : j’ai une voisine, j’ai des voisins, j’ai un ami…</vt:lpstr>
      <vt:lpstr>Après, je me pose une autre question : comment il s’appelle? Qui veut me donner des propositions ? Levez la main.  </vt:lpstr>
      <vt:lpstr>Une réponse peut être : j’ai un voisin qui s’appelle Ali. Mais je peux dire aussi : j’ai une voisine qui s’appelle Salma…</vt:lpstr>
      <vt:lpstr>Ensuite, je me pose une autre question. Comment est le voisin Ali ? Qui veut me donner des propositions ? Levez la main. </vt:lpstr>
      <vt:lpstr>Une réponse peut être : J’ai un voisin qui s’appelle Ali. Il est très gentil.  Mais je peux aussi dire : il est très serviable, il est très poli...</vt:lpstr>
      <vt:lpstr>Je me pose une dernière question : Qu’est ce qu’il aime faire ?  Qui veut me donner des propositions ? Levez la main.</vt:lpstr>
      <vt:lpstr>Je peux dire : Il aime aider les voisins à porter des sacs lourds. Mais je peux aussi dire : lI aime inviter ses voisins à boire du thé.</vt:lpstr>
      <vt:lpstr>Maintenant, je peux écrire mon paragraphe complet.</vt:lpstr>
      <vt:lpstr>Retenez bien. Pour écrire le paragraphe, je me suis posé les questions suivantes : </vt:lpstr>
      <vt:lpstr>Prenez vos cahiers. Vous allez écrire un paragraphe en vous posant les mêmes questions.  Je vais circuler entre les rangs pour vous aider. </vt:lpstr>
      <vt:lpstr>Qui veut lire son paragraphe ? </vt:lpstr>
      <vt:lpstr>La séance d’aujourd’hui est terminée. À la maison, écrivez un autre paragraphe sur votre cahier.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6</cp:revision>
  <cp:lastPrinted>2025-08-13T10:11:39Z</cp:lastPrinted>
  <dcterms:created xsi:type="dcterms:W3CDTF">2025-08-01T12:31:49Z</dcterms:created>
  <dcterms:modified xsi:type="dcterms:W3CDTF">2025-11-14T18:55:11Z</dcterms:modified>
</cp:coreProperties>
</file>