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1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98" r:id="rId11"/>
    <p:sldMasterId id="2147483808" r:id="rId12"/>
    <p:sldMasterId id="2147483818" r:id="rId13"/>
    <p:sldMasterId id="2147483826" r:id="rId14"/>
    <p:sldMasterId id="2147483831" r:id="rId15"/>
    <p:sldMasterId id="2147483843" r:id="rId16"/>
  </p:sldMasterIdLst>
  <p:notesMasterIdLst>
    <p:notesMasterId r:id="rId81"/>
  </p:notesMasterIdLst>
  <p:sldIdLst>
    <p:sldId id="257" r:id="rId17"/>
    <p:sldId id="1029" r:id="rId18"/>
    <p:sldId id="951" r:id="rId19"/>
    <p:sldId id="1158" r:id="rId20"/>
    <p:sldId id="798" r:id="rId21"/>
    <p:sldId id="1000" r:id="rId22"/>
    <p:sldId id="1146" r:id="rId23"/>
    <p:sldId id="1147" r:id="rId24"/>
    <p:sldId id="1116" r:id="rId25"/>
    <p:sldId id="1200" r:id="rId26"/>
    <p:sldId id="1250" r:id="rId27"/>
    <p:sldId id="1251" r:id="rId28"/>
    <p:sldId id="1117" r:id="rId29"/>
    <p:sldId id="1229" r:id="rId30"/>
    <p:sldId id="1256" r:id="rId31"/>
    <p:sldId id="1257" r:id="rId32"/>
    <p:sldId id="1230" r:id="rId33"/>
    <p:sldId id="1231" r:id="rId34"/>
    <p:sldId id="1232" r:id="rId35"/>
    <p:sldId id="1233" r:id="rId36"/>
    <p:sldId id="1234" r:id="rId37"/>
    <p:sldId id="1258" r:id="rId38"/>
    <p:sldId id="1259" r:id="rId39"/>
    <p:sldId id="1260" r:id="rId40"/>
    <p:sldId id="1261" r:id="rId41"/>
    <p:sldId id="1262" r:id="rId42"/>
    <p:sldId id="1263" r:id="rId43"/>
    <p:sldId id="1264" r:id="rId44"/>
    <p:sldId id="1265" r:id="rId45"/>
    <p:sldId id="1008" r:id="rId46"/>
    <p:sldId id="964" r:id="rId47"/>
    <p:sldId id="1266" r:id="rId48"/>
    <p:sldId id="1267" r:id="rId49"/>
    <p:sldId id="1284" r:id="rId50"/>
    <p:sldId id="1242" r:id="rId51"/>
    <p:sldId id="1285" r:id="rId52"/>
    <p:sldId id="1286" r:id="rId53"/>
    <p:sldId id="1287" r:id="rId54"/>
    <p:sldId id="1288" r:id="rId55"/>
    <p:sldId id="1289" r:id="rId56"/>
    <p:sldId id="1290" r:id="rId57"/>
    <p:sldId id="1291" r:id="rId58"/>
    <p:sldId id="1292" r:id="rId59"/>
    <p:sldId id="1293" r:id="rId60"/>
    <p:sldId id="1294" r:id="rId61"/>
    <p:sldId id="1295" r:id="rId62"/>
    <p:sldId id="1296" r:id="rId63"/>
    <p:sldId id="1297" r:id="rId64"/>
    <p:sldId id="1298" r:id="rId65"/>
    <p:sldId id="1299" r:id="rId66"/>
    <p:sldId id="1270" r:id="rId67"/>
    <p:sldId id="1271" r:id="rId68"/>
    <p:sldId id="1300" r:id="rId69"/>
    <p:sldId id="1275" r:id="rId70"/>
    <p:sldId id="1301" r:id="rId71"/>
    <p:sldId id="1302" r:id="rId72"/>
    <p:sldId id="1277" r:id="rId73"/>
    <p:sldId id="1303" r:id="rId74"/>
    <p:sldId id="1304" r:id="rId75"/>
    <p:sldId id="1305" r:id="rId76"/>
    <p:sldId id="1306" r:id="rId77"/>
    <p:sldId id="1307" r:id="rId78"/>
    <p:sldId id="1308" r:id="rId79"/>
    <p:sldId id="1010" r:id="rId80"/>
  </p:sldIdLst>
  <p:sldSz cx="9144000" cy="6858000" type="screen4x3"/>
  <p:notesSz cx="6735763" cy="9866313"/>
  <p:embeddedFontLst>
    <p:embeddedFont>
      <p:font typeface="Dosis" pitchFamily="2" charset="0"/>
      <p:regular r:id="rId82"/>
      <p:bold r:id="rId83"/>
    </p:embeddedFont>
    <p:embeddedFont>
      <p:font typeface="Dosis ExtraBold" pitchFamily="2" charset="0"/>
      <p:bold r:id="rId84"/>
    </p:embeddedFont>
    <p:embeddedFont>
      <p:font typeface="Dosis Medium" pitchFamily="2" charset="0"/>
      <p:regular r:id="rId85"/>
    </p:embeddedFont>
    <p:embeddedFont>
      <p:font typeface="Dosis SemiBold" pitchFamily="2" charset="0"/>
      <p:bold r:id="rId86"/>
    </p:embeddedFont>
    <p:embeddedFont>
      <p:font typeface="Mistral" panose="03090702030407020403" pitchFamily="66" charset="0"/>
      <p:regular r:id="rId8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A1A6BC"/>
    <a:srgbClr val="4B5377"/>
    <a:srgbClr val="2196B1"/>
    <a:srgbClr val="DEEBF7"/>
    <a:srgbClr val="565F88"/>
    <a:srgbClr val="2AB6D7"/>
    <a:srgbClr val="55B7DE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font" Target="fonts/font3.fntdata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font" Target="fonts/font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microsoft.com/office/2018/10/relationships/authors" Target="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font" Target="fonts/font6.fntdata"/><Relationship Id="rId61" Type="http://schemas.openxmlformats.org/officeDocument/2006/relationships/slide" Target="slides/slide45.xml"/><Relationship Id="rId82" Type="http://schemas.openxmlformats.org/officeDocument/2006/relationships/font" Target="fonts/font1.fntdata"/><Relationship Id="rId1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009893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9692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3891965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848875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04359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10415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51601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56894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8459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112134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07933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520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5476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16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809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129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618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Écrit : Point de langue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075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Lecture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072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902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heme" Target="../theme/theme16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5.xml"/><Relationship Id="rId9" Type="http://schemas.openxmlformats.org/officeDocument/2006/relationships/image" Target="../media/image4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26/11/2025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843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81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48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2.png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4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5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4.png"/><Relationship Id="rId4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56.png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8.png"/><Relationship Id="rId5" Type="http://schemas.openxmlformats.org/officeDocument/2006/relationships/image" Target="../media/image37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26520DB-E2AA-1997-BCF6-C6F07CE68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C0F4259-8E9D-CBAC-196D-78A72022F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5E475E-5456-7498-F298-E33BAA20CC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D8D6570-B653-2A92-5776-9113ABBDDB10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q</a:t>
            </a:r>
            <a:r>
              <a:rPr kumimoji="0" lang="fr-FR" sz="40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uart</a:t>
            </a:r>
            <a:r>
              <a:rPr kumimoji="0" lang="fr-FR" sz="4000" b="1" i="0" u="none" strike="noStrike" kern="1200" cap="none" spc="0" normalizeH="0" baseline="0" noProof="0" dirty="0" err="1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épic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cah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pan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mai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cho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e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organi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er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rai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C6B12-79BD-3921-6D0F-AB0AE2B9F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AF79CCA8-02A4-EE75-931A-B0745DCE8C1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DD9F969D-D39A-59FE-30BE-43C4D6F0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FDB674-E615-C331-F76F-A26C0F104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5ED758D0-6636-AAD0-7775-CC9D09A4C5BB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gent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  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fus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march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nag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er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AB6D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ez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0E678CE2-389A-2114-022F-014DA7932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96114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0772D-AFB9-FCFA-E69A-0B1555C95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2CD98C6-A1F0-7595-0CB5-BF1C92D13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468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30516B-1F03-B9E9-BB12-2AA28D4ADF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EDF7D6-D14A-1B8F-7104-6448F30B649D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gent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out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   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fus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march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     nag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er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 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2AB6D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ez</a:t>
            </a:r>
          </a:p>
        </p:txBody>
      </p:sp>
    </p:spTree>
    <p:extLst>
      <p:ext uri="{BB962C8B-B14F-4D97-AF65-F5344CB8AC3E}">
        <p14:creationId xmlns:p14="http://schemas.microsoft.com/office/powerpoint/2010/main" val="324211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927B3ED-4D71-EE46-061A-D106B9DF6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5BED81F-8D54-7D01-2A00-8A2B7EEFD2F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EB12AF4-0B14-BA04-BB17-D01396437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4D2E2AB-C2AB-F771-D083-19ED4FB4A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5784E6E9-A984-93BE-92C7-710018EE599A}"/>
              </a:ext>
            </a:extLst>
          </p:cNvPr>
          <p:cNvSpPr txBox="1"/>
          <p:nvPr/>
        </p:nvSpPr>
        <p:spPr>
          <a:xfrm>
            <a:off x="818831" y="2205429"/>
            <a:ext cx="8525617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maison est en face du parc de jeux.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pharmacie est loin de la poste.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veux acheter du beurre et du lait.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voudrait un kilo de farine et un litre de lait.</a:t>
            </a:r>
          </a:p>
        </p:txBody>
      </p:sp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3077CFFB-AE5E-1BA9-2E47-B4D1F3D0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5A5EBE5-5E07-5C98-11A6-EC8741A26A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25F90FE-2437-C514-D9BC-9779D96C7DDC}"/>
              </a:ext>
            </a:extLst>
          </p:cNvPr>
          <p:cNvSpPr txBox="1"/>
          <p:nvPr/>
        </p:nvSpPr>
        <p:spPr>
          <a:xfrm>
            <a:off x="818831" y="2205429"/>
            <a:ext cx="8525617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maison est en face du parc de jeux.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pharmacie est loin de la poste.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 veux acheter du beurre et du lait.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voudrait un kilo de farine et un litre de lait.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22BBB-10FC-25F3-151E-B25A2306A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410005F-3638-237A-5B9B-D42B96E5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phrases silencieusement.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513584F-146B-074D-E2A9-361EDBDB9082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EA22BB5-D05B-53E7-2347-5211B08AF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6904369-46DE-87AE-376D-76C2908DB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6E399E1-11BD-F547-4122-CAE32360C718}"/>
              </a:ext>
            </a:extLst>
          </p:cNvPr>
          <p:cNvSpPr txBox="1"/>
          <p:nvPr/>
        </p:nvSpPr>
        <p:spPr>
          <a:xfrm>
            <a:off x="818831" y="2236960"/>
            <a:ext cx="8525617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mon voisin qui habite près de la poste 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est grande et maigre.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est très gentille.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allons le voir dans une heure pour l’aider.</a:t>
            </a:r>
          </a:p>
        </p:txBody>
      </p:sp>
    </p:spTree>
    <p:extLst>
      <p:ext uri="{BB962C8B-B14F-4D97-AF65-F5344CB8AC3E}">
        <p14:creationId xmlns:p14="http://schemas.microsoft.com/office/powerpoint/2010/main" val="328429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3BC81-0202-738A-2C62-893AC8A1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DD975053-E32F-1008-1119-30020A464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à voix haute ?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5ACA844-9784-AAE7-6C3D-DBEACC0805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91EFEB-57E8-3B71-C212-E3D4ADC7E4EB}"/>
              </a:ext>
            </a:extLst>
          </p:cNvPr>
          <p:cNvSpPr txBox="1"/>
          <p:nvPr/>
        </p:nvSpPr>
        <p:spPr>
          <a:xfrm>
            <a:off x="818831" y="2236960"/>
            <a:ext cx="8525617" cy="277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mon voisin qui habite près de la poste 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voisine est grande et maigre.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Elle est très gentille.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Nous allons le voir dans une heure pour l’aider.</a:t>
            </a:r>
          </a:p>
        </p:txBody>
      </p:sp>
    </p:spTree>
    <p:extLst>
      <p:ext uri="{BB962C8B-B14F-4D97-AF65-F5344CB8AC3E}">
        <p14:creationId xmlns:p14="http://schemas.microsoft.com/office/powerpoint/2010/main" val="346496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7A21CBC-D0BD-0F65-CADC-AF2DA0BB5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27" y="2651734"/>
            <a:ext cx="4544346" cy="2694638"/>
          </a:xfrm>
          <a:prstGeom prst="rect">
            <a:avLst/>
          </a:prstGeom>
        </p:spPr>
      </p:pic>
      <p:sp>
        <p:nvSpPr>
          <p:cNvPr id="8" name="Titre 5">
            <a:extLst>
              <a:ext uri="{FF2B5EF4-FFF2-40B4-BE49-F238E27FC236}">
                <a16:creationId xmlns:a16="http://schemas.microsoft.com/office/drawing/2014/main" id="{61CC9B79-48A1-8970-0997-851FD509B5F2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3CCCAF-9CA2-94E1-B04A-3FDFDF5F07E2}"/>
              </a:ext>
            </a:extLst>
          </p:cNvPr>
          <p:cNvSpPr txBox="1"/>
          <p:nvPr/>
        </p:nvSpPr>
        <p:spPr>
          <a:xfrm>
            <a:off x="1851985" y="1871701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la poste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5428C1D-5FF3-F28A-1E60-48F1BB7E7EF5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AFED31F-4790-7979-3C8C-D88A1F5E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EB5EEA-FE1C-3639-7136-3FD20B02BB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1BF7FFAD-FC57-999B-7B52-097DC049D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7B462CD-F3AB-CC07-70BF-35E76E23B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B632A12-BAC2-496A-C054-2F57A3D5B880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E6C61DC-9E25-5EC3-8FDF-F03AE3F0F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4E00A46-8442-B35C-BFDD-156557BB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813CF57F-D665-C02E-C668-77DE7272CEC8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4295B3-E54A-E9F5-FBA6-A27C467D2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86EC473-79B0-D6C5-8616-0666A58F17AC}"/>
              </a:ext>
            </a:extLst>
          </p:cNvPr>
          <p:cNvSpPr txBox="1"/>
          <p:nvPr/>
        </p:nvSpPr>
        <p:spPr>
          <a:xfrm>
            <a:off x="352653" y="2979167"/>
            <a:ext cx="5440029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à côté de la banque.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à côté du parc.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en face de l’école.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grande.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9A9270B-2773-4358-9D32-7D65184C18EE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la poste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F0CA119-99FF-CE2D-D77C-7255B3A4E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544" y="2747594"/>
            <a:ext cx="3864902" cy="229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DD68060C-6C86-0114-920D-60C6009E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C2E51EA-A140-E22F-7DE2-2C6C81F8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DAE5403-D964-59DD-40A2-36CE78130291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E68BAE5-FFBF-DFF7-11C3-AD559D6D9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ED651F4-DD74-1D28-58C1-1D9F6E872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5E9CA76-B9FF-B55E-AA9A-E2A4A5CB2E14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8C42113-FF86-53FD-7BFC-AB98CD34F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FD2FFE6-636F-9CFF-9C86-1669EFC53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5D5D6B12-8B6C-8099-EB69-C53BE727FC77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La poste est en face de l’école.». Qui veut lire et expliquer la réponse 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1A0C0E-FBD7-6D74-C884-AB9469758DEB}"/>
              </a:ext>
            </a:extLst>
          </p:cNvPr>
          <p:cNvSpPr txBox="1"/>
          <p:nvPr/>
        </p:nvSpPr>
        <p:spPr>
          <a:xfrm>
            <a:off x="352653" y="2979167"/>
            <a:ext cx="5440029" cy="2060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à côté de la banque.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à côté du parc.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en face de l’école.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poste est grande.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01564ED-047D-F67B-28BC-CC7D682D285E}"/>
              </a:ext>
            </a:extLst>
          </p:cNvPr>
          <p:cNvSpPr txBox="1"/>
          <p:nvPr/>
        </p:nvSpPr>
        <p:spPr>
          <a:xfrm>
            <a:off x="724699" y="2283310"/>
            <a:ext cx="5440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Où se trouve la poste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56E5219-23C0-5D6D-B7A8-2F1455565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44" y="2747594"/>
            <a:ext cx="3864902" cy="229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89984-7A3C-CFA2-12F0-F9773D56E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5382F041-B1C0-82D4-1855-4BB6A578423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55CE3C3-44C4-94E6-A2A3-388A45E48EF8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ta voisine qui habite en face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005819D-D2D0-0C87-DFDB-A7995A4FCC07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2BFD3A5-6534-B139-D31E-D128E8AC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9485B99-1729-4654-7D85-4D253057DA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73080B00-ECCD-AA21-5C37-6EC3DB6D6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651" y="2877237"/>
            <a:ext cx="4004697" cy="25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6E20C-0783-5E34-FAC5-A45D0AC9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3CAF44C7-A375-5C99-539C-AC0266E5222F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BB6C3B-718D-3C73-82C8-2DF257D9E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3382733-86B9-F12D-7E96-B7F536DF37FB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 Salima, qui habite en face, a dix ans.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joue avec son frère.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est gentille.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est en deuxième année.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14EEEE1-0A6D-6675-B6BF-DDCF0DD81B55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ta voisine qui habite en face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88091D4-01D5-53F4-F011-62EE68FEA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998" y="3041891"/>
            <a:ext cx="2658452" cy="16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35A37-3DE7-AA2D-E820-A3F0A0AA3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7F13D74F-7F16-58AA-69E0-7C10DAA15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B31FC24-5B60-8578-8C0E-900007946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96360F11-8240-897F-F050-E8F888117EDF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385C77E-5C35-7EC1-56C6-32EBB04EA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727F3C1-0D2C-6029-F374-BFC17697B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87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2610-CDE7-B2BC-3D7B-74B9FE0B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EBFF21D-04DA-4759-FC3B-13E403DB463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B7DA85-8BB3-6332-6408-8FFD7C1A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DF268C5-B0AF-6989-6AD9-535722F7D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C39388D8-448A-B463-B0D4-41DC2CD0665A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Ma voisine, qui habite en face, est gentille. ». Qui veut lire et expliquer la réponse ?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B98748-FC2D-DA26-72F9-843BC8BE0DDE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 Salima, qui habite en face, a dix ans.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joue avec son frère.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est gentille.</a:t>
            </a:r>
          </a:p>
          <a:p>
            <a:pPr marL="173038" marR="0" lvl="0" indent="-173038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Ma voisine, qui habite en face, est en deuxième année.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79043B-5809-C7A5-871F-EF965E8332F8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Comment est ta voisine qui habite en face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D15C58-D8C9-ABC3-C699-8FABF68FF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998" y="3041891"/>
            <a:ext cx="2658452" cy="168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72D9B-6F2B-347F-8F93-5DD3BD8E4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5">
            <a:extLst>
              <a:ext uri="{FF2B5EF4-FFF2-40B4-BE49-F238E27FC236}">
                <a16:creationId xmlns:a16="http://schemas.microsoft.com/office/drawing/2014/main" id="{29C1C0F9-0217-838C-5A68-39A2097168DB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Observez cette image et lisez la question. Je vais vous proposer des réponses.  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7413621-D67C-D153-BF17-9986FEDE453F}"/>
              </a:ext>
            </a:extLst>
          </p:cNvPr>
          <p:cNvSpPr txBox="1"/>
          <p:nvPr/>
        </p:nvSpPr>
        <p:spPr>
          <a:xfrm>
            <a:off x="555502" y="1871701"/>
            <a:ext cx="8032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Combien Samira voudrait-elle de sucre ?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888A348-B413-716D-ACF0-90ED0783E52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E9F24347-5C3A-8B07-990A-AB64F4214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82DFE76-AB43-0F83-EF6F-7C1691A78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916D8F5-50E1-D300-A9EB-63B2F6A9A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094" y="2877237"/>
            <a:ext cx="3989811" cy="24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5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2DA66-781A-C22F-1B63-3D8373E2F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C6868EB-3442-858F-D376-EB26C2B2DA8C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Ecrivez le numéro de la bonne réponse sur votre ardoise (1, 2, 3 ou 4). 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C6F45F1-9A01-C986-8B10-40C3C0013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550" y="688623"/>
            <a:ext cx="837795" cy="83779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FE7E80B-D746-DE27-E4C5-FA6C1AA5FC9E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voudrait un litre de lait.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veut acheter du lait.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Samira veut acheter du sucre.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voudrait un kilo de sucre.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BCC917-C362-BA99-0D28-F98E21B461E4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Combien Samira voudrait-elle de sucre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4F8E309-1E8D-9C4B-922C-67ED4346B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7758" y="2791445"/>
            <a:ext cx="3555692" cy="21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5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5E528-AD16-C7DF-7AA5-4F832338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6241B7BB-B8AD-4B55-A342-16AD07DD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7038114" cy="612000"/>
          </a:xfrm>
        </p:spPr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p:pic>
        <p:nvPicPr>
          <p:cNvPr id="7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AD334E2-0BA5-12FA-B816-179EDAD21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C596CDD-4E34-A631-1BAE-30223D17128D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35BCB6F-DB34-C2F3-38A0-6E0323AB1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9F73EDF-8804-B4BA-13FD-632C2B842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48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E6304-2277-9D55-2972-0AAC596F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D278D44-1A6C-86C5-FBA7-A8182B94865A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021A09E-7CA9-046D-5AFF-2362B9A93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EF00867-D3DD-0928-F8E7-352A9CEC88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itre 5">
            <a:extLst>
              <a:ext uri="{FF2B5EF4-FFF2-40B4-BE49-F238E27FC236}">
                <a16:creationId xmlns:a16="http://schemas.microsoft.com/office/drawing/2014/main" id="{4E7112B4-3D4B-6B23-ECE1-952C38CBF5BE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bonne réponse est : « Samira voudrait un kilo de sucre. ». Qui veut lire et expliquer la réponse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93048F-983D-EF5E-1BEE-B78DCD6967BF}"/>
              </a:ext>
            </a:extLst>
          </p:cNvPr>
          <p:cNvSpPr txBox="1"/>
          <p:nvPr/>
        </p:nvSpPr>
        <p:spPr>
          <a:xfrm>
            <a:off x="360550" y="3028815"/>
            <a:ext cx="661570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voudrait un litre de lait.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veut acheter du lait.</a:t>
            </a:r>
          </a:p>
          <a:p>
            <a:pPr marL="441325" indent="-441325">
              <a:lnSpc>
                <a:spcPct val="150000"/>
              </a:lnSpc>
              <a:buFont typeface="+mj-lt"/>
              <a:buAutoNum type="arabicPeriod"/>
              <a:defRPr/>
            </a:pPr>
            <a:r>
              <a:rPr lang="fr-FR" sz="2000" dirty="0">
                <a:solidFill>
                  <a:prstClr val="black"/>
                </a:solidFill>
                <a:latin typeface="Dosis Medium" pitchFamily="2" charset="0"/>
              </a:rPr>
              <a:t>Samira veut acheter du sucre.</a:t>
            </a:r>
          </a:p>
          <a:p>
            <a:pPr marL="441325" marR="0" lvl="0" indent="-44132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Samira voudrait un kilo de sucre.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857A6D-4B8D-9FD9-D7FD-84DF974FF5CE}"/>
              </a:ext>
            </a:extLst>
          </p:cNvPr>
          <p:cNvSpPr txBox="1"/>
          <p:nvPr/>
        </p:nvSpPr>
        <p:spPr>
          <a:xfrm>
            <a:off x="-129970" y="2329780"/>
            <a:ext cx="6839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Combien Samira voudrait-elle de sucre ?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EF3991E-F5BF-010C-C918-46D9CBF96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7758" y="2791445"/>
            <a:ext cx="3555692" cy="215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de mots.</a:t>
            </a:r>
          </a:p>
          <a:p>
            <a:pPr>
              <a:lnSpc>
                <a:spcPct val="150000"/>
              </a:lnSpc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Lecture et compréhension de phrases.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>
                <a:solidFill>
                  <a:srgbClr val="424D7B"/>
                </a:solidFill>
              </a:rPr>
              <a:t>Lecture et compréhension  de texte.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2DDB52E5-C691-5107-4CA8-E4EDF68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la lecture. 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A87C2CA-4554-E570-A82C-00EEEC635C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7D8E4B1D-491A-A931-A01A-A0F0BCCCF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3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CE58DCD-66F8-B78C-4886-FD08D45CCC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E04A594-F6CE-A286-DF82-D20E8B06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846" y="2290811"/>
            <a:ext cx="4532297" cy="30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EAA40-4A63-0027-00AD-EC82A19E1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2D5AF5F9-73CD-49BB-4F7B-076027548B5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5D9C8EE-FAA8-9174-37BD-A42C24D1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86" y="2157982"/>
            <a:ext cx="8193828" cy="348607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B5442971-DB15-4BB2-58B1-BA687102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le texte silencieusement sur votre livret.  </a:t>
            </a:r>
          </a:p>
        </p:txBody>
      </p:sp>
    </p:spTree>
    <p:extLst>
      <p:ext uri="{BB962C8B-B14F-4D97-AF65-F5344CB8AC3E}">
        <p14:creationId xmlns:p14="http://schemas.microsoft.com/office/powerpoint/2010/main" val="19265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65E32-835D-DED6-7B82-FE370B718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2EAB0E55-FB6C-E0F5-8180-921264933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86" y="2157982"/>
            <a:ext cx="8193828" cy="3486073"/>
          </a:xfrm>
          <a:prstGeom prst="rect">
            <a:avLst/>
          </a:prstGeom>
        </p:spPr>
      </p:pic>
      <p:sp>
        <p:nvSpPr>
          <p:cNvPr id="5" name="Titre 3">
            <a:extLst>
              <a:ext uri="{FF2B5EF4-FFF2-40B4-BE49-F238E27FC236}">
                <a16:creationId xmlns:a16="http://schemas.microsoft.com/office/drawing/2014/main" id="{71E2085E-BD13-6012-03A0-F6A73BCC5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le texte ? Je vais désigner plusieurs élèves. Chacun va lire un passage. </a:t>
            </a:r>
          </a:p>
        </p:txBody>
      </p:sp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B1DDE35-2043-0741-51C7-BFAE47615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298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3C262-E40E-01D1-2434-FD2D5737E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B06E4416-0B2A-C73A-6C47-FF09112D69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0A5948A1-7AA4-92CC-0015-643138B20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ABA6B2-33EA-6A34-7C09-E1F0CD067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3">
            <a:extLst>
              <a:ext uri="{FF2B5EF4-FFF2-40B4-BE49-F238E27FC236}">
                <a16:creationId xmlns:a16="http://schemas.microsoft.com/office/drawing/2014/main" id="{6CF6F4FE-22BA-6AF8-321B-752F8A14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On va répondre à des questions de compréhension. </a:t>
            </a:r>
          </a:p>
        </p:txBody>
      </p:sp>
      <p:pic>
        <p:nvPicPr>
          <p:cNvPr id="10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851B8EF-15D0-0249-A035-610559F45F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1DD5619-DF80-81C3-947C-A4848F3B83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8615DA6-86C1-1A76-06E1-43D8AC62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F3959D2-405B-1906-BF61-FA439B544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5D906FDB-1CEF-BBA9-A845-D4975E2E7B2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Salim a douze ans. Écrivez vrai ou faux sur vos ardoises. Cherchez la réponse dans le texte.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416E5E0-F952-127B-5F86-ECC11E1DCB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9354" b="9437"/>
          <a:stretch>
            <a:fillRect/>
          </a:stretch>
        </p:blipFill>
        <p:spPr>
          <a:xfrm>
            <a:off x="2142611" y="1827581"/>
            <a:ext cx="3737928" cy="4399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FA0335E-3901-E8FF-DC89-4455D546ADFE}"/>
              </a:ext>
            </a:extLst>
          </p:cNvPr>
          <p:cNvSpPr txBox="1"/>
          <p:nvPr/>
        </p:nvSpPr>
        <p:spPr>
          <a:xfrm>
            <a:off x="4950373" y="1771282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77B72BF-622A-01A9-6EC1-0B0FF0787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38206-AFDE-ACF0-C2D4-3D3FDF7A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40C60034-0B01-AFB0-E4BE-FCD5725ABA1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1EE88AF-1E73-5172-3E8C-DB79D743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4953E0F-0001-5B96-7CCE-4DC744EC2F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FAC78153-0068-734C-FD70-8B782C663E9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vos ardoises. La bonne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réponse est : faux.  Salim a onze ans.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227C07-7E67-3B36-414A-3A7DFF655A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9354" b="9437"/>
          <a:stretch>
            <a:fillRect/>
          </a:stretch>
        </p:blipFill>
        <p:spPr>
          <a:xfrm>
            <a:off x="2703036" y="1912452"/>
            <a:ext cx="3737928" cy="4399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001874-25D3-3EAC-AA11-22328568663A}"/>
              </a:ext>
            </a:extLst>
          </p:cNvPr>
          <p:cNvSpPr txBox="1"/>
          <p:nvPr/>
        </p:nvSpPr>
        <p:spPr>
          <a:xfrm>
            <a:off x="4953522" y="1828003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3C7554C-28C6-D6CD-2B7E-29CDBB914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0951A5-58BD-6358-6BB7-23CD73DDD865}"/>
              </a:ext>
            </a:extLst>
          </p:cNvPr>
          <p:cNvSpPr/>
          <p:nvPr/>
        </p:nvSpPr>
        <p:spPr>
          <a:xfrm>
            <a:off x="4981904" y="2789963"/>
            <a:ext cx="1031438" cy="29446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50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C07FD-B44A-4DF3-D879-F908F294E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59F22EE-6567-2849-0A1D-36E80E57E59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8796A03-927F-8D2F-1516-A739230AF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FC8CCDF-FB65-7E1F-DF1A-C62F44484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CCCF3035-7B75-0830-7B64-DA71ECE428FD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 voisin de Salim s’appelle Jalil. Écrivez vrai ou faux sur vos ardoises. Cherchez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12297E-785F-5D17-E7C8-8486B85DAB56}"/>
              </a:ext>
            </a:extLst>
          </p:cNvPr>
          <p:cNvSpPr txBox="1"/>
          <p:nvPr/>
        </p:nvSpPr>
        <p:spPr>
          <a:xfrm>
            <a:off x="5376042" y="1819984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68C4D6-B375-1453-E26C-20C24E911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D5A9BC-6A74-5036-3E22-00D911A80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975" y="1884303"/>
            <a:ext cx="3915321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9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18882-FFC6-E183-B834-9B227C451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C38B0BD-0A06-F6A3-6AF5-BBEFB86ED55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316CAFD-DC85-11AD-74C2-BBB38B953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21EF2BA-D734-A041-E2DE-349C927822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5C23F75F-B00E-6065-3074-19D7F3C01A8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faux. Jalil est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fr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ère de Salim.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F2A97C5-BF6C-2421-8857-B2086D28D574}"/>
              </a:ext>
            </a:extLst>
          </p:cNvPr>
          <p:cNvSpPr txBox="1"/>
          <p:nvPr/>
        </p:nvSpPr>
        <p:spPr>
          <a:xfrm>
            <a:off x="5101333" y="1787197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55A7063-49B5-6756-1933-7E57DCBB7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5249C6C-75AA-9C85-9391-E6A5A2DDFF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975" y="1884303"/>
            <a:ext cx="3915321" cy="447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564E9D-7874-674B-5950-43B2894774E1}"/>
              </a:ext>
            </a:extLst>
          </p:cNvPr>
          <p:cNvSpPr/>
          <p:nvPr/>
        </p:nvSpPr>
        <p:spPr>
          <a:xfrm>
            <a:off x="5281448" y="3537197"/>
            <a:ext cx="1229712" cy="4041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57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9CCD9-B08C-0AF4-CD5E-B63B63909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7733DB9-6639-5692-7F55-C7046FF0EC4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9223ECA-03EE-AA48-E79C-0F061E5B8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68CCE0C-9564-E2DF-8ABD-D574E4A3B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E59611CF-6756-CB36-DEA1-5024BA38735F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Salim veut acheter un kilo de farine. Écrivez vrai ou faux sur vos ardoises. Cherchez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EF728A-EE31-CCE9-D630-47779262C56C}"/>
              </a:ext>
            </a:extLst>
          </p:cNvPr>
          <p:cNvSpPr txBox="1"/>
          <p:nvPr/>
        </p:nvSpPr>
        <p:spPr>
          <a:xfrm>
            <a:off x="5376042" y="1819984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8440B30-7816-AEED-BEDF-8C4C1D428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C9FF49-2DE4-9B22-132A-90C9490F0E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826" y="1899701"/>
            <a:ext cx="3877216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5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55D29E-410F-2471-D8F4-FDFFDE01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97" y="2610577"/>
            <a:ext cx="1461313" cy="23496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DD7375-A870-3BA8-783F-DC79FDD8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3583" y="2610464"/>
            <a:ext cx="1579874" cy="234986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A615A2-6DB0-07EC-765B-5EE1FDD09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3330" y="2610464"/>
            <a:ext cx="1490064" cy="234986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DB6B97-7E0A-22FD-C84F-028863592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3267" y="2610464"/>
            <a:ext cx="1539844" cy="234986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8E3A14-BBDF-2CE6-486F-2583867B4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2984" y="2610464"/>
            <a:ext cx="1474501" cy="234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C86D2-5D67-5218-7BAA-066A5CEF5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CC11F59-FE5A-7BDE-E6D4-97AA04C72C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63CAE477-34F7-89CF-0F4F-7AD735C97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C9D3C9C-4F7D-2A40-5187-F26728139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66308CBB-D76D-2555-CA89-F43717D2FD3B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vrai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 Sa maman voudrait un kilo de farine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420650-1E8E-CCE7-35A7-9ADC3D2101B2}"/>
              </a:ext>
            </a:extLst>
          </p:cNvPr>
          <p:cNvSpPr txBox="1"/>
          <p:nvPr/>
        </p:nvSpPr>
        <p:spPr>
          <a:xfrm>
            <a:off x="5101333" y="1787197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Vrai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87141B-0E23-4556-70E4-96A00A10E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4A1E15F-4BC7-59C4-787F-3FDEFE844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576" y="1899701"/>
            <a:ext cx="3877216" cy="41915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BDF125-CCC3-2897-DAF1-016F2BD7F6D0}"/>
              </a:ext>
            </a:extLst>
          </p:cNvPr>
          <p:cNvSpPr/>
          <p:nvPr/>
        </p:nvSpPr>
        <p:spPr>
          <a:xfrm>
            <a:off x="3613247" y="4337578"/>
            <a:ext cx="3038591" cy="3605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759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D9738-ECAE-8C53-5285-87085D660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B4A0455B-7680-CFA2-8C7F-D135BDD72F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128FE322-D90D-D8CD-B1FB-3A83FFB4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CE23DD0-F220-72CE-51E3-91BE47260B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0CBE1B72-CDB9-80A8-96B5-47C7C6B822C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maman de Salim va préparer des gâteaux. Écrivez vrai ou faux sur vos ardoises. Cherchez  la réponse dans le texte.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A27815-61F6-14D8-8970-3DA390E23EDE}"/>
              </a:ext>
            </a:extLst>
          </p:cNvPr>
          <p:cNvSpPr txBox="1"/>
          <p:nvPr/>
        </p:nvSpPr>
        <p:spPr>
          <a:xfrm>
            <a:off x="6119763" y="1813487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Vrai ou </a:t>
            </a:r>
            <a:r>
              <a:rPr lang="fr-FR" sz="2000" b="1" dirty="0">
                <a:solidFill>
                  <a:srgbClr val="0070C0"/>
                </a:solidFill>
                <a:latin typeface="Dosis "/>
              </a:rPr>
              <a:t>f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aux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4A4F06-77FF-326C-5F71-5B659C6FA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3E6B60-AA63-5168-EDCA-DC94058CD0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13" y="1911905"/>
            <a:ext cx="5191850" cy="40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E0515-9796-B187-76B8-209D7195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0DA6A11E-3F0E-E771-1172-16A8800DC9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38DFEB5-2085-87AC-F723-A6989E282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BD13B82-241C-6521-4172-66CE5ED85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B98183E2-6556-DB00-9654-05A39D5BDB4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faux.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La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maman va préparer des crêpes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9DEAC1-18A2-8750-A0A1-68411BA4861E}"/>
              </a:ext>
            </a:extLst>
          </p:cNvPr>
          <p:cNvSpPr txBox="1"/>
          <p:nvPr/>
        </p:nvSpPr>
        <p:spPr>
          <a:xfrm>
            <a:off x="5936905" y="1779355"/>
            <a:ext cx="1487442" cy="49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C00000"/>
                </a:solidFill>
                <a:latin typeface="Dosis "/>
              </a:rPr>
              <a:t>Faux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D3AEE71-2E87-2898-C5FE-4B8810FA0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40E6754-CB42-8944-0C9D-650371CDD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13" y="1911905"/>
            <a:ext cx="5191850" cy="4096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82DB3F-CB2F-5C5E-4BBA-FBDDEC3549D8}"/>
              </a:ext>
            </a:extLst>
          </p:cNvPr>
          <p:cNvSpPr/>
          <p:nvPr/>
        </p:nvSpPr>
        <p:spPr>
          <a:xfrm>
            <a:off x="6680625" y="4321812"/>
            <a:ext cx="1840707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595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FF0FF-DAA6-C390-872F-A1A58F04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26BFFA11-7E48-3786-331D-AA79AF3DF3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674E5C-D39D-C741-58B7-6B24CDE3E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B281A20-43DB-EAA8-E6CA-C6D654CEEF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715B967-76CB-1F21-7CAB-704801F9BFD2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synonyme de « joli ». Écrivez la réponse sur vos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05A1C4C-EF6F-EAC3-AD5D-77C6963D3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F262C7F-FA7E-B87A-24C5-30C640E9B18F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Joli =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7926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B31B-AC6C-7227-80FE-8DFD2B3CC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5C93221E-5A3F-9DFE-4388-82724E0E9BE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BCC30C32-F992-3C4A-0C29-AC4884496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AAA5D71-B1F0-8FCB-73A4-C90C6B34B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D11F10B-64F5-3531-EB86-AD17020E29E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beau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.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13F23D-56C8-5E68-F03A-A90363E46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5E76C1-7CB6-E2F2-3D21-DD68E087FA32}"/>
              </a:ext>
            </a:extLst>
          </p:cNvPr>
          <p:cNvSpPr/>
          <p:nvPr/>
        </p:nvSpPr>
        <p:spPr>
          <a:xfrm>
            <a:off x="3764508" y="2797813"/>
            <a:ext cx="507948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EF2459-D181-2C3D-B224-73159380AF98}"/>
              </a:ext>
            </a:extLst>
          </p:cNvPr>
          <p:cNvSpPr txBox="1"/>
          <p:nvPr/>
        </p:nvSpPr>
        <p:spPr>
          <a:xfrm>
            <a:off x="4204926" y="1576719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Beau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5694B1-7341-AEEB-410C-88B306B5735E}"/>
              </a:ext>
            </a:extLst>
          </p:cNvPr>
          <p:cNvSpPr txBox="1"/>
          <p:nvPr/>
        </p:nvSpPr>
        <p:spPr>
          <a:xfrm>
            <a:off x="2984824" y="1624017"/>
            <a:ext cx="3195256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Joli =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599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2DFC1-77E2-8B8C-531F-6FD619A08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A6E510A-B2BF-BA54-18AA-465C41E5FC0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0510C9AE-792C-CE91-AE76-46A7B066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3FD7F81-5DE9-4E22-51AF-659FAB737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1EE9C67B-F50A-12D5-85E0-6A07DE2B509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synonyme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gentil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 ». Écrivez la réponse sur vos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25668B-396C-972E-1889-88194628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966B29B-CD3A-3718-CEC6-9CB24F00F6AD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Gentil =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221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83F07F-8195-AB3E-0397-71213409C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CC434A30-F5F3-F68C-9E1A-F941239DD17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DDA0AD6-53B5-96C9-C3A0-719F130D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4A6E38C-9F40-CE9F-FD83-AB8C281093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688195BC-08B1-2950-4CF5-5D19B6DFC568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Sympa.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1AD6FA-9862-5048-7678-540E3B51A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B90EDF-256D-17A4-51FE-5E4A2E2F48AD}"/>
              </a:ext>
            </a:extLst>
          </p:cNvPr>
          <p:cNvSpPr/>
          <p:nvPr/>
        </p:nvSpPr>
        <p:spPr>
          <a:xfrm>
            <a:off x="4808483" y="4779481"/>
            <a:ext cx="683870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2095BAE-1A7D-F7DA-96C2-E567B6DDEA94}"/>
              </a:ext>
            </a:extLst>
          </p:cNvPr>
          <p:cNvSpPr txBox="1"/>
          <p:nvPr/>
        </p:nvSpPr>
        <p:spPr>
          <a:xfrm>
            <a:off x="4330039" y="1624017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Sympa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D8162F-9DFE-D5D9-671F-1EF7D9F169BA}"/>
              </a:ext>
            </a:extLst>
          </p:cNvPr>
          <p:cNvSpPr txBox="1"/>
          <p:nvPr/>
        </p:nvSpPr>
        <p:spPr>
          <a:xfrm>
            <a:off x="2264763" y="1670676"/>
            <a:ext cx="4404056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Gentil =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212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FE4F-D4F7-0166-3A1E-B3391D37F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F765196D-6CB8-FE30-BED4-275BC7A1BB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C3B6427-8B4A-8018-76A6-554C3CE55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E353200-638F-014C-DFC2-A213C7E11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9AD09F6D-A77C-961D-9132-7B7FFA381C3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loin de ». Écrivez la réponse sur vos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3CC307-7FC0-EDF1-08DA-52A357352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C9E37FE-22CF-2AAD-8E40-C5F1F7E84EF7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Loin de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1646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E8BAF-5627-6310-C347-D8CDD8AF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9202EFD2-69B2-CC92-7720-99FEF62D8B6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6D16B3E-5895-E961-7E15-5DE3FD9216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0FE4083-00A6-0DA2-F1E4-FF6B21EA0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4D7EC7C1-5CC6-C074-2BBC-2F4156573A0C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à côté de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B2FA5C-A748-4D31-17FE-669CE2FE3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5A17F3-5DCF-70B7-E8F2-78CA9F6BA34C}"/>
              </a:ext>
            </a:extLst>
          </p:cNvPr>
          <p:cNvSpPr/>
          <p:nvPr/>
        </p:nvSpPr>
        <p:spPr>
          <a:xfrm>
            <a:off x="3903627" y="3163086"/>
            <a:ext cx="904856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9004E7-FF06-4B34-C7FC-B602162E9C10}"/>
              </a:ext>
            </a:extLst>
          </p:cNvPr>
          <p:cNvSpPr txBox="1"/>
          <p:nvPr/>
        </p:nvSpPr>
        <p:spPr>
          <a:xfrm>
            <a:off x="4808483" y="1568878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À côté de 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8EAAB9C-1DED-E8F2-D6E5-2F36F3FB63F5}"/>
              </a:ext>
            </a:extLst>
          </p:cNvPr>
          <p:cNvSpPr txBox="1"/>
          <p:nvPr/>
        </p:nvSpPr>
        <p:spPr>
          <a:xfrm>
            <a:off x="3053533" y="1620170"/>
            <a:ext cx="3036933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Loin de ≠ …………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982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2DCD4-D204-FC3E-E34F-0429ED021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A6CB2C45-F44F-9CB1-0B19-07B07A381E0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CD4E1054-FE7C-4098-25BA-68537EEB8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5B1B24B-5307-EEEE-BE9C-DB6C49FF8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39FFCD34-8B23-94E1-0143-591AB762C523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Relevez dans le texte 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contraire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« 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petit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». Écrivez la réponse sur vos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12D4E9D-0CBD-4BCA-E687-D00700563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6D48222-706C-2D1C-FE99-D0C79E5EF970}"/>
              </a:ext>
            </a:extLst>
          </p:cNvPr>
          <p:cNvSpPr txBox="1"/>
          <p:nvPr/>
        </p:nvSpPr>
        <p:spPr>
          <a:xfrm>
            <a:off x="2133489" y="1702038"/>
            <a:ext cx="487702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Petit ≠ …………… 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8528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616457" y="41499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832457" y="38979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796457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dirty="0"/>
              <a:t>orales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567" y="213787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4993877" y="213604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5161976" y="2830493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BC870-B87D-600C-2F37-A981CFC83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35A71A36-6F6C-ED0F-E3D4-D52FEDF9EE1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799F9E19-4FF1-246F-7401-22F7F0BDB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9FFECB5-C524-6B43-305D-682C8B44F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itre 5">
            <a:extLst>
              <a:ext uri="{FF2B5EF4-FFF2-40B4-BE49-F238E27FC236}">
                <a16:creationId xmlns:a16="http://schemas.microsoft.com/office/drawing/2014/main" id="{532BCF6E-B601-47E8-F137-EAFD1A346B35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Levez les ardoises. La bonne réponse est :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grand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D68D30-03BD-1A97-3C44-A44C56B30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769EFA-4B4B-20D0-53CC-60C61446F764}"/>
              </a:ext>
            </a:extLst>
          </p:cNvPr>
          <p:cNvSpPr/>
          <p:nvPr/>
        </p:nvSpPr>
        <p:spPr>
          <a:xfrm>
            <a:off x="7609669" y="4666422"/>
            <a:ext cx="747926" cy="4078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36ABC0-C2DD-5080-4EF1-7D2BE93F499B}"/>
              </a:ext>
            </a:extLst>
          </p:cNvPr>
          <p:cNvSpPr txBox="1"/>
          <p:nvPr/>
        </p:nvSpPr>
        <p:spPr>
          <a:xfrm>
            <a:off x="4390033" y="1568878"/>
            <a:ext cx="1487442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Grand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FC9C66-175F-67F6-B1EA-2FEDE95F7F26}"/>
              </a:ext>
            </a:extLst>
          </p:cNvPr>
          <p:cNvSpPr txBox="1"/>
          <p:nvPr/>
        </p:nvSpPr>
        <p:spPr>
          <a:xfrm>
            <a:off x="3053533" y="1620170"/>
            <a:ext cx="3036933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atin typeface="Dosis SemiBold" pitchFamily="2" charset="0"/>
              </a:rPr>
              <a:t>Petit ≠ …………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9958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90F50-817A-C92B-C8B4-33AAFBDF4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CF27C23-0703-3333-E956-A576CF3F5A3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04DC215-1AE3-56D1-D8D8-B5243F713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145FBFD-FFEC-7680-63B1-72F6F0307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6" name="Titre 3">
            <a:extLst>
              <a:ext uri="{FF2B5EF4-FFF2-40B4-BE49-F238E27FC236}">
                <a16:creationId xmlns:a16="http://schemas.microsoft.com/office/drawing/2014/main" id="{965E8E67-B24C-11F8-3DCE-797ACF0D5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C0A0D2-4CBF-4F1E-A446-E37A43F32A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19045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B8B6C-0FC7-ABC2-F25D-33592FC44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F81BF0B-0B5B-A9EC-9962-4C946647EAB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409642F-6860-3C36-2ABF-80FCF6480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8047408-CF0E-A36F-1F9C-689486668E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10347596-CEBA-0A46-E5EA-821F0D2A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714FF8-FBD7-4A90-6586-B23F1E81D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8F89BD3-328E-6AD0-4A4D-C361765E52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0766"/>
          <a:stretch>
            <a:fillRect/>
          </a:stretch>
        </p:blipFill>
        <p:spPr>
          <a:xfrm>
            <a:off x="3078241" y="1624017"/>
            <a:ext cx="2987518" cy="8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2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AD65E-F993-7A46-9F9A-E9219FD6F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7F79E546-E09E-3ECB-7FBE-ECC392BB3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2957D24-3AA9-1C27-F78A-6EE8DA671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A1C31ED-E6E5-5BA7-80D7-2DD4404560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13A2537-6BD3-B406-6EA3-D84DAA277E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0766"/>
          <a:stretch>
            <a:fillRect/>
          </a:stretch>
        </p:blipFill>
        <p:spPr>
          <a:xfrm>
            <a:off x="3078241" y="1817715"/>
            <a:ext cx="2987518" cy="86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9B52E-A7DA-2665-890A-11F973542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410D2F-787D-B4C1-2BE2-DA7F994A5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85" y="2995939"/>
            <a:ext cx="7614649" cy="866122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92E679E-2C05-340B-B7A1-6B65C4AB899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F4625FB-5B6D-5CC0-F642-C51A1EC08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6D4011D-ED9E-1BED-75B2-64114DF6A7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784FFAD-62BD-1D17-E37E-831B3A22C72B}"/>
              </a:ext>
            </a:extLst>
          </p:cNvPr>
          <p:cNvSpPr txBox="1"/>
          <p:nvPr/>
        </p:nvSpPr>
        <p:spPr>
          <a:xfrm>
            <a:off x="3052557" y="2893463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Salim habite à côté du parc du quartier. 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183755F-0ECD-5578-8385-51A167287F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BEA1A57-8BCE-7D78-BA52-8081D07A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8062DA25-8A23-996E-8E2E-A93556E35C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3">
            <a:extLst>
              <a:ext uri="{FF2B5EF4-FFF2-40B4-BE49-F238E27FC236}">
                <a16:creationId xmlns:a16="http://schemas.microsoft.com/office/drawing/2014/main" id="{343BC9B7-6661-3115-01D2-2EF336BCC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102144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question est : où ? Je cherche un lieu dans le texte. La réponse  est : « à côté du parc du quartier. »</a:t>
            </a:r>
          </a:p>
        </p:txBody>
      </p:sp>
    </p:spTree>
    <p:extLst>
      <p:ext uri="{BB962C8B-B14F-4D97-AF65-F5344CB8AC3E}">
        <p14:creationId xmlns:p14="http://schemas.microsoft.com/office/powerpoint/2010/main" val="194796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525FD-6B48-B7D6-280F-1AB15C13D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6D2A5A9-4F8D-61A9-AE20-9C19BAB8D6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2B0C53E-6DC8-EA43-4122-BF46BFD46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C0339E-5A30-C227-2ABC-4F01DCC22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708558D9-8007-EA01-D98C-03F992E79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8234C51-EB36-FB52-00D6-9761E4431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03B4571-091E-F45E-B950-E42840C7DA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2453" b="7452"/>
          <a:stretch>
            <a:fillRect/>
          </a:stretch>
        </p:blipFill>
        <p:spPr>
          <a:xfrm>
            <a:off x="2429909" y="1710727"/>
            <a:ext cx="4284182" cy="69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9BED0-E975-BFF4-FA46-375F781EA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D0D33B2A-54CF-4573-A16A-546D9EB78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7EEDC48-840B-0B69-63E8-4D2C14031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15044E-0620-41D4-AC23-B800CD34DB5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F50A093-40CB-5DB8-E990-69D8EA4DB2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2453" b="7452"/>
          <a:stretch>
            <a:fillRect/>
          </a:stretch>
        </p:blipFill>
        <p:spPr>
          <a:xfrm>
            <a:off x="2429909" y="1905303"/>
            <a:ext cx="4284182" cy="69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86AA6-59FF-1547-0858-33FCDF264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B6AB50-1A43-AE03-82F4-C88340F13D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597" b="-23637"/>
          <a:stretch>
            <a:fillRect/>
          </a:stretch>
        </p:blipFill>
        <p:spPr>
          <a:xfrm>
            <a:off x="555832" y="3061248"/>
            <a:ext cx="7965501" cy="923046"/>
          </a:xfrm>
          <a:prstGeom prst="rect">
            <a:avLst/>
          </a:prstGeom>
        </p:spPr>
      </p:pic>
      <p:sp>
        <p:nvSpPr>
          <p:cNvPr id="7" name="Titre 5">
            <a:extLst>
              <a:ext uri="{FF2B5EF4-FFF2-40B4-BE49-F238E27FC236}">
                <a16:creationId xmlns:a16="http://schemas.microsoft.com/office/drawing/2014/main" id="{6ABF79AA-4C9E-304A-2724-9B4790E902A9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Salim est en quelle classe ? Je cherche un niveau scolaire dans le texte. La réponse est : Il est en cinquième année.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D45BFD0-F4E4-EEA1-695A-932D947B411B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EEB4BED-DB28-312E-FCB7-2919D804F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E303FD3-8CEA-E14E-1CBE-21AF57C46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F7C2131-92C8-3864-5374-11D996FA2F09}"/>
              </a:ext>
            </a:extLst>
          </p:cNvPr>
          <p:cNvSpPr txBox="1"/>
          <p:nvPr/>
        </p:nvSpPr>
        <p:spPr>
          <a:xfrm>
            <a:off x="3860811" y="2945690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Il est en cinquième année.</a:t>
            </a:r>
          </a:p>
        </p:txBody>
      </p:sp>
    </p:spTree>
    <p:extLst>
      <p:ext uri="{BB962C8B-B14F-4D97-AF65-F5344CB8AC3E}">
        <p14:creationId xmlns:p14="http://schemas.microsoft.com/office/powerpoint/2010/main" val="233658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FB9D9-82A4-EE61-6A21-1C834390E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2BB3A1E-0951-553E-7294-B4F1FC0E9BD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EC6F351-4CCD-44BE-34BF-414DBAD50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1D00D1B-6B35-A538-7CE7-070E7141A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683969BB-A5C6-9583-4736-F9602653A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F80994A-70AB-F60F-73AE-9ED1B6EE5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60F9DAF-B61B-B699-85B1-4EA937B83065}"/>
              </a:ext>
            </a:extLst>
          </p:cNvPr>
          <p:cNvSpPr txBox="1"/>
          <p:nvPr/>
        </p:nvSpPr>
        <p:spPr>
          <a:xfrm>
            <a:off x="795670" y="1624017"/>
            <a:ext cx="7552659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Salim est dans quelle </a:t>
            </a:r>
            <a:r>
              <a:rPr lang="fr-FR" sz="2800" b="1" dirty="0">
                <a:latin typeface="Dosis SemiBold" pitchFamily="2" charset="0"/>
              </a:rPr>
              <a:t>école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96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E428F-07D9-ED9B-9DEC-BA302D4DD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92499A86-FCC7-2D90-2C74-1F5417174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9CF9367-FC91-9673-C8FB-3836FA00A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7130DB5-C1AA-9347-AF37-CBFC8B5AF1D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056342F-4F8E-B062-3CEF-0E7AF7F921DD}"/>
              </a:ext>
            </a:extLst>
          </p:cNvPr>
          <p:cNvSpPr txBox="1"/>
          <p:nvPr/>
        </p:nvSpPr>
        <p:spPr>
          <a:xfrm>
            <a:off x="795670" y="1921840"/>
            <a:ext cx="7552659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Salim est dans quelle </a:t>
            </a:r>
            <a:r>
              <a:rPr lang="fr-FR" sz="2800" b="1" dirty="0">
                <a:latin typeface="Dosis SemiBold" pitchFamily="2" charset="0"/>
              </a:rPr>
              <a:t>école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1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Lecture et compréhension  de texte.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de mots.</a:t>
            </a:r>
          </a:p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fr-MA" dirty="0">
                <a:solidFill>
                  <a:srgbClr val="565F88"/>
                </a:solidFill>
              </a:rPr>
              <a:t>Lecture et compréhension de phrases</a:t>
            </a: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32C6-A05D-8F4D-F629-6636E6E5F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id="{87BFE73B-4A48-FFCC-9BD8-7CF8F35F9E81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Salim est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quelle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école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? Je cherche le nom d’une école dans le texte. La réponse est : Il est à l’école Dakhla.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BACF8F8-E5C8-A068-4FD2-CC362CCF462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28011C9-840B-C209-C678-94CF23537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BF05C94-B493-6CC7-353F-F4AB86291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2DB91D1-71D0-DF44-C69B-9B92E929B444}"/>
              </a:ext>
            </a:extLst>
          </p:cNvPr>
          <p:cNvSpPr txBox="1"/>
          <p:nvPr/>
        </p:nvSpPr>
        <p:spPr>
          <a:xfrm>
            <a:off x="3860811" y="2945690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Il est </a:t>
            </a:r>
            <a:r>
              <a:rPr lang="fr-FR" sz="2400" b="1" dirty="0">
                <a:solidFill>
                  <a:srgbClr val="C00000"/>
                </a:solidFill>
                <a:latin typeface="Dosis "/>
              </a:rPr>
              <a:t>à l’école Dakhla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1B5125B-86C1-7C9C-57DA-BFDD3DC3CEFD}"/>
              </a:ext>
            </a:extLst>
          </p:cNvPr>
          <p:cNvSpPr txBox="1"/>
          <p:nvPr/>
        </p:nvSpPr>
        <p:spPr>
          <a:xfrm>
            <a:off x="-1064661" y="2864899"/>
            <a:ext cx="7552659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osis SemiBold" pitchFamily="2" charset="0"/>
              </a:rPr>
              <a:t>Salim est dans quelle </a:t>
            </a:r>
            <a:r>
              <a:rPr lang="fr-FR" sz="2800" b="1" dirty="0">
                <a:latin typeface="Dosis SemiBold" pitchFamily="2" charset="0"/>
              </a:rPr>
              <a:t>école ?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2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73EB1-8736-9DE8-0E57-35AC0C4A2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A684E37-2BE2-697C-9418-0C301120FB2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CB1C4CD-882C-CD25-BF07-424A547E3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80C5EB0-EC69-C157-2C7A-9784EBA01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5" name="Titre 3">
            <a:extLst>
              <a:ext uri="{FF2B5EF4-FFF2-40B4-BE49-F238E27FC236}">
                <a16:creationId xmlns:a16="http://schemas.microsoft.com/office/drawing/2014/main" id="{6CAD76B0-0C90-E41A-CFF4-BBB85F4D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Répondez à cette question sur vos cahiers. Je vais passer entre les rangs pour vous aider.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5F11BF6-2BB5-B360-13DF-7BFE17252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6" y="2594542"/>
            <a:ext cx="8193828" cy="348607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6ADDDF-FB39-C7FB-0687-03FE0C8D1F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" r="42976" b="-1024"/>
          <a:stretch>
            <a:fillRect/>
          </a:stretch>
        </p:blipFill>
        <p:spPr>
          <a:xfrm>
            <a:off x="1964826" y="1624017"/>
            <a:ext cx="5214348" cy="7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C4BBB-7A95-7FFA-BD80-6C304C07B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3">
            <a:extLst>
              <a:ext uri="{FF2B5EF4-FFF2-40B4-BE49-F238E27FC236}">
                <a16:creationId xmlns:a16="http://schemas.microsoft.com/office/drawing/2014/main" id="{7BE068A8-A39D-EC3D-F40A-9D577B708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sa réponse ?</a:t>
            </a:r>
          </a:p>
        </p:txBody>
      </p:sp>
      <p:pic>
        <p:nvPicPr>
          <p:cNvPr id="1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0B4A33C-F6FC-D66E-DAD9-64B446552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89ECAD2-4451-55B3-6642-9484139CDB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859906" y="3133552"/>
            <a:ext cx="3424188" cy="2521619"/>
          </a:xfrm>
          <a:prstGeom prst="roundRect">
            <a:avLst>
              <a:gd name="adj" fmla="val 6988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46B5AE6-2DE6-87B4-9F04-A8EB983211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r="42976" b="-1024"/>
          <a:stretch>
            <a:fillRect/>
          </a:stretch>
        </p:blipFill>
        <p:spPr>
          <a:xfrm>
            <a:off x="1964826" y="1893522"/>
            <a:ext cx="5214348" cy="71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2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7A81-B0B3-B61B-2AAF-DF80FE688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5">
            <a:extLst>
              <a:ext uri="{FF2B5EF4-FFF2-40B4-BE49-F238E27FC236}">
                <a16:creationId xmlns:a16="http://schemas.microsoft.com/office/drawing/2014/main" id="{66CC44F7-527D-01F9-B74F-19BEF235A2A7}"/>
              </a:ext>
            </a:extLst>
          </p:cNvPr>
          <p:cNvSpPr txBox="1">
            <a:spLocks/>
          </p:cNvSpPr>
          <p:nvPr/>
        </p:nvSpPr>
        <p:spPr>
          <a:xfrm>
            <a:off x="1681333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La question est : où se trouve ? Je cherche une position dans le texte. La réponse </a:t>
            </a:r>
          </a:p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est : L’épicerie se trouve en face de la pharmacie.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6503232-91B6-9931-0DEA-39B25A4D50A3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8587B166-34BB-8133-9651-CBB760A0C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E712C2-D388-ED80-F990-2F4F91A3F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A27FA49-EE8F-496A-C066-F811F4E5C7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r="42976" b="-1024"/>
          <a:stretch>
            <a:fillRect/>
          </a:stretch>
        </p:blipFill>
        <p:spPr>
          <a:xfrm>
            <a:off x="2183451" y="2642997"/>
            <a:ext cx="4777098" cy="65459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E3A0E2B-0BFB-0245-A190-8F0EBBE292B7}"/>
              </a:ext>
            </a:extLst>
          </p:cNvPr>
          <p:cNvSpPr txBox="1"/>
          <p:nvPr/>
        </p:nvSpPr>
        <p:spPr>
          <a:xfrm>
            <a:off x="1937418" y="3429000"/>
            <a:ext cx="563414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"/>
                <a:ea typeface="+mn-ea"/>
                <a:cs typeface="+mn-cs"/>
              </a:rPr>
              <a:t>L’épicerie se trouve en face de la pharmacie.</a:t>
            </a:r>
          </a:p>
        </p:txBody>
      </p:sp>
    </p:spTree>
    <p:extLst>
      <p:ext uri="{BB962C8B-B14F-4D97-AF65-F5344CB8AC3E}">
        <p14:creationId xmlns:p14="http://schemas.microsoft.com/office/powerpoint/2010/main" val="32315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D833421-6109-23CB-0B1C-3C75B4CD1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227" y="1588169"/>
            <a:ext cx="3653115" cy="455410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relisez et faites l’activité 5.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284520" y="5439103"/>
            <a:ext cx="3456527" cy="70317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24319A-2A09-7C5C-89F3-F76A6962BD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des phrases.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80173E4-66E7-B1D0-1907-2F4EBAD961B9}"/>
              </a:ext>
            </a:extLst>
          </p:cNvPr>
          <p:cNvSpPr txBox="1"/>
          <p:nvPr/>
        </p:nvSpPr>
        <p:spPr>
          <a:xfrm>
            <a:off x="164787" y="2517212"/>
            <a:ext cx="88144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ln w="0"/>
                <a:solidFill>
                  <a:srgbClr val="424D7B"/>
                </a:solidFill>
                <a:latin typeface="Dosis SemiBold" pitchFamily="2" charset="0"/>
              </a:rPr>
              <a:t>q</a:t>
            </a:r>
            <a:r>
              <a:rPr kumimoji="0" lang="fr-FR" sz="4000" b="1" i="0" u="none" strike="noStrike" kern="1200" cap="none" spc="0" normalizeH="0" baseline="0" noProof="0" dirty="0" err="1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uart</a:t>
            </a:r>
            <a:r>
              <a:rPr kumimoji="0" lang="fr-FR" sz="4000" b="1" i="0" u="none" strike="noStrike" kern="1200" cap="none" spc="0" normalizeH="0" baseline="0" noProof="0" dirty="0" err="1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épic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cah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pan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ier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mai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on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cho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e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  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organi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</a:rPr>
              <a:t>er    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rai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</a:rPr>
              <a:t>s</a:t>
            </a:r>
            <a:r>
              <a:rPr kumimoji="0" lang="fr-FR" sz="40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in</a:t>
            </a: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id="{23A08F53-50A4-72DC-AE00-25A0CB1B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en silence.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8141</TotalTime>
  <Words>1575</Words>
  <Application>Microsoft Office PowerPoint</Application>
  <PresentationFormat>Affichage à l'écran (4:3)</PresentationFormat>
  <Paragraphs>185</Paragraphs>
  <Slides>64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16</vt:i4>
      </vt:variant>
      <vt:variant>
        <vt:lpstr>Titres des diapositives</vt:lpstr>
      </vt:variant>
      <vt:variant>
        <vt:i4>64</vt:i4>
      </vt:variant>
    </vt:vector>
  </HeadingPairs>
  <TitlesOfParts>
    <vt:vector size="91" baseType="lpstr">
      <vt:lpstr>Dosis </vt:lpstr>
      <vt:lpstr>Dosis SemiBold</vt:lpstr>
      <vt:lpstr>Dosis ExtraBold</vt:lpstr>
      <vt:lpstr>Aptos Display</vt:lpstr>
      <vt:lpstr>Dosis Medium</vt:lpstr>
      <vt:lpstr>Calibri</vt:lpstr>
      <vt:lpstr>Mistral</vt:lpstr>
      <vt:lpstr>Wingdings</vt:lpstr>
      <vt:lpstr>Dosis</vt:lpstr>
      <vt:lpstr>Aptos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Thème Office</vt:lpstr>
      <vt:lpstr>3_Env-Enseignant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Lisez ces mots en silence.</vt:lpstr>
      <vt:lpstr>Qui veut lire à voix haute ? </vt:lpstr>
      <vt:lpstr>Lisez ces mots en silence.</vt:lpstr>
      <vt:lpstr>Qui veut lire à voix haute ? </vt:lpstr>
      <vt:lpstr>Lisez ces phrases silencieusement. </vt:lpstr>
      <vt:lpstr>Qui veut lire à voix haute ?</vt:lpstr>
      <vt:lpstr>Lisez ces phrases silencieusement. </vt:lpstr>
      <vt:lpstr>Qui veut lire à voix haute ?</vt:lpstr>
      <vt:lpstr>Présentation PowerPoint</vt:lpstr>
      <vt:lpstr>Prenez vos ardoises.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Présentation PowerPoint</vt:lpstr>
      <vt:lpstr>Présentation PowerPoint</vt:lpstr>
      <vt:lpstr>Levez vos ardoises. </vt:lpstr>
      <vt:lpstr>Présentation PowerPoint</vt:lpstr>
      <vt:lpstr>Plan de la séance</vt:lpstr>
      <vt:lpstr>Maintenant, nous allons faire de la lecture. </vt:lpstr>
      <vt:lpstr>Lisez le texte silencieusement sur votre livret.  </vt:lpstr>
      <vt:lpstr>Qui veut lire le texte ? Je vais désigner plusieurs élèves. Chacun va lire un passage. </vt:lpstr>
      <vt:lpstr>Prenez vos ardoises. On va répondre à des questions de compréhension.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Prenez vos cahiers.</vt:lpstr>
      <vt:lpstr>Répondez à cette question sur vos cahiers. Je vais passer entre les rangs pour vous aider. </vt:lpstr>
      <vt:lpstr>Qui veut lire sa réponse ?</vt:lpstr>
      <vt:lpstr>La question est : où ? Je cherche un lieu dans le texte. La réponse  est : « à côté du parc du quartier. »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Présentation PowerPoint</vt:lpstr>
      <vt:lpstr>Répondez à cette question sur vos cahiers. Je vais passer entre les rangs pour vous aider. </vt:lpstr>
      <vt:lpstr>Qui veut lire sa réponse ?</vt:lpstr>
      <vt:lpstr>Présentation PowerPoint</vt:lpstr>
      <vt:lpstr>La séance d’aujourd’hui est terminée. À la maison, relisez et faites l’activité 5.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29</cp:revision>
  <cp:lastPrinted>2025-08-13T10:11:39Z</cp:lastPrinted>
  <dcterms:created xsi:type="dcterms:W3CDTF">2025-08-01T12:31:49Z</dcterms:created>
  <dcterms:modified xsi:type="dcterms:W3CDTF">2025-11-26T10:25:08Z</dcterms:modified>
</cp:coreProperties>
</file>