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6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7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8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9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10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11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13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4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5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1"/>
    <p:sldMasterId id="2147483746" r:id="rId2"/>
    <p:sldMasterId id="2147483754" r:id="rId3"/>
    <p:sldMasterId id="2147483766" r:id="rId4"/>
    <p:sldMasterId id="2147483773" r:id="rId5"/>
    <p:sldMasterId id="2147483693" r:id="rId6"/>
    <p:sldMasterId id="2147483697" r:id="rId7"/>
    <p:sldMasterId id="2147483711" r:id="rId8"/>
    <p:sldMasterId id="2147483720" r:id="rId9"/>
    <p:sldMasterId id="2147483729" r:id="rId10"/>
    <p:sldMasterId id="2147483798" r:id="rId11"/>
    <p:sldMasterId id="2147483808" r:id="rId12"/>
    <p:sldMasterId id="2147483818" r:id="rId13"/>
    <p:sldMasterId id="2147483826" r:id="rId14"/>
    <p:sldMasterId id="2147483831" r:id="rId15"/>
    <p:sldMasterId id="2147483843" r:id="rId16"/>
  </p:sldMasterIdLst>
  <p:notesMasterIdLst>
    <p:notesMasterId r:id="rId71"/>
  </p:notesMasterIdLst>
  <p:sldIdLst>
    <p:sldId id="257" r:id="rId17"/>
    <p:sldId id="1029" r:id="rId18"/>
    <p:sldId id="951" r:id="rId19"/>
    <p:sldId id="1158" r:id="rId20"/>
    <p:sldId id="798" r:id="rId21"/>
    <p:sldId id="1000" r:id="rId22"/>
    <p:sldId id="1146" r:id="rId23"/>
    <p:sldId id="1147" r:id="rId24"/>
    <p:sldId id="1309" r:id="rId25"/>
    <p:sldId id="1116" r:id="rId26"/>
    <p:sldId id="1200" r:id="rId27"/>
    <p:sldId id="1250" r:id="rId28"/>
    <p:sldId id="1310" r:id="rId29"/>
    <p:sldId id="1311" r:id="rId30"/>
    <p:sldId id="1312" r:id="rId31"/>
    <p:sldId id="1313" r:id="rId32"/>
    <p:sldId id="1314" r:id="rId33"/>
    <p:sldId id="1315" r:id="rId34"/>
    <p:sldId id="1316" r:id="rId35"/>
    <p:sldId id="1317" r:id="rId36"/>
    <p:sldId id="1318" r:id="rId37"/>
    <p:sldId id="1319" r:id="rId38"/>
    <p:sldId id="1320" r:id="rId39"/>
    <p:sldId id="1321" r:id="rId40"/>
    <p:sldId id="1322" r:id="rId41"/>
    <p:sldId id="1323" r:id="rId42"/>
    <p:sldId id="1324" r:id="rId43"/>
    <p:sldId id="1325" r:id="rId44"/>
    <p:sldId id="1326" r:id="rId45"/>
    <p:sldId id="1327" r:id="rId46"/>
    <p:sldId id="1328" r:id="rId47"/>
    <p:sldId id="1329" r:id="rId48"/>
    <p:sldId id="1330" r:id="rId49"/>
    <p:sldId id="1334" r:id="rId50"/>
    <p:sldId id="1335" r:id="rId51"/>
    <p:sldId id="1336" r:id="rId52"/>
    <p:sldId id="1337" r:id="rId53"/>
    <p:sldId id="1338" r:id="rId54"/>
    <p:sldId id="1339" r:id="rId55"/>
    <p:sldId id="1340" r:id="rId56"/>
    <p:sldId id="1341" r:id="rId57"/>
    <p:sldId id="1342" r:id="rId58"/>
    <p:sldId id="1343" r:id="rId59"/>
    <p:sldId id="1344" r:id="rId60"/>
    <p:sldId id="1345" r:id="rId61"/>
    <p:sldId id="1346" r:id="rId62"/>
    <p:sldId id="1008" r:id="rId63"/>
    <p:sldId id="964" r:id="rId64"/>
    <p:sldId id="1266" r:id="rId65"/>
    <p:sldId id="1331" r:id="rId66"/>
    <p:sldId id="1267" r:id="rId67"/>
    <p:sldId id="1332" r:id="rId68"/>
    <p:sldId id="1333" r:id="rId69"/>
    <p:sldId id="1010" r:id="rId70"/>
  </p:sldIdLst>
  <p:sldSz cx="9144000" cy="6858000" type="screen4x3"/>
  <p:notesSz cx="6735763" cy="9866313"/>
  <p:embeddedFontLst>
    <p:embeddedFont>
      <p:font typeface="Dosis" pitchFamily="2" charset="0"/>
      <p:regular r:id="rId72"/>
      <p:bold r:id="rId73"/>
    </p:embeddedFont>
    <p:embeddedFont>
      <p:font typeface="Dosis ExtraBold" pitchFamily="2" charset="0"/>
      <p:bold r:id="rId74"/>
    </p:embeddedFont>
    <p:embeddedFont>
      <p:font typeface="Dosis Medium" pitchFamily="2" charset="0"/>
      <p:regular r:id="rId75"/>
    </p:embeddedFont>
    <p:embeddedFont>
      <p:font typeface="Dosis SemiBold" pitchFamily="2" charset="0"/>
      <p:bold r:id="rId76"/>
    </p:embeddedFont>
    <p:embeddedFont>
      <p:font typeface="Mistral" panose="03090702030407020403" pitchFamily="66" charset="0"/>
      <p:regular r:id="rId77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196B1"/>
    <a:srgbClr val="424D7B"/>
    <a:srgbClr val="A1A6BC"/>
    <a:srgbClr val="4B5377"/>
    <a:srgbClr val="DEEBF7"/>
    <a:srgbClr val="565F88"/>
    <a:srgbClr val="2AB6D7"/>
    <a:srgbClr val="55B7DE"/>
    <a:srgbClr val="F26553"/>
    <a:srgbClr val="E84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82" autoAdjust="0"/>
    <p:restoredTop sz="95363" autoAdjust="0"/>
  </p:normalViewPr>
  <p:slideViewPr>
    <p:cSldViewPr snapToGrid="0">
      <p:cViewPr varScale="1">
        <p:scale>
          <a:sx n="61" d="100"/>
          <a:sy n="61" d="100"/>
        </p:scale>
        <p:origin x="1350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0.xml"/><Relationship Id="rId21" Type="http://schemas.openxmlformats.org/officeDocument/2006/relationships/slide" Target="slides/slide5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63" Type="http://schemas.openxmlformats.org/officeDocument/2006/relationships/slide" Target="slides/slide47.xml"/><Relationship Id="rId68" Type="http://schemas.openxmlformats.org/officeDocument/2006/relationships/slide" Target="slides/slide52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74" Type="http://schemas.openxmlformats.org/officeDocument/2006/relationships/font" Target="fonts/font3.fntdata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5.xml"/><Relationship Id="rId82" Type="http://schemas.microsoft.com/office/2018/10/relationships/authors" Target="authors.xml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slide" Target="slides/slide40.xml"/><Relationship Id="rId64" Type="http://schemas.openxmlformats.org/officeDocument/2006/relationships/slide" Target="slides/slide48.xml"/><Relationship Id="rId69" Type="http://schemas.openxmlformats.org/officeDocument/2006/relationships/slide" Target="slides/slide53.xml"/><Relationship Id="rId77" Type="http://schemas.openxmlformats.org/officeDocument/2006/relationships/font" Target="fonts/font6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72" Type="http://schemas.openxmlformats.org/officeDocument/2006/relationships/font" Target="fonts/font1.fntdata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67" Type="http://schemas.openxmlformats.org/officeDocument/2006/relationships/slide" Target="slides/slide51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slide" Target="slides/slide46.xml"/><Relationship Id="rId70" Type="http://schemas.openxmlformats.org/officeDocument/2006/relationships/slide" Target="slides/slide54.xml"/><Relationship Id="rId75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slide" Target="slides/slide49.xml"/><Relationship Id="rId73" Type="http://schemas.openxmlformats.org/officeDocument/2006/relationships/font" Target="fonts/font2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39" Type="http://schemas.openxmlformats.org/officeDocument/2006/relationships/slide" Target="slides/slide23.xml"/><Relationship Id="rId34" Type="http://schemas.openxmlformats.org/officeDocument/2006/relationships/slide" Target="slides/slide18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76" Type="http://schemas.openxmlformats.org/officeDocument/2006/relationships/font" Target="fonts/font5.fntdata"/><Relationship Id="rId7" Type="http://schemas.openxmlformats.org/officeDocument/2006/relationships/slideMaster" Target="slideMasters/slideMaster7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3.xml"/><Relationship Id="rId24" Type="http://schemas.openxmlformats.org/officeDocument/2006/relationships/slide" Target="slides/slide8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66" Type="http://schemas.openxmlformats.org/officeDocument/2006/relationships/slide" Target="slides/slide5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546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2584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0098939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96921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3891965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8488753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5043591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1041541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5160110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8568944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84593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1121345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079336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1520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65476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51687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7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8094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129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618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 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7072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0902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843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870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773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563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744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48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3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269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3072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0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017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263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563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5683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1782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8537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0036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224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270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229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58242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448852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55698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466745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953242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981961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953242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Activité 2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33809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2248818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783246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3643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8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 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6849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4139226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4167945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4139226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Activité 2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52408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969230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634836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742973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652729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301805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419304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4650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227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035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249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4385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8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7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76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image" Target="../media/image9.jpg"/><Relationship Id="rId5" Type="http://schemas.openxmlformats.org/officeDocument/2006/relationships/slideLayout" Target="../slideLayouts/slideLayout85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heme" Target="../theme/theme13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5" Type="http://schemas.openxmlformats.org/officeDocument/2006/relationships/slideLayout" Target="../slideLayouts/slideLayout94.xml"/><Relationship Id="rId4" Type="http://schemas.openxmlformats.org/officeDocument/2006/relationships/slideLayout" Target="../slideLayouts/slideLayout93.xml"/><Relationship Id="rId9" Type="http://schemas.openxmlformats.org/officeDocument/2006/relationships/image" Target="../media/image4.jp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99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9.jpg"/><Relationship Id="rId5" Type="http://schemas.openxmlformats.org/officeDocument/2006/relationships/theme" Target="../theme/theme14.xml"/><Relationship Id="rId4" Type="http://schemas.openxmlformats.org/officeDocument/2006/relationships/slideLayout" Target="../slideLayouts/slideLayout100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theme" Target="../theme/theme16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5.xml"/><Relationship Id="rId9" Type="http://schemas.openxmlformats.org/officeDocument/2006/relationships/image" Target="../media/image4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9.jp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8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39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2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1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0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9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27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5979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2805812" y="209734"/>
            <a:ext cx="139782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73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5088222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28105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863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578E490-3587-6C7C-1E16-D6291F5BDA8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A694861-BBC5-3AF3-0971-805BFC4CF072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015E418-CE1E-BD06-9772-93777659967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F1103E8-F8BB-BA34-32F0-91E45212B9FB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70297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88433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1814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710B104-D619-7057-0BD4-C359B53F092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2863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3047919-77D6-B122-AB64-C8589FBCCE84}"/>
              </a:ext>
            </a:extLst>
          </p:cNvPr>
          <p:cNvSpPr txBox="1"/>
          <p:nvPr userDrawn="1"/>
        </p:nvSpPr>
        <p:spPr>
          <a:xfrm>
            <a:off x="3100863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71EBB01-E104-1EC2-D8AC-885F9080B72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5263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6B62E65-0C4D-AFDC-3705-E1D7BEB779CA}"/>
              </a:ext>
            </a:extLst>
          </p:cNvPr>
          <p:cNvSpPr txBox="1"/>
          <p:nvPr userDrawn="1"/>
        </p:nvSpPr>
        <p:spPr>
          <a:xfrm>
            <a:off x="5473707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0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3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3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4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2.png"/><Relationship Id="rId5" Type="http://schemas.openxmlformats.org/officeDocument/2006/relationships/image" Target="../media/image37.png"/><Relationship Id="rId4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3.xml"/><Relationship Id="rId5" Type="http://schemas.openxmlformats.org/officeDocument/2006/relationships/image" Target="../media/image34.pn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2.mp4"/><Relationship Id="rId7" Type="http://schemas.openxmlformats.org/officeDocument/2006/relationships/image" Target="../media/image3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2.mp4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AB46EA69-A165-59E1-B8DA-C406E0E89E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5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FBC8F6A0-8824-A8E0-B940-24F99064F88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3AC1C78A-C28E-791B-EDB1-E6ECBFC9B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24AF809-437E-0619-048F-098AC9B567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id="{23A08F53-50A4-72DC-AE00-25A0CB1BD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la phrase en silence. Écrivez la bonne réponse sur vos ardoises.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D1174C1-C317-BCC1-D335-797B910ECAB5}"/>
              </a:ext>
            </a:extLst>
          </p:cNvPr>
          <p:cNvSpPr txBox="1"/>
          <p:nvPr/>
        </p:nvSpPr>
        <p:spPr>
          <a:xfrm>
            <a:off x="425827" y="3201562"/>
            <a:ext cx="81536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Demain tu</a:t>
            </a:r>
            <a:r>
              <a:rPr lang="fr-FR" sz="3200" b="1" dirty="0">
                <a:solidFill>
                  <a:srgbClr val="2196B1"/>
                </a:solidFill>
                <a:latin typeface="Dosis SemiBold" pitchFamily="2" charset="0"/>
                <a:cs typeface="Arial" panose="020B0604020202020204" pitchFamily="34" charset="0"/>
              </a:rPr>
              <a:t> __________________ 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à l’école.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93FD4BB8-2D68-465B-70BD-21D41865801E}"/>
              </a:ext>
            </a:extLst>
          </p:cNvPr>
          <p:cNvSpPr/>
          <p:nvPr/>
        </p:nvSpPr>
        <p:spPr>
          <a:xfrm>
            <a:off x="1876097" y="2141572"/>
            <a:ext cx="2160589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es allé</a:t>
            </a:r>
            <a:endParaRPr lang="fr-MA" sz="2400" b="1" dirty="0">
              <a:solidFill>
                <a:srgbClr val="C6C6C6"/>
              </a:solidFill>
              <a:latin typeface="Dosis SemiBold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0CEFCE26-DE68-0C13-57AB-B33DE5963F25}"/>
              </a:ext>
            </a:extLst>
          </p:cNvPr>
          <p:cNvSpPr/>
          <p:nvPr/>
        </p:nvSpPr>
        <p:spPr>
          <a:xfrm>
            <a:off x="4870833" y="2141572"/>
            <a:ext cx="2160588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iras</a:t>
            </a:r>
            <a:endParaRPr lang="fr-MA" sz="24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08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8FB41-F608-8F2D-B098-EC56907A4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3">
            <a:extLst>
              <a:ext uri="{FF2B5EF4-FFF2-40B4-BE49-F238E27FC236}">
                <a16:creationId xmlns:a16="http://schemas.microsoft.com/office/drawing/2014/main" id="{902431F0-1C98-0657-A3F6-AC79305BB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9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49C1FFE-FDBD-85B1-4DCC-382F35318E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FCD264B6-9B50-7285-0F51-C89668F5EBC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E1CBF83C-95F9-8F05-0D23-AE8DC3C25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4F18632-A6CE-2A63-B67A-677382E3E3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920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BC6B12-79BD-3921-6D0F-AB0AE2B9F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AF79CCA8-02A4-EE75-931A-B0745DCE8C1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DD9F969D-D39A-59FE-30BE-43C4D6F0A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2FDB674-E615-C331-F76F-A26C0F104C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id="{0E678CE2-389A-2114-022F-014DA7932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Qui veut expliquer la réponse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6A2DB48-4FA5-0CD6-EBDE-94DCD1EB171D}"/>
              </a:ext>
            </a:extLst>
          </p:cNvPr>
          <p:cNvSpPr txBox="1"/>
          <p:nvPr/>
        </p:nvSpPr>
        <p:spPr>
          <a:xfrm>
            <a:off x="425827" y="3201562"/>
            <a:ext cx="81536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Demain tu</a:t>
            </a:r>
            <a:r>
              <a:rPr lang="fr-FR" sz="3200" b="1" dirty="0">
                <a:solidFill>
                  <a:srgbClr val="2196B1"/>
                </a:solidFill>
                <a:latin typeface="Dosis SemiBold" pitchFamily="2" charset="0"/>
                <a:cs typeface="Arial" panose="020B0604020202020204" pitchFamily="34" charset="0"/>
              </a:rPr>
              <a:t> iras 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à l’école.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2A5DC48C-D798-98B2-E249-0A443020FA0B}"/>
              </a:ext>
            </a:extLst>
          </p:cNvPr>
          <p:cNvSpPr/>
          <p:nvPr/>
        </p:nvSpPr>
        <p:spPr>
          <a:xfrm>
            <a:off x="1876097" y="2141572"/>
            <a:ext cx="2160589" cy="61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 SemiBold" pitchFamily="2" charset="0"/>
              </a:rPr>
              <a:t>es allé</a:t>
            </a:r>
            <a:endParaRPr lang="fr-MA" sz="2400" b="1" dirty="0">
              <a:solidFill>
                <a:schemeClr val="bg1">
                  <a:lumMod val="65000"/>
                </a:schemeClr>
              </a:solidFill>
              <a:latin typeface="Dosis SemiBold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8654E4EB-E14F-CB2E-2B09-A90CEA5481BA}"/>
              </a:ext>
            </a:extLst>
          </p:cNvPr>
          <p:cNvSpPr/>
          <p:nvPr/>
        </p:nvSpPr>
        <p:spPr>
          <a:xfrm>
            <a:off x="4870833" y="2141572"/>
            <a:ext cx="2160588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iras</a:t>
            </a:r>
            <a:endParaRPr lang="fr-MA" sz="24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14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056DD3-79A8-A8CB-5D35-5951E187B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AD800E4C-5D75-4B1F-ACEC-AAFA3228248F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912FA023-696D-F45D-2BD6-C34A42EEC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81A8299-F81C-3852-2202-72A23CA4EF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id="{584792D4-7CBE-0A8E-EB83-0DD328AF1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la phrase en silence. Écrivez la bonne réponse sur vos ardoises.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C14388B-3489-E78E-0214-DEAA292BE141}"/>
              </a:ext>
            </a:extLst>
          </p:cNvPr>
          <p:cNvSpPr txBox="1"/>
          <p:nvPr/>
        </p:nvSpPr>
        <p:spPr>
          <a:xfrm>
            <a:off x="425827" y="3201562"/>
            <a:ext cx="81536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La semaine prochaine, nous</a:t>
            </a:r>
            <a:r>
              <a:rPr lang="fr-FR" sz="3200" b="1" dirty="0">
                <a:solidFill>
                  <a:srgbClr val="2196B1"/>
                </a:solidFill>
                <a:latin typeface="Dosis SemiBold" pitchFamily="2" charset="0"/>
                <a:cs typeface="Arial" panose="020B0604020202020204" pitchFamily="34" charset="0"/>
              </a:rPr>
              <a:t>__________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 à la plage.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E2CA4BEA-F283-6369-94EC-8588A01A2A3A}"/>
              </a:ext>
            </a:extLst>
          </p:cNvPr>
          <p:cNvSpPr/>
          <p:nvPr/>
        </p:nvSpPr>
        <p:spPr>
          <a:xfrm>
            <a:off x="1876097" y="2141572"/>
            <a:ext cx="2160589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irons</a:t>
            </a:r>
            <a:endParaRPr lang="fr-MA" sz="2400" b="1" dirty="0">
              <a:solidFill>
                <a:srgbClr val="C6C6C6"/>
              </a:solidFill>
              <a:latin typeface="Dosis SemiBold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83FF5DAA-50F7-22E0-E97D-B1F35F828873}"/>
              </a:ext>
            </a:extLst>
          </p:cNvPr>
          <p:cNvSpPr/>
          <p:nvPr/>
        </p:nvSpPr>
        <p:spPr>
          <a:xfrm>
            <a:off x="4870833" y="2141572"/>
            <a:ext cx="2160588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sommes allés</a:t>
            </a:r>
            <a:endParaRPr lang="fr-MA" sz="24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97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17AB2B-74C5-3718-60F0-900FF4C9B1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3">
            <a:extLst>
              <a:ext uri="{FF2B5EF4-FFF2-40B4-BE49-F238E27FC236}">
                <a16:creationId xmlns:a16="http://schemas.microsoft.com/office/drawing/2014/main" id="{B817CE58-0718-FBA7-F2F0-F6F6169AA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9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67E6368-0B17-D46F-8287-E179A5146F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9E6408D8-CEC9-C7E0-E599-635331137F9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D25B3DA0-B6DA-BBA9-F5BE-D29B09137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3ED289C-9BC2-CBB1-6792-E574833872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588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481FD8-D88C-74AD-0DFB-DAA524CF87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53B744A8-A12F-224B-A6A4-C93834E551F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AB07945-F362-4C9B-A8CF-D940B838A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B8ED0EE-3880-1482-81EE-805344938F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id="{7D674E66-5C98-B71C-AF5A-1E6487454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expliquer la réponse 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65ADD5D-3756-DE4B-B564-51C00F877683}"/>
              </a:ext>
            </a:extLst>
          </p:cNvPr>
          <p:cNvSpPr txBox="1"/>
          <p:nvPr/>
        </p:nvSpPr>
        <p:spPr>
          <a:xfrm>
            <a:off x="425827" y="3201562"/>
            <a:ext cx="81536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La semaine prochaine, nous</a:t>
            </a:r>
            <a:r>
              <a:rPr lang="fr-FR" sz="3200" b="1" dirty="0">
                <a:solidFill>
                  <a:srgbClr val="2196B1"/>
                </a:solidFill>
                <a:latin typeface="Dosis SemiBold" pitchFamily="2" charset="0"/>
                <a:cs typeface="Arial" panose="020B0604020202020204" pitchFamily="34" charset="0"/>
              </a:rPr>
              <a:t> irons 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à la plage.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DA36623A-4D69-CA5F-A742-E588460DA6F2}"/>
              </a:ext>
            </a:extLst>
          </p:cNvPr>
          <p:cNvSpPr/>
          <p:nvPr/>
        </p:nvSpPr>
        <p:spPr>
          <a:xfrm>
            <a:off x="1876097" y="2141572"/>
            <a:ext cx="2160589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irons</a:t>
            </a:r>
            <a:endParaRPr lang="fr-MA" sz="2400" b="1" dirty="0">
              <a:solidFill>
                <a:srgbClr val="C6C6C6"/>
              </a:solidFill>
              <a:latin typeface="Dosis SemiBold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E59925A-BAE1-EC54-463E-1C1A9343B303}"/>
              </a:ext>
            </a:extLst>
          </p:cNvPr>
          <p:cNvSpPr/>
          <p:nvPr/>
        </p:nvSpPr>
        <p:spPr>
          <a:xfrm>
            <a:off x="4870833" y="2141572"/>
            <a:ext cx="2160588" cy="61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 SemiBold" pitchFamily="2" charset="0"/>
                <a:cs typeface="Arial" panose="020B0604020202020204" pitchFamily="34" charset="0"/>
              </a:rPr>
              <a:t>sommes allés</a:t>
            </a:r>
            <a:endParaRPr lang="fr-MA" sz="2400" b="1" dirty="0">
              <a:solidFill>
                <a:schemeClr val="bg1">
                  <a:lumMod val="65000"/>
                </a:schemeClr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84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A7C12E-ABE0-E56D-398F-9ABA3EF1D7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7C66FAF8-3733-F886-1B6D-53D4D0294F2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56C6A234-7D7F-3C17-1AF9-F9AFA669E1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1FFEC24-403A-BEE3-FF46-1B9A5986A8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id="{22DCB634-BFE5-5ADA-7AC6-E9C5EB344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la phrase en silence. Écrivez la bonne réponse sur vos ardoises.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6DFCCE2-9B0D-0A72-EAED-04B0FC846732}"/>
              </a:ext>
            </a:extLst>
          </p:cNvPr>
          <p:cNvSpPr txBox="1"/>
          <p:nvPr/>
        </p:nvSpPr>
        <p:spPr>
          <a:xfrm>
            <a:off x="425827" y="3201562"/>
            <a:ext cx="81536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Nous </a:t>
            </a:r>
            <a:r>
              <a:rPr lang="fr-FR" sz="3200" b="1" dirty="0">
                <a:solidFill>
                  <a:srgbClr val="2196B1"/>
                </a:solidFill>
                <a:latin typeface="Dosis SemiBold" pitchFamily="2" charset="0"/>
                <a:cs typeface="Arial" panose="020B0604020202020204" pitchFamily="34" charset="0"/>
              </a:rPr>
              <a:t>__________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 un kilo de Farine.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41554AEA-57FB-1D97-9A6A-E50A7A7D38B0}"/>
              </a:ext>
            </a:extLst>
          </p:cNvPr>
          <p:cNvSpPr/>
          <p:nvPr/>
        </p:nvSpPr>
        <p:spPr>
          <a:xfrm>
            <a:off x="1876097" y="2141572"/>
            <a:ext cx="2160589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voudriez </a:t>
            </a:r>
            <a:endParaRPr lang="fr-MA" sz="2400" b="1" dirty="0">
              <a:solidFill>
                <a:srgbClr val="C6C6C6"/>
              </a:solidFill>
              <a:latin typeface="Dosis SemiBold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01B24718-AEAA-BC85-88D6-546C4370A80C}"/>
              </a:ext>
            </a:extLst>
          </p:cNvPr>
          <p:cNvSpPr/>
          <p:nvPr/>
        </p:nvSpPr>
        <p:spPr>
          <a:xfrm>
            <a:off x="4870833" y="2141572"/>
            <a:ext cx="2160588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voudrions</a:t>
            </a:r>
            <a:endParaRPr lang="fr-MA" sz="24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8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CFA42E-597B-8AD7-3E60-698C68CDA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3">
            <a:extLst>
              <a:ext uri="{FF2B5EF4-FFF2-40B4-BE49-F238E27FC236}">
                <a16:creationId xmlns:a16="http://schemas.microsoft.com/office/drawing/2014/main" id="{15206157-7F23-841E-9BE6-CBE4B4B0E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9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A32B100-7B59-9253-55ED-57A5C908AF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CF74A9D6-EFC5-BFB4-510F-C0D1A622E2D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761F16AA-492D-D60F-8DB1-00331888D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DC872B5-5F47-E8E9-38F5-8F0A21EC34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565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58B9DE-47DE-EE29-6252-ED89BBC220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F9769505-404E-61A3-1D0F-29DE9FC14A5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F8428B49-B5A4-2DFD-E06A-C29BD8D71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C0E146C-3739-59EA-7B50-DA493C76C7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id="{9B1E3FC7-34DA-9797-8B22-F43D6E22F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Qui veut expliquer la réponse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E4E52DE-50A8-787C-45FC-E82C0DE316A0}"/>
              </a:ext>
            </a:extLst>
          </p:cNvPr>
          <p:cNvSpPr txBox="1"/>
          <p:nvPr/>
        </p:nvSpPr>
        <p:spPr>
          <a:xfrm>
            <a:off x="425827" y="3201562"/>
            <a:ext cx="81536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Nous </a:t>
            </a:r>
            <a:r>
              <a:rPr lang="fr-FR" sz="3200" b="1" dirty="0">
                <a:solidFill>
                  <a:srgbClr val="2196B1"/>
                </a:solidFill>
                <a:latin typeface="Dosis SemiBold" pitchFamily="2" charset="0"/>
                <a:cs typeface="Arial" panose="020B0604020202020204" pitchFamily="34" charset="0"/>
              </a:rPr>
              <a:t>voudrions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 un kilo de Farine.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14C94B3-8853-458D-67E6-DA297EEB8265}"/>
              </a:ext>
            </a:extLst>
          </p:cNvPr>
          <p:cNvSpPr/>
          <p:nvPr/>
        </p:nvSpPr>
        <p:spPr>
          <a:xfrm>
            <a:off x="1876097" y="2141572"/>
            <a:ext cx="2160589" cy="61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 SemiBold" pitchFamily="2" charset="0"/>
                <a:cs typeface="Arial" panose="020B0604020202020204" pitchFamily="34" charset="0"/>
              </a:rPr>
              <a:t>voudriez </a:t>
            </a:r>
            <a:endParaRPr lang="fr-MA" sz="2400" b="1" dirty="0">
              <a:solidFill>
                <a:schemeClr val="bg1">
                  <a:lumMod val="65000"/>
                </a:schemeClr>
              </a:solidFill>
              <a:latin typeface="Dosis SemiBold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6C964A4E-65BE-DF79-EEF3-EE3FF9A11369}"/>
              </a:ext>
            </a:extLst>
          </p:cNvPr>
          <p:cNvSpPr/>
          <p:nvPr/>
        </p:nvSpPr>
        <p:spPr>
          <a:xfrm>
            <a:off x="4870833" y="2141572"/>
            <a:ext cx="2160588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voudrions</a:t>
            </a:r>
            <a:endParaRPr lang="fr-MA" sz="24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18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AB895F-C37A-468B-C40D-DDBCF2CAD9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AC4FE5AE-6A22-99FA-B5F5-51A37844F77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2E9635CA-9A34-6E19-A866-51441BB8A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5F9BB1F-69F7-16F6-5DC8-9328100646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id="{B29216D0-721A-7BDF-D67B-65727C198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la phrase en silence. Écrivez la bonne réponse sur vos ardoises.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276048E-FB0F-5BCE-6ECD-276395CB41C4}"/>
              </a:ext>
            </a:extLst>
          </p:cNvPr>
          <p:cNvSpPr txBox="1"/>
          <p:nvPr/>
        </p:nvSpPr>
        <p:spPr>
          <a:xfrm>
            <a:off x="425827" y="3201562"/>
            <a:ext cx="81536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Ils  </a:t>
            </a:r>
            <a:r>
              <a:rPr lang="fr-FR" sz="3200" b="1" dirty="0">
                <a:solidFill>
                  <a:srgbClr val="2196B1"/>
                </a:solidFill>
                <a:latin typeface="Dosis SemiBold" pitchFamily="2" charset="0"/>
                <a:cs typeface="Arial" panose="020B0604020202020204" pitchFamily="34" charset="0"/>
              </a:rPr>
              <a:t>__________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 un litre de lait. 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9ACED1BD-E472-B8C1-DDEE-196E085DBCC2}"/>
              </a:ext>
            </a:extLst>
          </p:cNvPr>
          <p:cNvSpPr/>
          <p:nvPr/>
        </p:nvSpPr>
        <p:spPr>
          <a:xfrm>
            <a:off x="1876097" y="2141572"/>
            <a:ext cx="2160589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voudraient </a:t>
            </a:r>
            <a:endParaRPr lang="fr-MA" sz="2400" b="1" dirty="0">
              <a:solidFill>
                <a:srgbClr val="C6C6C6"/>
              </a:solidFill>
              <a:latin typeface="Dosis SemiBold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A5654229-1B0D-C4EB-0CE6-601CB8288AD5}"/>
              </a:ext>
            </a:extLst>
          </p:cNvPr>
          <p:cNvSpPr/>
          <p:nvPr/>
        </p:nvSpPr>
        <p:spPr>
          <a:xfrm>
            <a:off x="4870833" y="2141572"/>
            <a:ext cx="2160588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voudrait</a:t>
            </a:r>
            <a:endParaRPr lang="fr-MA" sz="24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6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47763A-5C85-5189-6245-254833AD02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3">
            <a:extLst>
              <a:ext uri="{FF2B5EF4-FFF2-40B4-BE49-F238E27FC236}">
                <a16:creationId xmlns:a16="http://schemas.microsoft.com/office/drawing/2014/main" id="{F5100B7C-0649-62AE-7518-8D15052A0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9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A43A8F-2C35-5BD6-4DA1-53746C4FAC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BF94F08B-4AC0-1388-615F-AA1586AF212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D4284DAC-756F-7315-9BB7-8D6847C73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BACB96C-5146-BC1C-3C10-CEE604D27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032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6B38F-197B-2D66-391E-E3E801A81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704E3262-DD5C-CCA7-AF6D-B3D434A6219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A9AB46E7-7037-72F2-6E66-8C793B3FFE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959DF8F-31A9-7E72-4B80-D8F3F96707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id="{EFF06F90-88EF-1177-0FB0-D5586CE5E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Qui veut expliquer la réponse ?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A6FB63E-F13C-A129-C6DC-4A5E6D6CF094}"/>
              </a:ext>
            </a:extLst>
          </p:cNvPr>
          <p:cNvSpPr txBox="1"/>
          <p:nvPr/>
        </p:nvSpPr>
        <p:spPr>
          <a:xfrm>
            <a:off x="425827" y="3201562"/>
            <a:ext cx="81536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Ils  </a:t>
            </a:r>
            <a:r>
              <a:rPr lang="fr-FR" sz="3200" b="1" dirty="0">
                <a:solidFill>
                  <a:srgbClr val="2196B1"/>
                </a:solidFill>
                <a:latin typeface="Dosis SemiBold" pitchFamily="2" charset="0"/>
                <a:cs typeface="Arial" panose="020B0604020202020204" pitchFamily="34" charset="0"/>
              </a:rPr>
              <a:t>voudraient 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un litre de lait. 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58C9DFE-D3DC-3B47-BE37-71783ECD206C}"/>
              </a:ext>
            </a:extLst>
          </p:cNvPr>
          <p:cNvSpPr/>
          <p:nvPr/>
        </p:nvSpPr>
        <p:spPr>
          <a:xfrm>
            <a:off x="1876097" y="2141572"/>
            <a:ext cx="2160589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voudraient </a:t>
            </a:r>
            <a:endParaRPr lang="fr-MA" sz="2400" b="1" dirty="0">
              <a:solidFill>
                <a:srgbClr val="C6C6C6"/>
              </a:solidFill>
              <a:latin typeface="Dosis SemiBold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438345D3-69FC-383A-ECBB-A43B69A41CEE}"/>
              </a:ext>
            </a:extLst>
          </p:cNvPr>
          <p:cNvSpPr/>
          <p:nvPr/>
        </p:nvSpPr>
        <p:spPr>
          <a:xfrm>
            <a:off x="4870833" y="2141572"/>
            <a:ext cx="2160588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voudrait</a:t>
            </a:r>
            <a:endParaRPr lang="fr-MA" sz="24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89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92306C-5F79-2698-AADA-73B3667DD7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5980472C-C4D8-9DC3-E373-B69EA89074A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C5A41D4C-113B-9C66-CCC5-7F9A256CEA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9070D80-E4EC-80B1-D93D-0210E83884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id="{9954A99E-7CBA-C087-838F-6540B31BC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la phrase en silence. Écrivez la bonne réponse sur vos ardoises.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0768CFC-72CE-40AE-10FE-FA1EE0306AA7}"/>
              </a:ext>
            </a:extLst>
          </p:cNvPr>
          <p:cNvSpPr txBox="1"/>
          <p:nvPr/>
        </p:nvSpPr>
        <p:spPr>
          <a:xfrm>
            <a:off x="425827" y="3201562"/>
            <a:ext cx="81536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La maison est </a:t>
            </a:r>
            <a:r>
              <a:rPr lang="fr-FR" sz="3200" b="1" dirty="0">
                <a:solidFill>
                  <a:srgbClr val="2196B1"/>
                </a:solidFill>
                <a:latin typeface="Dosis SemiBold" pitchFamily="2" charset="0"/>
                <a:cs typeface="Arial" panose="020B0604020202020204" pitchFamily="34" charset="0"/>
              </a:rPr>
              <a:t>__________ 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E17D546-C43A-8D26-050C-B8431B1F1EAE}"/>
              </a:ext>
            </a:extLst>
          </p:cNvPr>
          <p:cNvSpPr/>
          <p:nvPr/>
        </p:nvSpPr>
        <p:spPr>
          <a:xfrm>
            <a:off x="1876097" y="2141572"/>
            <a:ext cx="2160589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jolie </a:t>
            </a:r>
            <a:endParaRPr lang="fr-MA" sz="2400" b="1" dirty="0">
              <a:solidFill>
                <a:srgbClr val="C6C6C6"/>
              </a:solidFill>
              <a:latin typeface="Dosis SemiBold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D659076E-FB46-2A2E-71CA-3C7005AF1B14}"/>
              </a:ext>
            </a:extLst>
          </p:cNvPr>
          <p:cNvSpPr/>
          <p:nvPr/>
        </p:nvSpPr>
        <p:spPr>
          <a:xfrm>
            <a:off x="4870833" y="2141572"/>
            <a:ext cx="2160588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joli</a:t>
            </a:r>
            <a:endParaRPr lang="fr-MA" sz="24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52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D57F23-4800-C92A-4DA7-609AEB210D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3">
            <a:extLst>
              <a:ext uri="{FF2B5EF4-FFF2-40B4-BE49-F238E27FC236}">
                <a16:creationId xmlns:a16="http://schemas.microsoft.com/office/drawing/2014/main" id="{386D71D9-4D11-E5B3-D452-960B2CE49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9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4F23B3F-B1A8-0568-4C89-EEB4390B16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C7499A6A-4AE0-11FF-D02A-8B78CFA6712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DFC5BFDE-9B9E-5018-1EC3-1D2785AB3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6AFCBA6C-DFF9-BC63-64DA-E2F7AF373D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498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3FE3D6-7C17-39ED-6F33-8672F9C4B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C64D3418-41BF-08FE-E83B-B5EBB842148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0A684923-64D3-F944-1858-4F6431F0D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9CFA722-36C4-71F9-66E1-613CEE003F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id="{F5C84D4B-510D-B35C-230F-2F32EFBA5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Qui veut expliquer la réponse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D69CED-1FE5-600B-CD02-61E9EC7A68A8}"/>
              </a:ext>
            </a:extLst>
          </p:cNvPr>
          <p:cNvSpPr txBox="1"/>
          <p:nvPr/>
        </p:nvSpPr>
        <p:spPr>
          <a:xfrm>
            <a:off x="425827" y="3201562"/>
            <a:ext cx="81536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La maison est </a:t>
            </a:r>
            <a:r>
              <a:rPr lang="fr-FR" sz="3200" b="1" dirty="0">
                <a:solidFill>
                  <a:srgbClr val="2196B1"/>
                </a:solidFill>
                <a:latin typeface="Dosis SemiBold" pitchFamily="2" charset="0"/>
                <a:cs typeface="Arial" panose="020B0604020202020204" pitchFamily="34" charset="0"/>
              </a:rPr>
              <a:t>jolie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37773A7-3E53-BBDB-0B5D-AC9B4CDEDFCB}"/>
              </a:ext>
            </a:extLst>
          </p:cNvPr>
          <p:cNvSpPr/>
          <p:nvPr/>
        </p:nvSpPr>
        <p:spPr>
          <a:xfrm>
            <a:off x="1876097" y="2141572"/>
            <a:ext cx="2160589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jolie </a:t>
            </a:r>
            <a:endParaRPr lang="fr-MA" sz="2400" b="1" dirty="0">
              <a:solidFill>
                <a:srgbClr val="C6C6C6"/>
              </a:solidFill>
              <a:latin typeface="Dosis SemiBold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9F7409A-5931-E50F-B87F-70956B1E7874}"/>
              </a:ext>
            </a:extLst>
          </p:cNvPr>
          <p:cNvSpPr/>
          <p:nvPr/>
        </p:nvSpPr>
        <p:spPr>
          <a:xfrm>
            <a:off x="4870833" y="2141572"/>
            <a:ext cx="2160588" cy="61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 SemiBold" pitchFamily="2" charset="0"/>
                <a:cs typeface="Arial" panose="020B0604020202020204" pitchFamily="34" charset="0"/>
              </a:rPr>
              <a:t>joli</a:t>
            </a:r>
            <a:endParaRPr lang="fr-MA" sz="2400" b="1" dirty="0">
              <a:solidFill>
                <a:schemeClr val="bg1">
                  <a:lumMod val="65000"/>
                </a:schemeClr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69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2DC8C-8C08-69EE-62E5-D79B9067BE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0A6B928F-BC6C-6855-2D26-B6AEC027850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2E1B561C-3BB4-D2B9-1B65-08BC984851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85F6050-4475-6680-4E28-EA941CA09A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id="{EF229D75-405F-8111-AF9C-97BD173FB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la phrase en silence. Écrivez la bonne réponse sur vos ardoises.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D225516-9986-0176-BBC6-3E4B785FC4C7}"/>
              </a:ext>
            </a:extLst>
          </p:cNvPr>
          <p:cNvSpPr txBox="1"/>
          <p:nvPr/>
        </p:nvSpPr>
        <p:spPr>
          <a:xfrm>
            <a:off x="425827" y="3201562"/>
            <a:ext cx="81536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Les chiens de Jalal sont </a:t>
            </a:r>
            <a:r>
              <a:rPr lang="fr-FR" sz="3200" b="1" dirty="0">
                <a:solidFill>
                  <a:srgbClr val="2196B1"/>
                </a:solidFill>
                <a:latin typeface="Dosis SemiBold" pitchFamily="2" charset="0"/>
                <a:cs typeface="Arial" panose="020B0604020202020204" pitchFamily="34" charset="0"/>
              </a:rPr>
              <a:t>__________ 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C78C6654-775B-CE4E-87F1-368858C26FB5}"/>
              </a:ext>
            </a:extLst>
          </p:cNvPr>
          <p:cNvSpPr/>
          <p:nvPr/>
        </p:nvSpPr>
        <p:spPr>
          <a:xfrm>
            <a:off x="1876097" y="2141572"/>
            <a:ext cx="2160589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méchants </a:t>
            </a:r>
            <a:endParaRPr lang="fr-MA" sz="2400" b="1" dirty="0">
              <a:solidFill>
                <a:srgbClr val="C6C6C6"/>
              </a:solidFill>
              <a:latin typeface="Dosis SemiBold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0F5EC05-5A59-C7BD-6232-FBA04D2B5468}"/>
              </a:ext>
            </a:extLst>
          </p:cNvPr>
          <p:cNvSpPr/>
          <p:nvPr/>
        </p:nvSpPr>
        <p:spPr>
          <a:xfrm>
            <a:off x="4870833" y="2141572"/>
            <a:ext cx="2160588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méchantes</a:t>
            </a:r>
            <a:endParaRPr lang="fr-MA" sz="24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9274F4-090B-AE1C-42E0-D5B2645DEE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3">
            <a:extLst>
              <a:ext uri="{FF2B5EF4-FFF2-40B4-BE49-F238E27FC236}">
                <a16:creationId xmlns:a16="http://schemas.microsoft.com/office/drawing/2014/main" id="{4D494487-9E5C-9C99-4572-7676779EF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9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3C80E50-AA3A-29C1-E171-79D72528D1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711ECD58-7542-1F73-81E8-7E51047A7BB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B322201E-D1B0-58C7-45E6-03756147E4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90945B2-BB61-6F52-0D4A-D173852586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131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6976D6-4024-B886-8AE3-BDC6920C7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F8C423A0-D9AE-133B-7A8C-9EF20B23AE6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163EA9CB-379B-DAFB-8E56-EDDFD7B361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5610663-FA69-2694-2AB3-D9E7044776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id="{679F7F80-6B3E-1360-CD7D-AA0EFBF13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Qui veut expliquer la réponse 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AF37113-FEE6-C452-83A4-18B31E5DFE0D}"/>
              </a:ext>
            </a:extLst>
          </p:cNvPr>
          <p:cNvSpPr txBox="1"/>
          <p:nvPr/>
        </p:nvSpPr>
        <p:spPr>
          <a:xfrm>
            <a:off x="425827" y="3201562"/>
            <a:ext cx="81536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Les chiens de Jalal sont </a:t>
            </a:r>
            <a:r>
              <a:rPr lang="fr-FR" sz="3200" b="1" dirty="0">
                <a:solidFill>
                  <a:srgbClr val="2196B1"/>
                </a:solidFill>
                <a:latin typeface="Dosis SemiBold" pitchFamily="2" charset="0"/>
                <a:cs typeface="Arial" panose="020B0604020202020204" pitchFamily="34" charset="0"/>
              </a:rPr>
              <a:t>méchants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8ACBAC71-1A04-316A-7838-BF3D6432D921}"/>
              </a:ext>
            </a:extLst>
          </p:cNvPr>
          <p:cNvSpPr/>
          <p:nvPr/>
        </p:nvSpPr>
        <p:spPr>
          <a:xfrm>
            <a:off x="1876097" y="2141572"/>
            <a:ext cx="2160589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méchants </a:t>
            </a:r>
            <a:endParaRPr lang="fr-MA" sz="2400" b="1" dirty="0">
              <a:solidFill>
                <a:srgbClr val="C6C6C6"/>
              </a:solidFill>
              <a:latin typeface="Dosis SemiBold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7604A0A-E3CC-2C54-701E-1CA5AE9CB447}"/>
              </a:ext>
            </a:extLst>
          </p:cNvPr>
          <p:cNvSpPr/>
          <p:nvPr/>
        </p:nvSpPr>
        <p:spPr>
          <a:xfrm>
            <a:off x="4870833" y="2141572"/>
            <a:ext cx="2160588" cy="61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 SemiBold" pitchFamily="2" charset="0"/>
                <a:cs typeface="Arial" panose="020B0604020202020204" pitchFamily="34" charset="0"/>
              </a:rPr>
              <a:t>méchantes</a:t>
            </a:r>
            <a:endParaRPr lang="fr-MA" sz="2400" b="1" dirty="0">
              <a:solidFill>
                <a:schemeClr val="bg1">
                  <a:lumMod val="65000"/>
                </a:schemeClr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95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B7E3C5-5E42-7130-9FFC-2302C1AD18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911EE323-43CB-A847-4055-AD3E5997842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57DD4ED2-4225-C2CB-7942-B59EFA060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6239008-19FB-5A68-4D2E-1EF995560F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id="{911F4E24-225B-F6A6-65C7-33EC81B7E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la phrase en silence. Écrivez la bonne réponse sur vos ardoises.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BD8543A-403A-78B3-81D7-EFF2040BDDDD}"/>
              </a:ext>
            </a:extLst>
          </p:cNvPr>
          <p:cNvSpPr txBox="1"/>
          <p:nvPr/>
        </p:nvSpPr>
        <p:spPr>
          <a:xfrm>
            <a:off x="495186" y="3201562"/>
            <a:ext cx="815362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J’ai rendez-vous avec mon ami à 19h. Il est 18h.</a:t>
            </a:r>
          </a:p>
          <a:p>
            <a:pPr lvl="0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Le rendez-vous est </a:t>
            </a:r>
            <a:r>
              <a:rPr lang="fr-FR" sz="3200" b="1" dirty="0">
                <a:solidFill>
                  <a:srgbClr val="2196B1"/>
                </a:solidFill>
                <a:latin typeface="Dosis SemiBold" pitchFamily="2" charset="0"/>
                <a:cs typeface="Arial" panose="020B0604020202020204" pitchFamily="34" charset="0"/>
              </a:rPr>
              <a:t>__________ 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91D90C2-8E2E-C9A8-362F-796903AB8DEF}"/>
              </a:ext>
            </a:extLst>
          </p:cNvPr>
          <p:cNvSpPr/>
          <p:nvPr/>
        </p:nvSpPr>
        <p:spPr>
          <a:xfrm>
            <a:off x="1261238" y="2141572"/>
            <a:ext cx="3059223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dans une heure </a:t>
            </a:r>
            <a:endParaRPr lang="fr-MA" sz="2400" b="1" dirty="0">
              <a:solidFill>
                <a:srgbClr val="C6C6C6"/>
              </a:solidFill>
              <a:latin typeface="Dosis SemiBold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B85E82E9-8B61-2499-16B4-8E48AB7EFB61}"/>
              </a:ext>
            </a:extLst>
          </p:cNvPr>
          <p:cNvSpPr/>
          <p:nvPr/>
        </p:nvSpPr>
        <p:spPr>
          <a:xfrm>
            <a:off x="4996957" y="2141572"/>
            <a:ext cx="3059222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dans une demi-heure</a:t>
            </a:r>
            <a:endParaRPr lang="fr-MA" sz="24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09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F76792-487F-0AE0-5F01-99CBF32B9E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3">
            <a:extLst>
              <a:ext uri="{FF2B5EF4-FFF2-40B4-BE49-F238E27FC236}">
                <a16:creationId xmlns:a16="http://schemas.microsoft.com/office/drawing/2014/main" id="{A692BBC8-94A3-A2A4-D352-553131020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9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EEB0AA2-F0B5-CB91-518A-60CE8B0B9C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49F59A10-1C95-10E1-506D-1E43CEFE756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07E662A0-616A-8F17-F779-4B1AAFEB2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83C19DC-DAEE-FF3F-62D9-B094340037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774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A4634621-90A1-9097-64FE-7E7C31F05198}"/>
              </a:ext>
            </a:extLst>
          </p:cNvPr>
          <p:cNvSpPr/>
          <p:nvPr/>
        </p:nvSpPr>
        <p:spPr>
          <a:xfrm>
            <a:off x="4870382" y="2369548"/>
            <a:ext cx="3732659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B7D7D3B8-245B-822C-D89F-57F16AFB6C1C}"/>
              </a:ext>
            </a:extLst>
          </p:cNvPr>
          <p:cNvSpPr/>
          <p:nvPr/>
        </p:nvSpPr>
        <p:spPr>
          <a:xfrm>
            <a:off x="413887" y="2387067"/>
            <a:ext cx="4129238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3080D14-66A9-CA0D-439E-A1B3E6C783A7}"/>
              </a:ext>
            </a:extLst>
          </p:cNvPr>
          <p:cNvSpPr/>
          <p:nvPr/>
        </p:nvSpPr>
        <p:spPr>
          <a:xfrm>
            <a:off x="4870383" y="3091197"/>
            <a:ext cx="3804812" cy="2405146"/>
          </a:xfrm>
          <a:prstGeom prst="roundRect">
            <a:avLst>
              <a:gd name="adj" fmla="val 7549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60614691-22DC-9AA0-152D-DA42CC19D203}"/>
              </a:ext>
            </a:extLst>
          </p:cNvPr>
          <p:cNvSpPr/>
          <p:nvPr/>
        </p:nvSpPr>
        <p:spPr>
          <a:xfrm>
            <a:off x="413886" y="3062321"/>
            <a:ext cx="4177364" cy="2405146"/>
          </a:xfrm>
          <a:prstGeom prst="roundRect">
            <a:avLst>
              <a:gd name="adj" fmla="val 8768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00ACA4"/>
                </a:solidFill>
              </a:rPr>
              <a:t>Pictogrammes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D7F8747-B10C-6688-D210-416D6A40C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76" y="3078508"/>
            <a:ext cx="1486736" cy="1384473"/>
          </a:xfrm>
          <a:prstGeom prst="rect">
            <a:avLst/>
          </a:prstGeom>
        </p:spPr>
      </p:pic>
      <p:pic>
        <p:nvPicPr>
          <p:cNvPr id="13" name="Espace réservé pour une image  15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76EB041-A14E-90C1-A5C4-7A06A89AD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5" b="15661"/>
          <a:stretch>
            <a:fillRect/>
          </a:stretch>
        </p:blipFill>
        <p:spPr>
          <a:xfrm>
            <a:off x="5200940" y="3286180"/>
            <a:ext cx="1577821" cy="104631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C47101B-F13B-CD1D-3895-1465685660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93" b="11327"/>
          <a:stretch>
            <a:fillRect/>
          </a:stretch>
        </p:blipFill>
        <p:spPr>
          <a:xfrm>
            <a:off x="2810222" y="3216327"/>
            <a:ext cx="1393969" cy="1256076"/>
          </a:xfrm>
          <a:prstGeom prst="ellipse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31ABA83-526D-4C40-5DE7-2F8664623E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4521" y="3436723"/>
            <a:ext cx="1060039" cy="622773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ABAB9CF9-583C-D22B-6FBC-E36FC04EFCAA}"/>
              </a:ext>
            </a:extLst>
          </p:cNvPr>
          <p:cNvSpPr txBox="1"/>
          <p:nvPr/>
        </p:nvSpPr>
        <p:spPr>
          <a:xfrm>
            <a:off x="1538878" y="2479140"/>
            <a:ext cx="2143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parle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EEDC8D4-2152-B186-D017-39DEE08AF553}"/>
              </a:ext>
            </a:extLst>
          </p:cNvPr>
          <p:cNvSpPr txBox="1"/>
          <p:nvPr/>
        </p:nvSpPr>
        <p:spPr>
          <a:xfrm>
            <a:off x="5593605" y="2445506"/>
            <a:ext cx="2319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Diffusion d’un média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59506D7-037B-F526-4725-21B6D96C861C}"/>
              </a:ext>
            </a:extLst>
          </p:cNvPr>
          <p:cNvSpPr txBox="1"/>
          <p:nvPr/>
        </p:nvSpPr>
        <p:spPr>
          <a:xfrm>
            <a:off x="701736" y="4673649"/>
            <a:ext cx="1906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Expliquer, donner une consigne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717ABA6-30A3-FAAD-8DCF-BAB1B7E96E98}"/>
              </a:ext>
            </a:extLst>
          </p:cNvPr>
          <p:cNvSpPr txBox="1"/>
          <p:nvPr/>
        </p:nvSpPr>
        <p:spPr>
          <a:xfrm>
            <a:off x="5068728" y="4558145"/>
            <a:ext cx="1822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Média en cours de diffusion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1339EE9-67AA-00E9-E9C0-BC51E26AF252}"/>
              </a:ext>
            </a:extLst>
          </p:cNvPr>
          <p:cNvSpPr txBox="1"/>
          <p:nvPr/>
        </p:nvSpPr>
        <p:spPr>
          <a:xfrm>
            <a:off x="3085923" y="4692898"/>
            <a:ext cx="1079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Désigner un élève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1B8BBA3-D7E9-F5F2-CBC2-8C40C40505DA}"/>
              </a:ext>
            </a:extLst>
          </p:cNvPr>
          <p:cNvSpPr txBox="1"/>
          <p:nvPr/>
        </p:nvSpPr>
        <p:spPr>
          <a:xfrm>
            <a:off x="6882099" y="4435623"/>
            <a:ext cx="1822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 du média. Passer au slide suivant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B844839-3AA5-297E-59E2-1EB658425B9D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B135D9E-2FAB-347F-3571-811EEE99CC1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66D98C7-2DB6-372A-8B32-B3318DC2381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3A63E897-CFDB-F535-82EA-814C1B4ABA90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489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E1467D-885D-DBAC-E674-F8AE79EF55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9B1C0726-0701-18F8-D783-840AD4CC3DE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D253854C-5B45-347B-1154-51B6A6E866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5F5D6E8-28DD-BD8D-924B-A0FE570716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id="{36F1123E-AFBA-5A7E-9D47-9A8BC5897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Qui veut expliquer la réponse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01BD5AF-7B95-82E4-0E29-6E15B2C83980}"/>
              </a:ext>
            </a:extLst>
          </p:cNvPr>
          <p:cNvSpPr txBox="1"/>
          <p:nvPr/>
        </p:nvSpPr>
        <p:spPr>
          <a:xfrm>
            <a:off x="495186" y="3201562"/>
            <a:ext cx="815362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J’ai rendez-vous avec mon ami à 19h. Il est 18h.</a:t>
            </a:r>
          </a:p>
          <a:p>
            <a:pPr lvl="0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Le rendez-vous est </a:t>
            </a:r>
            <a:r>
              <a:rPr lang="fr-FR" sz="3200" b="1" dirty="0">
                <a:solidFill>
                  <a:srgbClr val="2196B1"/>
                </a:solidFill>
                <a:latin typeface="Dosis SemiBold" pitchFamily="2" charset="0"/>
                <a:cs typeface="Arial" panose="020B0604020202020204" pitchFamily="34" charset="0"/>
              </a:rPr>
              <a:t>dans une heure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DE000F87-6ED3-E74E-5ECA-C0616E1EFCAA}"/>
              </a:ext>
            </a:extLst>
          </p:cNvPr>
          <p:cNvSpPr/>
          <p:nvPr/>
        </p:nvSpPr>
        <p:spPr>
          <a:xfrm>
            <a:off x="1261238" y="2141572"/>
            <a:ext cx="3059223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dans une heure </a:t>
            </a:r>
            <a:endParaRPr lang="fr-MA" sz="2400" b="1" dirty="0">
              <a:solidFill>
                <a:srgbClr val="C6C6C6"/>
              </a:solidFill>
              <a:latin typeface="Dosis SemiBold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9C023F74-DEA9-9DE1-F161-2F936F97FA9A}"/>
              </a:ext>
            </a:extLst>
          </p:cNvPr>
          <p:cNvSpPr/>
          <p:nvPr/>
        </p:nvSpPr>
        <p:spPr>
          <a:xfrm>
            <a:off x="4996957" y="2141572"/>
            <a:ext cx="3059222" cy="61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 SemiBold" pitchFamily="2" charset="0"/>
                <a:cs typeface="Arial" panose="020B0604020202020204" pitchFamily="34" charset="0"/>
              </a:rPr>
              <a:t>dans une demi-heure</a:t>
            </a:r>
            <a:endParaRPr lang="fr-MA" sz="2400" b="1" dirty="0">
              <a:solidFill>
                <a:schemeClr val="bg1">
                  <a:lumMod val="65000"/>
                </a:schemeClr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82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8F46B9-B94D-F4F6-09F5-66AB3A5A41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97F046C7-0148-D296-766B-00D58B9FEEC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73EFFD7-2B68-DF88-3D11-F3EEDCB42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7A7F545-612C-7504-6D62-0BC22611B3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id="{AC687545-C476-12AF-486A-0FA09170C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la phrase en silence. Écrivez la bonne réponse sur vos ardoises.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4C1DAAE-7291-1953-C4AC-527CB5327D7E}"/>
              </a:ext>
            </a:extLst>
          </p:cNvPr>
          <p:cNvSpPr txBox="1"/>
          <p:nvPr/>
        </p:nvSpPr>
        <p:spPr>
          <a:xfrm>
            <a:off x="920143" y="3185796"/>
            <a:ext cx="815362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Je joue un match demain. </a:t>
            </a:r>
          </a:p>
          <a:p>
            <a:pPr lvl="0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Le match est  </a:t>
            </a:r>
            <a:r>
              <a:rPr lang="fr-FR" sz="3200" b="1" dirty="0">
                <a:solidFill>
                  <a:srgbClr val="2196B1"/>
                </a:solidFill>
                <a:latin typeface="Dosis SemiBold" pitchFamily="2" charset="0"/>
                <a:cs typeface="Arial" panose="020B0604020202020204" pitchFamily="34" charset="0"/>
              </a:rPr>
              <a:t>__________ 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3C2DE90-8473-686A-785B-29AF965BB6CD}"/>
              </a:ext>
            </a:extLst>
          </p:cNvPr>
          <p:cNvSpPr/>
          <p:nvPr/>
        </p:nvSpPr>
        <p:spPr>
          <a:xfrm>
            <a:off x="1261238" y="2141572"/>
            <a:ext cx="3059223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dans un jour </a:t>
            </a:r>
            <a:endParaRPr lang="fr-MA" sz="2400" b="1" dirty="0">
              <a:solidFill>
                <a:srgbClr val="C6C6C6"/>
              </a:solidFill>
              <a:latin typeface="Dosis SemiBold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BD39D5BF-2309-170A-139D-0BB6CEEA6FD3}"/>
              </a:ext>
            </a:extLst>
          </p:cNvPr>
          <p:cNvSpPr/>
          <p:nvPr/>
        </p:nvSpPr>
        <p:spPr>
          <a:xfrm>
            <a:off x="4996957" y="2141572"/>
            <a:ext cx="3059222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dans une semaine</a:t>
            </a:r>
            <a:endParaRPr lang="fr-MA" sz="24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77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E6D664-B2E0-1AD3-0983-B22ED31BED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3">
            <a:extLst>
              <a:ext uri="{FF2B5EF4-FFF2-40B4-BE49-F238E27FC236}">
                <a16:creationId xmlns:a16="http://schemas.microsoft.com/office/drawing/2014/main" id="{DAFBF18A-EC06-281C-025A-E69F726F0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9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0911389-1CB4-E5F7-5D56-FDF382156A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57941EF9-C9B7-8F79-CB55-2666D2DD779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4AEBF374-4F95-A5C5-639F-47B3948A8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A4B307F-4392-7C1D-F185-67C5283408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963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9A5DEA-C168-0968-A0BD-E8E4316E16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C6EFD9BE-9860-AA78-E40C-3CF87D0BC2C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EE25B28D-85BA-2AE4-6CCB-74885A3FB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CEB868D-1FF6-DDBE-30FC-A050426513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id="{5A2EBE3F-3F0F-61F4-8BC9-9ADA51973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Qui veut expliquer la réponse 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A65A8A5-9A15-8D1C-640F-1B474900585D}"/>
              </a:ext>
            </a:extLst>
          </p:cNvPr>
          <p:cNvSpPr txBox="1"/>
          <p:nvPr/>
        </p:nvSpPr>
        <p:spPr>
          <a:xfrm>
            <a:off x="1576957" y="3185796"/>
            <a:ext cx="6840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Je joue un match demain. </a:t>
            </a:r>
          </a:p>
          <a:p>
            <a:pPr lvl="0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Le match est  </a:t>
            </a:r>
            <a:r>
              <a:rPr lang="fr-FR" sz="3200" b="1" dirty="0">
                <a:solidFill>
                  <a:srgbClr val="2196B1"/>
                </a:solidFill>
                <a:latin typeface="Dosis SemiBold" pitchFamily="2" charset="0"/>
                <a:cs typeface="Arial" panose="020B0604020202020204" pitchFamily="34" charset="0"/>
              </a:rPr>
              <a:t>dans un jour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DA0893A-82A4-2EE7-AFDF-862E1ED27DC1}"/>
              </a:ext>
            </a:extLst>
          </p:cNvPr>
          <p:cNvSpPr/>
          <p:nvPr/>
        </p:nvSpPr>
        <p:spPr>
          <a:xfrm>
            <a:off x="1261238" y="2141572"/>
            <a:ext cx="3059223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dans un jour </a:t>
            </a:r>
            <a:endParaRPr lang="fr-MA" sz="2400" b="1" dirty="0">
              <a:solidFill>
                <a:srgbClr val="C6C6C6"/>
              </a:solidFill>
              <a:latin typeface="Dosis SemiBold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ABA8922-A5CC-30DD-0003-44F2D32D0069}"/>
              </a:ext>
            </a:extLst>
          </p:cNvPr>
          <p:cNvSpPr/>
          <p:nvPr/>
        </p:nvSpPr>
        <p:spPr>
          <a:xfrm>
            <a:off x="4996957" y="2141572"/>
            <a:ext cx="3059222" cy="61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 SemiBold" pitchFamily="2" charset="0"/>
                <a:cs typeface="Arial" panose="020B0604020202020204" pitchFamily="34" charset="0"/>
              </a:rPr>
              <a:t>dans une semaine</a:t>
            </a:r>
            <a:endParaRPr lang="fr-MA" sz="2400" b="1" dirty="0">
              <a:solidFill>
                <a:schemeClr val="bg1">
                  <a:lumMod val="65000"/>
                </a:schemeClr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59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3342DD-10FB-E2F6-82B2-3128AFB48D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9D23E10C-51FB-1DE7-3057-00A44420C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cahiers.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0AD9C61-C71D-9789-4327-1EDB7C31360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985429" y="2260627"/>
            <a:ext cx="3173141" cy="2336745"/>
          </a:xfrm>
          <a:prstGeom prst="roundRect">
            <a:avLst>
              <a:gd name="adj" fmla="val 6988"/>
            </a:avLst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97667B03-0E68-6B1C-1EAB-581976C81D5F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FA254A52-1689-E418-E46B-F2DD76ED0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305AE70-86B3-65B5-76E8-AEC8AC7248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111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FD72D1-97F3-EDC3-F498-62E6964CE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9990B8BC-7F62-8BAE-60F5-15E89AEDC6C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BC90F48E-1334-D3CA-04E1-1AD0AAE44F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5B8BD6C-70BE-49B2-4483-EECC0B6B47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id="{B798E485-7E82-7351-F499-4602DDFAE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Transformez la phrase suivante comme dans l’exemple. Écrivez la réponse sur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vos cahiers.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914DFBE-1392-570C-7EEA-2C07342C13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000" y="2043378"/>
            <a:ext cx="6840000" cy="278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44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F77479-B51B-16A5-87D3-546D0B927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369E889D-D3A9-5CB5-8AFC-246774F5D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sa phrase ?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6109A1E-E319-68D2-E15B-BED35AC458D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985429" y="2260627"/>
            <a:ext cx="3173141" cy="2336745"/>
          </a:xfrm>
          <a:prstGeom prst="roundRect">
            <a:avLst>
              <a:gd name="adj" fmla="val 6988"/>
            </a:avLst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2FEC994E-263F-00A0-8363-FDB4DEDABC8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EF74A411-EBDB-63DC-658B-B174B24CD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9356B30-4B28-6022-3747-1CB948A16C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298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821514-2289-4C7A-E606-FCBE622969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E4DA7202-7489-CBEA-82FA-0F8F6B11D87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B80B72C7-B583-F0A3-4CA3-B779D6DB73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C835843-0E5F-73E8-F068-1FF4E8170E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id="{230A2170-D9F3-4D96-7054-7CC3DB278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Qui veut expliquer la réponse 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D382BB8-F59A-53FB-36D4-612F8B56B7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000" y="2043378"/>
            <a:ext cx="6840000" cy="278828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BEA8BE3-8741-59DC-ED6B-8B40FF19A639}"/>
              </a:ext>
            </a:extLst>
          </p:cNvPr>
          <p:cNvSpPr txBox="1"/>
          <p:nvPr/>
        </p:nvSpPr>
        <p:spPr>
          <a:xfrm>
            <a:off x="2363326" y="3917035"/>
            <a:ext cx="81536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Le parc est </a:t>
            </a:r>
            <a:r>
              <a:rPr lang="fr-FR" sz="3200" b="1" dirty="0">
                <a:solidFill>
                  <a:srgbClr val="2196B1"/>
                </a:solidFill>
                <a:latin typeface="Dosis SemiBold" pitchFamily="2" charset="0"/>
                <a:cs typeface="Arial" panose="020B0604020202020204" pitchFamily="34" charset="0"/>
              </a:rPr>
              <a:t>derrière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 le café.</a:t>
            </a:r>
          </a:p>
        </p:txBody>
      </p:sp>
    </p:spTree>
    <p:extLst>
      <p:ext uri="{BB962C8B-B14F-4D97-AF65-F5344CB8AC3E}">
        <p14:creationId xmlns:p14="http://schemas.microsoft.com/office/powerpoint/2010/main" val="156002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33E23-8FCD-C2BD-5F88-372FD6EEED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D96DFD81-79FA-E2FA-FF2C-67B2C08F985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E542BB24-F285-2C56-CBDC-217032552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DEBB3FB-584C-0CEF-D3A7-9616F7C2C9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62FB5A1A-67A8-B7FF-BACE-8D1292D353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3889" y="2283638"/>
            <a:ext cx="5556221" cy="2290723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F1EA21A2-C8DE-9161-0956-3E0EE91C9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Transformez la phrase suivante comme dans l’exemple. Écrivez la réponse sur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vos cahiers.</a:t>
            </a:r>
          </a:p>
        </p:txBody>
      </p:sp>
    </p:spTree>
    <p:extLst>
      <p:ext uri="{BB962C8B-B14F-4D97-AF65-F5344CB8AC3E}">
        <p14:creationId xmlns:p14="http://schemas.microsoft.com/office/powerpoint/2010/main" val="237485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17C8BE-F8F8-CF6A-EA73-F4412211DD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D220E0E7-3DCE-5398-5726-DF74AC180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sa phrase ?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D604A3F-16B8-5FFB-873C-12C11E89F0E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985429" y="2260627"/>
            <a:ext cx="3173141" cy="2336745"/>
          </a:xfrm>
          <a:prstGeom prst="roundRect">
            <a:avLst>
              <a:gd name="adj" fmla="val 6988"/>
            </a:avLst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83F92965-4A20-BFA0-FBAE-18668F4F081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5A50E51D-D1E4-F24C-360B-4EF50D770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E44A528-0655-1815-F368-17AE52D90E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758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D09737C9-5AD9-0BC6-B728-F86997004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571" y="1191108"/>
            <a:ext cx="7886700" cy="720000"/>
          </a:xfrm>
        </p:spPr>
        <p:txBody>
          <a:bodyPr/>
          <a:lstStyle/>
          <a:p>
            <a:r>
              <a:rPr lang="fr-MA" sz="3200">
                <a:solidFill>
                  <a:srgbClr val="424D7B"/>
                </a:solidFill>
              </a:rPr>
              <a:t>Contenu de la semaine </a:t>
            </a:r>
            <a:endParaRPr lang="fr-MA" sz="3200" dirty="0">
              <a:solidFill>
                <a:srgbClr val="424D7B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4A102EB-E371-0B3E-BA97-A3276E7EC0AF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0C6BF0C-0CC0-3327-BEB0-CF583B98B48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E69ECA-F4E6-7D1E-6B82-458AE2E4B0B3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A188D8EA-339E-700C-3A2F-8ED9EFF01D23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6C55D29E-410F-2471-D8F4-FDFFDE01F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397" y="2610577"/>
            <a:ext cx="1461313" cy="234963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3DD7375-A870-3BA8-783F-DC79FDD8D2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3583" y="2610464"/>
            <a:ext cx="1579874" cy="234986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BA615A2-6DB0-07EC-765B-5EE1FDD096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3330" y="2610464"/>
            <a:ext cx="1490064" cy="234986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7DB6B97-7E0A-22FD-C84F-0288635928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3267" y="2610464"/>
            <a:ext cx="1539844" cy="234986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18E3A14-BBDF-2CE6-486F-2583867B4D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2984" y="2610464"/>
            <a:ext cx="1474501" cy="234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82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80B247-4D13-36D6-18AC-B8A6297A7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670146C-49A6-498B-7797-49849D5E7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889" y="2283638"/>
            <a:ext cx="5556221" cy="2290723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4115A0E9-CFBC-C2ED-4765-0AD612DBA4B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490F7EE0-1C58-84D8-DDF9-00842B678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12E5447-C6A5-D6E5-2D2F-9F9D919FE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id="{1B11E87B-D75F-E103-ED55-101838A6F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Qui veut expliquer la réponse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F1E657D-5832-D403-8CB8-444A18700584}"/>
              </a:ext>
            </a:extLst>
          </p:cNvPr>
          <p:cNvSpPr txBox="1"/>
          <p:nvPr/>
        </p:nvSpPr>
        <p:spPr>
          <a:xfrm>
            <a:off x="2647105" y="3835697"/>
            <a:ext cx="81536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Amine voudrait </a:t>
            </a:r>
            <a:r>
              <a:rPr lang="fr-FR" sz="3200" b="1" dirty="0">
                <a:solidFill>
                  <a:srgbClr val="2196B1"/>
                </a:solidFill>
                <a:latin typeface="Dosis SemiBold" pitchFamily="2" charset="0"/>
                <a:cs typeface="Arial" panose="020B0604020202020204" pitchFamily="34" charset="0"/>
              </a:rPr>
              <a:t>un litre d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’eau.</a:t>
            </a:r>
          </a:p>
        </p:txBody>
      </p:sp>
    </p:spTree>
    <p:extLst>
      <p:ext uri="{BB962C8B-B14F-4D97-AF65-F5344CB8AC3E}">
        <p14:creationId xmlns:p14="http://schemas.microsoft.com/office/powerpoint/2010/main" val="147288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8945D2-74A2-948C-9856-1C18AF29A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AE880FFC-7B23-A613-BC1B-D2F4CA488DA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45538096-F653-DC5E-6770-707CD5AB4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9CF21C3-8A35-F4B7-0A83-512FAD5CFB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B137BD0B-9B52-8CED-A35B-66D2BE87E4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1133" y="2194211"/>
            <a:ext cx="5801733" cy="2469577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69BCA04B-0066-8109-37C1-278FC9B59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Transformez la phrase suivante comme dans l’exemple. Écrivez la réponse sur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vos cahiers.</a:t>
            </a:r>
          </a:p>
        </p:txBody>
      </p:sp>
    </p:spTree>
    <p:extLst>
      <p:ext uri="{BB962C8B-B14F-4D97-AF65-F5344CB8AC3E}">
        <p14:creationId xmlns:p14="http://schemas.microsoft.com/office/powerpoint/2010/main" val="126547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B68148-D51A-53B1-72E2-FCB92FF89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7E9037B7-37BD-C379-0440-C278A65F5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sa phrase ?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5940440-FB4C-1312-792E-ACB4C7E84DE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985429" y="2260627"/>
            <a:ext cx="3173141" cy="2336745"/>
          </a:xfrm>
          <a:prstGeom prst="roundRect">
            <a:avLst>
              <a:gd name="adj" fmla="val 6988"/>
            </a:avLst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E1E80A95-D8DA-55B3-125E-10F5AFCCA03F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1DD47675-D557-7C14-2A65-6CBED7E9C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1C9C6DB-2F0B-62FA-FF0A-D73F43658F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234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DB1C9A-F1FA-7F05-73A4-1DC268EA08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0700AF1-B83C-52E3-44F2-6E1DC8CCEB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-1" b="-19264"/>
          <a:stretch>
            <a:fillRect/>
          </a:stretch>
        </p:blipFill>
        <p:spPr>
          <a:xfrm>
            <a:off x="1671133" y="2194211"/>
            <a:ext cx="5801733" cy="2945348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4F78C69F-73C0-AA11-271B-BB3FE5B4BE1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C06032AD-9AB4-E992-8377-511F6DE54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C29EC00-567D-7E94-370F-FD66FC707E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id="{CF19B14D-66BF-F9C1-7E40-7FB07733E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Qui veut expliquer la réponse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69CE292-B7C2-5502-7A87-5E13E6168A00}"/>
              </a:ext>
            </a:extLst>
          </p:cNvPr>
          <p:cNvSpPr txBox="1"/>
          <p:nvPr/>
        </p:nvSpPr>
        <p:spPr>
          <a:xfrm>
            <a:off x="990372" y="3899828"/>
            <a:ext cx="81536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C’est mon ami </a:t>
            </a:r>
            <a:r>
              <a:rPr lang="fr-FR" sz="3200" b="1" dirty="0">
                <a:solidFill>
                  <a:srgbClr val="2196B1"/>
                </a:solidFill>
                <a:latin typeface="Dosis SemiBold" pitchFamily="2" charset="0"/>
                <a:cs typeface="Arial" panose="020B0604020202020204" pitchFamily="34" charset="0"/>
              </a:rPr>
              <a:t>qui 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joue avec moi dans le parc.</a:t>
            </a:r>
          </a:p>
        </p:txBody>
      </p:sp>
    </p:spTree>
    <p:extLst>
      <p:ext uri="{BB962C8B-B14F-4D97-AF65-F5344CB8AC3E}">
        <p14:creationId xmlns:p14="http://schemas.microsoft.com/office/powerpoint/2010/main" val="4516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3F053F-6FD1-C9E7-3258-EE6BC3F846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485997AE-954E-4E6F-5F73-46F88C41949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09C3505B-66D6-BF16-52BB-9C1D955A2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5080743-2818-65E5-3E94-243A56BEBA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F5F2BEEF-B9BB-52C0-14E4-E6147D1889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421" y="2138575"/>
            <a:ext cx="7115157" cy="2580849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A2964129-2FBE-5859-70CA-9941A593B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Transformez la phrase suivante comme dans l’exemple. Écrivez la réponse sur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vos cahiers.</a:t>
            </a:r>
          </a:p>
        </p:txBody>
      </p:sp>
    </p:spTree>
    <p:extLst>
      <p:ext uri="{BB962C8B-B14F-4D97-AF65-F5344CB8AC3E}">
        <p14:creationId xmlns:p14="http://schemas.microsoft.com/office/powerpoint/2010/main" val="204670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2AE723-6CAB-8EF8-EFC6-42634D79C1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B360407F-612E-77A5-1C39-2F96995F5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sa phrase ?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BC16E28-A537-856D-025B-23B0C51E82A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985429" y="2260627"/>
            <a:ext cx="3173141" cy="2336745"/>
          </a:xfrm>
          <a:prstGeom prst="roundRect">
            <a:avLst>
              <a:gd name="adj" fmla="val 6988"/>
            </a:avLst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EE227744-0007-00FC-FE11-AAAB9577AD5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A7EED8D8-48A0-23AF-B0A6-3E9E2AB5D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E09AFA0-ACE0-55D2-61D7-5907501805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609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6082C4-A062-45B9-C7C6-66A398E54E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40CE402-300E-71E0-5FD7-87C36EE05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421" y="2138575"/>
            <a:ext cx="7115157" cy="2580849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1D846987-4A20-AF02-E995-3C82B206E2C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07602E60-1879-CEE0-D172-C474777FA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D1FF1AB-C298-FA16-EB24-3268BA63CA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id="{395F1740-7BD1-7DBC-B1A7-CBBCCC3BC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Qui veut expliquer la réponse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815F856-F9BB-37FC-3E17-3F87162A14E5}"/>
              </a:ext>
            </a:extLst>
          </p:cNvPr>
          <p:cNvSpPr txBox="1"/>
          <p:nvPr/>
        </p:nvSpPr>
        <p:spPr>
          <a:xfrm>
            <a:off x="2456565" y="3764124"/>
            <a:ext cx="81536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Karima </a:t>
            </a:r>
            <a:r>
              <a:rPr lang="fr-FR" sz="3200" b="1" dirty="0">
                <a:solidFill>
                  <a:srgbClr val="2196B1"/>
                </a:solidFill>
                <a:latin typeface="Dosis SemiBold" pitchFamily="2" charset="0"/>
                <a:cs typeface="Arial" panose="020B0604020202020204" pitchFamily="34" charset="0"/>
              </a:rPr>
              <a:t>les  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invite.</a:t>
            </a:r>
          </a:p>
        </p:txBody>
      </p:sp>
    </p:spTree>
    <p:extLst>
      <p:ext uri="{BB962C8B-B14F-4D97-AF65-F5344CB8AC3E}">
        <p14:creationId xmlns:p14="http://schemas.microsoft.com/office/powerpoint/2010/main" val="256827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EEE8B-3733-68BD-2BAF-3A7A73A46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58FFB303-06D9-83F6-ED18-6902AC45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3F18F9-BA78-0CBA-47E8-44912CD35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732" y="4042784"/>
            <a:ext cx="6344535" cy="1495634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364B865-7311-DE2F-2B9C-7CDF9BC91F83}"/>
              </a:ext>
            </a:extLst>
          </p:cNvPr>
          <p:cNvSpPr txBox="1"/>
          <p:nvPr/>
        </p:nvSpPr>
        <p:spPr>
          <a:xfrm>
            <a:off x="2380260" y="4185526"/>
            <a:ext cx="3375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2, </a:t>
            </a: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Activité 2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9180DAB7-6646-5A73-5C33-F3A50E8BC88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2BFBA93-2963-08BC-1DA3-469CC5ADD678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5D8C0C9-459A-55D8-6D8C-7314D4982E26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itre 53">
              <a:extLst>
                <a:ext uri="{FF2B5EF4-FFF2-40B4-BE49-F238E27FC236}">
                  <a16:creationId xmlns:a16="http://schemas.microsoft.com/office/drawing/2014/main" id="{1B154FB0-B00B-39E6-3DC9-0C91F4952F3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355116EA-4FE2-8E53-B43F-E1AF81F4F4F7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2192797" y="3028796"/>
            <a:ext cx="5169321" cy="75565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Points de langue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C566B6-A7BC-76A4-19B4-275D440E37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>
                <a:solidFill>
                  <a:srgbClr val="424D7B"/>
                </a:solidFill>
              </a:rPr>
              <a:t>Écrire un texte.</a:t>
            </a:r>
          </a:p>
        </p:txBody>
      </p:sp>
      <p:pic>
        <p:nvPicPr>
          <p:cNvPr id="37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8424BAA-A47B-4E20-FFE5-6432611FA8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984080"/>
            <a:ext cx="540000" cy="540000"/>
          </a:xfrm>
          <a:prstGeom prst="rect">
            <a:avLst/>
          </a:prstGeom>
          <a:noFill/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D828657-A3E8-44BD-A4B3-1F247FD05D1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tretch>
            <a:fillRect/>
          </a:stretch>
        </p:blipFill>
        <p:spPr>
          <a:xfrm>
            <a:off x="7153602" y="2237774"/>
            <a:ext cx="850846" cy="85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1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43BDC3F-71EA-9D53-C4E5-4600C5FD0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107" y="1891738"/>
            <a:ext cx="4611786" cy="3074524"/>
          </a:xfrm>
          <a:prstGeom prst="rect">
            <a:avLst/>
          </a:prstGeom>
        </p:spPr>
      </p:pic>
      <p:sp>
        <p:nvSpPr>
          <p:cNvPr id="27" name="Titre 3">
            <a:extLst>
              <a:ext uri="{FF2B5EF4-FFF2-40B4-BE49-F238E27FC236}">
                <a16:creationId xmlns:a16="http://schemas.microsoft.com/office/drawing/2014/main" id="{2DDB52E5-C691-5107-4CA8-E4EDF683B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écrire un texte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</a:t>
            </a:r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BA87C2CA-4554-E570-A82C-00EEEC635CB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7D8E4B1D-491A-A931-A01A-A0F0BCCCF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3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CE58DCD-66F8-B78C-4886-FD08D45CCC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653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1EAA40-4A63-0027-00AD-EC82A19E1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98FF4982-FCE4-F80E-6584-48BF1F75B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cahiers.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2BD2586-0013-D3A3-59E0-1CD35482243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985429" y="2260627"/>
            <a:ext cx="3173141" cy="2336745"/>
          </a:xfrm>
          <a:prstGeom prst="roundRect">
            <a:avLst>
              <a:gd name="adj" fmla="val 6988"/>
            </a:avLst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855EC7E9-3287-3A25-01A2-68E7EB860E6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B6B68536-CD1C-6C41-2198-0C41F5559D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75FA0D0-3B56-D19E-9D5F-9996E7CA88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657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47545" y="242966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63545" y="217766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616457" y="242966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832457" y="217766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796457" y="26584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de vocabulaire</a:t>
            </a:r>
          </a:p>
        </p:txBody>
      </p:sp>
      <p:sp>
        <p:nvSpPr>
          <p:cNvPr id="8" name="Titre 30">
            <a:extLst>
              <a:ext uri="{FF2B5EF4-FFF2-40B4-BE49-F238E27FC236}">
                <a16:creationId xmlns:a16="http://schemas.microsoft.com/office/drawing/2014/main" id="{E7505BF1-9FB3-A3D9-F1AE-40542186D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068650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 de révision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397D6792-77EF-964B-8655-3B3059F55CA8}"/>
              </a:ext>
            </a:extLst>
          </p:cNvPr>
          <p:cNvSpPr/>
          <p:nvPr/>
        </p:nvSpPr>
        <p:spPr>
          <a:xfrm>
            <a:off x="616457" y="4149929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rganigramme : Terminateur 2">
            <a:extLst>
              <a:ext uri="{FF2B5EF4-FFF2-40B4-BE49-F238E27FC236}">
                <a16:creationId xmlns:a16="http://schemas.microsoft.com/office/drawing/2014/main" id="{5658D257-978F-A594-EEA1-56A5EF90062C}"/>
              </a:ext>
            </a:extLst>
          </p:cNvPr>
          <p:cNvSpPr/>
          <p:nvPr/>
        </p:nvSpPr>
        <p:spPr>
          <a:xfrm>
            <a:off x="832457" y="3897929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42" name="Espace réservé du texte 5">
            <a:extLst>
              <a:ext uri="{FF2B5EF4-FFF2-40B4-BE49-F238E27FC236}">
                <a16:creationId xmlns:a16="http://schemas.microsoft.com/office/drawing/2014/main" id="{F17D042A-9C0B-3691-ABA9-FFC53DBA5F5E}"/>
              </a:ext>
            </a:extLst>
          </p:cNvPr>
          <p:cNvSpPr txBox="1">
            <a:spLocks/>
          </p:cNvSpPr>
          <p:nvPr/>
        </p:nvSpPr>
        <p:spPr>
          <a:xfrm>
            <a:off x="796457" y="4349217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</a:t>
            </a:r>
            <a:r>
              <a:rPr lang="fr-FR" sz="1600" dirty="0"/>
              <a:t>orales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FFE98D44-242C-B857-A26E-6C7163C42EFF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88F2D0-04BB-A251-DD36-D1B8EDEBD6A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9464FC-2A84-044F-BACA-8005915C7C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76D3DCA5-D411-2F51-DEC5-EBA796C6E078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2D821F4D-459F-10F8-037F-9FC307E61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7545" y="3864307"/>
            <a:ext cx="3828620" cy="1365622"/>
          </a:xfrm>
          <a:prstGeom prst="rect">
            <a:avLst/>
          </a:prstGeom>
        </p:spPr>
      </p:pic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A5E18E04-36C4-DDBA-D36A-2F6CAF012C20}"/>
              </a:ext>
            </a:extLst>
          </p:cNvPr>
          <p:cNvSpPr txBox="1">
            <a:spLocks/>
          </p:cNvSpPr>
          <p:nvPr/>
        </p:nvSpPr>
        <p:spPr>
          <a:xfrm>
            <a:off x="4994740" y="2622774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de lecture</a:t>
            </a:r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62AFBE96-6D58-CF0A-14F1-9A0AB1FC361F}"/>
              </a:ext>
            </a:extLst>
          </p:cNvPr>
          <p:cNvSpPr/>
          <p:nvPr/>
        </p:nvSpPr>
        <p:spPr>
          <a:xfrm>
            <a:off x="4951855" y="3862477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B4DDBFF-D324-3E3C-39D9-A0E8D4DE4E9D}"/>
              </a:ext>
            </a:extLst>
          </p:cNvPr>
          <p:cNvSpPr txBox="1"/>
          <p:nvPr/>
        </p:nvSpPr>
        <p:spPr>
          <a:xfrm>
            <a:off x="5135835" y="4575291"/>
            <a:ext cx="38314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d’écriture</a:t>
            </a:r>
          </a:p>
        </p:txBody>
      </p: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6FD145-BC5B-498F-D134-636D147D9A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D3A6139C-70B3-A503-F075-2C9D06B5F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Vous allez écrire un paragraphe en vous posant les questions ci-dessous.  Je vais circuler entre les rangs pour vous aider. 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441E654C-B73F-3593-1C54-8C16F0C8C9C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D27E35C7-C224-A7D4-2C18-3DC71898F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6F2BAF3-7469-2B35-23A5-D371B1B0A7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15EDD274-3BF4-A847-D83E-57377F31A6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1455" y="2637820"/>
            <a:ext cx="5621090" cy="183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33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65E32-835D-DED6-7B82-FE370B718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B1DDE35-2043-0741-51C7-BFAE476154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F66948F9-5059-ABB4-1967-09B423E27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son paragraphe ?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FFAE8A2-C1D2-8B65-4581-8B929006DB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0000"/>
          <a:stretch>
            <a:fillRect/>
          </a:stretch>
        </p:blipFill>
        <p:spPr>
          <a:xfrm>
            <a:off x="2787114" y="1806341"/>
            <a:ext cx="2824413" cy="3765884"/>
          </a:xfrm>
          <a:prstGeom prst="roundRect">
            <a:avLst>
              <a:gd name="adj" fmla="val 29622"/>
            </a:avLst>
          </a:prstGeom>
        </p:spPr>
      </p:pic>
    </p:spTree>
    <p:extLst>
      <p:ext uri="{BB962C8B-B14F-4D97-AF65-F5344CB8AC3E}">
        <p14:creationId xmlns:p14="http://schemas.microsoft.com/office/powerpoint/2010/main" val="270298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75EE8C-7A80-D54B-1243-01C3F0F58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BED52F6C-46D3-3CE7-D078-D030A8479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Vous allez écrire un nouveau paragraphe en vous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posant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les questions ci-dessous.  Je vais circuler entre les rangs pour vous aider.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AFEB30A-A0E8-C10C-7DBB-BC9B1A556828}"/>
              </a:ext>
            </a:extLst>
          </p:cNvPr>
          <p:cNvSpPr txBox="1"/>
          <p:nvPr/>
        </p:nvSpPr>
        <p:spPr>
          <a:xfrm>
            <a:off x="1736855" y="2623684"/>
            <a:ext cx="5670290" cy="2239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1. C’est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qui ? </a:t>
            </a:r>
          </a:p>
          <a:p>
            <a:pPr marR="0" lvl="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2. Il est </a:t>
            </a:r>
            <a:r>
              <a:rPr lang="fr-FR" sz="2400" b="1" dirty="0">
                <a:solidFill>
                  <a:srgbClr val="00ACA4"/>
                </a:solidFill>
                <a:latin typeface="Dosis SemiBold" pitchFamily="2" charset="0"/>
              </a:rPr>
              <a:t>comment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?</a:t>
            </a:r>
          </a:p>
          <a:p>
            <a:pPr marR="0" lvl="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lang="fr-FR" sz="24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3. </a:t>
            </a:r>
            <a:r>
              <a:rPr lang="fr-FR" sz="2400" b="1" dirty="0">
                <a:solidFill>
                  <a:srgbClr val="00ACA4"/>
                </a:solidFill>
                <a:latin typeface="Dosis SemiBold" pitchFamily="2" charset="0"/>
              </a:rPr>
              <a:t>Dans combien de temps </a:t>
            </a:r>
            <a:r>
              <a:rPr lang="fr-FR" sz="24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je vais le voir ?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Dosis SemiBold" pitchFamily="2" charset="0"/>
            </a:endParaRPr>
          </a:p>
          <a:p>
            <a:pPr defTabSz="457200">
              <a:lnSpc>
                <a:spcPct val="150000"/>
              </a:lnSpc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4. </a:t>
            </a:r>
            <a:r>
              <a:rPr lang="fr-FR" sz="2400" b="1" dirty="0">
                <a:solidFill>
                  <a:srgbClr val="00ACA4"/>
                </a:solidFill>
                <a:latin typeface="Dosis SemiBold" pitchFamily="2" charset="0"/>
              </a:rPr>
              <a:t>Pourquoi </a:t>
            </a:r>
            <a:r>
              <a:rPr lang="fr-FR" sz="2400" b="1" dirty="0">
                <a:solidFill>
                  <a:srgbClr val="4B5377"/>
                </a:solidFill>
                <a:latin typeface="Dosis SemiBold" pitchFamily="2" charset="0"/>
              </a:rPr>
              <a:t>je vais le voir ?  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AE8AAD95-FF13-0895-84D6-B0D59503680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3D83010C-166E-F41E-9F0C-0885D93366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507D683-88D4-CD79-134B-7AA1BE35C5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925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D0C6D4-A1AF-17B6-8909-60578B2A88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E5C31AE-99C9-3E8E-6681-5A7FD3FB3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85C9AB62-C85E-79E0-F4E6-D94701E99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son paragraphe ?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EA57599-571D-D679-F219-C4728661FB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0000"/>
          <a:stretch>
            <a:fillRect/>
          </a:stretch>
        </p:blipFill>
        <p:spPr>
          <a:xfrm>
            <a:off x="2787114" y="1806341"/>
            <a:ext cx="2824413" cy="3765884"/>
          </a:xfrm>
          <a:prstGeom prst="roundRect">
            <a:avLst>
              <a:gd name="adj" fmla="val 29622"/>
            </a:avLst>
          </a:prstGeom>
        </p:spPr>
      </p:pic>
    </p:spTree>
    <p:extLst>
      <p:ext uri="{BB962C8B-B14F-4D97-AF65-F5344CB8AC3E}">
        <p14:creationId xmlns:p14="http://schemas.microsoft.com/office/powerpoint/2010/main" val="98106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905A53C-51CB-96FC-648D-C1ADD5690B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9659" y="1599548"/>
            <a:ext cx="2942168" cy="4733385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467D0624-BFBC-12EC-0D36-530D60149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6999613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À la maison, faites l’activité 3.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Nada-Wave">
            <a:hlinkClick r:id="" action="ppaction://media"/>
            <a:extLst>
              <a:ext uri="{FF2B5EF4-FFF2-40B4-BE49-F238E27FC236}">
                <a16:creationId xmlns:a16="http://schemas.microsoft.com/office/drawing/2014/main" id="{2848A6E2-01EF-BC7D-FB61-79C9611D60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8147" y="2261937"/>
            <a:ext cx="2225112" cy="3553537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199FA74C-E512-3F58-0669-DA7449420F72}"/>
              </a:ext>
            </a:extLst>
          </p:cNvPr>
          <p:cNvSpPr/>
          <p:nvPr/>
        </p:nvSpPr>
        <p:spPr>
          <a:xfrm>
            <a:off x="4514342" y="5099283"/>
            <a:ext cx="3456527" cy="1002717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B24319A-2A09-7C5C-89F3-F76A6962BD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7136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E19C4005-4A51-DD46-6175-E7EA3F0C246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/>
              <a:t>Écrire un texte.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8AE1112-EE82-8B56-B589-D5C05675E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1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507B2C7-53CF-9049-FD6D-F24173083D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38977" y="2376667"/>
            <a:ext cx="6246795" cy="1349939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/>
        </p:nvSpPr>
        <p:spPr>
          <a:xfrm>
            <a:off x="2275014" y="2506852"/>
            <a:ext cx="1445650" cy="350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 Activité 1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8BE1566B-D585-7E21-D244-BCFCE70B9FA4}"/>
              </a:ext>
            </a:extLst>
          </p:cNvPr>
          <p:cNvSpPr txBox="1">
            <a:spLocks/>
          </p:cNvSpPr>
          <p:nvPr/>
        </p:nvSpPr>
        <p:spPr>
          <a:xfrm>
            <a:off x="2203199" y="2851086"/>
            <a:ext cx="534526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Points de langue.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AB84BFEE-BBD8-4BF3-2434-8540C33B07CE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A7B19E7-13CC-B9C4-EEF2-A555D5EB6D8C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0832FF2-03F4-4292-2A21-4B531E2A6D0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7400D3D8-5C43-2B92-8B4D-1650CB15D2C6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2" name="Espace réservé pour une image  10">
            <a:extLst>
              <a:ext uri="{FF2B5EF4-FFF2-40B4-BE49-F238E27FC236}">
                <a16:creationId xmlns:a16="http://schemas.microsoft.com/office/drawing/2014/main" id="{3A3BE96B-F106-41BC-29A1-EAA31D27AC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78464" y="3788874"/>
            <a:ext cx="540000" cy="540000"/>
          </a:xfrm>
          <a:prstGeom prst="rect">
            <a:avLst/>
          </a:prstGeom>
          <a:noFill/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F0002C7-1E42-8691-D136-BCC3284EEA4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23041" y="2081429"/>
            <a:ext cx="850846" cy="85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3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A62B7-773B-6F25-D285-83EF85460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129EC6FD-3DA6-FDDB-7C25-BAD76E1196E0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F63D64A-3E30-A9AD-6949-0FBE0C271D8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82AD792-F4DC-3FB0-FA02-537B6BA7895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DFE5E6E7-F254-6047-08F5-66C70F7C468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93E0FB99-4246-286D-20E2-2B18452C429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74B2A10-15A9-8282-CED3-93E92DD6F21F}"/>
              </a:ext>
            </a:extLst>
          </p:cNvPr>
          <p:cNvSpPr/>
          <p:nvPr/>
        </p:nvSpPr>
        <p:spPr>
          <a:xfrm>
            <a:off x="1294077" y="2938783"/>
            <a:ext cx="6535427" cy="169628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8E5EDCA6-A7AE-F91C-375E-03A3F662A750}"/>
              </a:ext>
            </a:extLst>
          </p:cNvPr>
          <p:cNvSpPr txBox="1"/>
          <p:nvPr/>
        </p:nvSpPr>
        <p:spPr>
          <a:xfrm>
            <a:off x="666394" y="1755389"/>
            <a:ext cx="78112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Au terme de cette séance de révision, l’enseignant doit vérifier qu’au moins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80% des élèves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sont capables de : </a:t>
            </a:r>
            <a:endParaRPr kumimoji="0" lang="ar-MA" sz="24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5746AB9A-7886-DD60-98B7-1FF83C8176F0}"/>
              </a:ext>
            </a:extLst>
          </p:cNvPr>
          <p:cNvSpPr txBox="1"/>
          <p:nvPr/>
        </p:nvSpPr>
        <p:spPr>
          <a:xfrm>
            <a:off x="1442335" y="3244973"/>
            <a:ext cx="638716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lang="fr-FR" sz="2200" b="1" kern="0" dirty="0">
                <a:solidFill>
                  <a:srgbClr val="2196B1"/>
                </a:solidFill>
                <a:latin typeface="Dosis Medium" pitchFamily="2" charset="0"/>
                <a:cs typeface="Calibri" panose="020F0502020204030204" pitchFamily="34" charset="0"/>
              </a:rPr>
              <a:t>Répondre correctement </a:t>
            </a:r>
            <a:r>
              <a:rPr lang="fr-FR" sz="2200" b="1" kern="0" dirty="0">
                <a:solidFill>
                  <a:srgbClr val="424D7B"/>
                </a:solidFill>
                <a:latin typeface="Dosis Medium" pitchFamily="2" charset="0"/>
                <a:cs typeface="Calibri" panose="020F0502020204030204" pitchFamily="34" charset="0"/>
              </a:rPr>
              <a:t>aux exercices de langue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Écrire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un texte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.</a:t>
            </a:r>
            <a:endParaRPr kumimoji="0" lang="fr-FR" sz="22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8C8C5DC-7BDC-A408-9DE6-5E9ECC078095}"/>
              </a:ext>
            </a:extLst>
          </p:cNvPr>
          <p:cNvSpPr txBox="1"/>
          <p:nvPr/>
        </p:nvSpPr>
        <p:spPr>
          <a:xfrm>
            <a:off x="1490221" y="4987460"/>
            <a:ext cx="614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* Si ce taux n’est pas atteint, il convient de mettre en place des actions de remédiation, collectives ou individuelles. </a:t>
            </a:r>
          </a:p>
        </p:txBody>
      </p:sp>
    </p:spTree>
    <p:extLst>
      <p:ext uri="{BB962C8B-B14F-4D97-AF65-F5344CB8AC3E}">
        <p14:creationId xmlns:p14="http://schemas.microsoft.com/office/powerpoint/2010/main" val="394525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MA" dirty="0"/>
              <a:t>Bonjour les enfants. Aujourd’hui, nous allons commencer une nouvelle séance de révision. Soyez attentifs.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F6F75F5E-0F4F-58AD-F00C-F11EB85EF9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E1114E01-4699-1BC6-B605-BBCF6562EB24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</p:spPr>
      </p:pic>
    </p:spTree>
    <p:extLst>
      <p:ext uri="{BB962C8B-B14F-4D97-AF65-F5344CB8AC3E}">
        <p14:creationId xmlns:p14="http://schemas.microsoft.com/office/powerpoint/2010/main" val="428135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175EC-9550-5BE9-3E15-8F66B162E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AA688C45-9595-94CE-B283-C8B1A8D995D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E948DCAD-7FDE-302B-721A-E1BDF6F14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E420F0F-8D59-F62D-4E19-020D504ED3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5" name="Titre 13">
            <a:extLst>
              <a:ext uri="{FF2B5EF4-FFF2-40B4-BE49-F238E27FC236}">
                <a16:creationId xmlns:a16="http://schemas.microsoft.com/office/drawing/2014/main" id="{321154DF-1219-7729-8B6B-611DEFCCF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38114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ardoises.</a:t>
            </a:r>
          </a:p>
        </p:txBody>
      </p:sp>
      <p:pic>
        <p:nvPicPr>
          <p:cNvPr id="9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DDF659F-9D52-C4D1-37F6-FBD6C45372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46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5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6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8229</TotalTime>
  <Words>897</Words>
  <Application>Microsoft Office PowerPoint</Application>
  <PresentationFormat>Affichage à l'écran (4:3)</PresentationFormat>
  <Paragraphs>146</Paragraphs>
  <Slides>54</Slides>
  <Notes>2</Notes>
  <HiddenSlides>0</HiddenSlides>
  <MMClips>3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16</vt:i4>
      </vt:variant>
      <vt:variant>
        <vt:lpstr>Titres des diapositives</vt:lpstr>
      </vt:variant>
      <vt:variant>
        <vt:i4>54</vt:i4>
      </vt:variant>
    </vt:vector>
  </HeadingPairs>
  <TitlesOfParts>
    <vt:vector size="80" baseType="lpstr">
      <vt:lpstr>Arial</vt:lpstr>
      <vt:lpstr>Mistral</vt:lpstr>
      <vt:lpstr>Calibri</vt:lpstr>
      <vt:lpstr>Dosis Medium</vt:lpstr>
      <vt:lpstr>Dosis SemiBold</vt:lpstr>
      <vt:lpstr>Wingdings</vt:lpstr>
      <vt:lpstr>Aptos</vt:lpstr>
      <vt:lpstr>Dosis ExtraBold</vt:lpstr>
      <vt:lpstr>Aptos Display</vt:lpstr>
      <vt:lpstr>Dosis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1_Env-Enseignant</vt:lpstr>
      <vt:lpstr>3_Lecture</vt:lpstr>
      <vt:lpstr>2_Env-Enseignant</vt:lpstr>
      <vt:lpstr>5_New Voc_01-Livret</vt:lpstr>
      <vt:lpstr>Thème Office</vt:lpstr>
      <vt:lpstr>3_Env-Enseignant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 de révision</vt:lpstr>
      <vt:lpstr>Plan de la séance 1</vt:lpstr>
      <vt:lpstr>Présentation PowerPoint</vt:lpstr>
      <vt:lpstr>Bonjour les enfants. Aujourd’hui, nous allons commencer une nouvelle séance de révision. Soyez attentifs.</vt:lpstr>
      <vt:lpstr>Prenez vos ardoises.</vt:lpstr>
      <vt:lpstr>Lisez la phrase en silence. Écrivez la bonne réponse sur vos ardoises.</vt:lpstr>
      <vt:lpstr>Levez vos ardoises. </vt:lpstr>
      <vt:lpstr>Corrigez. Qui veut expliquer la réponse ?</vt:lpstr>
      <vt:lpstr>Lisez la phrase en silence. Écrivez la bonne réponse sur vos ardoises.</vt:lpstr>
      <vt:lpstr>Levez vos ardoises. </vt:lpstr>
      <vt:lpstr>Corrigez. Qui veut expliquer la réponse ?</vt:lpstr>
      <vt:lpstr>Lisez la phrase en silence. Écrivez la bonne réponse sur vos ardoises.</vt:lpstr>
      <vt:lpstr>Levez vos ardoises. </vt:lpstr>
      <vt:lpstr>Corrigez. Qui veut expliquer la réponse ?</vt:lpstr>
      <vt:lpstr>Lisez la phrase en silence. Écrivez la bonne réponse sur vos ardoises.</vt:lpstr>
      <vt:lpstr>Levez vos ardoises. </vt:lpstr>
      <vt:lpstr>Corrigez. Qui veut expliquer la réponse ? </vt:lpstr>
      <vt:lpstr>Lisez la phrase en silence. Écrivez la bonne réponse sur vos ardoises.</vt:lpstr>
      <vt:lpstr>Levez vos ardoises. </vt:lpstr>
      <vt:lpstr>Corrigez. Qui veut expliquer la réponse ?</vt:lpstr>
      <vt:lpstr>Lisez la phrase en silence. Écrivez la bonne réponse sur vos ardoises.</vt:lpstr>
      <vt:lpstr>Levez vos ardoises. </vt:lpstr>
      <vt:lpstr>Corrigez. Qui veut expliquer la réponse ?</vt:lpstr>
      <vt:lpstr>Lisez la phrase en silence. Écrivez la bonne réponse sur vos ardoises.</vt:lpstr>
      <vt:lpstr>Levez vos ardoises. </vt:lpstr>
      <vt:lpstr>Corrigez. Qui veut expliquer la réponse ?</vt:lpstr>
      <vt:lpstr>Lisez la phrase en silence. Écrivez la bonne réponse sur vos ardoises.</vt:lpstr>
      <vt:lpstr>Levez vos ardoises. </vt:lpstr>
      <vt:lpstr>Corrigez. Qui veut expliquer la réponse ?</vt:lpstr>
      <vt:lpstr>Prenez vos cahiers. </vt:lpstr>
      <vt:lpstr>Transformez la phrase suivante comme dans l’exemple. Écrivez la réponse sur  vos cahiers.</vt:lpstr>
      <vt:lpstr>Qui veut lire sa phrase ?</vt:lpstr>
      <vt:lpstr>Corrigez. Qui veut expliquer la réponse ?</vt:lpstr>
      <vt:lpstr>Transformez la phrase suivante comme dans l’exemple. Écrivez la réponse sur  vos cahiers.</vt:lpstr>
      <vt:lpstr>Qui veut lire sa phrase ?</vt:lpstr>
      <vt:lpstr>Corrigez. Qui veut expliquer la réponse ?</vt:lpstr>
      <vt:lpstr>Transformez la phrase suivante comme dans l’exemple. Écrivez la réponse sur  vos cahiers.</vt:lpstr>
      <vt:lpstr>Qui veut lire sa phrase ?</vt:lpstr>
      <vt:lpstr>Corrigez. Qui veut expliquer la réponse ?</vt:lpstr>
      <vt:lpstr>Transformez la phrase suivante comme dans l’exemple. Écrivez la réponse sur  vos cahiers.</vt:lpstr>
      <vt:lpstr>Qui veut lire sa phrase ?</vt:lpstr>
      <vt:lpstr>Corrigez. Qui veut expliquer la réponse ?</vt:lpstr>
      <vt:lpstr>Plan de la séance</vt:lpstr>
      <vt:lpstr>Maintenant, nous allons écrire un texte. </vt:lpstr>
      <vt:lpstr>Prenez vos cahiers. </vt:lpstr>
      <vt:lpstr>Vous allez écrire un paragraphe en vous posant les questions ci-dessous.  Je vais circuler entre les rangs pour vous aider. </vt:lpstr>
      <vt:lpstr>Qui veut lire son paragraphe ? </vt:lpstr>
      <vt:lpstr>Vous allez écrire un nouveau paragraphe en vous posant les questions ci-dessous.  Je vais circuler entre les rangs pour vous aider. </vt:lpstr>
      <vt:lpstr>Qui veut lire son paragraphe ? </vt:lpstr>
      <vt:lpstr>La séance d’aujourd’hui est terminée. À la maison, faites l’activité 3.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Adam Hakim</dc:creator>
  <cp:lastModifiedBy>KHALID.RAMNI</cp:lastModifiedBy>
  <cp:revision>32</cp:revision>
  <cp:lastPrinted>2025-08-13T10:11:39Z</cp:lastPrinted>
  <dcterms:created xsi:type="dcterms:W3CDTF">2025-08-01T12:31:49Z</dcterms:created>
  <dcterms:modified xsi:type="dcterms:W3CDTF">2025-11-26T16:54:48Z</dcterms:modified>
</cp:coreProperties>
</file>