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</p:sldMasterIdLst>
  <p:notesMasterIdLst>
    <p:notesMasterId r:id="rId83"/>
  </p:notesMasterIdLst>
  <p:sldIdLst>
    <p:sldId id="257" r:id="rId14"/>
    <p:sldId id="1029" r:id="rId15"/>
    <p:sldId id="951" r:id="rId16"/>
    <p:sldId id="1203" r:id="rId17"/>
    <p:sldId id="798" r:id="rId18"/>
    <p:sldId id="1098" r:id="rId19"/>
    <p:sldId id="1184" r:id="rId20"/>
    <p:sldId id="1147" r:id="rId21"/>
    <p:sldId id="1116" r:id="rId22"/>
    <p:sldId id="1117" r:id="rId23"/>
    <p:sldId id="1130" r:id="rId24"/>
    <p:sldId id="1132" r:id="rId25"/>
    <p:sldId id="1196" r:id="rId26"/>
    <p:sldId id="1197" r:id="rId27"/>
    <p:sldId id="1159" r:id="rId28"/>
    <p:sldId id="1120" r:id="rId29"/>
    <p:sldId id="1163" r:id="rId30"/>
    <p:sldId id="1164" r:id="rId31"/>
    <p:sldId id="1165" r:id="rId32"/>
    <p:sldId id="1124" r:id="rId33"/>
    <p:sldId id="1125" r:id="rId34"/>
    <p:sldId id="1166" r:id="rId35"/>
    <p:sldId id="1167" r:id="rId36"/>
    <p:sldId id="1168" r:id="rId37"/>
    <p:sldId id="1095" r:id="rId38"/>
    <p:sldId id="1126" r:id="rId39"/>
    <p:sldId id="1102" r:id="rId40"/>
    <p:sldId id="1101" r:id="rId41"/>
    <p:sldId id="1129" r:id="rId42"/>
    <p:sldId id="1148" r:id="rId43"/>
    <p:sldId id="1092" r:id="rId44"/>
    <p:sldId id="1156" r:id="rId45"/>
    <p:sldId id="1035" r:id="rId46"/>
    <p:sldId id="715" r:id="rId47"/>
    <p:sldId id="1044" r:id="rId48"/>
    <p:sldId id="1088" r:id="rId49"/>
    <p:sldId id="1087" r:id="rId50"/>
    <p:sldId id="1115" r:id="rId51"/>
    <p:sldId id="1153" r:id="rId52"/>
    <p:sldId id="1155" r:id="rId53"/>
    <p:sldId id="1198" r:id="rId54"/>
    <p:sldId id="1199" r:id="rId55"/>
    <p:sldId id="1103" r:id="rId56"/>
    <p:sldId id="716" r:id="rId57"/>
    <p:sldId id="1169" r:id="rId58"/>
    <p:sldId id="1170" r:id="rId59"/>
    <p:sldId id="1105" r:id="rId60"/>
    <p:sldId id="1106" r:id="rId61"/>
    <p:sldId id="664" r:id="rId62"/>
    <p:sldId id="1200" r:id="rId63"/>
    <p:sldId id="1090" r:id="rId64"/>
    <p:sldId id="1050" r:id="rId65"/>
    <p:sldId id="1186" r:id="rId66"/>
    <p:sldId id="1187" r:id="rId67"/>
    <p:sldId id="1036" r:id="rId68"/>
    <p:sldId id="1051" r:id="rId69"/>
    <p:sldId id="1188" r:id="rId70"/>
    <p:sldId id="1189" r:id="rId71"/>
    <p:sldId id="1190" r:id="rId72"/>
    <p:sldId id="1191" r:id="rId73"/>
    <p:sldId id="1192" r:id="rId74"/>
    <p:sldId id="1193" r:id="rId75"/>
    <p:sldId id="1194" r:id="rId76"/>
    <p:sldId id="1195" r:id="rId77"/>
    <p:sldId id="1201" r:id="rId78"/>
    <p:sldId id="1202" r:id="rId79"/>
    <p:sldId id="1056" r:id="rId80"/>
    <p:sldId id="1057" r:id="rId81"/>
    <p:sldId id="689" r:id="rId82"/>
  </p:sldIdLst>
  <p:sldSz cx="9144000" cy="6858000" type="screen4x3"/>
  <p:notesSz cx="6735763" cy="9866313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stral" panose="03090702030407020403" pitchFamily="66" charset="0"/>
      <p:regular r:id="rId8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65F88"/>
    <a:srgbClr val="4B5377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font" Target="fonts/font2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font" Target="fonts/font3.fntdata"/><Relationship Id="rId9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font" Target="fonts/font4.fntdata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3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8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2.xml"/><Relationship Id="rId5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0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5.xml"/><Relationship Id="rId5" Type="http://schemas.openxmlformats.org/officeDocument/2006/relationships/image" Target="../media/image370.png"/><Relationship Id="rId4" Type="http://schemas.openxmlformats.org/officeDocument/2006/relationships/customXml" Target="../ink/ink14.xml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4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5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5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5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0E2673A-2F23-9FBC-84E5-57F3B52D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À  gauche - À droite – Derrière - Devant– À côté - Loin.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5EB9B0-1885-29E9-E8F0-F662965C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613185"/>
            <a:ext cx="6480610" cy="457849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F915F4-D5B5-58EC-EC1C-DB20BDBA6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75" y="1613185"/>
            <a:ext cx="167044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963AC9-5DF0-11AE-4367-C305E2CC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</a:t>
            </a:r>
            <a:r>
              <a:rPr lang="fr-FR"/>
              <a:t>beurre  </a:t>
            </a:r>
            <a:br>
              <a:rPr lang="fr-FR"/>
            </a:br>
            <a:r>
              <a:rPr lang="fr-FR"/>
              <a:t>- La </a:t>
            </a:r>
            <a:r>
              <a:rPr lang="fr-FR" dirty="0"/>
              <a:t>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D47833C-A4AE-0B1E-E0E2-049163C5F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7" y="1781835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34E842B3-2BFE-048B-74F8-8644397F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0" y="1779230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8CBA23F-ED30-F9CF-3CB7-528C3EB86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66" y="3894688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3C09217-2C20-A8D5-8307-C0A011FFA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38" y="3905218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D4138301-E9A8-2021-6B2D-936F98094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45" y="3894687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5620960-2771-3489-2ECE-EF8B07930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78" y="1779230"/>
            <a:ext cx="1313649" cy="1649770"/>
          </a:xfrm>
          <a:prstGeom prst="rect">
            <a:avLst/>
          </a:prstGeom>
        </p:spPr>
      </p:pic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E0415146-910B-9492-F6FF-3DCCBF03C64F}"/>
              </a:ext>
            </a:extLst>
          </p:cNvPr>
          <p:cNvSpPr txBox="1">
            <a:spLocks/>
          </p:cNvSpPr>
          <p:nvPr/>
        </p:nvSpPr>
        <p:spPr>
          <a:xfrm>
            <a:off x="3816956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litre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524494D7-4DB6-5C0C-FA28-89019711B7B2}"/>
              </a:ext>
            </a:extLst>
          </p:cNvPr>
          <p:cNvSpPr txBox="1">
            <a:spLocks/>
          </p:cNvSpPr>
          <p:nvPr/>
        </p:nvSpPr>
        <p:spPr>
          <a:xfrm>
            <a:off x="1562089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recette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FF5B22EA-4D3F-6B4E-385C-F057E9DCB177}"/>
              </a:ext>
            </a:extLst>
          </p:cNvPr>
          <p:cNvSpPr txBox="1">
            <a:spLocks/>
          </p:cNvSpPr>
          <p:nvPr/>
        </p:nvSpPr>
        <p:spPr>
          <a:xfrm>
            <a:off x="1212980" y="5277176"/>
            <a:ext cx="2053880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Cent grammes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C678912D-A124-EFBE-5831-995904C5EE88}"/>
              </a:ext>
            </a:extLst>
          </p:cNvPr>
          <p:cNvSpPr txBox="1">
            <a:spLocks/>
          </p:cNvSpPr>
          <p:nvPr/>
        </p:nvSpPr>
        <p:spPr>
          <a:xfrm>
            <a:off x="3996454" y="5277176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Le beurre 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8D08377A-6847-C032-ACD4-FEBD8BCB36B5}"/>
              </a:ext>
            </a:extLst>
          </p:cNvPr>
          <p:cNvSpPr txBox="1">
            <a:spLocks/>
          </p:cNvSpPr>
          <p:nvPr/>
        </p:nvSpPr>
        <p:spPr>
          <a:xfrm>
            <a:off x="6180711" y="5311163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farine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B9CFDE22-EDF9-EB0D-CA5C-EA454E5D17B6}"/>
              </a:ext>
            </a:extLst>
          </p:cNvPr>
          <p:cNvSpPr txBox="1">
            <a:spLocks/>
          </p:cNvSpPr>
          <p:nvPr/>
        </p:nvSpPr>
        <p:spPr>
          <a:xfrm>
            <a:off x="6180710" y="3175202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kilo</a:t>
            </a:r>
          </a:p>
        </p:txBody>
      </p:sp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4C7C92-3244-3AEC-8F7C-792F429B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 -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C45D445-78AA-2363-8B2F-19F607469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F7F41F2-337E-BDB8-80D6-26F64E74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D3144954-1129-1534-136D-6473B84D0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B7C49908-56A1-5B3F-A819-860E9DFB7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77B13D65-3BD6-2326-8B50-020D053C3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073D-E250-519C-95B4-3FB99283A6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13AC4219-11A5-3E6B-261C-0AE24B7D874A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43AAAF87-420C-60E4-AFD6-C7B0C9F15A29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24387C34-62D1-F4A1-218B-A89148B5799F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CDFCFAEB-1BB6-AEE7-F984-A667A92082C6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4766AFD4-A549-F418-0B46-87BDB9939D51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ED69B221-0FE9-6067-D469-779F0E6D3CA4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35811-7122-6981-756C-7F142328A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EF6601-6C7A-6FEE-7F94-A82261D5F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D8ABCD4-CE1F-7D91-AD38-25F71D29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Le voisin - Grand- Gentil - Rencontrer- 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A5E9219-7B4E-528F-F4F5-828B55B18287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102C74AB-28E6-D8E8-54D1-B5B2EDA20273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B9079EE0-F986-E2E6-8BDF-FECDC94C806E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FBD0F552-5B07-C5E7-4625-0B42392793A0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0C6BF193-1B44-846E-F314-C936B4DA9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183AF7A5-E29B-4819-2295-86AA7777F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1808F5F6-978C-8D49-3891-CE529B560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BCBCD220-8169-6093-6024-8BFA6AFBD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B52C681E-C866-6D63-626F-96DA86AF7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C9C660C9-A607-C6CE-DC5E-47DE1341EECE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E240B-D6C0-3BF6-6B8B-903DC15D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DA3559-C931-CAE8-0229-0B536FC75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C2DE23A-A3E3-FAD0-DA75-B115B27F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Maigre- Sympa- Gros- Méchant - Depuis longtemps – Joli.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18E82530-80F0-D1A1-F168-DB414DAB6233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Depuis longtemps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82742A85-8CC3-5743-1293-23FD411A2A2D}"/>
              </a:ext>
            </a:extLst>
          </p:cNvPr>
          <p:cNvSpPr txBox="1">
            <a:spLocks/>
          </p:cNvSpPr>
          <p:nvPr/>
        </p:nvSpPr>
        <p:spPr>
          <a:xfrm>
            <a:off x="6191319" y="343427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Gros</a:t>
            </a: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E39973-C759-562A-B19A-D561E3E34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A1656F78-FB67-0F23-801A-67AB8E22C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7785678-78F0-9A3E-1D1D-B2841F113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A508940A-5AF1-BF47-D729-76B839C51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0261DFFE-D15C-2770-36D1-EFAB78893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188492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01A4EB36-17CF-24ED-42F1-AB84874D97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558D9A8E-C739-9241-4ABF-B6F6F9899701}"/>
              </a:ext>
            </a:extLst>
          </p:cNvPr>
          <p:cNvSpPr txBox="1">
            <a:spLocks/>
          </p:cNvSpPr>
          <p:nvPr/>
        </p:nvSpPr>
        <p:spPr>
          <a:xfrm>
            <a:off x="6709535" y="569311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Joli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0AA642C-2C4F-2E6C-7C96-8A43BD13AE05}"/>
              </a:ext>
            </a:extLst>
          </p:cNvPr>
          <p:cNvSpPr txBox="1"/>
          <p:nvPr/>
        </p:nvSpPr>
        <p:spPr>
          <a:xfrm>
            <a:off x="1315809" y="3351011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Maigre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B5BFA48-FCD1-94E9-6162-ED869AAE2A09}"/>
              </a:ext>
            </a:extLst>
          </p:cNvPr>
          <p:cNvSpPr txBox="1"/>
          <p:nvPr/>
        </p:nvSpPr>
        <p:spPr>
          <a:xfrm>
            <a:off x="1335114" y="5578210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Méchant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4A1BC1B-DA17-D52D-7143-F098180D8CB5}"/>
              </a:ext>
            </a:extLst>
          </p:cNvPr>
          <p:cNvSpPr txBox="1"/>
          <p:nvPr/>
        </p:nvSpPr>
        <p:spPr>
          <a:xfrm>
            <a:off x="3789822" y="3418064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Sympa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9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4608-8C1A-39D3-D21C-061FE7C3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563558-273F-8A2D-DC31-DA95CAC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E8E76CC-09AC-665D-03F6-B0B02A51A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12660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Inviter – Appeler –  Après une heure – Remercier – Rencontrer </a:t>
            </a:r>
            <a:br>
              <a:rPr lang="fr-FR" dirty="0"/>
            </a:br>
            <a:r>
              <a:rPr lang="fr-FR" dirty="0"/>
              <a:t>– Heureux. 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59590E1D-2E3B-35B2-EDC7-75208A758219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3920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Après une heure</a:t>
            </a:r>
            <a:endParaRPr lang="fr-MA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53EBB06D-204D-7C15-E6B6-E46698063042}"/>
              </a:ext>
            </a:extLst>
          </p:cNvPr>
          <p:cNvSpPr txBox="1">
            <a:spLocks/>
          </p:cNvSpPr>
          <p:nvPr/>
        </p:nvSpPr>
        <p:spPr>
          <a:xfrm>
            <a:off x="3644448" y="356350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Appeler</a:t>
            </a:r>
            <a:endParaRPr lang="fr-MA" dirty="0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680C0F6C-94E4-E051-CE9F-3A10A824E411}"/>
              </a:ext>
            </a:extLst>
          </p:cNvPr>
          <p:cNvSpPr txBox="1">
            <a:spLocks/>
          </p:cNvSpPr>
          <p:nvPr/>
        </p:nvSpPr>
        <p:spPr>
          <a:xfrm>
            <a:off x="6272300" y="5698467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Heureux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315111-F0BA-CB9D-CA39-F58C47427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B002F09-9A6F-050F-3291-2905B8A8B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BAE78A-C86E-5F10-FB0A-18F818724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7" y="4143593"/>
            <a:ext cx="1582893" cy="1404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869625F-315A-EEE3-7652-521F36E12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B68C11E-3711-8A88-5AB3-EA9670630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300" y="1890491"/>
            <a:ext cx="1672827" cy="1404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EB2959A-E5BA-5B23-CA64-255A272A3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E1313432-A740-54DC-CF3B-F3896B5F34DC}"/>
              </a:ext>
            </a:extLst>
          </p:cNvPr>
          <p:cNvSpPr txBox="1">
            <a:spLocks/>
          </p:cNvSpPr>
          <p:nvPr/>
        </p:nvSpPr>
        <p:spPr>
          <a:xfrm>
            <a:off x="1544682" y="354167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Inviter </a:t>
            </a:r>
            <a:endParaRPr lang="fr-MA" dirty="0"/>
          </a:p>
        </p:txBody>
      </p:sp>
      <p:sp>
        <p:nvSpPr>
          <p:cNvPr id="40" name="Espace réservé du texte 8">
            <a:extLst>
              <a:ext uri="{FF2B5EF4-FFF2-40B4-BE49-F238E27FC236}">
                <a16:creationId xmlns:a16="http://schemas.microsoft.com/office/drawing/2014/main" id="{4CF83A2E-0ED1-56EE-C79F-86A92826FF7A}"/>
              </a:ext>
            </a:extLst>
          </p:cNvPr>
          <p:cNvSpPr txBox="1">
            <a:spLocks/>
          </p:cNvSpPr>
          <p:nvPr/>
        </p:nvSpPr>
        <p:spPr>
          <a:xfrm>
            <a:off x="3914565" y="572659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Rencontrer</a:t>
            </a:r>
            <a:endParaRPr lang="fr-MA" dirty="0"/>
          </a:p>
        </p:txBody>
      </p:sp>
      <p:sp>
        <p:nvSpPr>
          <p:cNvPr id="41" name="Espace réservé du texte 8">
            <a:extLst>
              <a:ext uri="{FF2B5EF4-FFF2-40B4-BE49-F238E27FC236}">
                <a16:creationId xmlns:a16="http://schemas.microsoft.com/office/drawing/2014/main" id="{F0525E25-4FA9-71FE-D647-536F626D213C}"/>
              </a:ext>
            </a:extLst>
          </p:cNvPr>
          <p:cNvSpPr txBox="1">
            <a:spLocks/>
          </p:cNvSpPr>
          <p:nvPr/>
        </p:nvSpPr>
        <p:spPr>
          <a:xfrm>
            <a:off x="1717656" y="571534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Remercier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DB62-6227-B75C-CEE3-CEBDDF36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EAA07A-B5FA-6FD5-419A-098AFD89F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0332DE9-F7F8-E0D5-43A4-31C94BBB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2A9C03-9278-5DB5-444A-16C53807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774272-3748-6741-71A3-70B72A6F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2F7E40-C740-BBAB-19EA-E9B53BF23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7" y="4143593"/>
            <a:ext cx="1582893" cy="14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F1F756-6F4A-C136-796A-EA0990900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54C984-44FD-652E-B601-B311C70F6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300" y="1890491"/>
            <a:ext cx="1672827" cy="140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EBDD82-7505-24A7-226B-E58CCBFDC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59C63D-6CC9-912C-E7B4-8F22CB91C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6143207" y="1831574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1475610" y="403329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37D693-73CD-A3F5-F9E9-36E90489A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A1201E-124A-A149-7A91-1C76A9B37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7572F39-1952-2912-C853-0E7CDA9E8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CA1DEDF-CA6E-A7B2-9521-547355E8E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Dans une heure et remercier.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BF1EFF-0052-2A44-6948-EEAECB76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75" y="1890491"/>
            <a:ext cx="1189773" cy="140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228957-739A-B411-3B96-13012684C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33" y="1890491"/>
            <a:ext cx="1557582" cy="140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410D63-D7B2-0BE4-D204-A58E2BC43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7" y="4143593"/>
            <a:ext cx="1582893" cy="140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14F9B8-0E97-382B-6085-97F0C9590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37" y="4143593"/>
            <a:ext cx="1610232" cy="140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69EED9-FA8E-1D34-9386-E5663C3C9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300" y="1890491"/>
            <a:ext cx="1672827" cy="140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E6AC67-A40A-22CF-E47F-675521E93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83" y="4143593"/>
            <a:ext cx="1433601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4F657BF-75B1-B47D-0885-9DAAB35F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998" y="765624"/>
            <a:ext cx="7038114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fr-FR" dirty="0"/>
              <a:t>épétons ensemble : </a:t>
            </a:r>
            <a:r>
              <a:rPr lang="fr-MA" dirty="0"/>
              <a:t>Déménager</a:t>
            </a:r>
            <a:r>
              <a:rPr lang="fr-FR" dirty="0"/>
              <a:t> – </a:t>
            </a:r>
            <a:r>
              <a:rPr lang="fr-MA" dirty="0"/>
              <a:t>Se souvenir </a:t>
            </a:r>
            <a:r>
              <a:rPr lang="fr-FR" dirty="0"/>
              <a:t>– </a:t>
            </a:r>
            <a:r>
              <a:rPr lang="fr-MA" dirty="0"/>
              <a:t>Dans dix minutes</a:t>
            </a:r>
            <a:r>
              <a:rPr lang="fr-FR" dirty="0"/>
              <a:t> – </a:t>
            </a:r>
            <a:r>
              <a:rPr lang="fr-MA" dirty="0"/>
              <a:t>Répondre </a:t>
            </a:r>
            <a:br>
              <a:rPr lang="fr-MA" dirty="0"/>
            </a:br>
            <a:r>
              <a:rPr lang="fr-FR" dirty="0"/>
              <a:t>– </a:t>
            </a:r>
            <a:r>
              <a:rPr lang="fr-MA" dirty="0"/>
              <a:t>Consoler </a:t>
            </a:r>
            <a:r>
              <a:rPr lang="fr-FR" dirty="0"/>
              <a:t>– Aider.</a:t>
            </a:r>
            <a:endParaRPr lang="fr-MA" dirty="0"/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BA0C91C6-C768-2668-E0E0-1D0A0AD0DE0B}"/>
              </a:ext>
            </a:extLst>
          </p:cNvPr>
          <p:cNvSpPr txBox="1">
            <a:spLocks/>
          </p:cNvSpPr>
          <p:nvPr/>
        </p:nvSpPr>
        <p:spPr>
          <a:xfrm>
            <a:off x="1160410" y="3585216"/>
            <a:ext cx="202502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Déménager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4AB58A7D-C191-C72E-0B0E-7FDFDFF5F424}"/>
              </a:ext>
            </a:extLst>
          </p:cNvPr>
          <p:cNvSpPr txBox="1">
            <a:spLocks/>
          </p:cNvSpPr>
          <p:nvPr/>
        </p:nvSpPr>
        <p:spPr>
          <a:xfrm>
            <a:off x="5879111" y="5693709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Aider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680F521B-08F9-4550-565D-7D804F1E0C3A}"/>
              </a:ext>
            </a:extLst>
          </p:cNvPr>
          <p:cNvSpPr txBox="1">
            <a:spLocks/>
          </p:cNvSpPr>
          <p:nvPr/>
        </p:nvSpPr>
        <p:spPr>
          <a:xfrm>
            <a:off x="3237090" y="3585216"/>
            <a:ext cx="268249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Se souvenir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53797011-6B2C-0D61-8F25-6A111870B4E6}"/>
              </a:ext>
            </a:extLst>
          </p:cNvPr>
          <p:cNvSpPr txBox="1">
            <a:spLocks/>
          </p:cNvSpPr>
          <p:nvPr/>
        </p:nvSpPr>
        <p:spPr>
          <a:xfrm>
            <a:off x="1281571" y="5727719"/>
            <a:ext cx="2025024" cy="29198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424D7B"/>
                </a:solidFill>
                <a:latin typeface="Dosis" pitchFamily="2" charset="0"/>
              </a:rPr>
              <a:t>Répondre</a:t>
            </a:r>
            <a:endParaRPr lang="fr-FR" sz="2400" b="1" dirty="0">
              <a:solidFill>
                <a:srgbClr val="424D7B"/>
              </a:solidFill>
              <a:latin typeface="Dosis" pitchFamily="2" charset="0"/>
            </a:endParaRP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543FE92-8184-78A3-B16D-66D00FB3882A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Consoler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34BD9A35-A136-531F-AA09-73171F4AD288}"/>
              </a:ext>
            </a:extLst>
          </p:cNvPr>
          <p:cNvSpPr txBox="1">
            <a:spLocks/>
          </p:cNvSpPr>
          <p:nvPr/>
        </p:nvSpPr>
        <p:spPr>
          <a:xfrm>
            <a:off x="5263504" y="3599748"/>
            <a:ext cx="3198588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Dans dix minutes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54195A0-5DEC-C693-4798-65E5FF335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68F1B2-693C-F2E4-52CA-0B0404A71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0DCE9B-EC49-F2F1-CB9A-6E20D535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3" y="4113813"/>
            <a:ext cx="1278279" cy="1442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C452AB-1AC3-6638-ED0F-42BEAEB87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2DE43B-A605-630B-9A95-3728DEC11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1798056"/>
            <a:ext cx="1278280" cy="13530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689ECC-D214-E1BC-7160-26FD898C38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421538-E584-392B-B406-FFDAE43B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8E76195-D55A-6910-87DA-6303B3B3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64A0E4-FF54-EA38-250B-2CAF5D809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C3DFB7-5EC5-9FBD-81BE-2F205D2C4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90A603-774F-38AA-A5C8-2B40CF8F6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3" y="4113813"/>
            <a:ext cx="1278279" cy="1442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0A6119-BEAA-1B04-3FB3-43D20A673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986668-D60D-7AF8-44F8-AA7437660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1798056"/>
            <a:ext cx="1278280" cy="13530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9576D52-8D9A-674D-B87E-B12034CA2D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68D7-415B-2B25-5F77-1056E9D2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22910B-BA33-90C8-4C34-64C4892D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F423EB6-51AA-FA25-E744-69ABD8D6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6910D3-E62D-D501-C331-82233ACD8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9B5216-B87E-AE87-3E0D-BBD56FD99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2865BC-208F-791D-CEE4-E3ACBDE9F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25" y="1820384"/>
            <a:ext cx="1278279" cy="14421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E05A9E-05E0-AD0F-599A-11F85CCC6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053040-9C33-060E-2F61-67CDBE86CF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61" y="4097501"/>
            <a:ext cx="1278280" cy="13530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EDE331-8615-A001-2D9D-998F6B1590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68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D4E6-7F05-D0DE-4BF4-4577B212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B48B22-8206-50D0-DF89-4C93EA3F3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5BD8DB7-5FED-72BA-891C-1B9880A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</a:t>
            </a:r>
            <a:r>
              <a:rPr lang="fr-FR" dirty="0"/>
              <a:t>  Répondre et se souvenir.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1A6452-9A9A-D44B-30BB-51D7D229B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4355627"/>
            <a:ext cx="1291745" cy="1200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BB69DC-8A54-2EE0-E518-9B39A18BD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30" y="4097501"/>
            <a:ext cx="1396474" cy="15120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B17B2C-C63A-EBCE-BAF6-9C5046E20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25" y="1820384"/>
            <a:ext cx="1278279" cy="144214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D2F4A2-2173-B363-CA3A-DDC7E070D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42" y="1802713"/>
            <a:ext cx="1175721" cy="13574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5A30E6-63AC-C610-959D-ACA9A9C19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61" y="4097501"/>
            <a:ext cx="1278280" cy="135302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041868-4805-C54B-C611-377A2AC05D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5" r="-1025"/>
          <a:stretch>
            <a:fillRect/>
          </a:stretch>
        </p:blipFill>
        <p:spPr>
          <a:xfrm>
            <a:off x="6047636" y="1936793"/>
            <a:ext cx="1342643" cy="1209327"/>
          </a:xfrm>
          <a:prstGeom prst="rect">
            <a:avLst/>
          </a:prstGeom>
          <a:ln w="5715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7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659779-4B88-2516-533D-D866853F0148}"/>
              </a:ext>
            </a:extLst>
          </p:cNvPr>
          <p:cNvSpPr txBox="1"/>
          <p:nvPr/>
        </p:nvSpPr>
        <p:spPr>
          <a:xfrm>
            <a:off x="787294" y="258646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43CDC3-C1B9-A49E-416E-E50A7D7E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572112F-A7D6-0AAE-376A-02477BC49DA1}"/>
              </a:ext>
            </a:extLst>
          </p:cNvPr>
          <p:cNvSpPr txBox="1"/>
          <p:nvPr/>
        </p:nvSpPr>
        <p:spPr>
          <a:xfrm>
            <a:off x="787294" y="258646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Lina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2D19E3-DC72-CA8E-B621-6FB9B75F3FBC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Lina est gentille.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96412FA-E058-18D1-01F7-1D7190379635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Lina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D1E4DA-DB35-B25B-8D54-4AF91D16357F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Lina est gentille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D3C44B-F751-34EB-44AE-0D1EA45EB73C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Karima va-t-elle voir sa voisine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7297C9-A0ED-9018-FA4A-BE5F4B07088B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pour l’inviter à ma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 Le matin, il salue les gens qui vont au travail.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A9FEDA-FF8A-40E6-2D3F-9BE0FDC1ABE0}"/>
              </a:ext>
            </a:extLst>
          </p:cNvPr>
          <p:cNvSpPr txBox="1"/>
          <p:nvPr/>
        </p:nvSpPr>
        <p:spPr>
          <a:xfrm>
            <a:off x="1229551" y="2168078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Karima va-t-elle voir sa voisine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EF3E7E-9391-2D24-3168-3C64C3BC36F6}"/>
              </a:ext>
            </a:extLst>
          </p:cNvPr>
          <p:cNvSpPr txBox="1"/>
          <p:nvPr/>
        </p:nvSpPr>
        <p:spPr>
          <a:xfrm>
            <a:off x="884428" y="2962351"/>
            <a:ext cx="7375141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Karima a une voisine qui s’appelle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Lina. Elle habite à côté de l’épicerie.   Lina est gentille. Elle aide les gens du quartier. Karima va la voir dans un jour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pour l’inviter à sa fête d’anniversaire.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54223" y="2875060"/>
            <a:ext cx="3173141" cy="2336745"/>
          </a:xfrm>
          <a:prstGeom prst="roundRect">
            <a:avLst>
              <a:gd name="adj" fmla="val 6988"/>
            </a:avLst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D5DC6A7-B2B0-B366-BDAF-E0ADE5E9267D}"/>
              </a:ext>
            </a:extLst>
          </p:cNvPr>
          <p:cNvSpPr txBox="1"/>
          <p:nvPr/>
        </p:nvSpPr>
        <p:spPr>
          <a:xfrm>
            <a:off x="3694428" y="2734043"/>
            <a:ext cx="5670290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1. C’est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qui ? 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2. Il est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comment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3.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Dans combien de temps </a:t>
            </a:r>
            <a:r>
              <a:rPr lang="fr-FR" sz="2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je vais le voir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defTabSz="457200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4.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Pourquoi </a:t>
            </a:r>
            <a:r>
              <a:rPr lang="fr-FR" sz="2400" b="1" dirty="0">
                <a:solidFill>
                  <a:srgbClr val="4B5377"/>
                </a:solidFill>
                <a:latin typeface="Dosis SemiBold" pitchFamily="2" charset="0"/>
              </a:rPr>
              <a:t>je vais le voir ?  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6DF69A-B425-5CD0-5675-ECD336B781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DDAED7-9725-4BB7-8CEE-5BA5C6653B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5EA25-95F2-9BE3-E31B-F44E0C2547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9DAC0D7-D5CA-0316-780F-175E26551E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50695-49B6-A2EE-9207-2F692322D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3956B-26F5-DD81-BCF5-10DE592F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8D155B-4B4F-E517-9D95-1A8ADE94F844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44DF61-696B-4BDF-A98B-6A351E7F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165AE6-6FFA-B774-6B4D-E5737A0C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le garçon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le garçon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B0D77D-22EA-4338-4505-BEA12985F5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5" name="Image 4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1228217-75F1-7517-66F0-99F505A22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3594537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B50A6C2-42BD-4E2C-6EA5-3C0BE1D2C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4" y="2838327"/>
            <a:ext cx="1490719" cy="21118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3270DC-F6E9-BC1C-BCE1-201FC01C1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06" y="2882187"/>
            <a:ext cx="1403948" cy="20679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CA143E1-E141-88BD-86FE-78BBAA2B0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17" y="2838327"/>
            <a:ext cx="1503145" cy="21592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D5E7BE8-4D42-B9B3-D03A-5B5FD79AE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88" y="2838327"/>
            <a:ext cx="1558882" cy="22087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A49DCEE-24EB-B58D-4B70-EEFC36C27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45" y="2813285"/>
            <a:ext cx="1558882" cy="230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9B3F8-67F3-0987-85FB-6E68BAD4C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83A14-CB44-7F2D-B9DF-CD022055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fait-il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B3626B6-10BC-775D-F6E4-B4E91CE808F9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 fait-il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20F7B8-DED0-BC78-9656-1098B67A3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45E021-6869-24E1-756B-002295C4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7" name="Image 6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922D2E4-88C9-F45E-B50B-8D9BCA1C3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5943" r="8584" b="17116"/>
          <a:stretch>
            <a:fillRect/>
          </a:stretch>
        </p:blipFill>
        <p:spPr>
          <a:xfrm>
            <a:off x="4108824" y="3159778"/>
            <a:ext cx="2427891" cy="25473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E2000-2D5D-305A-680E-82DD357E1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9986A8-FED0-EE23-5B8C-E7FCB28C2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combien de temps tu vas voir ton voisin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F07416C-04BF-0157-AC1F-D08C62D13F4B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Dans combien de temps tu vas voir ton voisin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CF92C7-4EE2-E035-5234-4A6D8EEBE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835473" y="1681686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E57911-EA2E-CA3F-22A7-43F68AB7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847CE5-9DF7-1700-58E3-AA2C3F1B9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929" y="3383677"/>
            <a:ext cx="2304142" cy="19338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87033-F64C-5CEE-EAA2-1018C9E25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6D17D0-59E7-A5C5-EA24-B67704B1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tu vas le voir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121281C-F4D2-3035-EBB0-F27406B95298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Pourquoi tu vas le voir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534BDDF-1608-0052-BD0A-984E8A66C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B8DF50-3776-F41C-E53E-05FA63D9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448C40-9D5D-75B3-78EC-D8F7143F3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356" y="3236721"/>
            <a:ext cx="2297287" cy="24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du secret du quartier.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trois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du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32CB90-FC1D-386D-8603-1B116DC55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317" y="2051975"/>
            <a:ext cx="3281365" cy="33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troisième épisode une nouvelle fois. Après, on verra le quatrième et dernier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40AE9A0-CAF9-4C96-3645-6D8BFAEF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073" y="2323946"/>
            <a:ext cx="5715853" cy="29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e secret de mon quartier - E03 DONE-720p-251116">
            <a:hlinkClick r:id="" action="ppaction://media"/>
            <a:extLst>
              <a:ext uri="{FF2B5EF4-FFF2-40B4-BE49-F238E27FC236}">
                <a16:creationId xmlns:a16="http://schemas.microsoft.com/office/drawing/2014/main" id="{473C2104-C4D3-FB8A-EFA6-1FE62F5FE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17" y="2011350"/>
            <a:ext cx="7330966" cy="4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secret de mon quartier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9A923E6-FC5D-6407-71BC-007D29D03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104" y="2175642"/>
            <a:ext cx="6043791" cy="31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secret de mon quartier">
            <a:hlinkClick r:id="" action="ppaction://media"/>
            <a:extLst>
              <a:ext uri="{FF2B5EF4-FFF2-40B4-BE49-F238E27FC236}">
                <a16:creationId xmlns:a16="http://schemas.microsoft.com/office/drawing/2014/main" id="{3E1E34F7-9BF8-78C7-D844-D9FFCA96E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376" y="1978566"/>
            <a:ext cx="7389248" cy="41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93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40877" y="371903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6877" y="34670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20877" y="39217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77" y="4993413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46587" y="499158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020709" y="558445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b="1" dirty="0">
                <a:solidFill>
                  <a:srgbClr val="565F88"/>
                </a:solidFill>
                <a:latin typeface="Dosis SemiBold" pitchFamily="2" charset="0"/>
              </a:rPr>
              <a:t>Lecture offerte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e secret de mon quartier">
            <a:hlinkClick r:id="" action="ppaction://media"/>
            <a:extLst>
              <a:ext uri="{FF2B5EF4-FFF2-40B4-BE49-F238E27FC236}">
                <a16:creationId xmlns:a16="http://schemas.microsoft.com/office/drawing/2014/main" id="{3E1E34F7-9BF8-78C7-D844-D9FFCA96E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376" y="1978566"/>
            <a:ext cx="7389248" cy="41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93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odeur sent Yasmine quand elle arrive devant l’épicerie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DDD8F6-CB3A-3ABE-567B-2DB519852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13" y="2211306"/>
            <a:ext cx="3388573" cy="340510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sent une forte odeur de chocolat.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34822" y="1681768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sent une forte odeur de chocolat.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253D164-AA41-4FAA-41AF-B39168CCB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93" y="2868641"/>
            <a:ext cx="5515414" cy="28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9ACAE-A584-E9F4-9008-EDBA41739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8EB1AB3-34F2-4498-B83F-EC815F34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trouve-t-elle dans l’épicerie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A84CDB-98B9-E5DC-BE56-4B5F2A652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094FDB-E677-2D6E-2D51-05FA9CDE2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932" y="2162532"/>
            <a:ext cx="2936136" cy="28933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F2B91-10E0-3E25-0199-56E8EF3F3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9E2FDA3-A1CE-2D83-F0AE-296672E0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du sucre, des œufs et du chocolat.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D3A200-EC80-096A-5068-A53CC1A09BCA}"/>
              </a:ext>
            </a:extLst>
          </p:cNvPr>
          <p:cNvSpPr txBox="1">
            <a:spLocks/>
          </p:cNvSpPr>
          <p:nvPr/>
        </p:nvSpPr>
        <p:spPr>
          <a:xfrm>
            <a:off x="834901" y="1855189"/>
            <a:ext cx="747435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du sucre, des œufs et du chocolat.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6F908B1-76ED-7FF3-1834-099C6A4AD50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E80A445-BC32-71DB-3437-53EFE31F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DA6097D-6357-36FA-5857-399B5C75F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F6AAD5BA-32C9-AAA9-20F6-B928EC031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991" y="2984311"/>
            <a:ext cx="5364018" cy="27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porte monsieur Hassan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F06DEB-8B0F-5493-A217-1D248C0F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676"/>
          <a:stretch>
            <a:fillRect/>
          </a:stretch>
        </p:blipFill>
        <p:spPr>
          <a:xfrm>
            <a:off x="2753069" y="1950336"/>
            <a:ext cx="3637861" cy="37441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porte un tablier et un grand sourire.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379779" y="1554863"/>
            <a:ext cx="63844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porte un tablier et un grand sourire.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1621D10-47D0-7BE7-A99A-B6C6AFBE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558" y="2870848"/>
            <a:ext cx="5182883" cy="26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45113-EE78-ECF4-C659-2FD7CA674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1682364-2046-E414-9596-1CEEFB36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surprise cache monsieur Hassan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0FAFF1-84A0-0D28-74DC-9379124ED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EBAFC9-495A-9D1C-B000-22597B30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8" t="6713" r="52071" b="10533"/>
          <a:stretch>
            <a:fillRect/>
          </a:stretch>
        </p:blipFill>
        <p:spPr>
          <a:xfrm>
            <a:off x="3013758" y="2191406"/>
            <a:ext cx="3116483" cy="29438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ED6B-3D05-FF93-8FC7-1BE3FEC5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0418410-004D-4F06-E47E-07CF79B5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veut battre le record du plus grand gâteau du Maroc.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73EA6A8-22D1-8971-5403-575C4B114278}"/>
              </a:ext>
            </a:extLst>
          </p:cNvPr>
          <p:cNvSpPr txBox="1">
            <a:spLocks/>
          </p:cNvSpPr>
          <p:nvPr/>
        </p:nvSpPr>
        <p:spPr>
          <a:xfrm>
            <a:off x="1426027" y="1554863"/>
            <a:ext cx="62919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veut battre le record du plus grand gâteau du Maroc.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B5C54D4-E91C-706B-F4AC-DDCD499D046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BA352C-1CF8-1719-ADFA-B09011514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9CE5C4-2927-9294-7B3F-1FD5983F3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9F89256-787D-C03C-D188-6664C80C9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52" y="2870848"/>
            <a:ext cx="5251290" cy="27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177D2-C6D8-4486-5476-73AB7A34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7BB6069-0C88-CAA2-2A7F-00790ADB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qui monsieur Hassan va-t-il préparer ce gâteau géant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6E4DE7-0E62-F0B7-B3E1-2698A0581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694617-5B3D-0AD0-DA13-FE4CAA077B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4" t="7191" r="52328" b="10606"/>
          <a:stretch>
            <a:fillRect/>
          </a:stretch>
        </p:blipFill>
        <p:spPr>
          <a:xfrm>
            <a:off x="2865383" y="2286000"/>
            <a:ext cx="3413234" cy="33304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un paragraphe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secret du quartier.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EC0A-86F1-6A6D-3B58-BD35DC9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D7F7A09-B247-C19B-3B7C-8C653C31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Tous les voisins du quartier vont participer.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EAF338B-9FFB-BEFA-8DF8-262B4EEE80E3}"/>
              </a:ext>
            </a:extLst>
          </p:cNvPr>
          <p:cNvSpPr txBox="1">
            <a:spLocks/>
          </p:cNvSpPr>
          <p:nvPr/>
        </p:nvSpPr>
        <p:spPr>
          <a:xfrm>
            <a:off x="0" y="1624017"/>
            <a:ext cx="909161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Tous les voisins du quartier vont participer.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DFAA925-8244-0A12-3607-5734FC7EAEA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DC8FE0B-F5D1-BD62-6EB6-5E661B58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5BC9A6-56AF-323A-CF72-79A0D48BB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C122039-5053-4BE7-C7F5-F16F0A164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41" y="2778914"/>
            <a:ext cx="5540917" cy="28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DEB8-817C-1C19-8C79-9DCD4E822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050AC8A-0849-258C-C9EA-6A540F8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Yasmine pour aider les voisins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85058B8-1986-32DF-F8DE-BE26F6A24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28FED4-1AA3-638B-11F0-9971E10CF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952"/>
          <a:stretch>
            <a:fillRect/>
          </a:stretch>
        </p:blipFill>
        <p:spPr>
          <a:xfrm>
            <a:off x="3028251" y="1953623"/>
            <a:ext cx="3087497" cy="33227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A29DC-6C60-E799-2EED-0DA17BA1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21D1DAA-B2F2-B9DF-52C5-84DABC66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casse des œufs et verse le chocolat fondu.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517DDD8-8BD0-6072-57B0-FAA494697BD3}"/>
              </a:ext>
            </a:extLst>
          </p:cNvPr>
          <p:cNvSpPr txBox="1">
            <a:spLocks/>
          </p:cNvSpPr>
          <p:nvPr/>
        </p:nvSpPr>
        <p:spPr>
          <a:xfrm>
            <a:off x="1692000" y="1545604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Elle casse des œufs et verse le chocolat fondu.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19892B8-2D2D-4B0E-CB38-890699FB3A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B4BE76E-2BEA-E775-0FA7-CC2F9B740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7A9369-E026-F05F-488E-148DC4E7E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378D297-2E65-A315-C04A-D08E3C550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85" y="2852330"/>
            <a:ext cx="6051030" cy="312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541AC-6C75-2C60-207D-027A967B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96CF4B-E311-E874-DC30-D400C4D2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voisins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383CBE-2D5E-452D-A55C-1D7B119DD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943B57-595F-1E6F-2E4C-E3AA7944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836"/>
          <a:stretch>
            <a:fillRect/>
          </a:stretch>
        </p:blipFill>
        <p:spPr>
          <a:xfrm>
            <a:off x="3083407" y="2023575"/>
            <a:ext cx="2977186" cy="31576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B1167-E013-A5C1-75F9-6C7AD4765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5EA9C66-C79A-BB68-9939-D9DCF1F3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Ils décorent le gâteau avec des fruits et des noisettes.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786E219-D0AD-8310-6C42-9D50A6112425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Ils décorent le gâteau avec des fruits et des noisettes.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D9CD72D-BBE8-89BC-9E11-E1188AB843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DF4F082-CAF2-FBB2-8B20-79DE6D01A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A6336E-3C45-AD50-610A-19271E0B6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22D5191-9938-2931-274C-86FA2D7DF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331" y="2778914"/>
            <a:ext cx="5925337" cy="30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29543-0566-41FB-3C22-77936C12B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0D13CD7-0CF7-C80B-A677-88E82EC0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tout le monde applaudit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10F8845-5967-2602-2344-A36FD96F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493EFD-23C1-BE8A-A430-CB63A206F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" r="51701"/>
          <a:stretch>
            <a:fillRect/>
          </a:stretch>
        </p:blipFill>
        <p:spPr>
          <a:xfrm>
            <a:off x="3000457" y="2081048"/>
            <a:ext cx="3143086" cy="34879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7F9A5-5792-CDB0-6A27-154D79C5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0EEB5AE-7E7B-58EF-0D12-2C00526F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Parce que le quartier a battu le record du Maroc du plus grand gâteau.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A6037E9-9C86-32A3-B4F7-448E4533DAAD}"/>
              </a:ext>
            </a:extLst>
          </p:cNvPr>
          <p:cNvSpPr txBox="1">
            <a:spLocks/>
          </p:cNvSpPr>
          <p:nvPr/>
        </p:nvSpPr>
        <p:spPr>
          <a:xfrm>
            <a:off x="1692000" y="1508896"/>
            <a:ext cx="555704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quartier a battu le record du Maroc du plus grand gâteau.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486AF55-7B85-23A8-21A6-C857F66038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91C295F-C688-BE1B-043E-F82F96E0B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D5FB13D-44E8-495D-A538-30C2CD94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12AAD72-326A-3A98-50C0-D0C20B163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253" y="2821702"/>
            <a:ext cx="5458201" cy="279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6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Yasmine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0DA2ED-2FA8-E199-1DC1-3CA2E478F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975" y="2380593"/>
            <a:ext cx="6305387" cy="32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entendues dans l’histoire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454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L’épicerie – La banque – La poste – La boulangerie –                       Le quartier – En face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26F35D8-7821-FBD9-78F9-922F9E6FB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778" y="1613185"/>
            <a:ext cx="6596444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7527</TotalTime>
  <Words>1493</Words>
  <Application>Microsoft Office PowerPoint</Application>
  <PresentationFormat>Affichage à l'écran (4:3)</PresentationFormat>
  <Paragraphs>201</Paragraphs>
  <Slides>69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69</vt:i4>
      </vt:variant>
    </vt:vector>
  </HeadingPairs>
  <TitlesOfParts>
    <vt:vector size="92" baseType="lpstr">
      <vt:lpstr>Dosis</vt:lpstr>
      <vt:lpstr>Dosis SemiBold</vt:lpstr>
      <vt:lpstr>Dosis ExtraBold</vt:lpstr>
      <vt:lpstr>Aptos Display</vt:lpstr>
      <vt:lpstr>Calibri</vt:lpstr>
      <vt:lpstr>Mistral</vt:lpstr>
      <vt:lpstr>Wingdings</vt:lpstr>
      <vt:lpstr>Aptos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L’épicerie – La banque – La poste – La boulangerie –                       Le quartier – En face </vt:lpstr>
      <vt:lpstr>Répétons ensemble : À  gauche - À droite – Derrière - Devant– À côté - Loin.</vt:lpstr>
      <vt:lpstr>Répétons ensemble :  La recette - Un litre – Un kilo – Cent grammes – Le beurre   - La farine. </vt:lpstr>
      <vt:lpstr>Répétons ensemble : Le chocolat – Le sucre  - Un sachet de levure - Le lait - La confiture - Des œufs.</vt:lpstr>
      <vt:lpstr>Répétons ensemble : Le voisin - Grand- Gentil - Rencontrer- Poli.</vt:lpstr>
      <vt:lpstr>Répétons ensemble : Maigre- Sympa- Gros- Méchant - Depuis longtemps – Joli.</vt:lpstr>
      <vt:lpstr>Nous allons jouer au jeu des mots invisibles. </vt:lpstr>
      <vt:lpstr>Répétons ensemble : Inviter – Appeler –  Après une heure – Remercier – Rencontrer  – Heureux. </vt:lpstr>
      <vt:lpstr>Observez bien les images. Je vais masquer deux images. </vt:lpstr>
      <vt:lpstr>Quelles sont les images qui manquent ?</vt:lpstr>
      <vt:lpstr>Les deux images qui manquent sont : Dans une heure et remercier.</vt:lpstr>
      <vt:lpstr>Nous allons jouer au jeu des mots qui bougent. </vt:lpstr>
      <vt:lpstr>Répétons ensemble : Déménager – Se souvenir – Dans dix minutes – Répondre  – Consoler – Aider.</vt:lpstr>
      <vt:lpstr>Observez bien. Je vais faire bouger 2 mots. </vt:lpstr>
      <vt:lpstr>Quels sont les 2 mots qui ont bougé ? </vt:lpstr>
      <vt:lpstr>Les deux mots qui ont bougé sont :   Répondre et se souvenir.</vt:lpstr>
      <vt:lpstr>Maintenant, nous allons faire de la lecture. Qui veut lire ce paragraphe ? </vt:lpstr>
      <vt:lpstr>Qui veut expliquer ce paragraphe dans sa langue ? </vt:lpstr>
      <vt:lpstr>Qui veut lire la question et y répondre ? </vt:lpstr>
      <vt:lpstr>Lina est gentille.</vt:lpstr>
      <vt:lpstr>Qui veut lire la question et y répondre ? </vt:lpstr>
      <vt:lpstr>Présentation PowerPoint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as quel âge ?</vt:lpstr>
      <vt:lpstr>Comment est le garçon ?</vt:lpstr>
      <vt:lpstr>Que fait-il ?</vt:lpstr>
      <vt:lpstr>Dans combien de temps tu vas voir ton voisin ?</vt:lpstr>
      <vt:lpstr>Pourquoi tu vas le voir ?</vt:lpstr>
      <vt:lpstr>Plan de la séance 6</vt:lpstr>
      <vt:lpstr>Nous avons déjà vu les trois premiers épisodes de l’histoire le secret du quartier. Qui veut nous rappeler ce qu’on a vu ?  En français ou dans votre langue. </vt:lpstr>
      <vt:lpstr>On va regarder le troisième épisode une nouvelle fois. Après, on verra le quatrième et dernier épisode. Soyez attentifs.</vt:lpstr>
      <vt:lpstr>Lecture de la vidéo.</vt:lpstr>
      <vt:lpstr>Maintenant, nous allons découvrir un nouvel épisode de l’histoire le secret de mon quartier. Est-ce que vous êtes prêts ? Ecoutez bien. </vt:lpstr>
      <vt:lpstr>Lecture de la vidéo.</vt:lpstr>
      <vt:lpstr>Nous allons écouter l’histoire une deuxième fois. Soyez attentifs.</vt:lpstr>
      <vt:lpstr>Lecture de la vidéo.</vt:lpstr>
      <vt:lpstr>Quelle odeur sent Yasmine quand elle arrive devant l’épicerie ?</vt:lpstr>
      <vt:lpstr>Elle sent une forte odeur de chocolat.</vt:lpstr>
      <vt:lpstr>Que trouve-t-elle dans l’épicerie ?</vt:lpstr>
      <vt:lpstr>Il y a du sucre, des œufs et du chocolat.</vt:lpstr>
      <vt:lpstr>Que porte monsieur Hassan ?  </vt:lpstr>
      <vt:lpstr>Il porte un tablier et un grand sourire.</vt:lpstr>
      <vt:lpstr>Quelle surprise cache monsieur Hassan ?  </vt:lpstr>
      <vt:lpstr>Il veut battre le record du plus grand gâteau du Maroc.</vt:lpstr>
      <vt:lpstr>Avec qui monsieur Hassan va-t-il préparer ce gâteau géant ? </vt:lpstr>
      <vt:lpstr>Tous les voisins du quartier vont participer.</vt:lpstr>
      <vt:lpstr>Que fait Yasmine pour aider les voisins ?  </vt:lpstr>
      <vt:lpstr>Elle casse des œufs et verse le chocolat fondu.</vt:lpstr>
      <vt:lpstr>Que font les voisins ?  </vt:lpstr>
      <vt:lpstr>Ils décorent le gâteau avec des fruits et des noisettes.</vt:lpstr>
      <vt:lpstr>Pourquoi tout le monde applaudit ?</vt:lpstr>
      <vt:lpstr>Parce que le quartier a battu le record du Maroc du plus grand gâteau.</vt:lpstr>
      <vt:lpstr>On va retrouver Yasmine la semaine prochaine pour un nouvel épisode. </vt:lpstr>
      <vt:lpstr>A la maison, écrivez trois phrases que vous avez entendues dans l’histoire.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Hakim;Khalid.Ramni</dc:creator>
  <cp:lastModifiedBy>KHALID.RAMNI</cp:lastModifiedBy>
  <cp:revision>20</cp:revision>
  <cp:lastPrinted>2025-08-13T10:11:39Z</cp:lastPrinted>
  <dcterms:created xsi:type="dcterms:W3CDTF">2025-08-01T12:31:49Z</dcterms:created>
  <dcterms:modified xsi:type="dcterms:W3CDTF">2025-11-24T16:52:42Z</dcterms:modified>
</cp:coreProperties>
</file>