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31"/>
  </p:notesMasterIdLst>
  <p:sldIdLst>
    <p:sldId id="256" r:id="rId18"/>
    <p:sldId id="798" r:id="rId19"/>
    <p:sldId id="1256" r:id="rId20"/>
    <p:sldId id="1255" r:id="rId21"/>
    <p:sldId id="1252" r:id="rId22"/>
    <p:sldId id="1257" r:id="rId23"/>
    <p:sldId id="1260" r:id="rId24"/>
    <p:sldId id="1147" r:id="rId25"/>
    <p:sldId id="1258" r:id="rId26"/>
    <p:sldId id="1231" r:id="rId27"/>
    <p:sldId id="1259" r:id="rId28"/>
    <p:sldId id="1261" r:id="rId29"/>
    <p:sldId id="689" r:id="rId30"/>
  </p:sldIdLst>
  <p:sldSz cx="9144000" cy="6858000" type="screen4x3"/>
  <p:notesSz cx="6735763" cy="9866313"/>
  <p:embeddedFontLst>
    <p:embeddedFont>
      <p:font typeface="Dosis" pitchFamily="2" charset="0"/>
      <p:regular r:id="rId32"/>
      <p:bold r:id="rId33"/>
    </p:embeddedFont>
    <p:embeddedFont>
      <p:font typeface="Dosis ExtraBold" pitchFamily="2" charset="0"/>
      <p:bold r:id="rId34"/>
    </p:embeddedFont>
    <p:embeddedFont>
      <p:font typeface="Dosis Medium" pitchFamily="2" charset="0"/>
      <p:regular r:id="rId35"/>
      <p:bold r:id="rId36"/>
    </p:embeddedFont>
    <p:embeddedFont>
      <p:font typeface="Dosis SemiBold" pitchFamily="2" charset="0"/>
      <p:regular r:id="rId37"/>
      <p:bold r:id="rId38"/>
    </p:embeddedFont>
    <p:embeddedFont>
      <p:font typeface="Mistral" panose="03090702030407020403" pitchFamily="66" charset="0"/>
      <p:regular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8.fntdata"/><Relationship Id="rId21" Type="http://schemas.openxmlformats.org/officeDocument/2006/relationships/slide" Target="slides/slide4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notesMaster" Target="notesMasters/notesMaster1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13B7D19-E1F6-AF86-35CD-625D3785D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 :  en face – la banque – une recette – la farine  - gentil –  le voisin – appeler – rencontrer -  sympa – depuis longtemps.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450BE7-51A0-AA01-DDE3-95532B3292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465" r="34465" b="65207"/>
          <a:stretch>
            <a:fillRect/>
          </a:stretch>
        </p:blipFill>
        <p:spPr>
          <a:xfrm>
            <a:off x="5182556" y="2114017"/>
            <a:ext cx="1844566" cy="13707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8BA117-F5C8-ED8D-E6AC-0E291918C7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032" t="47084" b="12397"/>
          <a:stretch>
            <a:fillRect/>
          </a:stretch>
        </p:blipFill>
        <p:spPr>
          <a:xfrm>
            <a:off x="6955816" y="3686930"/>
            <a:ext cx="1910856" cy="1773621"/>
          </a:xfrm>
          <a:prstGeom prst="rect">
            <a:avLst/>
          </a:prstGeom>
        </p:spPr>
      </p:pic>
      <p:pic>
        <p:nvPicPr>
          <p:cNvPr id="11" name="Image 10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EC75FEE2-21BC-2585-0F37-36F1B1337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19" y="2114017"/>
            <a:ext cx="1313649" cy="1649770"/>
          </a:xfrm>
          <a:prstGeom prst="rect">
            <a:avLst/>
          </a:prstGeom>
        </p:spPr>
      </p:pic>
      <p:pic>
        <p:nvPicPr>
          <p:cNvPr id="12" name="Image 11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4A564EBE-19ED-0946-1BB9-611E15A40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869" y="3899430"/>
            <a:ext cx="1432664" cy="1799238"/>
          </a:xfrm>
          <a:prstGeom prst="rect">
            <a:avLst/>
          </a:prstGeom>
        </p:spPr>
      </p:pic>
      <p:pic>
        <p:nvPicPr>
          <p:cNvPr id="21" name="Image 20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3A0CDD68-FE1E-1431-0C3E-7EA92B8E9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79" y="2114017"/>
            <a:ext cx="1368812" cy="1540718"/>
          </a:xfrm>
          <a:prstGeom prst="rect">
            <a:avLst/>
          </a:prstGeom>
        </p:spPr>
      </p:pic>
      <p:pic>
        <p:nvPicPr>
          <p:cNvPr id="22" name="Image 21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1A296F94-5AE2-7180-E4C3-8F06F3D3E2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83" y="3932722"/>
            <a:ext cx="1378773" cy="1556783"/>
          </a:xfrm>
          <a:prstGeom prst="rect">
            <a:avLst/>
          </a:prstGeom>
        </p:spPr>
      </p:pic>
      <p:pic>
        <p:nvPicPr>
          <p:cNvPr id="23" name="Image 22" descr="Une image contenant dessin humoristique, Dessin animé, fille, Animation&#10;&#10;Le contenu généré par l’IA peut être incorrect.">
            <a:extLst>
              <a:ext uri="{FF2B5EF4-FFF2-40B4-BE49-F238E27FC236}">
                <a16:creationId xmlns:a16="http://schemas.microsoft.com/office/drawing/2014/main" id="{FE2B5F82-738E-F14B-907D-262AC7CC2D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2177953"/>
            <a:ext cx="1254277" cy="1370577"/>
          </a:xfrm>
          <a:prstGeom prst="rect">
            <a:avLst/>
          </a:prstGeom>
        </p:spPr>
      </p:pic>
      <p:pic>
        <p:nvPicPr>
          <p:cNvPr id="24" name="Image 23" descr="Une image contenant chaussures, habits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CB28BE5E-BCA5-4BA3-5B2F-1F89D6EA6B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1" y="3932722"/>
            <a:ext cx="1358476" cy="1484438"/>
          </a:xfrm>
          <a:prstGeom prst="rect">
            <a:avLst/>
          </a:prstGeom>
        </p:spPr>
      </p:pic>
      <p:pic>
        <p:nvPicPr>
          <p:cNvPr id="25" name="Image 24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2B71B76A-4360-A062-34C3-72604A814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96" y="2139403"/>
            <a:ext cx="1362079" cy="1547527"/>
          </a:xfrm>
          <a:prstGeom prst="rect">
            <a:avLst/>
          </a:prstGeom>
        </p:spPr>
      </p:pic>
      <p:pic>
        <p:nvPicPr>
          <p:cNvPr id="27" name="Image 26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46DC7F32-6C8D-345C-1CAE-53F4BC2196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25" y="3955381"/>
            <a:ext cx="1305202" cy="14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F636-8E8D-D487-A4D9-137F52F3A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E4F698E-7334-4D79-0B0C-4CBEB991A11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B03C75-B45E-0084-A075-1AF8A83C53E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43809E-25CE-0DAB-0D35-19C769479D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93413121-EC4B-A27B-2357-C258389B455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3041FC79-D349-FEED-0D2B-6671C17BE3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2967335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O2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Comprendre, à l’oral, des phrases.</a:t>
            </a:r>
          </a:p>
        </p:txBody>
      </p:sp>
    </p:spTree>
    <p:extLst>
      <p:ext uri="{BB962C8B-B14F-4D97-AF65-F5344CB8AC3E}">
        <p14:creationId xmlns:p14="http://schemas.microsoft.com/office/powerpoint/2010/main" val="39577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7671B-53CF-3727-B45F-900DED4A1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148AC99B-ADF1-D98B-0837-34BD39C1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64674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phrases  et tu vas me montrer les images qui correspondent :  J’habite à côté du parc de jeux. Je vais à l’épicerie pour acheter du sucre et du lait – mon voisin habite à côté de la boulangerie – il est grand et mince – je vais le voir pour le remercier.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2411528-97A5-B8D0-B5E2-68BC63B6FD2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2473347-C23E-2610-B5E1-E063B6BE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B29CF74-0D07-D7F5-757D-94AF87067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7EE52939-BA0D-9C31-45BD-1A71D34523A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289078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E7A7AF-E3A3-8287-542A-1463EDC7BD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000" b="66897"/>
          <a:stretch>
            <a:fillRect/>
          </a:stretch>
        </p:blipFill>
        <p:spPr>
          <a:xfrm>
            <a:off x="5028986" y="3820146"/>
            <a:ext cx="2474435" cy="1612648"/>
          </a:xfrm>
          <a:prstGeom prst="round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290B99-C368-D7C7-28F5-9A5C7131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" t="33522" r="49867" b="33375"/>
          <a:stretch>
            <a:fillRect/>
          </a:stretch>
        </p:blipFill>
        <p:spPr>
          <a:xfrm>
            <a:off x="1043433" y="2048301"/>
            <a:ext cx="2037382" cy="1327810"/>
          </a:xfrm>
          <a:prstGeom prst="round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0346487-14C6-4A50-1A14-EDC3EF1B72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614" t="34370" r="-614" b="32527"/>
          <a:stretch>
            <a:fillRect/>
          </a:stretch>
        </p:blipFill>
        <p:spPr>
          <a:xfrm>
            <a:off x="3647060" y="1958142"/>
            <a:ext cx="2286216" cy="1489981"/>
          </a:xfrm>
          <a:prstGeom prst="round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EF0B85-376D-2D7A-3212-1D949F6E77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942" t="67306" r="27058" b="-409"/>
          <a:stretch>
            <a:fillRect/>
          </a:stretch>
        </p:blipFill>
        <p:spPr>
          <a:xfrm>
            <a:off x="1873905" y="3881479"/>
            <a:ext cx="2474435" cy="1612648"/>
          </a:xfrm>
          <a:prstGeom prst="round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B7A1767-597B-E3A4-EB26-8A294D5C20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8790"/>
          <a:stretch>
            <a:fillRect/>
          </a:stretch>
        </p:blipFill>
        <p:spPr>
          <a:xfrm>
            <a:off x="6499522" y="1922739"/>
            <a:ext cx="1631356" cy="14899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111614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A1C1B9-0384-A35F-B7EF-1D6CA1DD3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537" y="1844565"/>
            <a:ext cx="4524925" cy="42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D914B7-11B4-C99F-7594-C8FF77523B07}"/>
              </a:ext>
            </a:extLst>
          </p:cNvPr>
          <p:cNvSpPr/>
          <p:nvPr/>
        </p:nvSpPr>
        <p:spPr>
          <a:xfrm>
            <a:off x="681640" y="195556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8C60E6C0-08DC-BADD-D493-297CF79734A1}"/>
              </a:ext>
            </a:extLst>
          </p:cNvPr>
          <p:cNvSpPr/>
          <p:nvPr/>
        </p:nvSpPr>
        <p:spPr>
          <a:xfrm>
            <a:off x="897640" y="170356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59CF4CE-0650-2300-8F18-9F878CFFF586}"/>
              </a:ext>
            </a:extLst>
          </p:cNvPr>
          <p:cNvSpPr/>
          <p:nvPr/>
        </p:nvSpPr>
        <p:spPr>
          <a:xfrm>
            <a:off x="834251" y="213346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E5655227-560D-7D7E-4C93-E71A1653EE8D}"/>
              </a:ext>
            </a:extLst>
          </p:cNvPr>
          <p:cNvSpPr txBox="1">
            <a:spLocks/>
          </p:cNvSpPr>
          <p:nvPr/>
        </p:nvSpPr>
        <p:spPr>
          <a:xfrm>
            <a:off x="897640" y="215484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/>
              <a:t>CO1 – CO2 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EECE38-197D-8A80-0139-E998E777F602}"/>
              </a:ext>
            </a:extLst>
          </p:cNvPr>
          <p:cNvSpPr/>
          <p:nvPr/>
        </p:nvSpPr>
        <p:spPr>
          <a:xfrm>
            <a:off x="6816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84C4CABF-500F-083D-748D-01696F6AFABC}"/>
              </a:ext>
            </a:extLst>
          </p:cNvPr>
          <p:cNvSpPr/>
          <p:nvPr/>
        </p:nvSpPr>
        <p:spPr>
          <a:xfrm>
            <a:off x="8976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2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LC1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E418D51A-1A95-4C26-34F2-0036C6E0CE8E}"/>
              </a:ext>
            </a:extLst>
          </p:cNvPr>
          <p:cNvSpPr txBox="1">
            <a:spLocks/>
          </p:cNvSpPr>
          <p:nvPr/>
        </p:nvSpPr>
        <p:spPr>
          <a:xfrm>
            <a:off x="897640" y="3692869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PO1-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PE1 – PE2 – OL1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1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CO1 et CO2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223453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2648" y="2505670"/>
            <a:ext cx="38080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31, de lire le texte et de répondre aux questions de compréhension.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816BDC-2403-6A37-9C1A-1505884F6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098" y="1148629"/>
            <a:ext cx="3030443" cy="45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80F8CA-9E32-43B4-9801-C9178885702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202b3bc9-e036-45c7-aea0-06aec8cd7a4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8161</TotalTime>
  <Words>453</Words>
  <Application>Microsoft Office PowerPoint</Application>
  <PresentationFormat>Affichage à l'écran (4:3)</PresentationFormat>
  <Paragraphs>44</Paragraphs>
  <Slides>13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13</vt:i4>
      </vt:variant>
    </vt:vector>
  </HeadingPairs>
  <TitlesOfParts>
    <vt:vector size="35" baseType="lpstr">
      <vt:lpstr>Arial</vt:lpstr>
      <vt:lpstr>Dosis SemiBold</vt:lpstr>
      <vt:lpstr>Dosis ExtraBold</vt:lpstr>
      <vt:lpstr>Dosis Medium</vt:lpstr>
      <vt:lpstr>Dosis</vt:lpstr>
      <vt:lpstr>Calibri</vt:lpstr>
      <vt:lpstr>Mistral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 :  en face – la banque – une recette – la farine  - gentil –  le voisin – appeler – rencontrer -  sympa – depuis longtemps.</vt:lpstr>
      <vt:lpstr>Présentation PowerPoint</vt:lpstr>
      <vt:lpstr>Regarde les images. Je vais te dire des phrases  et tu vas me montrer les images qui correspondent :  J’habite à côté du parc de jeux. Je vais à l’épicerie pour acheter du sucre et du lait – mon voisin habite à côté de la boulangerie – il est grand et mince – je vais le voir pour le remercier. 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KHALID.RAMNI</cp:lastModifiedBy>
  <cp:revision>42</cp:revision>
  <cp:lastPrinted>2025-08-13T10:11:39Z</cp:lastPrinted>
  <dcterms:created xsi:type="dcterms:W3CDTF">2025-08-01T12:31:49Z</dcterms:created>
  <dcterms:modified xsi:type="dcterms:W3CDTF">2025-12-01T16:10:04Z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