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8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9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0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1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2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3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4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5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1"/>
    <p:sldMasterId id="2147483743" r:id="rId2"/>
    <p:sldMasterId id="2147483697" r:id="rId3"/>
    <p:sldMasterId id="2147483711" r:id="rId4"/>
    <p:sldMasterId id="2147483720" r:id="rId5"/>
    <p:sldMasterId id="2147483756" r:id="rId6"/>
    <p:sldMasterId id="2147483766" r:id="rId7"/>
    <p:sldMasterId id="2147483781" r:id="rId8"/>
    <p:sldMasterId id="2147483784" r:id="rId9"/>
    <p:sldMasterId id="2147483799" r:id="rId10"/>
    <p:sldMasterId id="2147483804" r:id="rId11"/>
    <p:sldMasterId id="2147483814" r:id="rId12"/>
    <p:sldMasterId id="2147483824" r:id="rId13"/>
    <p:sldMasterId id="2147483834" r:id="rId14"/>
    <p:sldMasterId id="2147483842" r:id="rId15"/>
    <p:sldMasterId id="2147483852" r:id="rId16"/>
  </p:sldMasterIdLst>
  <p:notesMasterIdLst>
    <p:notesMasterId r:id="rId66"/>
  </p:notesMasterIdLst>
  <p:sldIdLst>
    <p:sldId id="257" r:id="rId17"/>
    <p:sldId id="1273" r:id="rId18"/>
    <p:sldId id="798" r:id="rId19"/>
    <p:sldId id="799" r:id="rId20"/>
    <p:sldId id="917" r:id="rId21"/>
    <p:sldId id="899" r:id="rId22"/>
    <p:sldId id="1240" r:id="rId23"/>
    <p:sldId id="1241" r:id="rId24"/>
    <p:sldId id="1278" r:id="rId25"/>
    <p:sldId id="1260" r:id="rId26"/>
    <p:sldId id="1243" r:id="rId27"/>
    <p:sldId id="1274" r:id="rId28"/>
    <p:sldId id="1275" r:id="rId29"/>
    <p:sldId id="1276" r:id="rId30"/>
    <p:sldId id="1277" r:id="rId31"/>
    <p:sldId id="955" r:id="rId32"/>
    <p:sldId id="800" r:id="rId33"/>
    <p:sldId id="902" r:id="rId34"/>
    <p:sldId id="904" r:id="rId35"/>
    <p:sldId id="905" r:id="rId36"/>
    <p:sldId id="867" r:id="rId37"/>
    <p:sldId id="1272" r:id="rId38"/>
    <p:sldId id="937" r:id="rId39"/>
    <p:sldId id="945" r:id="rId40"/>
    <p:sldId id="941" r:id="rId41"/>
    <p:sldId id="946" r:id="rId42"/>
    <p:sldId id="952" r:id="rId43"/>
    <p:sldId id="953" r:id="rId44"/>
    <p:sldId id="1262" r:id="rId45"/>
    <p:sldId id="1263" r:id="rId46"/>
    <p:sldId id="1264" r:id="rId47"/>
    <p:sldId id="987" r:id="rId48"/>
    <p:sldId id="988" r:id="rId49"/>
    <p:sldId id="1043" r:id="rId50"/>
    <p:sldId id="1044" r:id="rId51"/>
    <p:sldId id="1045" r:id="rId52"/>
    <p:sldId id="1049" r:id="rId53"/>
    <p:sldId id="1048" r:id="rId54"/>
    <p:sldId id="1047" r:id="rId55"/>
    <p:sldId id="1046" r:id="rId56"/>
    <p:sldId id="1265" r:id="rId57"/>
    <p:sldId id="1266" r:id="rId58"/>
    <p:sldId id="1267" r:id="rId59"/>
    <p:sldId id="1268" r:id="rId60"/>
    <p:sldId id="1031" r:id="rId61"/>
    <p:sldId id="832" r:id="rId62"/>
    <p:sldId id="1054" r:id="rId63"/>
    <p:sldId id="1270" r:id="rId64"/>
    <p:sldId id="1018" r:id="rId65"/>
  </p:sldIdLst>
  <p:sldSz cx="9144000" cy="6858000" type="screen4x3"/>
  <p:notesSz cx="6735763" cy="9866313"/>
  <p:embeddedFontLst>
    <p:embeddedFont>
      <p:font typeface="Dosis SemiBold" panose="020B0604020202020204" charset="0"/>
      <p:regular r:id="rId67"/>
      <p:bold r:id="rId68"/>
    </p:embeddedFont>
    <p:embeddedFont>
      <p:font typeface="Calibri" panose="020F0502020204030204" pitchFamily="34" charset="0"/>
      <p:regular r:id="rId69"/>
      <p:bold r:id="rId70"/>
      <p:italic r:id="rId71"/>
      <p:boldItalic r:id="rId72"/>
    </p:embeddedFont>
    <p:embeddedFont>
      <p:font typeface="Dosis" panose="020B0604020202020204" charset="0"/>
      <p:regular r:id="rId73"/>
      <p:bold r:id="rId74"/>
    </p:embeddedFont>
    <p:embeddedFont>
      <p:font typeface="Dosis ExtraBold" panose="020B0604020202020204" charset="0"/>
      <p:bold r:id="rId75"/>
    </p:embeddedFont>
    <p:embeddedFont>
      <p:font typeface="Dosis Medium" panose="020B0604020202020204" charset="0"/>
      <p:regular r:id="rId76"/>
      <p:bold r:id="rId77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EBE3F1"/>
    <a:srgbClr val="2AB6D7"/>
    <a:srgbClr val="565F88"/>
    <a:srgbClr val="00ACA4"/>
    <a:srgbClr val="F26553"/>
    <a:srgbClr val="E84234"/>
    <a:srgbClr val="55B7DE"/>
    <a:srgbClr val="A1A6BC"/>
    <a:srgbClr val="4B53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87607" autoAdjust="0"/>
  </p:normalViewPr>
  <p:slideViewPr>
    <p:cSldViewPr snapToGrid="0">
      <p:cViewPr varScale="1">
        <p:scale>
          <a:sx n="74" d="100"/>
          <a:sy n="74" d="100"/>
        </p:scale>
        <p:origin x="1290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73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slide" Target="slides/slide47.xml"/><Relationship Id="rId68" Type="http://schemas.openxmlformats.org/officeDocument/2006/relationships/font" Target="fonts/font2.fntdata"/><Relationship Id="rId84" Type="http://schemas.microsoft.com/office/2015/10/relationships/revisionInfo" Target="NUL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74" Type="http://schemas.openxmlformats.org/officeDocument/2006/relationships/font" Target="fonts/font8.fntdata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5.xml"/><Relationship Id="rId82" Type="http://schemas.microsoft.com/office/2018/10/relationships/authors" Target="NUL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slide" Target="slides/slide48.xml"/><Relationship Id="rId69" Type="http://schemas.openxmlformats.org/officeDocument/2006/relationships/font" Target="fonts/font3.fntdata"/><Relationship Id="rId77" Type="http://schemas.openxmlformats.org/officeDocument/2006/relationships/font" Target="fonts/font11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font" Target="fonts/font6.fntdata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font" Target="fonts/font1.fntdata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font" Target="fonts/font4.fntdata"/><Relationship Id="rId75" Type="http://schemas.openxmlformats.org/officeDocument/2006/relationships/font" Target="fonts/font9.fntdata"/><Relationship Id="rId83" Type="http://schemas.microsoft.com/office/2016/11/relationships/changesInfo" Target="NUL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font" Target="fonts/font7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6" Type="http://schemas.openxmlformats.org/officeDocument/2006/relationships/font" Target="fonts/font10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3.xml"/><Relationship Id="rId24" Type="http://schemas.openxmlformats.org/officeDocument/2006/relationships/slide" Target="slides/slide8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66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12T00:18:59.34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12T00:18:59.393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12T00:21:15.92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12T00:21:15.92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12T00:22:18.66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12T00:22:18.66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9T18:30:04.02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9T18:30:04.02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9T18:30:45.16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9T18:30:45.16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12T00:41:52.99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12T00:41:52.99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12T00:42:43.48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12T00:42:43.49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pPr/>
              <a:t>01/01/2026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pPr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8E0B53E9-10A7-4137-8756-2E7D33D15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="" xmlns:a16="http://schemas.microsoft.com/office/drawing/2014/main" id="{D0A5F3F9-032C-F460-8565-49C8E28F16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="" xmlns:a16="http://schemas.microsoft.com/office/drawing/2014/main" id="{7DD33519-585A-132D-1FBC-B9DB7AA9AD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2897B9B9-70DA-D487-8EF4-5E2A3F1DAE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132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=""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=""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=""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=""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=""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=""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680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=""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=""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=""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=""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071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8798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=""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6970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=""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30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=""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=""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=""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=""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=""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3069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=""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=""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0270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=""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=""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=""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=""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404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=""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=""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1094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=""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=""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=""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=""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=""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5833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=""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=""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=""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=""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=""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=""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3781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8515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=""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276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=""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=""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=""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=""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=""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=""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=""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=""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=""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=""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=""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=""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=""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=""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=""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=""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=""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=""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=""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=""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4722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=""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=""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=""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=""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=""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=""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=""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=""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=""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=""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=""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=""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=""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=""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=""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=""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=""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=""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04218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=""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=""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=""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=""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=""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=""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=""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=""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=""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=""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=""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=""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=""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2858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=""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=""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=""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=""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=""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=""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=""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=""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=""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=""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=""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=""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=""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859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=""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=""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=""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61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=""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=""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=""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=""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=""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=""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=""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=""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355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=""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4961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=""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6473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=""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=""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015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=""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=""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=""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=""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=""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592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=""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=""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9370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=""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=""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=""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=""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0493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=""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=""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492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=""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=""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=""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=""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=""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989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=""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=""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=""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=""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075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829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01/01/2026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0641521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01/01/2026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81253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01/01/2026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066270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01/01/2026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9758607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01/01/2026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0112706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01/01/2026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6758530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01/01/2026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3796027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01/01/2026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99936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01/01/2026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5962037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01/01/2026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7117672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01/01/2026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930341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=""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=""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=""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=""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=""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=""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=""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=""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=""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=""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=""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=""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=""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=""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=""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=""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=""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=""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=""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=""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=""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=""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=""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=""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=""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=""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=""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=""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=""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=""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=""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=""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=""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=""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=""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=""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=""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=""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=""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=""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=""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=""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=""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=""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=""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=""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=""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=""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=""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=""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=""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=""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=""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=""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=""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=""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=""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=""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=""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=""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=""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=""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=""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=""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=""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=""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=""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=""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=""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=""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=""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=""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=""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=""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=""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=""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=""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=""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=""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=""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=""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=""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=""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=""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=""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=""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=""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=""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=""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=""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=""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=""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=""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=""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=""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=""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=""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=""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=""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=""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=""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=""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=""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=""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=""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=""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=""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=""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=""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=""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=""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=""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=""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=""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=""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5201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=""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600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=""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=""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=""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=""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=""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3463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=""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=""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7159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=""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=""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=""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=""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98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=""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=""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024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=""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=""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=""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=""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=""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47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=""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=""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=""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=""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402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=""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=""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=""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=""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=""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=""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=""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=""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=""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=""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=""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=""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=""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=""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=""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=""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=""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=""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297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=""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214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=""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=""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535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=""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0267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016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=""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611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=""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=""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=""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=""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=""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639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=""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=""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2079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=""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=""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=""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=""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8853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=""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=""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=""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=""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=""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124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=""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340365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=""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448502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=""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358258"/>
            <a:ext cx="724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Oral</a:t>
            </a:r>
          </a:p>
        </p:txBody>
      </p:sp>
      <p:sp>
        <p:nvSpPr>
          <p:cNvPr id="3" name="Titre 1">
            <a:extLst>
              <a:ext uri="{FF2B5EF4-FFF2-40B4-BE49-F238E27FC236}">
                <a16:creationId xmlns=""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32246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844755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=""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873474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=""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844755"/>
            <a:ext cx="10310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=""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2296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=""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2140331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=""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67475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=""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=""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925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=""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=""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=""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=""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=""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5920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=""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=""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=""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=""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0964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=""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=""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=""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=""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5326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=""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=""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=""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=""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=""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=""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=""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=""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=""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=""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=""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=""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=""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283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04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173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=""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6736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=""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3365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=""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=""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775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=""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340365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=""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448502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=""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7" y="2358258"/>
            <a:ext cx="13705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sp>
        <p:nvSpPr>
          <p:cNvPr id="3" name="Titre 1">
            <a:extLst>
              <a:ext uri="{FF2B5EF4-FFF2-40B4-BE49-F238E27FC236}">
                <a16:creationId xmlns=""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27597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844755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=""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873474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=""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844755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=""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72358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=""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2140331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=""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67475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=""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=""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=""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=""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=""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=""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=""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=""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=""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=""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4978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=""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=""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=""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=""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=""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=""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789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=""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=""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=""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=""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=""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5438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=""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76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=""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6">
            <a:extLst>
              <a:ext uri="{FF2B5EF4-FFF2-40B4-BE49-F238E27FC236}">
                <a16:creationId xmlns="" xmlns:a16="http://schemas.microsoft.com/office/drawing/2014/main" id="{B7FD94A6-28B0-9955-E289-E405ACB9AE69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710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="" xmlns:a16="http://schemas.microsoft.com/office/drawing/2014/main" id="{0C226263-C865-0772-0CF9-3B553CC145C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476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8B4F1161-2824-68E8-4975-6126DCF35E65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710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6">
            <a:extLst>
              <a:ext uri="{FF2B5EF4-FFF2-40B4-BE49-F238E27FC236}">
                <a16:creationId xmlns="" xmlns:a16="http://schemas.microsoft.com/office/drawing/2014/main" id="{26BD3BA5-CB00-807B-AB32-3C7BF1D21B74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476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6">
            <a:extLst>
              <a:ext uri="{FF2B5EF4-FFF2-40B4-BE49-F238E27FC236}">
                <a16:creationId xmlns="" xmlns:a16="http://schemas.microsoft.com/office/drawing/2014/main" id="{BC5F490F-E24C-E0B1-44E4-34C9BB344C28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710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1263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8870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="" xmlns:a16="http://schemas.microsoft.com/office/drawing/2014/main" id="{DEFEDF2B-55A0-3D92-2B90-328B2D918BE5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="" xmlns:a16="http://schemas.microsoft.com/office/drawing/2014/main" id="{6F83557E-1C52-59E9-48CE-EA6306972B1C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7576EF6C-B3F1-A7B8-D645-182669BC42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8118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8942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730971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75300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77503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="" xmlns:a16="http://schemas.microsoft.com/office/drawing/2014/main" id="{F1DDB8CB-39A2-DAB6-124F-83D9FDCA3CA7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08942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="" xmlns:a16="http://schemas.microsoft.com/office/drawing/2014/main" id="{032E51FE-C7D9-3883-7F7A-BFEC19D36C5E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2730971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="" xmlns:a16="http://schemas.microsoft.com/office/drawing/2014/main" id="{6954FEF7-5F60-5B4B-84DF-A82F1F2ACD25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475300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="" xmlns:a16="http://schemas.microsoft.com/office/drawing/2014/main" id="{D1C2B0FE-6323-21DA-17C8-E72AFF2B1DA2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77503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14">
            <a:extLst>
              <a:ext uri="{FF2B5EF4-FFF2-40B4-BE49-F238E27FC236}">
                <a16:creationId xmlns="" xmlns:a16="http://schemas.microsoft.com/office/drawing/2014/main" id="{F0C49881-4377-E6C4-DC29-F5C78D761D3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8942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14">
            <a:extLst>
              <a:ext uri="{FF2B5EF4-FFF2-40B4-BE49-F238E27FC236}">
                <a16:creationId xmlns="" xmlns:a16="http://schemas.microsoft.com/office/drawing/2014/main" id="{3FE32F3D-30FA-B64A-59BF-8E1031E43A9C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30971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14">
            <a:extLst>
              <a:ext uri="{FF2B5EF4-FFF2-40B4-BE49-F238E27FC236}">
                <a16:creationId xmlns="" xmlns:a16="http://schemas.microsoft.com/office/drawing/2014/main" id="{565D4B95-EEC3-C604-DD3F-E9EC9289CA4F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5300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="" xmlns:a16="http://schemas.microsoft.com/office/drawing/2014/main" id="{612BB425-D520-CE98-D8FF-0ED39620E73D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7503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898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=""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=""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157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=""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=""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=""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=""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6799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4596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=""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=""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=""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61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=""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=""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56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 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=""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=""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=""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=""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724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Oral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=""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=""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=""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=""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6911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=""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1896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=""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352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2709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0756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=""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2209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=""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405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=""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=""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=""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=""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=""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087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=""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=""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8756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=""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=""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=""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=""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7002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=""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=""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=""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0232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=""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=""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=""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=""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=""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4443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=""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=""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=""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=""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381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321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=""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925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=""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494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=""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=""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=""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=""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=""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7165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=""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=""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7792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=""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=""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=""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=""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992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=""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=""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0204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8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7.jpe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84.xml"/><Relationship Id="rId9" Type="http://schemas.openxmlformats.org/officeDocument/2006/relationships/image" Target="../media/image9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image" Target="../media/image11.jpeg"/><Relationship Id="rId5" Type="http://schemas.openxmlformats.org/officeDocument/2006/relationships/slideLayout" Target="../slideLayouts/slideLayout89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9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image" Target="../media/image7.jpeg"/><Relationship Id="rId5" Type="http://schemas.openxmlformats.org/officeDocument/2006/relationships/slideLayout" Target="../slideLayouts/slideLayout98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image" Target="../media/image7.jpeg"/><Relationship Id="rId5" Type="http://schemas.openxmlformats.org/officeDocument/2006/relationships/slideLayout" Target="../slideLayouts/slideLayout107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theme" Target="../theme/theme14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5.xml"/><Relationship Id="rId9" Type="http://schemas.openxmlformats.org/officeDocument/2006/relationships/image" Target="../media/image2.jpe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image" Target="../media/image11.jpeg"/><Relationship Id="rId5" Type="http://schemas.openxmlformats.org/officeDocument/2006/relationships/slideLayout" Target="../slideLayouts/slideLayout123.xml"/><Relationship Id="rId10" Type="http://schemas.openxmlformats.org/officeDocument/2006/relationships/theme" Target="../theme/theme15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image" Target="../media/image9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7.jpe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9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image" Target="../media/image11.jpeg"/><Relationship Id="rId5" Type="http://schemas.openxmlformats.org/officeDocument/2006/relationships/slideLayout" Target="../slideLayouts/slideLayout37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7.jpeg"/><Relationship Id="rId5" Type="http://schemas.openxmlformats.org/officeDocument/2006/relationships/slideLayout" Target="../slideLayouts/slideLayout46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9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52.xml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76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=""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=""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=""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=""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2127351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=""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=""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=""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=""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817925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=""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1597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=""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3312001" y="20973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9672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=""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919095" y="20973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826633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=""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=""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2805813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Oral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=""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30164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318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=""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=""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=""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=""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50591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Point de langue</a:t>
            </a:r>
          </a:p>
        </p:txBody>
      </p:sp>
    </p:spTree>
    <p:extLst>
      <p:ext uri="{BB962C8B-B14F-4D97-AF65-F5344CB8AC3E}">
        <p14:creationId xmlns:p14="http://schemas.microsoft.com/office/powerpoint/2010/main" val="1833395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D6682A-35AE-4A6A-AAB0-C328489F45FD}" type="datetimeFigureOut">
              <a:rPr lang="fr-MA" smtClean="0"/>
              <a:pPr/>
              <a:t>01/01/2026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B627AA-AD07-41B9-863B-7EBB9BA48A27}" type="slidenum">
              <a:rPr lang="fr-MA" smtClean="0"/>
              <a:pPr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5680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=""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8071" y="194801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=""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3197908" y="130335"/>
            <a:ext cx="149807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Oral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=""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47542" y="165659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6092" y="241967"/>
            <a:ext cx="243310" cy="24331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=""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=""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=""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95494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345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=""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203285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=""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=""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=""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7272000" y="189520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0511" y="249642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=""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8" y="209734"/>
            <a:ext cx="199450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=""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=""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=""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708533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384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=""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201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 : Point de langue</a:t>
            </a:r>
          </a:p>
        </p:txBody>
      </p:sp>
    </p:spTree>
    <p:extLst>
      <p:ext uri="{BB962C8B-B14F-4D97-AF65-F5344CB8AC3E}">
        <p14:creationId xmlns:p14="http://schemas.microsoft.com/office/powerpoint/2010/main" val="221734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=""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62166" y="183180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=""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3312000" y="143757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1448" y="179301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=""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6094447" y="14210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4110007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4469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=""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=""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=""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="" xmlns:a16="http://schemas.microsoft.com/office/drawing/2014/main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="" xmlns:a16="http://schemas.microsoft.com/office/drawing/2014/main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=""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=""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849852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NULL"/><Relationship Id="rId7" Type="http://schemas.openxmlformats.org/officeDocument/2006/relationships/image" Target="../media/image23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27.xml"/><Relationship Id="rId6" Type="http://schemas.openxmlformats.org/officeDocument/2006/relationships/image" Target="NULL"/><Relationship Id="rId4" Type="http://schemas.openxmlformats.org/officeDocument/2006/relationships/customXml" Target="../ink/ink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127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NULL"/><Relationship Id="rId7" Type="http://schemas.openxmlformats.org/officeDocument/2006/relationships/image" Target="../media/image23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127.xml"/><Relationship Id="rId6" Type="http://schemas.openxmlformats.org/officeDocument/2006/relationships/image" Target="NULL"/><Relationship Id="rId4" Type="http://schemas.openxmlformats.org/officeDocument/2006/relationships/customXml" Target="../ink/ink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7.xml"/><Relationship Id="rId12" Type="http://schemas.openxmlformats.org/officeDocument/2006/relationships/image" Target="../media/image4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customXml" Target="../ink/ink7.xml"/><Relationship Id="rId11" Type="http://schemas.openxmlformats.org/officeDocument/2006/relationships/image" Target="../media/image29.gif"/><Relationship Id="rId5" Type="http://schemas.openxmlformats.org/officeDocument/2006/relationships/image" Target="NULL"/><Relationship Id="rId10" Type="http://schemas.openxmlformats.org/officeDocument/2006/relationships/image" Target="../media/image41.png"/><Relationship Id="rId4" Type="http://schemas.openxmlformats.org/officeDocument/2006/relationships/customXml" Target="../ink/ink6.xml"/><Relationship Id="rId9" Type="http://schemas.openxmlformats.org/officeDocument/2006/relationships/image" Target="NUL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127.xml"/><Relationship Id="rId4" Type="http://schemas.openxmlformats.org/officeDocument/2006/relationships/customXml" Target="../ink/ink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../media/image24.png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23.png"/><Relationship Id="rId5" Type="http://schemas.openxmlformats.org/officeDocument/2006/relationships/image" Target="NULL"/><Relationship Id="rId4" Type="http://schemas.openxmlformats.org/officeDocument/2006/relationships/customXml" Target="../ink/ink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127.xml"/><Relationship Id="rId7" Type="http://schemas.openxmlformats.org/officeDocument/2006/relationships/image" Target="NUL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customXml" Target="../ink/ink13.xml"/><Relationship Id="rId5" Type="http://schemas.openxmlformats.org/officeDocument/2006/relationships/image" Target="NULL"/><Relationship Id="rId10" Type="http://schemas.openxmlformats.org/officeDocument/2006/relationships/image" Target="../media/image42.png"/><Relationship Id="rId4" Type="http://schemas.openxmlformats.org/officeDocument/2006/relationships/customXml" Target="../ink/ink12.xml"/><Relationship Id="rId9" Type="http://schemas.openxmlformats.org/officeDocument/2006/relationships/image" Target="../media/image29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customXml" Target="../ink/ink14.xml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36.png"/><Relationship Id="rId5" Type="http://schemas.openxmlformats.org/officeDocument/2006/relationships/image" Target="NULL"/><Relationship Id="rId4" Type="http://schemas.openxmlformats.org/officeDocument/2006/relationships/customXml" Target="../ink/ink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3.xml"/><Relationship Id="rId6" Type="http://schemas.openxmlformats.org/officeDocument/2006/relationships/customXml" Target="../ink/ink17.xml"/><Relationship Id="rId5" Type="http://schemas.openxmlformats.org/officeDocument/2006/relationships/image" Target="NULL"/><Relationship Id="rId4" Type="http://schemas.openxmlformats.org/officeDocument/2006/relationships/customXml" Target="../ink/ink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../media/image36.png"/><Relationship Id="rId2" Type="http://schemas.openxmlformats.org/officeDocument/2006/relationships/customXml" Target="../ink/ink18.xml"/><Relationship Id="rId1" Type="http://schemas.openxmlformats.org/officeDocument/2006/relationships/slideLayout" Target="../slideLayouts/slideLayout103.xml"/><Relationship Id="rId6" Type="http://schemas.openxmlformats.org/officeDocument/2006/relationships/image" Target="NULL"/><Relationship Id="rId4" Type="http://schemas.openxmlformats.org/officeDocument/2006/relationships/customXml" Target="../ink/ink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NUL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1.xml"/><Relationship Id="rId6" Type="http://schemas.openxmlformats.org/officeDocument/2006/relationships/customXml" Target="../ink/ink21.xml"/><Relationship Id="rId5" Type="http://schemas.openxmlformats.org/officeDocument/2006/relationships/image" Target="NULL"/><Relationship Id="rId4" Type="http://schemas.openxmlformats.org/officeDocument/2006/relationships/customXml" Target="../ink/ink2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customXml" Target="../ink/ink22.xml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36.png"/><Relationship Id="rId5" Type="http://schemas.openxmlformats.org/officeDocument/2006/relationships/image" Target="NULL"/><Relationship Id="rId4" Type="http://schemas.openxmlformats.org/officeDocument/2006/relationships/customXml" Target="../ink/ink2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1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1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media" Target="../media/media7.mp4"/><Relationship Id="rId7" Type="http://schemas.openxmlformats.org/officeDocument/2006/relationships/image" Target="../media/image24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103.xml"/><Relationship Id="rId4" Type="http://schemas.openxmlformats.org/officeDocument/2006/relationships/video" Target="../media/media7.mp4"/><Relationship Id="rId9" Type="http://schemas.openxmlformats.org/officeDocument/2006/relationships/image" Target="../media/image4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../media/image44.png"/><Relationship Id="rId2" Type="http://schemas.openxmlformats.org/officeDocument/2006/relationships/customXml" Target="../ink/ink24.xml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47.png"/><Relationship Id="rId5" Type="http://schemas.openxmlformats.org/officeDocument/2006/relationships/image" Target="NULL"/><Relationship Id="rId4" Type="http://schemas.openxmlformats.org/officeDocument/2006/relationships/customXml" Target="../ink/ink2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4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52.xml"/><Relationship Id="rId4" Type="http://schemas.openxmlformats.org/officeDocument/2006/relationships/video" Target="../media/media2.mp4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N5_P2_W3_S4_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E39EA4D-B888-5A32-6D18-E107126D4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re 1">
            <a:extLst>
              <a:ext uri="{FF2B5EF4-FFF2-40B4-BE49-F238E27FC236}">
                <a16:creationId xmlns="" xmlns:a16="http://schemas.microsoft.com/office/drawing/2014/main" id="{C122774D-7CCB-11A7-610B-6B8520701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88341"/>
            <a:ext cx="6840000" cy="612000"/>
          </a:xfrm>
        </p:spPr>
        <p:txBody>
          <a:bodyPr>
            <a:normAutofit/>
          </a:bodyPr>
          <a:lstStyle/>
          <a:p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Maintenant, on va répéter le dialogue ensemble.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Je vais lire chaque réplique et vous allez répéter après moi. Puis, on va continuer à répéter le dialogue.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65" name="Groupe 64">
            <a:extLst>
              <a:ext uri="{FF2B5EF4-FFF2-40B4-BE49-F238E27FC236}">
                <a16:creationId xmlns="" xmlns:a16="http://schemas.microsoft.com/office/drawing/2014/main" id="{BFD74FDC-98F8-814B-ACFC-3E91B7471AA3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66" name="Image 65">
              <a:extLst>
                <a:ext uri="{FF2B5EF4-FFF2-40B4-BE49-F238E27FC236}">
                  <a16:creationId xmlns="" xmlns:a16="http://schemas.microsoft.com/office/drawing/2014/main" id="{11B6BB36-C4F9-347F-A2B8-84D1C11F5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="" xmlns:a16="http://schemas.microsoft.com/office/drawing/2014/main" id="{492B39C3-B0A6-CE4A-2FFE-3C74C656C9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 descr="Capture d’écran 2025-12-30 191547 tre.png">
            <a:extLst>
              <a:ext uri="{FF2B5EF4-FFF2-40B4-BE49-F238E27FC236}">
                <a16:creationId xmlns="" xmlns:a16="http://schemas.microsoft.com/office/drawing/2014/main" id="{15E8A71D-7832-FB2D-591D-085B3F9A14C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190"/>
          <a:stretch>
            <a:fillRect/>
          </a:stretch>
        </p:blipFill>
        <p:spPr>
          <a:xfrm>
            <a:off x="1649955" y="1615550"/>
            <a:ext cx="5844089" cy="465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37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re 1">
            <a:extLst>
              <a:ext uri="{FF2B5EF4-FFF2-40B4-BE49-F238E27FC236}">
                <a16:creationId xmlns="" xmlns:a16="http://schemas.microsoft.com/office/drawing/2014/main" id="{D780D286-4275-1EE9-37EB-E82DE36ED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88341"/>
            <a:ext cx="6840000" cy="612000"/>
          </a:xfrm>
        </p:spPr>
        <p:txBody>
          <a:bodyPr>
            <a:normAutofit/>
          </a:bodyPr>
          <a:lstStyle/>
          <a:p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On va continuer la répétition du dialogue.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Je vais lire chaque réplique et vous allez répéter après moi. 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65" name="Groupe 64">
            <a:extLst>
              <a:ext uri="{FF2B5EF4-FFF2-40B4-BE49-F238E27FC236}">
                <a16:creationId xmlns="" xmlns:a16="http://schemas.microsoft.com/office/drawing/2014/main" id="{F8E9047A-1211-4677-ECAD-84BB1217F832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66" name="Image 65">
              <a:extLst>
                <a:ext uri="{FF2B5EF4-FFF2-40B4-BE49-F238E27FC236}">
                  <a16:creationId xmlns="" xmlns:a16="http://schemas.microsoft.com/office/drawing/2014/main" id="{936F0967-38DC-4981-5B37-129D9B3DA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="" xmlns:a16="http://schemas.microsoft.com/office/drawing/2014/main" id="{33795B70-C01C-5047-520B-0B58C8C27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0" name="Image 9" descr="Capture d’écran 2025-12-29 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7066" y="1760348"/>
            <a:ext cx="6422144" cy="407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47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8">
            <a:extLst>
              <a:ext uri="{FF2B5EF4-FFF2-40B4-BE49-F238E27FC236}">
                <a16:creationId xmlns="" xmlns:a16="http://schemas.microsoft.com/office/drawing/2014/main" id="{D6F3887B-CEC2-2B49-B051-61C34C29A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jouer ce dialogue. On va le faire en 3 étapes. Soyez attentifs.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14" name="AutoShape 4">
            <a:extLst>
              <a:ext uri="{FF2B5EF4-FFF2-40B4-BE49-F238E27FC236}">
                <a16:creationId xmlns="" xmlns:a16="http://schemas.microsoft.com/office/drawing/2014/main" id="{237AD3E1-1ADA-7724-E4BB-F151DC49B5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16142" y="305346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="" xmlns:a16="http://schemas.microsoft.com/office/drawing/2014/main" id="{308B8212-7A29-D4C3-6925-632B819DC5EB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="" xmlns:a16="http://schemas.microsoft.com/office/drawing/2014/main" id="{C8C27569-D4DD-771D-B197-4F9D092F4A66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="" xmlns:a16="http://schemas.microsoft.com/office/drawing/2014/main" id="{D07CBE0B-141A-2891-2E6F-DAC32E43A200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="" xmlns:a16="http://schemas.microsoft.com/office/drawing/2014/main" id="{A102ECB3-D8F1-7EED-7A78-D7ABFF88777D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="" xmlns:a16="http://schemas.microsoft.com/office/drawing/2014/main" id="{C513A3D6-BB9C-7373-EC10-16667ECA3ACA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="" xmlns:a16="http://schemas.microsoft.com/office/drawing/2014/main" id="{61B31378-5E55-C210-2A2B-C3A90AD128C8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  <p:pic>
        <p:nvPicPr>
          <p:cNvPr id="3" name="Image 2" descr="Une image contenant Dessin d’enfant, habits, illustration, Animation&#10;&#10;Le contenu généré par l’IA peut être incorrect.">
            <a:extLst>
              <a:ext uri="{FF2B5EF4-FFF2-40B4-BE49-F238E27FC236}">
                <a16:creationId xmlns="" xmlns:a16="http://schemas.microsoft.com/office/drawing/2014/main" id="{92924A6A-AEA9-7118-66C1-03C4141E78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156" y="2371150"/>
            <a:ext cx="4999572" cy="3405095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="" xmlns:a16="http://schemas.microsoft.com/office/drawing/2014/main" id="{22B59928-63F0-6C72-E586-0645E6CAC901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="" xmlns:a16="http://schemas.microsoft.com/office/drawing/2014/main" id="{B52873BF-59C0-CB31-F6AA-4FA02E788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="" xmlns:a16="http://schemas.microsoft.com/office/drawing/2014/main" id="{FE832BBC-1BC6-CA74-02EC-D477A818A4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482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2AFB84C-67C7-525A-756E-8B3DFC662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8">
            <a:extLst>
              <a:ext uri="{FF2B5EF4-FFF2-40B4-BE49-F238E27FC236}">
                <a16:creationId xmlns="" xmlns:a16="http://schemas.microsoft.com/office/drawing/2014/main" id="{91987670-9C92-B1C2-D63F-804BD7281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1. Je vais vous expliquer la situation. 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="" xmlns:a16="http://schemas.microsoft.com/office/drawing/2014/main" id="{646543F7-827C-41BF-EEE7-5A01C57CA445}"/>
              </a:ext>
            </a:extLst>
          </p:cNvPr>
          <p:cNvSpPr txBox="1"/>
          <p:nvPr/>
        </p:nvSpPr>
        <p:spPr>
          <a:xfrm>
            <a:off x="979175" y="2244716"/>
            <a:ext cx="7185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 garçon et la fille se rencontrent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dans la bibliothèque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 Ils expriment leurs opinions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.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Chacun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pose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à l’autre les questions suivantes : </a:t>
            </a:r>
          </a:p>
        </p:txBody>
      </p:sp>
      <p:sp>
        <p:nvSpPr>
          <p:cNvPr id="14" name="AutoShape 4">
            <a:extLst>
              <a:ext uri="{FF2B5EF4-FFF2-40B4-BE49-F238E27FC236}">
                <a16:creationId xmlns="" xmlns:a16="http://schemas.microsoft.com/office/drawing/2014/main" id="{B9E8508E-84C4-E8F3-CBB0-28CE40203B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39346" y="315204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="" xmlns:a16="http://schemas.microsoft.com/office/drawing/2014/main" id="{A51E1580-626A-A37B-DBBA-14DA88178A6E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="" xmlns:a16="http://schemas.microsoft.com/office/drawing/2014/main" id="{81F76501-7683-07A8-7742-2A10A3A20AB9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="" xmlns:a16="http://schemas.microsoft.com/office/drawing/2014/main" id="{2B7C9018-0269-586D-8658-12F298AE05F0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="" xmlns:a16="http://schemas.microsoft.com/office/drawing/2014/main" id="{B947862F-830D-095A-CF7B-BD1F33B92F97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="" xmlns:a16="http://schemas.microsoft.com/office/drawing/2014/main" id="{B19CFAC9-6DE3-342C-6EA5-A605B7CE8809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="" xmlns:a16="http://schemas.microsoft.com/office/drawing/2014/main" id="{E9600311-57D8-FE34-A6AA-DBFBD7A088B7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  <p:pic>
        <p:nvPicPr>
          <p:cNvPr id="12" name="Image 11" descr="Une image contenant Dessin d’enfant, habits, illustration, Animation&#10;&#10;Le contenu généré par l’IA peut être incorrect.">
            <a:extLst>
              <a:ext uri="{FF2B5EF4-FFF2-40B4-BE49-F238E27FC236}">
                <a16:creationId xmlns="" xmlns:a16="http://schemas.microsoft.com/office/drawing/2014/main" id="{28300042-C13C-E522-A38A-1215B9D751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76" y="3223947"/>
            <a:ext cx="3593002" cy="2447112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="" xmlns:a16="http://schemas.microsoft.com/office/drawing/2014/main" id="{C2F51596-F2E1-997D-0D6C-21CEEA38BEC5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="" xmlns:a16="http://schemas.microsoft.com/office/drawing/2014/main" id="{9CD0FF8D-9D71-4802-D944-B9F744C04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="" xmlns:a16="http://schemas.microsoft.com/office/drawing/2014/main" id="{99D91650-00A7-1E5E-C7FF-F51882C87C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ZoneTexte 15">
            <a:extLst>
              <a:ext uri="{FF2B5EF4-FFF2-40B4-BE49-F238E27FC236}">
                <a16:creationId xmlns="" xmlns:a16="http://schemas.microsoft.com/office/drawing/2014/main" id="{025556FE-131D-CB86-EB5D-B54A6B282658}"/>
              </a:ext>
            </a:extLst>
          </p:cNvPr>
          <p:cNvSpPr txBox="1"/>
          <p:nvPr/>
        </p:nvSpPr>
        <p:spPr>
          <a:xfrm>
            <a:off x="3975977" y="3675758"/>
            <a:ext cx="4686318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Quelle est la meilleure matière à l’école? </a:t>
            </a:r>
          </a:p>
          <a:p>
            <a:pPr marL="342900" marR="0" lvl="0" indent="-34290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Quel est le meilleur repas?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Quel est le meilleur 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sport?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Quel est le meilleur joueur?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54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E598A3B-914C-149F-67CA-A82DE61D0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8">
            <a:extLst>
              <a:ext uri="{FF2B5EF4-FFF2-40B4-BE49-F238E27FC236}">
                <a16:creationId xmlns="" xmlns:a16="http://schemas.microsoft.com/office/drawing/2014/main" id="{1DE9F0C3-0834-F6A4-0EC5-4B76CF229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120924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2.  Chacun réfléchit silencieusement à ce qu’il va dire dans le dialogue.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="" xmlns:a16="http://schemas.microsoft.com/office/drawing/2014/main" id="{802E1D90-8BAC-67F6-1D2B-04297CB243B2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="" xmlns:a16="http://schemas.microsoft.com/office/drawing/2014/main" id="{FDA19700-4492-7786-3A2E-21763710B759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="" xmlns:a16="http://schemas.microsoft.com/office/drawing/2014/main" id="{C0FCC782-67F7-2424-AD55-17672208CF09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="" xmlns:a16="http://schemas.microsoft.com/office/drawing/2014/main" id="{3B0039BF-9646-8031-3411-E9C58273C8E6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="" xmlns:a16="http://schemas.microsoft.com/office/drawing/2014/main" id="{B4215C25-7D15-E3FA-B4FD-7720414A40D4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="" xmlns:a16="http://schemas.microsoft.com/office/drawing/2014/main" id="{F67950C4-D00D-D04C-8AAA-0822CF7497E9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  <p:sp>
        <p:nvSpPr>
          <p:cNvPr id="12" name="AutoShape 4">
            <a:extLst>
              <a:ext uri="{FF2B5EF4-FFF2-40B4-BE49-F238E27FC236}">
                <a16:creationId xmlns="" xmlns:a16="http://schemas.microsoft.com/office/drawing/2014/main" id="{4144DA9D-3172-EDA7-99AC-C8DBEF6A89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31656" y="319014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="" xmlns:a16="http://schemas.microsoft.com/office/drawing/2014/main" id="{FEF1DE8D-987A-8754-4508-481C5686E41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="" xmlns:a16="http://schemas.microsoft.com/office/drawing/2014/main" id="{50964B8D-3A1E-044E-FD08-2E0AC61BC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="" xmlns:a16="http://schemas.microsoft.com/office/drawing/2014/main" id="{6D7A3177-AFB3-F561-035C-A164B8E97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1" name="ZoneTexte 10">
            <a:extLst>
              <a:ext uri="{FF2B5EF4-FFF2-40B4-BE49-F238E27FC236}">
                <a16:creationId xmlns="" xmlns:a16="http://schemas.microsoft.com/office/drawing/2014/main" id="{B6D9A868-8E39-B8A7-3FCA-10629DCA1DA4}"/>
              </a:ext>
            </a:extLst>
          </p:cNvPr>
          <p:cNvSpPr txBox="1"/>
          <p:nvPr/>
        </p:nvSpPr>
        <p:spPr>
          <a:xfrm>
            <a:off x="979175" y="2244716"/>
            <a:ext cx="7185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 garçon et la fille se rencontrent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dans la bibliothèque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 Ils expriment leurs opinions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.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Chacun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pose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à l’autre les questions suivantes : </a:t>
            </a:r>
          </a:p>
        </p:txBody>
      </p:sp>
      <p:pic>
        <p:nvPicPr>
          <p:cNvPr id="13" name="Image 12" descr="Une image contenant Dessin d’enfant, habits, illustration, Animation&#10;&#10;Le contenu généré par l’IA peut être incorrect.">
            <a:extLst>
              <a:ext uri="{FF2B5EF4-FFF2-40B4-BE49-F238E27FC236}">
                <a16:creationId xmlns="" xmlns:a16="http://schemas.microsoft.com/office/drawing/2014/main" id="{64CFC746-E700-274D-45E3-D342C56249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76" y="3223947"/>
            <a:ext cx="3593002" cy="2447112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="" xmlns:a16="http://schemas.microsoft.com/office/drawing/2014/main" id="{84C7A38A-29EA-37D8-CF23-8876AD714BA2}"/>
              </a:ext>
            </a:extLst>
          </p:cNvPr>
          <p:cNvSpPr txBox="1"/>
          <p:nvPr/>
        </p:nvSpPr>
        <p:spPr>
          <a:xfrm>
            <a:off x="3975977" y="3675758"/>
            <a:ext cx="4686318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Quelle est la meilleure matière à l’école? </a:t>
            </a:r>
          </a:p>
          <a:p>
            <a:pPr marL="342900" marR="0" lvl="0" indent="-34290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Quel est le meilleur repas?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Quel est le meilleur 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sport?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Quel est le meilleur joueur?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51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1957351-77B1-BF05-9B69-1E0C0DE86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8">
            <a:extLst>
              <a:ext uri="{FF2B5EF4-FFF2-40B4-BE49-F238E27FC236}">
                <a16:creationId xmlns="" xmlns:a16="http://schemas.microsoft.com/office/drawing/2014/main" id="{A3974DE6-1777-C9C7-ED6D-20B580BE9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3.  Maintenant, vous allez jouer le dialogue. Qui veut passer au tableau ? </a:t>
            </a:r>
          </a:p>
        </p:txBody>
      </p:sp>
      <p:pic>
        <p:nvPicPr>
          <p:cNvPr id="11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="" xmlns:a16="http://schemas.microsoft.com/office/drawing/2014/main" id="{C3233119-79EC-F332-6762-AC6EAC91D3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="" xmlns:a16="http://schemas.microsoft.com/office/drawing/2014/main" id="{E88E84A8-6583-84BB-F1C4-DBEFC7A0FC14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="" xmlns:a16="http://schemas.microsoft.com/office/drawing/2014/main" id="{12A289B7-CCCA-B208-7CCB-8883F27BA382}"/>
              </a:ext>
            </a:extLst>
          </p:cNvPr>
          <p:cNvSpPr txBox="1"/>
          <p:nvPr/>
        </p:nvSpPr>
        <p:spPr>
          <a:xfrm>
            <a:off x="2371047" y="1637595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="" xmlns:a16="http://schemas.microsoft.com/office/drawing/2014/main" id="{7DE12DC3-5EC0-0F99-E86F-E93D762B4E7D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="" xmlns:a16="http://schemas.microsoft.com/office/drawing/2014/main" id="{A8AEB546-29A1-7A27-E0BD-D131BB93FE42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="" xmlns:a16="http://schemas.microsoft.com/office/drawing/2014/main" id="{FFF7E10F-174B-555F-F50F-83CDBABFE540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="" xmlns:a16="http://schemas.microsoft.com/office/drawing/2014/main" id="{4A366133-2D0A-3F48-14B4-4869F9F998F1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EFCCBED3-2481-7D89-2FDA-24F1E63F4D36}"/>
              </a:ext>
            </a:extLst>
          </p:cNvPr>
          <p:cNvSpPr txBox="1"/>
          <p:nvPr/>
        </p:nvSpPr>
        <p:spPr>
          <a:xfrm>
            <a:off x="979175" y="2244716"/>
            <a:ext cx="7185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 garçon et la fille se rencontrent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dans la bibliothèque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 Ils expriment leurs opinions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.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Chacun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pose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à l’autre les questions suivantes : </a:t>
            </a:r>
          </a:p>
        </p:txBody>
      </p:sp>
      <p:pic>
        <p:nvPicPr>
          <p:cNvPr id="12" name="Image 11" descr="Une image contenant Dessin d’enfant, habits, illustration, Animation&#10;&#10;Le contenu généré par l’IA peut être incorrect.">
            <a:extLst>
              <a:ext uri="{FF2B5EF4-FFF2-40B4-BE49-F238E27FC236}">
                <a16:creationId xmlns="" xmlns:a16="http://schemas.microsoft.com/office/drawing/2014/main" id="{402EA28E-7BB9-BC30-A4C6-BBA1F67845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76" y="3223947"/>
            <a:ext cx="3593002" cy="244711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="" xmlns:a16="http://schemas.microsoft.com/office/drawing/2014/main" id="{3F5D31E2-3330-1C82-BD0E-6C7381419FB1}"/>
              </a:ext>
            </a:extLst>
          </p:cNvPr>
          <p:cNvSpPr txBox="1"/>
          <p:nvPr/>
        </p:nvSpPr>
        <p:spPr>
          <a:xfrm>
            <a:off x="3975977" y="3675758"/>
            <a:ext cx="4686318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Quelle est la meilleure matière à l’école? </a:t>
            </a:r>
          </a:p>
          <a:p>
            <a:pPr marL="342900" marR="0" lvl="0" indent="-34290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Quel est le meilleur repas?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Quel est le meilleur 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sport?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Quel est le meilleur joueur?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441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686881-4317-E92B-F523-04E6ED59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8">
            <a:extLst>
              <a:ext uri="{FF2B5EF4-FFF2-40B4-BE49-F238E27FC236}">
                <a16:creationId xmlns="" xmlns:a16="http://schemas.microsoft.com/office/drawing/2014/main" id="{CCEBF468-DA27-85DB-0354-80B56EA2E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Jouez le dialogue avec votre voisin.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="" xmlns:a16="http://schemas.microsoft.com/office/drawing/2014/main" id="{4E819158-5420-8B00-7E6F-F4207C99D4F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="" xmlns:a16="http://schemas.microsoft.com/office/drawing/2014/main" id="{BB5EBF4F-03A0-3CAF-0E44-F9D202082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="" xmlns:a16="http://schemas.microsoft.com/office/drawing/2014/main" id="{8F22E2A9-0053-5B15-96F9-27C2C8942F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26915DAE-49FF-81B9-C554-F25DBC3403C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2432334" y="2002556"/>
            <a:ext cx="4279332" cy="285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5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5EC08884-06F3-79E5-8E35-F02892E443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3822264"/>
            <a:ext cx="6246795" cy="1349939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=""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11768" y="2785126"/>
            <a:ext cx="4960805" cy="705267"/>
          </a:xfrm>
        </p:spPr>
        <p:txBody>
          <a:bodyPr/>
          <a:lstStyle/>
          <a:p>
            <a:r>
              <a:rPr lang="fr-FR" sz="1400" dirty="0"/>
              <a:t>Jouer un dialogue reprenant les actes de parole enseignés.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=""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sp>
        <p:nvSpPr>
          <p:cNvPr id="16" name="ZoneTexte 15">
            <a:extLst>
              <a:ext uri="{FF2B5EF4-FFF2-40B4-BE49-F238E27FC236}">
                <a16:creationId xmlns="" xmlns:a16="http://schemas.microsoft.com/office/drawing/2014/main" id="{BBCCB2E0-8516-CD6C-1D4D-01872C33CF9F}"/>
              </a:ext>
            </a:extLst>
          </p:cNvPr>
          <p:cNvSpPr txBox="1"/>
          <p:nvPr/>
        </p:nvSpPr>
        <p:spPr>
          <a:xfrm>
            <a:off x="2311768" y="3927827"/>
            <a:ext cx="2260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Lecture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=""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338520" y="4266381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Texte : Fluidité et compréhension.</a:t>
            </a:r>
          </a:p>
        </p:txBody>
      </p:sp>
      <p:sp>
        <p:nvSpPr>
          <p:cNvPr id="15" name="Titre 1">
            <a:extLst>
              <a:ext uri="{FF2B5EF4-FFF2-40B4-BE49-F238E27FC236}">
                <a16:creationId xmlns="" xmlns:a16="http://schemas.microsoft.com/office/drawing/2014/main" id="{BAC939C2-3428-46C0-25DA-75F8C5823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600" dirty="0"/>
              <a:t>Plan de la séance </a:t>
            </a:r>
            <a:r>
              <a:rPr lang="fr-FR" sz="3600" dirty="0"/>
              <a:t>4</a:t>
            </a:r>
            <a:r>
              <a:rPr lang="fr-MA" sz="3600" dirty="0"/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362AE77C-363C-4DA0-77B5-42F4F66C7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346" y="3422231"/>
            <a:ext cx="895833" cy="89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e 6">
            <a:extLst>
              <a:ext uri="{FF2B5EF4-FFF2-40B4-BE49-F238E27FC236}">
                <a16:creationId xmlns="" xmlns:a16="http://schemas.microsoft.com/office/drawing/2014/main" id="{AB64559A-9D2D-476C-1306-BF348F037E99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A63BD94A-F5D4-33BC-1CA7-70C47ECDB1F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EE0EAF81-42EB-4E40-8F4E-125DA25868C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itre 53">
              <a:extLst>
                <a:ext uri="{FF2B5EF4-FFF2-40B4-BE49-F238E27FC236}">
                  <a16:creationId xmlns="" xmlns:a16="http://schemas.microsoft.com/office/drawing/2014/main" id="{F60AC041-8B8E-226C-CD26-6717D69A2705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2D662D6-7D07-FCF4-7AA6-E25B62893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="" xmlns:a16="http://schemas.microsoft.com/office/drawing/2014/main" id="{7A4342FC-8890-5500-AF50-2EFFE23A6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On va lire des mots, puis un texte. </a:t>
            </a:r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3A8C2640-8C6D-2F97-8BB6-42E901742E2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="" xmlns:a16="http://schemas.microsoft.com/office/drawing/2014/main" id="{D2656044-8DF8-6B9A-B784-92CE2164A4D6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="" xmlns:a16="http://schemas.microsoft.com/office/drawing/2014/main" id="{3F06ACA4-F9BB-A7C0-0133-1FB5B07EF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="" xmlns:a16="http://schemas.microsoft.com/office/drawing/2014/main" id="{76A99995-DA67-65AF-E6A3-A66A959F8B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831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3F2173C-C338-B285-83B2-2DD104BF0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="" xmlns:a16="http://schemas.microsoft.com/office/drawing/2014/main" id="{ECFDACAE-E2E1-1655-7CB4-C7EE82C39C2B}"/>
              </a:ext>
            </a:extLst>
          </p:cNvPr>
          <p:cNvSpPr txBox="1"/>
          <p:nvPr/>
        </p:nvSpPr>
        <p:spPr>
          <a:xfrm>
            <a:off x="2389151" y="2776898"/>
            <a:ext cx="4365698" cy="1304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Peut-être</a:t>
            </a:r>
            <a:r>
              <a:rPr kumimoji="0" lang="fr-FR" sz="6000" b="1" i="0" u="none" strike="noStrike" kern="0" cap="none" spc="0" normalizeH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endParaRPr kumimoji="0" lang="fr-FR" sz="6000" b="0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="" xmlns:a16="http://schemas.microsoft.com/office/drawing/2014/main" id="{13F8FBC4-D982-9B78-F6CC-0EDE044B167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="" xmlns:a16="http://schemas.microsoft.com/office/drawing/2014/main" id="{A138E780-FFB3-76DE-81F6-9C06FFC55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="" xmlns:a16="http://schemas.microsoft.com/office/drawing/2014/main" id="{2BF3A045-70A2-351E-C386-E58EB5A363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Titre 1">
            <a:extLst>
              <a:ext uri="{FF2B5EF4-FFF2-40B4-BE49-F238E27FC236}">
                <a16:creationId xmlns="" xmlns:a16="http://schemas.microsoft.com/office/drawing/2014/main" id="{B750B5C4-9823-16C5-CC3C-5946ABB05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le mot : Peut-être 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va l’épeler ensemble : p-e-u-t-ê-t-r-e .</a:t>
            </a:r>
            <a:endParaRPr lang="fr-FR" dirty="0">
              <a:latin typeface="Dosis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23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74284F3-D799-44A3-6890-E12EECD40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="" xmlns:a16="http://schemas.microsoft.com/office/drawing/2014/main" id="{D5B14CB7-DF56-F9ED-81ED-1C41AA2D1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68" y="1496921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="" xmlns:a16="http://schemas.microsoft.com/office/drawing/2014/main" id="{79C4A71E-6CBA-61F0-8C68-CBC8C764F059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5ADEC6A7-04DF-1F3C-3B87-BC6897C22AC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AFB39C44-A888-992B-8DCA-081AFF191A80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="" xmlns:a16="http://schemas.microsoft.com/office/drawing/2014/main" id="{4C43B02B-4BDC-E85A-7757-30C42AF40C2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0989" y="2387600"/>
            <a:ext cx="158289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1998130" y="2429933"/>
            <a:ext cx="1401785" cy="2887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62976" y="2319866"/>
            <a:ext cx="1913358" cy="31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04396" y="2319866"/>
            <a:ext cx="1620819" cy="3014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7113106" y="2421467"/>
            <a:ext cx="1740859" cy="2800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8493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363D79E0-DAF6-039C-8593-F229501A6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DC1B07A5-2912-5F41-AA9D-CEB59FA21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le mot : d’accord.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va l’épeler ensemble :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d-apostrophe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- a–c-c-o-r-d.</a:t>
            </a:r>
            <a:endParaRPr lang="fr-FR" dirty="0">
              <a:latin typeface="Dosis Medium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2A23C9E7-70D0-6207-F16D-FD23E22DAD47}"/>
              </a:ext>
            </a:extLst>
          </p:cNvPr>
          <p:cNvSpPr txBox="1"/>
          <p:nvPr/>
        </p:nvSpPr>
        <p:spPr>
          <a:xfrm>
            <a:off x="674393" y="2713287"/>
            <a:ext cx="8049655" cy="1304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6000" b="1" kern="0" dirty="0">
                <a:solidFill>
                  <a:srgbClr val="565F88"/>
                </a:solidFill>
                <a:latin typeface="Dosis SemiBold" pitchFamily="2" charset="0"/>
              </a:rPr>
              <a:t>D’accord </a:t>
            </a:r>
            <a:r>
              <a:rPr kumimoji="0" lang="fr-FR" sz="6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endParaRPr kumimoji="0" lang="fr-FR" sz="6000" b="0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="" xmlns:a16="http://schemas.microsoft.com/office/drawing/2014/main" id="{D4005F7B-A550-2D16-0EDB-C0B9C9E2F89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="" xmlns:a16="http://schemas.microsoft.com/office/drawing/2014/main" id="{0C1D68BF-FE28-B583-0D17-11C8A3F09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="" xmlns:a16="http://schemas.microsoft.com/office/drawing/2014/main" id="{97621D3C-E11D-850A-B2BB-1103BF81B0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298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="" xmlns:a16="http://schemas.microsoft.com/office/drawing/2014/main" id="{581D55D9-9B7C-B738-90A6-C6B61BB51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" pitchFamily="2" charset="0"/>
              </a:rPr>
              <a:t>Qui veut lire ? </a:t>
            </a:r>
          </a:p>
        </p:txBody>
      </p:sp>
      <p:pic>
        <p:nvPicPr>
          <p:cNvPr id="1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="" xmlns:a16="http://schemas.microsoft.com/office/drawing/2014/main" id="{C97273F1-5176-7D2E-3A2A-F6B8438909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="" xmlns:a16="http://schemas.microsoft.com/office/drawing/2014/main" id="{4FBFC6E6-4E28-E9BC-07EC-7922E5F778D5}"/>
              </a:ext>
            </a:extLst>
          </p:cNvPr>
          <p:cNvSpPr txBox="1"/>
          <p:nvPr/>
        </p:nvSpPr>
        <p:spPr>
          <a:xfrm>
            <a:off x="547172" y="2776898"/>
            <a:ext cx="8049655" cy="1304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fr-FR" sz="6000" b="1" kern="0" dirty="0">
                <a:solidFill>
                  <a:srgbClr val="565F88"/>
                </a:solidFill>
                <a:latin typeface="Dosis SemiBold" pitchFamily="2" charset="0"/>
              </a:rPr>
              <a:t>Peut-être        d’accord</a:t>
            </a:r>
          </a:p>
        </p:txBody>
      </p:sp>
    </p:spTree>
    <p:extLst>
      <p:ext uri="{BB962C8B-B14F-4D97-AF65-F5344CB8AC3E}">
        <p14:creationId xmlns:p14="http://schemas.microsoft.com/office/powerpoint/2010/main" val="20328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D38457F-FD2D-1F0C-2C3C-44FDD0366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="" xmlns:a16="http://schemas.microsoft.com/office/drawing/2014/main" id="{4C3B29C2-A00D-C662-E56E-301A8CA38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va lire ensemble ce texte du livret. On va le découper en 3 parties. Après, vous allez le lire tout seuls. 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="" xmlns:a16="http://schemas.microsoft.com/office/drawing/2014/main" id="{804EDFD6-6B5B-558D-F82A-37BCC7033DC7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="" xmlns:a16="http://schemas.microsoft.com/office/drawing/2014/main" id="{08C9BE76-CD3F-4D1E-12C7-149DCE17F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="" xmlns:a16="http://schemas.microsoft.com/office/drawing/2014/main" id="{A69DAA48-AA8C-95FE-DFA6-31CB52637E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Picture 10">
            <a:extLst>
              <a:ext uri="{FF2B5EF4-FFF2-40B4-BE49-F238E27FC236}">
                <a16:creationId xmlns="" xmlns:a16="http://schemas.microsoft.com/office/drawing/2014/main" id="{CAA5502E-05B7-F9EB-A60E-ECCD3889D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31068" y="1624585"/>
            <a:ext cx="3352800" cy="4898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 : coins arrondis 3">
            <a:extLst>
              <a:ext uri="{FF2B5EF4-FFF2-40B4-BE49-F238E27FC236}">
                <a16:creationId xmlns="" xmlns:a16="http://schemas.microsoft.com/office/drawing/2014/main" id="{FFE98F75-F06C-4AD2-CB7A-1EE6059B636C}"/>
              </a:ext>
            </a:extLst>
          </p:cNvPr>
          <p:cNvSpPr/>
          <p:nvPr/>
        </p:nvSpPr>
        <p:spPr>
          <a:xfrm>
            <a:off x="3031068" y="2415918"/>
            <a:ext cx="3303541" cy="1783547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843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A20E2B00-E64E-849B-6C9A-179EB83B0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2F9A1774-EA82-08C1-2CDA-B47168ACC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première partie du texte silencieusement. Après, je vais diffuser une lecture audio.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="" xmlns:a16="http://schemas.microsoft.com/office/drawing/2014/main" id="{36131F35-7768-35EF-E2DD-3F4FDF6AC068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C14E35D6-A538-7898-403C-91D2928199B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="" xmlns:a16="http://schemas.microsoft.com/office/drawing/2014/main" id="{1560441C-1373-BA01-8B8F-58D2E7B1F22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CD173B3A-0CB7-79EC-0923-C594173AA96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e 9">
            <a:extLst>
              <a:ext uri="{FF2B5EF4-FFF2-40B4-BE49-F238E27FC236}">
                <a16:creationId xmlns="" xmlns:a16="http://schemas.microsoft.com/office/drawing/2014/main" id="{8E830B6B-E104-A5A0-F9AD-EAE7122D1062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="" xmlns:a16="http://schemas.microsoft.com/office/drawing/2014/main" id="{B9703214-B54E-7BDB-A369-37907FDE1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="" xmlns:a16="http://schemas.microsoft.com/office/drawing/2014/main" id="{9B66F619-3118-52CE-2A9F-86881C6995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Rectangle : coins arrondis 2">
            <a:extLst>
              <a:ext uri="{FF2B5EF4-FFF2-40B4-BE49-F238E27FC236}">
                <a16:creationId xmlns="" xmlns:a16="http://schemas.microsoft.com/office/drawing/2014/main" id="{A876E61C-1309-2674-E4A0-78AF1FED739C}"/>
              </a:ext>
            </a:extLst>
          </p:cNvPr>
          <p:cNvSpPr/>
          <p:nvPr/>
        </p:nvSpPr>
        <p:spPr>
          <a:xfrm>
            <a:off x="1793795" y="1727492"/>
            <a:ext cx="1388084" cy="368606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="" xmlns:a16="http://schemas.microsoft.com/office/drawing/2014/main" id="{CE518FA9-5B6D-D95D-48B0-9FC957F39F3A}"/>
              </a:ext>
            </a:extLst>
          </p:cNvPr>
          <p:cNvSpPr/>
          <p:nvPr/>
        </p:nvSpPr>
        <p:spPr>
          <a:xfrm>
            <a:off x="4139786" y="1709598"/>
            <a:ext cx="1388084" cy="369332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357AC295-9811-9547-302B-1D72D7D52162}"/>
              </a:ext>
            </a:extLst>
          </p:cNvPr>
          <p:cNvSpPr txBox="1"/>
          <p:nvPr/>
        </p:nvSpPr>
        <p:spPr>
          <a:xfrm>
            <a:off x="2027454" y="1710456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="" xmlns:a16="http://schemas.microsoft.com/office/drawing/2014/main" id="{EE7795B5-A8F1-F6D2-749F-2C8CB1B7CA17}"/>
              </a:ext>
            </a:extLst>
          </p:cNvPr>
          <p:cNvSpPr txBox="1"/>
          <p:nvPr/>
        </p:nvSpPr>
        <p:spPr>
          <a:xfrm>
            <a:off x="4376914" y="1709598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2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="" xmlns:a16="http://schemas.microsoft.com/office/drawing/2014/main" id="{39564B20-E981-CB21-C7EF-E79DC43DDE57}"/>
              </a:ext>
            </a:extLst>
          </p:cNvPr>
          <p:cNvSpPr/>
          <p:nvPr/>
        </p:nvSpPr>
        <p:spPr>
          <a:xfrm>
            <a:off x="6455571" y="1710324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="" xmlns:a16="http://schemas.microsoft.com/office/drawing/2014/main" id="{9E16C807-01A3-777C-44E8-8CDFF8171EC8}"/>
              </a:ext>
            </a:extLst>
          </p:cNvPr>
          <p:cNvSpPr txBox="1"/>
          <p:nvPr/>
        </p:nvSpPr>
        <p:spPr>
          <a:xfrm>
            <a:off x="6689230" y="1727544"/>
            <a:ext cx="920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3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24467" y="2458072"/>
            <a:ext cx="7450666" cy="3439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chemeClr val="tx2"/>
                </a:solidFill>
                <a:latin typeface="Dosis SemiBold" charset="0"/>
                <a:cs typeface="Dosis" charset="0"/>
              </a:rPr>
              <a:t>La meilleure matière !</a:t>
            </a:r>
          </a:p>
          <a:p>
            <a:endParaRPr lang="fr-FR" b="1" dirty="0">
              <a:solidFill>
                <a:schemeClr val="tx2"/>
              </a:solidFill>
              <a:latin typeface="Dosis SemiBold" charset="0"/>
              <a:cs typeface="Dosis" charset="0"/>
            </a:endParaRPr>
          </a:p>
          <a:p>
            <a:pPr algn="just">
              <a:lnSpc>
                <a:spcPct val="150000"/>
              </a:lnSpc>
            </a:pPr>
            <a:r>
              <a:rPr lang="fr-FR" sz="2400" b="1" dirty="0">
                <a:solidFill>
                  <a:schemeClr val="tx2"/>
                </a:solidFill>
                <a:latin typeface="Dosis SemiBold" charset="0"/>
                <a:cs typeface="Dosis" charset="0"/>
              </a:rPr>
              <a:t>Dans la cour de récréation, Sami et Inès discutent toujours de ce qu’ils aiment et de ce qu’ils préfèrent. Sami dit : « Je pense que la meilleure matière est les sciences. Je trouve que c’est la matière la plus intéressante parce qu’on fait des expériences. C’est la matière la plus amusante aussi ! »</a:t>
            </a:r>
          </a:p>
        </p:txBody>
      </p:sp>
    </p:spTree>
    <p:extLst>
      <p:ext uri="{BB962C8B-B14F-4D97-AF65-F5344CB8AC3E}">
        <p14:creationId xmlns:p14="http://schemas.microsoft.com/office/powerpoint/2010/main" val="212327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5413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FEBA238-85B9-00CA-1FD9-75C790DCA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F37B6536-AF10-8D35-84CD-271ED8354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le texte 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2" name="Encre 11">
                <a:extLst>
                  <a:ext uri="{FF2B5EF4-FFF2-40B4-BE49-F238E27FC236}">
                    <a16:creationId xmlns="" xmlns:a16="http://schemas.microsoft.com/office/drawing/2014/main" id="{0479FC0A-437D-89C7-35E1-5DA9474F7FDC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0479FC0A-437D-89C7-35E1-5DA9474F7FD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="" xmlns:a16="http://schemas.microsoft.com/office/drawing/2014/main" id="{EA909765-1651-617C-121F-903350D7EC5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C6BA67FD-636A-0DEF-F701-F55832E2EEF9}"/>
              </a:ext>
            </a:extLst>
          </p:cNvPr>
          <p:cNvSpPr txBox="1"/>
          <p:nvPr/>
        </p:nvSpPr>
        <p:spPr>
          <a:xfrm>
            <a:off x="2670620" y="1835001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="" xmlns:a16="http://schemas.microsoft.com/office/drawing/2014/main" id="{DDF5E99A-DFCF-8257-42CA-1B7232353095}"/>
              </a:ext>
            </a:extLst>
          </p:cNvPr>
          <p:cNvSpPr/>
          <p:nvPr/>
        </p:nvSpPr>
        <p:spPr>
          <a:xfrm>
            <a:off x="1793795" y="1727492"/>
            <a:ext cx="1388084" cy="368606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="" xmlns:a16="http://schemas.microsoft.com/office/drawing/2014/main" id="{0E29E91F-C95D-F417-E66B-18FDC69EE208}"/>
              </a:ext>
            </a:extLst>
          </p:cNvPr>
          <p:cNvSpPr/>
          <p:nvPr/>
        </p:nvSpPr>
        <p:spPr>
          <a:xfrm>
            <a:off x="4139786" y="1709598"/>
            <a:ext cx="1388084" cy="369332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="" xmlns:a16="http://schemas.microsoft.com/office/drawing/2014/main" id="{2F45D530-20CE-ABD6-E399-09793B51241A}"/>
              </a:ext>
            </a:extLst>
          </p:cNvPr>
          <p:cNvSpPr txBox="1"/>
          <p:nvPr/>
        </p:nvSpPr>
        <p:spPr>
          <a:xfrm>
            <a:off x="2027454" y="1710456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="" xmlns:a16="http://schemas.microsoft.com/office/drawing/2014/main" id="{780CA86B-A2AF-8EE3-20B1-4E66EDF48B04}"/>
              </a:ext>
            </a:extLst>
          </p:cNvPr>
          <p:cNvSpPr txBox="1"/>
          <p:nvPr/>
        </p:nvSpPr>
        <p:spPr>
          <a:xfrm>
            <a:off x="4376914" y="1709598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2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="" xmlns:a16="http://schemas.microsoft.com/office/drawing/2014/main" id="{276025B1-F1FC-94DA-B99C-3BE28C2AFD4D}"/>
              </a:ext>
            </a:extLst>
          </p:cNvPr>
          <p:cNvSpPr/>
          <p:nvPr/>
        </p:nvSpPr>
        <p:spPr>
          <a:xfrm>
            <a:off x="6455571" y="1710324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="" xmlns:a16="http://schemas.microsoft.com/office/drawing/2014/main" id="{57A848A4-181F-EF43-0DB3-815391257F2B}"/>
              </a:ext>
            </a:extLst>
          </p:cNvPr>
          <p:cNvSpPr txBox="1"/>
          <p:nvPr/>
        </p:nvSpPr>
        <p:spPr>
          <a:xfrm>
            <a:off x="6689230" y="1727544"/>
            <a:ext cx="920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B898034-FD7F-E224-FB1E-340285CF4667}"/>
              </a:ext>
            </a:extLst>
          </p:cNvPr>
          <p:cNvSpPr/>
          <p:nvPr/>
        </p:nvSpPr>
        <p:spPr>
          <a:xfrm>
            <a:off x="1024467" y="2458072"/>
            <a:ext cx="7450666" cy="3439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chemeClr val="tx2"/>
                </a:solidFill>
                <a:latin typeface="Dosis SemiBold" charset="0"/>
                <a:cs typeface="Dosis" charset="0"/>
              </a:rPr>
              <a:t>La meilleure matière !</a:t>
            </a:r>
          </a:p>
          <a:p>
            <a:endParaRPr lang="fr-FR" b="1" dirty="0">
              <a:solidFill>
                <a:schemeClr val="tx2"/>
              </a:solidFill>
              <a:latin typeface="Dosis SemiBold" charset="0"/>
              <a:cs typeface="Dosis" charset="0"/>
            </a:endParaRPr>
          </a:p>
          <a:p>
            <a:pPr algn="just">
              <a:lnSpc>
                <a:spcPct val="150000"/>
              </a:lnSpc>
            </a:pPr>
            <a:r>
              <a:rPr lang="fr-FR" sz="2400" b="1" dirty="0">
                <a:solidFill>
                  <a:schemeClr val="tx2"/>
                </a:solidFill>
                <a:latin typeface="Dosis SemiBold" charset="0"/>
                <a:cs typeface="Dosis" charset="0"/>
              </a:rPr>
              <a:t>Dans la cour de récréation, Sami et Inès discutent toujours de ce qu’ils aiment et de ce qu’ils préfèrent. Sami dit : « Je pense que la meilleure matière est les sciences. Je trouve que c’est la matière la plus intéressante parce qu’on fait des expériences. C’est la matière la plus amusante aussi ! »</a:t>
            </a:r>
          </a:p>
        </p:txBody>
      </p:sp>
    </p:spTree>
    <p:extLst>
      <p:ext uri="{BB962C8B-B14F-4D97-AF65-F5344CB8AC3E}">
        <p14:creationId xmlns:p14="http://schemas.microsoft.com/office/powerpoint/2010/main" val="55176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A20E2B00-E64E-849B-6C9A-179EB83B0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2F9A1774-EA82-08C1-2CDA-B47168ACC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passe à la deuxième partie.  Lisez en silence.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="" xmlns:a16="http://schemas.microsoft.com/office/drawing/2014/main" id="{36131F35-7768-35EF-E2DD-3F4FDF6AC068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C14E35D6-A538-7898-403C-91D2928199B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="" xmlns:a16="http://schemas.microsoft.com/office/drawing/2014/main" id="{1560441C-1373-BA01-8B8F-58D2E7B1F22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CD173B3A-0CB7-79EC-0923-C594173AA96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e 9">
            <a:extLst>
              <a:ext uri="{FF2B5EF4-FFF2-40B4-BE49-F238E27FC236}">
                <a16:creationId xmlns="" xmlns:a16="http://schemas.microsoft.com/office/drawing/2014/main" id="{8E830B6B-E104-A5A0-F9AD-EAE7122D1062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="" xmlns:a16="http://schemas.microsoft.com/office/drawing/2014/main" id="{B9703214-B54E-7BDB-A369-37907FDE1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="" xmlns:a16="http://schemas.microsoft.com/office/drawing/2014/main" id="{9B66F619-3118-52CE-2A9F-86881C6995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1227905" y="2446868"/>
            <a:ext cx="6841067" cy="2239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Dosis SemiBold" charset="0"/>
              </a:rPr>
              <a:t>Inès répond : « Moi, je pense que la meilleure matière est l’histoire. </a:t>
            </a:r>
          </a:p>
          <a:p>
            <a:pPr algn="just">
              <a:lnSpc>
                <a:spcPct val="150000"/>
              </a:lnSpc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Dosis SemiBold" charset="0"/>
              </a:rPr>
              <a:t>Pour moi, c’est la plus importante car on découvre le passé et les civilisations. Je trouve ça passionnant. »</a:t>
            </a:r>
          </a:p>
        </p:txBody>
      </p:sp>
    </p:spTree>
    <p:extLst>
      <p:ext uri="{BB962C8B-B14F-4D97-AF65-F5344CB8AC3E}">
        <p14:creationId xmlns:p14="http://schemas.microsoft.com/office/powerpoint/2010/main" val="395342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9723CED-BC92-8A3A-1633-B7C3C29DA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2B8DBDB0-991E-4D61-FDC9-E15B53EB6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audio.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>
                <a:extLst>
                  <a:ext uri="{FF2B5EF4-FFF2-40B4-BE49-F238E27FC236}">
                    <a16:creationId xmlns="" xmlns:a16="http://schemas.microsoft.com/office/drawing/2014/main" id="{55931B4D-E25A-682F-3DB9-5619E5897CEB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55931B4D-E25A-682F-3DB9-5619E5897CE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="" xmlns:a16="http://schemas.microsoft.com/office/drawing/2014/main" id="{C7D55D78-DFD5-1242-2EA4-7FEA17C0C3BC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C7D55D78-DFD5-1242-2EA4-7FEA17C0C3B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="" xmlns:a16="http://schemas.microsoft.com/office/drawing/2014/main" id="{43D9FEAF-1E49-B80D-24D7-B3405EFAFB0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25" name="Image 24" descr="Une image contenant noir, obscurité&#10;&#10;Le contenu généré par l’IA peut être incorrect.">
            <a:extLst>
              <a:ext uri="{FF2B5EF4-FFF2-40B4-BE49-F238E27FC236}">
                <a16:creationId xmlns="" xmlns:a16="http://schemas.microsoft.com/office/drawing/2014/main" id="{5485C7A0-2D93-7F91-BE2F-DDF7001C78F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="" xmlns:a16="http://schemas.microsoft.com/office/drawing/2014/main" id="{CD1F1AA0-CF48-3AA6-94A8-4FAF7B0E5A24}"/>
              </a:ext>
            </a:extLst>
          </p:cNvPr>
          <p:cNvSpPr txBox="1"/>
          <p:nvPr/>
        </p:nvSpPr>
        <p:spPr>
          <a:xfrm>
            <a:off x="2670620" y="1835001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="" xmlns:a16="http://schemas.microsoft.com/office/drawing/2014/main" id="{8CB56BC5-B9EA-72C7-9553-6A95516AEE75}"/>
              </a:ext>
            </a:extLst>
          </p:cNvPr>
          <p:cNvSpPr/>
          <p:nvPr/>
        </p:nvSpPr>
        <p:spPr>
          <a:xfrm>
            <a:off x="3993873" y="1701367"/>
            <a:ext cx="1388084" cy="368606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="" xmlns:a16="http://schemas.microsoft.com/office/drawing/2014/main" id="{5792ADAA-7293-2335-6424-5655BE7B1F82}"/>
              </a:ext>
            </a:extLst>
          </p:cNvPr>
          <p:cNvSpPr/>
          <p:nvPr/>
        </p:nvSpPr>
        <p:spPr>
          <a:xfrm>
            <a:off x="1710503" y="1710324"/>
            <a:ext cx="1388084" cy="369332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="" xmlns:a16="http://schemas.microsoft.com/office/drawing/2014/main" id="{9B5D8D81-1027-86EF-09CD-E05AC12F3F26}"/>
              </a:ext>
            </a:extLst>
          </p:cNvPr>
          <p:cNvSpPr txBox="1"/>
          <p:nvPr/>
        </p:nvSpPr>
        <p:spPr>
          <a:xfrm>
            <a:off x="1910221" y="1710324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="" xmlns:a16="http://schemas.microsoft.com/office/drawing/2014/main" id="{9385DC39-026F-4D28-A902-C2692A4D7FA8}"/>
              </a:ext>
            </a:extLst>
          </p:cNvPr>
          <p:cNvSpPr txBox="1"/>
          <p:nvPr/>
        </p:nvSpPr>
        <p:spPr>
          <a:xfrm>
            <a:off x="4172201" y="1700641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2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="" xmlns:a16="http://schemas.microsoft.com/office/drawing/2014/main" id="{EEA86209-E461-E55C-5798-58E8CEE00939}"/>
              </a:ext>
            </a:extLst>
          </p:cNvPr>
          <p:cNvSpPr/>
          <p:nvPr/>
        </p:nvSpPr>
        <p:spPr>
          <a:xfrm>
            <a:off x="6455571" y="1710324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="" xmlns:a16="http://schemas.microsoft.com/office/drawing/2014/main" id="{44E2AAB4-A333-C992-DB17-BD1E04050D74}"/>
              </a:ext>
            </a:extLst>
          </p:cNvPr>
          <p:cNvSpPr txBox="1"/>
          <p:nvPr/>
        </p:nvSpPr>
        <p:spPr>
          <a:xfrm>
            <a:off x="6689230" y="1727544"/>
            <a:ext cx="920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3</a:t>
            </a:r>
          </a:p>
        </p:txBody>
      </p:sp>
      <p:pic>
        <p:nvPicPr>
          <p:cNvPr id="3" name="FR_N5_P2_W3_S2 (Karaoké) V2">
            <a:hlinkClick r:id="" action="ppaction://media"/>
            <a:extLst>
              <a:ext uri="{FF2B5EF4-FFF2-40B4-BE49-F238E27FC236}">
                <a16:creationId xmlns="" xmlns:a16="http://schemas.microsoft.com/office/drawing/2014/main" id="{BA82F579-8734-F47B-DF71-B1C6CA5DBC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01244" y="2402614"/>
            <a:ext cx="6941511" cy="390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39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9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FEBA238-85B9-00CA-1FD9-75C790DCA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F37B6536-AF10-8D35-84CD-271ED8354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le texte 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="" xmlns:a16="http://schemas.microsoft.com/office/drawing/2014/main" id="{BEBC369E-965A-5C64-57FC-83E112C646A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BEBC369E-965A-5C64-57FC-83E112C646A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="" xmlns:a16="http://schemas.microsoft.com/office/drawing/2014/main" id="{0479FC0A-437D-89C7-35E1-5DA9474F7FDC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0479FC0A-437D-89C7-35E1-5DA9474F7FD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="" xmlns:a16="http://schemas.microsoft.com/office/drawing/2014/main" id="{EA909765-1651-617C-121F-903350D7EC5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="" xmlns:a16="http://schemas.microsoft.com/office/drawing/2014/main" id="{C4DA7449-09D1-1E88-3D47-6D2E29A6587A}"/>
              </a:ext>
            </a:extLst>
          </p:cNvPr>
          <p:cNvSpPr txBox="1"/>
          <p:nvPr/>
        </p:nvSpPr>
        <p:spPr>
          <a:xfrm>
            <a:off x="2670620" y="1835001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="" xmlns:a16="http://schemas.microsoft.com/office/drawing/2014/main" id="{DC4B246F-009A-753F-FCB7-BEF7219AFD18}"/>
              </a:ext>
            </a:extLst>
          </p:cNvPr>
          <p:cNvSpPr/>
          <p:nvPr/>
        </p:nvSpPr>
        <p:spPr>
          <a:xfrm>
            <a:off x="3993873" y="1701367"/>
            <a:ext cx="1388084" cy="368606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="" xmlns:a16="http://schemas.microsoft.com/office/drawing/2014/main" id="{88EA2868-ED36-047D-81D2-1559D936ABC2}"/>
              </a:ext>
            </a:extLst>
          </p:cNvPr>
          <p:cNvSpPr/>
          <p:nvPr/>
        </p:nvSpPr>
        <p:spPr>
          <a:xfrm>
            <a:off x="1710503" y="1710324"/>
            <a:ext cx="1388084" cy="369332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="" xmlns:a16="http://schemas.microsoft.com/office/drawing/2014/main" id="{D023C333-05BE-897D-4026-82B9BF4B095C}"/>
              </a:ext>
            </a:extLst>
          </p:cNvPr>
          <p:cNvSpPr txBox="1"/>
          <p:nvPr/>
        </p:nvSpPr>
        <p:spPr>
          <a:xfrm>
            <a:off x="1910221" y="1710324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="" xmlns:a16="http://schemas.microsoft.com/office/drawing/2014/main" id="{B360F899-D559-223C-B5A4-93E72BA5D940}"/>
              </a:ext>
            </a:extLst>
          </p:cNvPr>
          <p:cNvSpPr txBox="1"/>
          <p:nvPr/>
        </p:nvSpPr>
        <p:spPr>
          <a:xfrm>
            <a:off x="4172201" y="1700641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2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="" xmlns:a16="http://schemas.microsoft.com/office/drawing/2014/main" id="{DD1503B6-030B-F24B-7239-384851A103A1}"/>
              </a:ext>
            </a:extLst>
          </p:cNvPr>
          <p:cNvSpPr/>
          <p:nvPr/>
        </p:nvSpPr>
        <p:spPr>
          <a:xfrm>
            <a:off x="6455571" y="1710324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="" xmlns:a16="http://schemas.microsoft.com/office/drawing/2014/main" id="{5695416A-D505-45A6-FB87-D534BD8E2CA4}"/>
              </a:ext>
            </a:extLst>
          </p:cNvPr>
          <p:cNvSpPr txBox="1"/>
          <p:nvPr/>
        </p:nvSpPr>
        <p:spPr>
          <a:xfrm>
            <a:off x="6689230" y="1727544"/>
            <a:ext cx="920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CD894D9-61A6-E5AB-8691-0CD386D57D6A}"/>
              </a:ext>
            </a:extLst>
          </p:cNvPr>
          <p:cNvSpPr/>
          <p:nvPr/>
        </p:nvSpPr>
        <p:spPr>
          <a:xfrm>
            <a:off x="1151466" y="2790069"/>
            <a:ext cx="6841067" cy="2239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Dosis SemiBold" charset="0"/>
              </a:rPr>
              <a:t>Inès répond : « Moi, je pense que la meilleure matière est l’histoire. </a:t>
            </a:r>
          </a:p>
          <a:p>
            <a:pPr algn="just">
              <a:lnSpc>
                <a:spcPct val="150000"/>
              </a:lnSpc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Dosis SemiBold" charset="0"/>
              </a:rPr>
              <a:t>Pour moi, c’est la plus importante car on découvre le passé et les civilisations. Je trouve ça passionnant. »</a:t>
            </a:r>
          </a:p>
        </p:txBody>
      </p:sp>
    </p:spTree>
    <p:extLst>
      <p:ext uri="{BB962C8B-B14F-4D97-AF65-F5344CB8AC3E}">
        <p14:creationId xmlns:p14="http://schemas.microsoft.com/office/powerpoint/2010/main" val="68892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20C99DD8-DFDB-F167-517A-964B0F38A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passe à la troisième partie.  Lisez en silence. </a:t>
            </a:r>
            <a:endParaRPr lang="fr-MA" dirty="0"/>
          </a:p>
        </p:txBody>
      </p:sp>
      <p:sp>
        <p:nvSpPr>
          <p:cNvPr id="4" name="Titre 1">
            <a:extLst>
              <a:ext uri="{FF2B5EF4-FFF2-40B4-BE49-F238E27FC236}">
                <a16:creationId xmlns="" xmlns:a16="http://schemas.microsoft.com/office/drawing/2014/main" id="{11C13640-E4F5-9B88-10F7-83C41D470B2B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Encre 4">
                <a:extLst>
                  <a:ext uri="{FF2B5EF4-FFF2-40B4-BE49-F238E27FC236}">
                    <a16:creationId xmlns="" xmlns:a16="http://schemas.microsoft.com/office/drawing/2014/main" id="{69406708-BB99-00D7-34CF-7D36A3F3F966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69406708-BB99-00D7-34CF-7D36A3F3F96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="" xmlns:a16="http://schemas.microsoft.com/office/drawing/2014/main" id="{1611A480-131E-0E22-C794-4EE1EDC9AEE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1611A480-131E-0E22-C794-4EE1EDC9AEE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7" name="Groupe 6">
            <a:extLst>
              <a:ext uri="{FF2B5EF4-FFF2-40B4-BE49-F238E27FC236}">
                <a16:creationId xmlns="" xmlns:a16="http://schemas.microsoft.com/office/drawing/2014/main" id="{0C3880A2-EEB9-FC6F-8901-5254A9C8C134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="" xmlns:a16="http://schemas.microsoft.com/office/drawing/2014/main" id="{46A60BA3-390A-257B-3547-9AB41E0D7C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="" xmlns:a16="http://schemas.microsoft.com/office/drawing/2014/main" id="{236D5251-819F-B001-E819-87AD9BACA2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7" name="ZoneTexte 16">
            <a:extLst>
              <a:ext uri="{FF2B5EF4-FFF2-40B4-BE49-F238E27FC236}">
                <a16:creationId xmlns="" xmlns:a16="http://schemas.microsoft.com/office/drawing/2014/main" id="{EA31D35E-71B7-C377-8B0E-CB39AA538B9B}"/>
              </a:ext>
            </a:extLst>
          </p:cNvPr>
          <p:cNvSpPr txBox="1"/>
          <p:nvPr/>
        </p:nvSpPr>
        <p:spPr>
          <a:xfrm>
            <a:off x="2670620" y="1835001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="" xmlns:a16="http://schemas.microsoft.com/office/drawing/2014/main" id="{439AC202-B605-AC4F-29F4-66315733219E}"/>
              </a:ext>
            </a:extLst>
          </p:cNvPr>
          <p:cNvSpPr/>
          <p:nvPr/>
        </p:nvSpPr>
        <p:spPr>
          <a:xfrm>
            <a:off x="6527699" y="1681003"/>
            <a:ext cx="1388084" cy="368606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="" xmlns:a16="http://schemas.microsoft.com/office/drawing/2014/main" id="{C9AEECF4-D3AF-69AB-F384-E618344EEEEB}"/>
              </a:ext>
            </a:extLst>
          </p:cNvPr>
          <p:cNvSpPr/>
          <p:nvPr/>
        </p:nvSpPr>
        <p:spPr>
          <a:xfrm>
            <a:off x="4139786" y="1709598"/>
            <a:ext cx="1388084" cy="369332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="" xmlns:a16="http://schemas.microsoft.com/office/drawing/2014/main" id="{272BF231-6ED3-D043-F02E-D36B9863174E}"/>
              </a:ext>
            </a:extLst>
          </p:cNvPr>
          <p:cNvSpPr txBox="1"/>
          <p:nvPr/>
        </p:nvSpPr>
        <p:spPr>
          <a:xfrm>
            <a:off x="4376914" y="1709598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2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="" xmlns:a16="http://schemas.microsoft.com/office/drawing/2014/main" id="{351B88D5-2E71-D450-1B82-52D286D0410D}"/>
              </a:ext>
            </a:extLst>
          </p:cNvPr>
          <p:cNvSpPr/>
          <p:nvPr/>
        </p:nvSpPr>
        <p:spPr>
          <a:xfrm>
            <a:off x="1761491" y="1694202"/>
            <a:ext cx="1388084" cy="3879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="" xmlns:a16="http://schemas.microsoft.com/office/drawing/2014/main" id="{7956F175-7098-5E10-6020-7047D6287E3C}"/>
              </a:ext>
            </a:extLst>
          </p:cNvPr>
          <p:cNvSpPr txBox="1"/>
          <p:nvPr/>
        </p:nvSpPr>
        <p:spPr>
          <a:xfrm>
            <a:off x="6723690" y="1709597"/>
            <a:ext cx="920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3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="" xmlns:a16="http://schemas.microsoft.com/office/drawing/2014/main" id="{6C3A6B1E-B409-B4DA-B05E-C63253C4D4E0}"/>
              </a:ext>
            </a:extLst>
          </p:cNvPr>
          <p:cNvSpPr txBox="1"/>
          <p:nvPr/>
        </p:nvSpPr>
        <p:spPr>
          <a:xfrm>
            <a:off x="1959927" y="1745087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="" xmlns:a16="http://schemas.microsoft.com/office/drawing/2014/main" id="{EE07DDF5-4AB8-EB01-B868-CD84D169A211}"/>
              </a:ext>
            </a:extLst>
          </p:cNvPr>
          <p:cNvSpPr txBox="1"/>
          <p:nvPr/>
        </p:nvSpPr>
        <p:spPr>
          <a:xfrm>
            <a:off x="1376691" y="2968591"/>
            <a:ext cx="6914273" cy="1685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Sami sourit : « Peut-être, mais je crois que les sciences sont plus utiles. »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Inès conclut : « D’accord, chacun son opinion. »</a:t>
            </a:r>
          </a:p>
        </p:txBody>
      </p:sp>
    </p:spTree>
    <p:extLst>
      <p:ext uri="{BB962C8B-B14F-4D97-AF65-F5344CB8AC3E}">
        <p14:creationId xmlns:p14="http://schemas.microsoft.com/office/powerpoint/2010/main" val="235465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AE6733C7-5264-4BA7-8B93-C1BD978C2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6798" y="1923697"/>
            <a:ext cx="3828620" cy="1365622"/>
          </a:xfrm>
          <a:prstGeom prst="rect">
            <a:avLst/>
          </a:prstGeom>
        </p:spPr>
      </p:pic>
      <p:sp>
        <p:nvSpPr>
          <p:cNvPr id="32" name="Rectangle : coins arrondis 31">
            <a:extLst>
              <a:ext uri="{FF2B5EF4-FFF2-40B4-BE49-F238E27FC236}">
                <a16:creationId xmlns=""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rganigramme : Terminateur 32">
            <a:extLst>
              <a:ext uri="{FF2B5EF4-FFF2-40B4-BE49-F238E27FC236}">
                <a16:creationId xmlns=""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=""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=""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=""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=""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844649" y="3456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=""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Acte de parole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Mots avec difficultés </a:t>
            </a:r>
          </a:p>
        </p:txBody>
      </p:sp>
      <p:sp>
        <p:nvSpPr>
          <p:cNvPr id="45" name="Espace réservé du texte 5">
            <a:extLst>
              <a:ext uri="{FF2B5EF4-FFF2-40B4-BE49-F238E27FC236}">
                <a16:creationId xmlns="" xmlns:a16="http://schemas.microsoft.com/office/drawing/2014/main" id="{3C43C32C-6488-4D2E-922D-D5A4BA7D0488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Texte </a:t>
            </a:r>
          </a:p>
        </p:txBody>
      </p:sp>
      <p:sp>
        <p:nvSpPr>
          <p:cNvPr id="46" name="Espace réservé du texte 5">
            <a:extLst>
              <a:ext uri="{FF2B5EF4-FFF2-40B4-BE49-F238E27FC236}">
                <a16:creationId xmlns="" xmlns:a16="http://schemas.microsoft.com/office/drawing/2014/main" id="{67D9A63D-4C1E-8D0F-095E-C18E85B50D54}"/>
              </a:ext>
            </a:extLst>
          </p:cNvPr>
          <p:cNvSpPr txBox="1">
            <a:spLocks/>
          </p:cNvSpPr>
          <p:nvPr/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</a:t>
            </a:r>
          </a:p>
        </p:txBody>
      </p:sp>
      <p:grpSp>
        <p:nvGrpSpPr>
          <p:cNvPr id="47" name="Groupe 46">
            <a:extLst>
              <a:ext uri="{FF2B5EF4-FFF2-40B4-BE49-F238E27FC236}">
                <a16:creationId xmlns="" xmlns:a16="http://schemas.microsoft.com/office/drawing/2014/main" id="{54639F0D-A483-F884-1E53-27875C5E1C69}"/>
              </a:ext>
            </a:extLst>
          </p:cNvPr>
          <p:cNvGrpSpPr/>
          <p:nvPr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8" name="Rectangle : coins arrondis 47">
              <a:extLst>
                <a:ext uri="{FF2B5EF4-FFF2-40B4-BE49-F238E27FC236}">
                  <a16:creationId xmlns="" xmlns:a16="http://schemas.microsoft.com/office/drawing/2014/main" id="{87D26E65-6890-E560-0F8D-1770B785B23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rganigramme : Terminateur 48">
              <a:extLst>
                <a:ext uri="{FF2B5EF4-FFF2-40B4-BE49-F238E27FC236}">
                  <a16:creationId xmlns="" xmlns:a16="http://schemas.microsoft.com/office/drawing/2014/main" id="{F8E03BE0-12F4-D3D1-EC97-CC64DF167170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Séance 1</a:t>
              </a:r>
            </a:p>
          </p:txBody>
        </p:sp>
        <p:sp>
          <p:nvSpPr>
            <p:cNvPr id="50" name="Espace réservé du texte 5">
              <a:extLst>
                <a:ext uri="{FF2B5EF4-FFF2-40B4-BE49-F238E27FC236}">
                  <a16:creationId xmlns="" xmlns:a16="http://schemas.microsoft.com/office/drawing/2014/main" id="{D3A87A8E-1E69-5C82-79BF-99874AFA0D0B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95639"/>
              <a:ext cx="3420000" cy="792000"/>
            </a:xfrm>
            <a:prstGeom prst="roundRect">
              <a:avLst/>
            </a:prstGeom>
            <a:solidFill>
              <a:schemeClr val="bg2"/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Présentation du vocabulaire 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Exploitation du vocabulaire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Activités de vocabulaire sur livret</a:t>
              </a:r>
            </a:p>
          </p:txBody>
        </p:sp>
      </p:grpSp>
      <p:sp>
        <p:nvSpPr>
          <p:cNvPr id="8" name="Titre 30">
            <a:extLst>
              <a:ext uri="{FF2B5EF4-FFF2-40B4-BE49-F238E27FC236}">
                <a16:creationId xmlns="" xmlns:a16="http://schemas.microsoft.com/office/drawing/2014/main" id="{E7505BF1-9FB3-A3D9-F1AE-40542186D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068650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="" xmlns:a16="http://schemas.microsoft.com/office/drawing/2014/main" id="{7460FB62-505D-8E3E-5A0F-DFDFB1137021}"/>
              </a:ext>
            </a:extLst>
          </p:cNvPr>
          <p:cNvGrpSpPr/>
          <p:nvPr/>
        </p:nvGrpSpPr>
        <p:grpSpPr>
          <a:xfrm>
            <a:off x="3072140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D0F8EB7F-8CD0-742C-389C-294DBEFB100A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6E8A4C2A-DD36-71C2-DB2D-7399B2EE8DC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" name="Titre 53">
              <a:extLst>
                <a:ext uri="{FF2B5EF4-FFF2-40B4-BE49-F238E27FC236}">
                  <a16:creationId xmlns="" xmlns:a16="http://schemas.microsoft.com/office/drawing/2014/main" id="{8A2C4ABB-2858-9289-1EF1-4CA6D87613B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</a:t>
              </a:r>
            </a:p>
          </p:txBody>
        </p:sp>
      </p:grpSp>
      <p:sp>
        <p:nvSpPr>
          <p:cNvPr id="2" name="Rectangle : coins arrondis 1">
            <a:extLst>
              <a:ext uri="{FF2B5EF4-FFF2-40B4-BE49-F238E27FC236}">
                <a16:creationId xmlns="" xmlns:a16="http://schemas.microsoft.com/office/drawing/2014/main" id="{397D6792-77EF-964B-8655-3B3059F55CA8}"/>
              </a:ext>
            </a:extLst>
          </p:cNvPr>
          <p:cNvSpPr/>
          <p:nvPr/>
        </p:nvSpPr>
        <p:spPr>
          <a:xfrm>
            <a:off x="628649" y="5220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ganigramme : Terminateur 2">
            <a:extLst>
              <a:ext uri="{FF2B5EF4-FFF2-40B4-BE49-F238E27FC236}">
                <a16:creationId xmlns="" xmlns:a16="http://schemas.microsoft.com/office/drawing/2014/main" id="{5658D257-978F-A594-EEA1-56A5EF90062C}"/>
              </a:ext>
            </a:extLst>
          </p:cNvPr>
          <p:cNvSpPr/>
          <p:nvPr/>
        </p:nvSpPr>
        <p:spPr>
          <a:xfrm>
            <a:off x="844649" y="4968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42" name="Espace réservé du texte 5">
            <a:extLst>
              <a:ext uri="{FF2B5EF4-FFF2-40B4-BE49-F238E27FC236}">
                <a16:creationId xmlns=""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808649" y="5419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 - Acte de parole  2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2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Phrases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="" xmlns:a16="http://schemas.microsoft.com/office/drawing/2014/main" id="{DB4DDBFF-D324-3E3C-39D9-A0E8D4DE4E9D}"/>
              </a:ext>
            </a:extLst>
          </p:cNvPr>
          <p:cNvSpPr txBox="1"/>
          <p:nvPr/>
        </p:nvSpPr>
        <p:spPr>
          <a:xfrm>
            <a:off x="4915350" y="2564856"/>
            <a:ext cx="3831420" cy="500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  ( fluidité et compréhension)</a:t>
            </a:r>
          </a:p>
        </p:txBody>
      </p:sp>
      <p:sp>
        <p:nvSpPr>
          <p:cNvPr id="10" name="Organigramme : Terminateur 9">
            <a:extLst>
              <a:ext uri="{FF2B5EF4-FFF2-40B4-BE49-F238E27FC236}">
                <a16:creationId xmlns="" xmlns:a16="http://schemas.microsoft.com/office/drawing/2014/main" id="{62AFBE96-6D58-CF0A-14F1-9A0AB1FC361F}"/>
              </a:ext>
            </a:extLst>
          </p:cNvPr>
          <p:cNvSpPr/>
          <p:nvPr/>
        </p:nvSpPr>
        <p:spPr>
          <a:xfrm>
            <a:off x="4951350" y="1965627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24826E53-D178-88EA-6C17-0C6E90D32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audio. </a:t>
            </a:r>
            <a:endParaRPr lang="fr-MA" i="1" dirty="0"/>
          </a:p>
        </p:txBody>
      </p:sp>
      <p:sp>
        <p:nvSpPr>
          <p:cNvPr id="4" name="Titre 1">
            <a:extLst>
              <a:ext uri="{FF2B5EF4-FFF2-40B4-BE49-F238E27FC236}">
                <a16:creationId xmlns="" xmlns:a16="http://schemas.microsoft.com/office/drawing/2014/main" id="{F5973D26-4B3C-746A-98C5-E11C3F328E1C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Encre 4">
                <a:extLst>
                  <a:ext uri="{FF2B5EF4-FFF2-40B4-BE49-F238E27FC236}">
                    <a16:creationId xmlns="" xmlns:a16="http://schemas.microsoft.com/office/drawing/2014/main" id="{4FA58D3D-1B14-7E8A-B2AB-54A8E796F925}"/>
                  </a:ext>
                </a:extLst>
              </p14:cNvPr>
              <p14:cNvContentPartPr/>
              <p14:nvPr/>
            </p14:nvContentPartPr>
            <p14:xfrm>
              <a:off x="2746316" y="1061640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4FA58D3D-1B14-7E8A-B2AB-54A8E796F92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37316" y="10526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Encre 5">
                <a:extLst>
                  <a:ext uri="{FF2B5EF4-FFF2-40B4-BE49-F238E27FC236}">
                    <a16:creationId xmlns="" xmlns:a16="http://schemas.microsoft.com/office/drawing/2014/main" id="{1970E72A-7128-676C-6790-CD6B664C9D4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1970E72A-7128-676C-6790-CD6B664C9D4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="" xmlns:a16="http://schemas.microsoft.com/office/drawing/2014/main" id="{F64AE1B0-8C17-30B0-836C-B08B92B24C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="" xmlns:a16="http://schemas.microsoft.com/office/drawing/2014/main" id="{D70BB973-9D47-6D36-74F7-A85FDE33B2B0}"/>
              </a:ext>
            </a:extLst>
          </p:cNvPr>
          <p:cNvSpPr txBox="1"/>
          <p:nvPr/>
        </p:nvSpPr>
        <p:spPr>
          <a:xfrm>
            <a:off x="2670620" y="1835001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="" xmlns:a16="http://schemas.microsoft.com/office/drawing/2014/main" id="{C73C3B1F-D4F7-20B6-179A-E5B619547642}"/>
              </a:ext>
            </a:extLst>
          </p:cNvPr>
          <p:cNvSpPr/>
          <p:nvPr/>
        </p:nvSpPr>
        <p:spPr>
          <a:xfrm>
            <a:off x="6527699" y="1681003"/>
            <a:ext cx="1388084" cy="368606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="" xmlns:a16="http://schemas.microsoft.com/office/drawing/2014/main" id="{DEC17143-3B87-BEE8-EA7D-9AFF3CF84056}"/>
              </a:ext>
            </a:extLst>
          </p:cNvPr>
          <p:cNvSpPr/>
          <p:nvPr/>
        </p:nvSpPr>
        <p:spPr>
          <a:xfrm>
            <a:off x="4139786" y="1709598"/>
            <a:ext cx="1388084" cy="369332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="" xmlns:a16="http://schemas.microsoft.com/office/drawing/2014/main" id="{EA0DB6A8-4217-9348-539E-D401468799F1}"/>
              </a:ext>
            </a:extLst>
          </p:cNvPr>
          <p:cNvSpPr txBox="1"/>
          <p:nvPr/>
        </p:nvSpPr>
        <p:spPr>
          <a:xfrm>
            <a:off x="4376914" y="1709598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2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="" xmlns:a16="http://schemas.microsoft.com/office/drawing/2014/main" id="{D66E883F-BFFB-3793-CB53-4BDE96760E3B}"/>
              </a:ext>
            </a:extLst>
          </p:cNvPr>
          <p:cNvSpPr/>
          <p:nvPr/>
        </p:nvSpPr>
        <p:spPr>
          <a:xfrm>
            <a:off x="1761491" y="1694202"/>
            <a:ext cx="1388084" cy="3879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="" xmlns:a16="http://schemas.microsoft.com/office/drawing/2014/main" id="{C77F9168-C65A-0387-0F62-39C3F274F8FE}"/>
              </a:ext>
            </a:extLst>
          </p:cNvPr>
          <p:cNvSpPr txBox="1"/>
          <p:nvPr/>
        </p:nvSpPr>
        <p:spPr>
          <a:xfrm>
            <a:off x="6723690" y="1709597"/>
            <a:ext cx="920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3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="" xmlns:a16="http://schemas.microsoft.com/office/drawing/2014/main" id="{55553B70-984D-BFE2-BEFD-35E7B0F3C62D}"/>
              </a:ext>
            </a:extLst>
          </p:cNvPr>
          <p:cNvSpPr txBox="1"/>
          <p:nvPr/>
        </p:nvSpPr>
        <p:spPr>
          <a:xfrm>
            <a:off x="1959927" y="1745087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="" xmlns:a16="http://schemas.microsoft.com/office/drawing/2014/main" id="{1C2C9D57-23F4-BE37-686D-ADBA84F94F3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8" name="FR_N5_P2_W3_S2 (Karaoké) V3">
            <a:hlinkClick r:id="" action="ppaction://media"/>
            <a:extLst>
              <a:ext uri="{FF2B5EF4-FFF2-40B4-BE49-F238E27FC236}">
                <a16:creationId xmlns="" xmlns:a16="http://schemas.microsoft.com/office/drawing/2014/main" id="{1E82341E-8A33-7E65-701D-B5DBDF7DC3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638" y="2356468"/>
            <a:ext cx="6658724" cy="374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09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85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920AD7A5-D9A5-4FF0-C89C-53663DDF2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le texte ?</a:t>
            </a:r>
            <a:endParaRPr lang="fr-MA" dirty="0"/>
          </a:p>
        </p:txBody>
      </p:sp>
      <p:sp>
        <p:nvSpPr>
          <p:cNvPr id="4" name="Titre 1">
            <a:extLst>
              <a:ext uri="{FF2B5EF4-FFF2-40B4-BE49-F238E27FC236}">
                <a16:creationId xmlns="" xmlns:a16="http://schemas.microsoft.com/office/drawing/2014/main" id="{D790891B-2137-0164-DFE8-8B91E730FCB2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Encre 4">
                <a:extLst>
                  <a:ext uri="{FF2B5EF4-FFF2-40B4-BE49-F238E27FC236}">
                    <a16:creationId xmlns="" xmlns:a16="http://schemas.microsoft.com/office/drawing/2014/main" id="{5AB6E4B8-B5B1-9348-12AB-C31BB6BCF9CE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5AB6E4B8-B5B1-9348-12AB-C31BB6BCF9C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="" xmlns:a16="http://schemas.microsoft.com/office/drawing/2014/main" id="{FD2F1A36-C0DF-43ED-8991-D29ABD75089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FD2F1A36-C0DF-43ED-8991-D29ABD75089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="" xmlns:a16="http://schemas.microsoft.com/office/drawing/2014/main" id="{0A89E08D-3B4C-43ED-9699-FC2C0BD300C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="" xmlns:a16="http://schemas.microsoft.com/office/drawing/2014/main" id="{860155AC-3477-D864-7075-F378A1BABBD2}"/>
              </a:ext>
            </a:extLst>
          </p:cNvPr>
          <p:cNvSpPr txBox="1"/>
          <p:nvPr/>
        </p:nvSpPr>
        <p:spPr>
          <a:xfrm>
            <a:off x="2670620" y="1835001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="" xmlns:a16="http://schemas.microsoft.com/office/drawing/2014/main" id="{55972C71-C9EA-2CB3-340A-DDD1B962EE58}"/>
              </a:ext>
            </a:extLst>
          </p:cNvPr>
          <p:cNvSpPr/>
          <p:nvPr/>
        </p:nvSpPr>
        <p:spPr>
          <a:xfrm>
            <a:off x="6527699" y="1681003"/>
            <a:ext cx="1388084" cy="368606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="" xmlns:a16="http://schemas.microsoft.com/office/drawing/2014/main" id="{55113DC6-5576-3D4B-1D25-5A3A9B1D3248}"/>
              </a:ext>
            </a:extLst>
          </p:cNvPr>
          <p:cNvSpPr/>
          <p:nvPr/>
        </p:nvSpPr>
        <p:spPr>
          <a:xfrm>
            <a:off x="4139786" y="1709598"/>
            <a:ext cx="1388084" cy="369332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="" xmlns:a16="http://schemas.microsoft.com/office/drawing/2014/main" id="{A4D9E5BB-4230-DA10-C903-19A126CB64DC}"/>
              </a:ext>
            </a:extLst>
          </p:cNvPr>
          <p:cNvSpPr txBox="1"/>
          <p:nvPr/>
        </p:nvSpPr>
        <p:spPr>
          <a:xfrm>
            <a:off x="4376914" y="1709598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2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="" xmlns:a16="http://schemas.microsoft.com/office/drawing/2014/main" id="{23817D95-1990-1221-3164-9AD223FB8510}"/>
              </a:ext>
            </a:extLst>
          </p:cNvPr>
          <p:cNvSpPr/>
          <p:nvPr/>
        </p:nvSpPr>
        <p:spPr>
          <a:xfrm>
            <a:off x="1761491" y="1694202"/>
            <a:ext cx="1388084" cy="3879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="" xmlns:a16="http://schemas.microsoft.com/office/drawing/2014/main" id="{FE9F006B-4978-FAE3-36F7-D4211C28B5B5}"/>
              </a:ext>
            </a:extLst>
          </p:cNvPr>
          <p:cNvSpPr txBox="1"/>
          <p:nvPr/>
        </p:nvSpPr>
        <p:spPr>
          <a:xfrm>
            <a:off x="6723690" y="1709597"/>
            <a:ext cx="920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3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="" xmlns:a16="http://schemas.microsoft.com/office/drawing/2014/main" id="{4AED5032-375E-3BDF-B7EA-A528E8E48C1A}"/>
              </a:ext>
            </a:extLst>
          </p:cNvPr>
          <p:cNvSpPr txBox="1"/>
          <p:nvPr/>
        </p:nvSpPr>
        <p:spPr>
          <a:xfrm>
            <a:off x="1959927" y="1745087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="" xmlns:a16="http://schemas.microsoft.com/office/drawing/2014/main" id="{EE07DDF5-4AB8-EB01-B868-CD84D169A211}"/>
              </a:ext>
            </a:extLst>
          </p:cNvPr>
          <p:cNvSpPr txBox="1"/>
          <p:nvPr/>
        </p:nvSpPr>
        <p:spPr>
          <a:xfrm>
            <a:off x="1255607" y="2671334"/>
            <a:ext cx="7156441" cy="1685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Sami sourit : « Peut-être, mais je crois que les sciences sont plus utiles. »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Inès conclut : « D’accord, chacun son opinion. »</a:t>
            </a:r>
          </a:p>
        </p:txBody>
      </p:sp>
    </p:spTree>
    <p:extLst>
      <p:ext uri="{BB962C8B-B14F-4D97-AF65-F5344CB8AC3E}">
        <p14:creationId xmlns:p14="http://schemas.microsoft.com/office/powerpoint/2010/main" val="130938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CDC6E94-779A-85CC-30F5-0A8247E0D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="" xmlns:a16="http://schemas.microsoft.com/office/drawing/2014/main" id="{0FA21DC3-E47E-4E92-00CA-301CAC0EFFA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="" xmlns:a16="http://schemas.microsoft.com/office/drawing/2014/main" id="{3CD058AC-B42D-5099-3870-8C04A5C4BA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="" xmlns:a16="http://schemas.microsoft.com/office/drawing/2014/main" id="{7F4571E0-465D-0D2A-D7C4-B721799FEB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1" name="Titre 1">
            <a:extLst>
              <a:ext uri="{FF2B5EF4-FFF2-40B4-BE49-F238E27FC236}">
                <a16:creationId xmlns="" xmlns:a16="http://schemas.microsoft.com/office/drawing/2014/main" id="{921DB7B6-7E28-375A-CAE5-0C18EF7FF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essayer de comprendre le texte, partie par partie. Pour chaque partie du texte, on va suivre les mêmes étapes. 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="" xmlns:a16="http://schemas.microsoft.com/office/drawing/2014/main" id="{4EC8CF76-D5B5-365E-1277-C788FABFF942}"/>
              </a:ext>
            </a:extLst>
          </p:cNvPr>
          <p:cNvSpPr/>
          <p:nvPr/>
        </p:nvSpPr>
        <p:spPr>
          <a:xfrm>
            <a:off x="1490001" y="2618070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="" xmlns:a16="http://schemas.microsoft.com/office/drawing/2014/main" id="{1CAAC5D5-71A5-1A88-5CF4-A70A959CBFD2}"/>
              </a:ext>
            </a:extLst>
          </p:cNvPr>
          <p:cNvSpPr txBox="1"/>
          <p:nvPr/>
        </p:nvSpPr>
        <p:spPr>
          <a:xfrm>
            <a:off x="1692000" y="2647654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="" xmlns:a16="http://schemas.microsoft.com/office/drawing/2014/main" id="{F986627C-7FA1-01CE-D408-CDC6FA089872}"/>
              </a:ext>
            </a:extLst>
          </p:cNvPr>
          <p:cNvSpPr txBox="1"/>
          <p:nvPr/>
        </p:nvSpPr>
        <p:spPr>
          <a:xfrm>
            <a:off x="1292342" y="3458880"/>
            <a:ext cx="16362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Je lis en silence </a:t>
            </a:r>
            <a:r>
              <a:rPr kumimoji="0" lang="fr-FR" sz="1800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et j’essaie de comprendre le texte.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="" xmlns:a16="http://schemas.microsoft.com/office/drawing/2014/main" id="{2C9B9FF5-9362-1AC6-2E6A-47EA9EF03DFA}"/>
              </a:ext>
            </a:extLst>
          </p:cNvPr>
          <p:cNvSpPr/>
          <p:nvPr/>
        </p:nvSpPr>
        <p:spPr>
          <a:xfrm>
            <a:off x="3731573" y="2617361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ZoneTexte 16">
            <a:extLst>
              <a:ext uri="{FF2B5EF4-FFF2-40B4-BE49-F238E27FC236}">
                <a16:creationId xmlns="" xmlns:a16="http://schemas.microsoft.com/office/drawing/2014/main" id="{AC098C23-3561-0F06-533E-FE0AE2273219}"/>
              </a:ext>
            </a:extLst>
          </p:cNvPr>
          <p:cNvSpPr txBox="1"/>
          <p:nvPr/>
        </p:nvSpPr>
        <p:spPr>
          <a:xfrm>
            <a:off x="3952821" y="2646945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="" xmlns:a16="http://schemas.microsoft.com/office/drawing/2014/main" id="{9AB31211-D848-3858-DA94-BB0D19A7B6AC}"/>
              </a:ext>
            </a:extLst>
          </p:cNvPr>
          <p:cNvSpPr txBox="1"/>
          <p:nvPr/>
        </p:nvSpPr>
        <p:spPr>
          <a:xfrm>
            <a:off x="3403010" y="3450538"/>
            <a:ext cx="194700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defRPr/>
            </a:pPr>
            <a:r>
              <a:rPr lang="fr-FR" b="1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Je repère les mots difficiles </a:t>
            </a:r>
            <a:r>
              <a:rPr lang="fr-FR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et je demande à mon enseignant(e) de me les expliquer</a:t>
            </a:r>
            <a:endParaRPr kumimoji="0" lang="fr-FR" sz="1800" i="0" u="none" strike="noStrike" kern="1200" cap="none" spc="0" normalizeH="0" baseline="0" noProof="0" dirty="0">
              <a:ln w="0"/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 Medium" pitchFamily="2" charset="0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="" xmlns:a16="http://schemas.microsoft.com/office/drawing/2014/main" id="{20E77CB4-470D-CBB4-1DF4-3D0C7341CE3F}"/>
              </a:ext>
            </a:extLst>
          </p:cNvPr>
          <p:cNvSpPr/>
          <p:nvPr/>
        </p:nvSpPr>
        <p:spPr>
          <a:xfrm>
            <a:off x="6060553" y="2617361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="" xmlns:a16="http://schemas.microsoft.com/office/drawing/2014/main" id="{882504C0-82BD-929B-E2F6-4D17EADD712F}"/>
              </a:ext>
            </a:extLst>
          </p:cNvPr>
          <p:cNvSpPr txBox="1"/>
          <p:nvPr/>
        </p:nvSpPr>
        <p:spPr>
          <a:xfrm>
            <a:off x="6262552" y="2646945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>
                    <a:lumMod val="9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="" xmlns:a16="http://schemas.microsoft.com/office/drawing/2014/main" id="{A9BA732F-0236-0801-852C-498BD1D51A87}"/>
              </a:ext>
            </a:extLst>
          </p:cNvPr>
          <p:cNvSpPr txBox="1"/>
          <p:nvPr/>
        </p:nvSpPr>
        <p:spPr>
          <a:xfrm>
            <a:off x="5872519" y="3487046"/>
            <a:ext cx="1796906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800"/>
              </a:spcAft>
              <a:defRPr/>
            </a:pPr>
            <a:r>
              <a:rPr lang="fr-FR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Je lis la question, puis </a:t>
            </a:r>
            <a:r>
              <a:rPr lang="fr-FR" b="1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je cherche la réponse </a:t>
            </a:r>
            <a:r>
              <a:rPr lang="fr-FR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dans le texte. </a:t>
            </a: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fr-FR" sz="1800" i="0" u="none" strike="noStrike" kern="1200" cap="none" spc="0" normalizeH="0" baseline="0" noProof="0" dirty="0">
              <a:ln w="0"/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81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ACFFC63-9ECD-242B-304E-357C63ECB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="" xmlns:a16="http://schemas.microsoft.com/office/drawing/2014/main" id="{1A9DD395-D07A-C628-6F95-61719611B91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="" xmlns:a16="http://schemas.microsoft.com/office/drawing/2014/main" id="{E220FE9F-2D63-49E0-B7A8-F307164A1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="" xmlns:a16="http://schemas.microsoft.com/office/drawing/2014/main" id="{BB737EAD-19AF-5639-8B2F-23E863E4F2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2" name="Rectangle : coins arrondis 11">
            <a:extLst>
              <a:ext uri="{FF2B5EF4-FFF2-40B4-BE49-F238E27FC236}">
                <a16:creationId xmlns="" xmlns:a16="http://schemas.microsoft.com/office/drawing/2014/main" id="{69A0F8A9-7369-6957-6757-6BC3E4734EE2}"/>
              </a:ext>
            </a:extLst>
          </p:cNvPr>
          <p:cNvSpPr/>
          <p:nvPr/>
        </p:nvSpPr>
        <p:spPr>
          <a:xfrm>
            <a:off x="3303745" y="1640856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Titre 1">
            <a:extLst>
              <a:ext uri="{FF2B5EF4-FFF2-40B4-BE49-F238E27FC236}">
                <a16:creationId xmlns="" xmlns:a16="http://schemas.microsoft.com/office/drawing/2014/main" id="{D28E0E4B-4464-35DF-B0BC-098B5833C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silencieusement le texte et essayez de le comprendre.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="" xmlns:a16="http://schemas.microsoft.com/office/drawing/2014/main" id="{9C58FA79-3FBD-DA57-E6D7-C86273EFB33F}"/>
              </a:ext>
            </a:extLst>
          </p:cNvPr>
          <p:cNvSpPr txBox="1"/>
          <p:nvPr/>
        </p:nvSpPr>
        <p:spPr>
          <a:xfrm>
            <a:off x="3505744" y="167044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="" xmlns:a16="http://schemas.microsoft.com/office/drawing/2014/main" id="{3175CA44-4C14-7567-AEDB-C9702337384D}"/>
              </a:ext>
            </a:extLst>
          </p:cNvPr>
          <p:cNvSpPr txBox="1"/>
          <p:nvPr/>
        </p:nvSpPr>
        <p:spPr>
          <a:xfrm>
            <a:off x="1602171" y="1670440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1/3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="" xmlns:a16="http://schemas.microsoft.com/office/drawing/2014/main" id="{D6ACE888-BFED-B9F2-D317-90A7E4A4EE30}"/>
              </a:ext>
            </a:extLst>
          </p:cNvPr>
          <p:cNvSpPr/>
          <p:nvPr/>
        </p:nvSpPr>
        <p:spPr>
          <a:xfrm>
            <a:off x="5023234" y="1640856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ZoneTexte 16">
            <a:extLst>
              <a:ext uri="{FF2B5EF4-FFF2-40B4-BE49-F238E27FC236}">
                <a16:creationId xmlns="" xmlns:a16="http://schemas.microsoft.com/office/drawing/2014/main" id="{6ADD74EB-5B9E-BD9F-B48F-58C1B2421B2A}"/>
              </a:ext>
            </a:extLst>
          </p:cNvPr>
          <p:cNvSpPr txBox="1"/>
          <p:nvPr/>
        </p:nvSpPr>
        <p:spPr>
          <a:xfrm>
            <a:off x="5225233" y="167044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="" xmlns:a16="http://schemas.microsoft.com/office/drawing/2014/main" id="{D5C1C050-AEB1-E042-3298-C2449632C43D}"/>
              </a:ext>
            </a:extLst>
          </p:cNvPr>
          <p:cNvSpPr/>
          <p:nvPr/>
        </p:nvSpPr>
        <p:spPr>
          <a:xfrm>
            <a:off x="6742723" y="1652888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="" xmlns:a16="http://schemas.microsoft.com/office/drawing/2014/main" id="{05A3B42A-F857-7D03-CACF-3A8F576EE3AA}"/>
              </a:ext>
            </a:extLst>
          </p:cNvPr>
          <p:cNvSpPr txBox="1"/>
          <p:nvPr/>
        </p:nvSpPr>
        <p:spPr>
          <a:xfrm>
            <a:off x="6944722" y="168247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="" xmlns:a16="http://schemas.microsoft.com/office/drawing/2014/main" id="{F5E04A20-6C7E-32F9-3128-B97B1A7019F8}"/>
              </a:ext>
            </a:extLst>
          </p:cNvPr>
          <p:cNvSpPr txBox="1"/>
          <p:nvPr/>
        </p:nvSpPr>
        <p:spPr>
          <a:xfrm>
            <a:off x="730182" y="2367955"/>
            <a:ext cx="7683635" cy="3901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400" b="1" dirty="0">
                <a:solidFill>
                  <a:srgbClr val="424D7B"/>
                </a:solidFill>
                <a:latin typeface="Dosis SemiBold" charset="0"/>
                <a:cs typeface="Dosis" charset="0"/>
              </a:rPr>
              <a:t>                                         La meilleure matière !</a:t>
            </a:r>
          </a:p>
          <a:p>
            <a:pPr algn="just">
              <a:lnSpc>
                <a:spcPct val="150000"/>
              </a:lnSpc>
            </a:pPr>
            <a:endParaRPr lang="fr-FR" sz="2400" b="1" dirty="0">
              <a:solidFill>
                <a:srgbClr val="424D7B"/>
              </a:solidFill>
              <a:latin typeface="Dosis SemiBold" charset="0"/>
              <a:cs typeface="Dosis" charset="0"/>
            </a:endParaRPr>
          </a:p>
          <a:p>
            <a:pPr algn="just">
              <a:lnSpc>
                <a:spcPct val="150000"/>
              </a:lnSpc>
            </a:pPr>
            <a:r>
              <a:rPr lang="fr-FR" sz="2400" b="1" dirty="0">
                <a:solidFill>
                  <a:srgbClr val="424D7B"/>
                </a:solidFill>
                <a:latin typeface="Dosis SemiBold" charset="0"/>
                <a:cs typeface="Dosis" charset="0"/>
              </a:rPr>
              <a:t>Dans la cour de récréation, Sami et Inès discutent toujours de</a:t>
            </a:r>
          </a:p>
          <a:p>
            <a:pPr algn="just">
              <a:lnSpc>
                <a:spcPct val="150000"/>
              </a:lnSpc>
            </a:pPr>
            <a:r>
              <a:rPr lang="fr-FR" sz="2400" b="1" dirty="0">
                <a:solidFill>
                  <a:srgbClr val="424D7B"/>
                </a:solidFill>
                <a:latin typeface="Dosis SemiBold" charset="0"/>
                <a:cs typeface="Dosis" charset="0"/>
              </a:rPr>
              <a:t> ce qu’ils aiment et de ce qu’ils préfèrent.</a:t>
            </a:r>
          </a:p>
          <a:p>
            <a:pPr algn="just">
              <a:lnSpc>
                <a:spcPct val="150000"/>
              </a:lnSpc>
            </a:pPr>
            <a:r>
              <a:rPr lang="fr-FR" sz="2400" b="1" dirty="0">
                <a:solidFill>
                  <a:srgbClr val="424D7B"/>
                </a:solidFill>
                <a:latin typeface="Dosis SemiBold" charset="0"/>
                <a:cs typeface="Dosis" charset="0"/>
              </a:rPr>
              <a:t>Sami dit : « Je pense que la meilleure matière est les sciences.</a:t>
            </a:r>
          </a:p>
          <a:p>
            <a:pPr algn="just">
              <a:lnSpc>
                <a:spcPct val="150000"/>
              </a:lnSpc>
            </a:pPr>
            <a:r>
              <a:rPr lang="fr-FR" sz="2400" b="1" dirty="0">
                <a:solidFill>
                  <a:srgbClr val="424D7B"/>
                </a:solidFill>
                <a:latin typeface="Dosis SemiBold" charset="0"/>
                <a:cs typeface="Dosis" charset="0"/>
              </a:rPr>
              <a:t> Je trouve que c’est la matière la plus intéressante parce qu’on </a:t>
            </a:r>
          </a:p>
          <a:p>
            <a:pPr algn="just">
              <a:lnSpc>
                <a:spcPct val="150000"/>
              </a:lnSpc>
            </a:pPr>
            <a:r>
              <a:rPr lang="fr-FR" sz="2400" b="1" dirty="0">
                <a:solidFill>
                  <a:srgbClr val="424D7B"/>
                </a:solidFill>
                <a:latin typeface="Dosis SemiBold" charset="0"/>
                <a:cs typeface="Dosis" charset="0"/>
              </a:rPr>
              <a:t>fait des expériences. C’est la matière la plus amusante aussi ! »</a:t>
            </a:r>
            <a:endParaRPr lang="fr-FR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1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90D798F-AB91-2D5F-4A69-291EB334E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="" xmlns:a16="http://schemas.microsoft.com/office/drawing/2014/main" id="{A358E3C0-B5B7-ACE0-DD81-ABB253DF25C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="" xmlns:a16="http://schemas.microsoft.com/office/drawing/2014/main" id="{B1EDC29C-D007-D643-71FE-C9A58997A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="" xmlns:a16="http://schemas.microsoft.com/office/drawing/2014/main" id="{01D15225-7A9B-8096-73F6-7B5CCD1604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2" name="Rectangle : coins arrondis 11">
            <a:extLst>
              <a:ext uri="{FF2B5EF4-FFF2-40B4-BE49-F238E27FC236}">
                <a16:creationId xmlns="" xmlns:a16="http://schemas.microsoft.com/office/drawing/2014/main" id="{E16F8435-81A7-8C25-86D5-2F6C8B199B47}"/>
              </a:ext>
            </a:extLst>
          </p:cNvPr>
          <p:cNvSpPr/>
          <p:nvPr/>
        </p:nvSpPr>
        <p:spPr>
          <a:xfrm>
            <a:off x="3263343" y="161301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Titre 1">
            <a:extLst>
              <a:ext uri="{FF2B5EF4-FFF2-40B4-BE49-F238E27FC236}">
                <a16:creationId xmlns="" xmlns:a16="http://schemas.microsoft.com/office/drawing/2014/main" id="{76D7F7A4-D9EE-00AF-B530-42893F76E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Quels sont les mots difficiles dans le texte ? Levez la main. Je vais vous expliquer. 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="" xmlns:a16="http://schemas.microsoft.com/office/drawing/2014/main" id="{6A08D864-8F50-D387-FEB5-A1E4A35CB9C1}"/>
              </a:ext>
            </a:extLst>
          </p:cNvPr>
          <p:cNvSpPr/>
          <p:nvPr/>
        </p:nvSpPr>
        <p:spPr>
          <a:xfrm>
            <a:off x="4952306" y="1612304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="" xmlns:a16="http://schemas.microsoft.com/office/drawing/2014/main" id="{57EB2EC2-DAF2-FF81-3E6A-321482A8FF20}"/>
              </a:ext>
            </a:extLst>
          </p:cNvPr>
          <p:cNvSpPr txBox="1"/>
          <p:nvPr/>
        </p:nvSpPr>
        <p:spPr>
          <a:xfrm>
            <a:off x="3434816" y="16491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="" xmlns:a16="http://schemas.microsoft.com/office/drawing/2014/main" id="{139CE8E9-D3D2-1EB6-5C02-7FAA67A15F00}"/>
              </a:ext>
            </a:extLst>
          </p:cNvPr>
          <p:cNvSpPr txBox="1"/>
          <p:nvPr/>
        </p:nvSpPr>
        <p:spPr>
          <a:xfrm>
            <a:off x="1576811" y="1641888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1/</a:t>
            </a:r>
            <a:r>
              <a:rPr lang="fr-FR" sz="2200" b="1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3</a:t>
            </a:r>
            <a:endParaRPr kumimoji="0" lang="fr-FR" sz="2200" b="1" i="0" u="none" strike="noStrike" kern="1200" cap="none" spc="0" normalizeH="0" baseline="0" noProof="0" dirty="0">
              <a:ln w="0"/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 Medium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="" xmlns:a16="http://schemas.microsoft.com/office/drawing/2014/main" id="{D77E7E5F-8DFD-D8E0-BEAF-3AA0C107BDA5}"/>
              </a:ext>
            </a:extLst>
          </p:cNvPr>
          <p:cNvSpPr txBox="1"/>
          <p:nvPr/>
        </p:nvSpPr>
        <p:spPr>
          <a:xfrm>
            <a:off x="5144680" y="16491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="" xmlns:a16="http://schemas.microsoft.com/office/drawing/2014/main" id="{F846F928-7ED2-14B7-EEF0-DFD48A3F00C6}"/>
              </a:ext>
            </a:extLst>
          </p:cNvPr>
          <p:cNvSpPr/>
          <p:nvPr/>
        </p:nvSpPr>
        <p:spPr>
          <a:xfrm>
            <a:off x="6671795" y="1612304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="" xmlns:a16="http://schemas.microsoft.com/office/drawing/2014/main" id="{ACE15A8C-C48C-599D-8CF7-B360A95003A4}"/>
              </a:ext>
            </a:extLst>
          </p:cNvPr>
          <p:cNvSpPr txBox="1"/>
          <p:nvPr/>
        </p:nvSpPr>
        <p:spPr>
          <a:xfrm>
            <a:off x="6873794" y="164188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="" xmlns:a16="http://schemas.microsoft.com/office/drawing/2014/main" id="{746193B9-3042-E0B6-0F80-A114EF1BA13A}"/>
              </a:ext>
            </a:extLst>
          </p:cNvPr>
          <p:cNvSpPr txBox="1"/>
          <p:nvPr/>
        </p:nvSpPr>
        <p:spPr>
          <a:xfrm>
            <a:off x="730182" y="2367955"/>
            <a:ext cx="7683635" cy="3901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400" b="1" dirty="0">
                <a:solidFill>
                  <a:srgbClr val="424D7B"/>
                </a:solidFill>
                <a:latin typeface="Dosis SemiBold" charset="0"/>
                <a:cs typeface="Dosis" charset="0"/>
              </a:rPr>
              <a:t>                                         La meilleure matière !</a:t>
            </a:r>
          </a:p>
          <a:p>
            <a:pPr algn="just">
              <a:lnSpc>
                <a:spcPct val="150000"/>
              </a:lnSpc>
            </a:pPr>
            <a:endParaRPr lang="fr-FR" sz="2400" b="1" dirty="0">
              <a:solidFill>
                <a:srgbClr val="424D7B"/>
              </a:solidFill>
              <a:latin typeface="Dosis SemiBold" charset="0"/>
              <a:cs typeface="Dosis" charset="0"/>
            </a:endParaRPr>
          </a:p>
          <a:p>
            <a:pPr algn="just">
              <a:lnSpc>
                <a:spcPct val="150000"/>
              </a:lnSpc>
            </a:pPr>
            <a:r>
              <a:rPr lang="fr-FR" sz="2400" b="1" dirty="0">
                <a:solidFill>
                  <a:srgbClr val="424D7B"/>
                </a:solidFill>
                <a:latin typeface="Dosis SemiBold" charset="0"/>
                <a:cs typeface="Dosis" charset="0"/>
              </a:rPr>
              <a:t>Dans la cour de récréation, Sami et Inès discutent toujours de</a:t>
            </a:r>
          </a:p>
          <a:p>
            <a:pPr algn="just">
              <a:lnSpc>
                <a:spcPct val="150000"/>
              </a:lnSpc>
            </a:pPr>
            <a:r>
              <a:rPr lang="fr-FR" sz="2400" b="1" dirty="0">
                <a:solidFill>
                  <a:srgbClr val="424D7B"/>
                </a:solidFill>
                <a:latin typeface="Dosis SemiBold" charset="0"/>
                <a:cs typeface="Dosis" charset="0"/>
              </a:rPr>
              <a:t> ce qu’ils aiment et de ce qu’ils préfèrent.</a:t>
            </a:r>
          </a:p>
          <a:p>
            <a:pPr algn="just">
              <a:lnSpc>
                <a:spcPct val="150000"/>
              </a:lnSpc>
            </a:pPr>
            <a:r>
              <a:rPr lang="fr-FR" sz="2400" b="1" dirty="0">
                <a:solidFill>
                  <a:srgbClr val="424D7B"/>
                </a:solidFill>
                <a:latin typeface="Dosis SemiBold" charset="0"/>
                <a:cs typeface="Dosis" charset="0"/>
              </a:rPr>
              <a:t>Sami dit : « Je pense que la meilleure matière est les sciences.</a:t>
            </a:r>
          </a:p>
          <a:p>
            <a:pPr algn="just">
              <a:lnSpc>
                <a:spcPct val="150000"/>
              </a:lnSpc>
            </a:pPr>
            <a:r>
              <a:rPr lang="fr-FR" sz="2400" b="1" dirty="0">
                <a:solidFill>
                  <a:srgbClr val="424D7B"/>
                </a:solidFill>
                <a:latin typeface="Dosis SemiBold" charset="0"/>
                <a:cs typeface="Dosis" charset="0"/>
              </a:rPr>
              <a:t> Je trouve que c’est la matière la plus intéressante parce qu’on </a:t>
            </a:r>
          </a:p>
          <a:p>
            <a:pPr algn="just">
              <a:lnSpc>
                <a:spcPct val="150000"/>
              </a:lnSpc>
            </a:pPr>
            <a:r>
              <a:rPr lang="fr-FR" sz="2400" b="1" dirty="0">
                <a:solidFill>
                  <a:srgbClr val="424D7B"/>
                </a:solidFill>
                <a:latin typeface="Dosis SemiBold" charset="0"/>
                <a:cs typeface="Dosis" charset="0"/>
              </a:rPr>
              <a:t>fait des expériences. C’est la matière la plus amusante aussi ! »</a:t>
            </a:r>
            <a:endParaRPr lang="fr-FR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60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2EB3972-2969-A7C4-5405-3FE7810C9A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DCBF745D-97C2-7289-0060-AE628DA63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question et cherchez la réponse dans le texte. Qui veut répondre ? 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F949F7BD-D795-D607-1B12-530D45677375}"/>
              </a:ext>
            </a:extLst>
          </p:cNvPr>
          <p:cNvSpPr txBox="1"/>
          <p:nvPr/>
        </p:nvSpPr>
        <p:spPr>
          <a:xfrm>
            <a:off x="906974" y="2374384"/>
            <a:ext cx="73300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" pitchFamily="2" charset="0"/>
              </a:rPr>
              <a:t>Question 1 : Quelle est la meilleure matière  de Sami ?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="" xmlns:a16="http://schemas.microsoft.com/office/drawing/2014/main" id="{97AA6A55-DC8E-6E04-3637-E963837AB52E}"/>
              </a:ext>
            </a:extLst>
          </p:cNvPr>
          <p:cNvSpPr/>
          <p:nvPr/>
        </p:nvSpPr>
        <p:spPr>
          <a:xfrm>
            <a:off x="3235740" y="1585327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="" xmlns:a16="http://schemas.microsoft.com/office/drawing/2014/main" id="{0D0BAAE9-A62A-304C-72C0-0F8C97C9A1EE}"/>
              </a:ext>
            </a:extLst>
          </p:cNvPr>
          <p:cNvSpPr txBox="1"/>
          <p:nvPr/>
        </p:nvSpPr>
        <p:spPr>
          <a:xfrm>
            <a:off x="3407213" y="162142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="" xmlns:a16="http://schemas.microsoft.com/office/drawing/2014/main" id="{F2DA497A-D3C6-A17F-C497-BA44EB5E0A96}"/>
              </a:ext>
            </a:extLst>
          </p:cNvPr>
          <p:cNvSpPr txBox="1"/>
          <p:nvPr/>
        </p:nvSpPr>
        <p:spPr>
          <a:xfrm>
            <a:off x="1592546" y="1636498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1/3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="" xmlns:a16="http://schemas.microsoft.com/office/drawing/2014/main" id="{D3500CBB-E1BA-74B6-86F1-5E2D18E0FB50}"/>
              </a:ext>
            </a:extLst>
          </p:cNvPr>
          <p:cNvSpPr/>
          <p:nvPr/>
        </p:nvSpPr>
        <p:spPr>
          <a:xfrm>
            <a:off x="4969398" y="1603868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="" xmlns:a16="http://schemas.microsoft.com/office/drawing/2014/main" id="{EAC825AB-D661-F12F-387B-B0AA7A7D01B3}"/>
              </a:ext>
            </a:extLst>
          </p:cNvPr>
          <p:cNvSpPr txBox="1"/>
          <p:nvPr/>
        </p:nvSpPr>
        <p:spPr>
          <a:xfrm>
            <a:off x="5171397" y="163345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="" xmlns:a16="http://schemas.microsoft.com/office/drawing/2014/main" id="{977FFD11-0703-AC04-F619-3ECB37A46CA1}"/>
              </a:ext>
            </a:extLst>
          </p:cNvPr>
          <p:cNvSpPr/>
          <p:nvPr/>
        </p:nvSpPr>
        <p:spPr>
          <a:xfrm>
            <a:off x="6686127" y="1603868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="" xmlns:a16="http://schemas.microsoft.com/office/drawing/2014/main" id="{494AAA5C-9DBF-0677-2A48-B4BCA558DA7A}"/>
              </a:ext>
            </a:extLst>
          </p:cNvPr>
          <p:cNvSpPr txBox="1"/>
          <p:nvPr/>
        </p:nvSpPr>
        <p:spPr>
          <a:xfrm>
            <a:off x="6878501" y="164067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pic>
        <p:nvPicPr>
          <p:cNvPr id="1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="" xmlns:a16="http://schemas.microsoft.com/office/drawing/2014/main" id="{7F0F2DBE-2714-50A4-6165-61B1237ABE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48C1645F-A582-BE95-A741-6DE958FB7312}"/>
              </a:ext>
            </a:extLst>
          </p:cNvPr>
          <p:cNvSpPr txBox="1"/>
          <p:nvPr/>
        </p:nvSpPr>
        <p:spPr>
          <a:xfrm>
            <a:off x="632934" y="2898655"/>
            <a:ext cx="7683635" cy="3347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400" b="1" dirty="0">
                <a:solidFill>
                  <a:srgbClr val="424D7B"/>
                </a:solidFill>
                <a:latin typeface="Dosis SemiBold" charset="0"/>
                <a:cs typeface="Dosis" charset="0"/>
              </a:rPr>
              <a:t>                                         La meilleure matière !</a:t>
            </a:r>
          </a:p>
          <a:p>
            <a:pPr algn="just">
              <a:lnSpc>
                <a:spcPct val="150000"/>
              </a:lnSpc>
            </a:pPr>
            <a:r>
              <a:rPr lang="fr-FR" sz="2400" b="1" dirty="0">
                <a:solidFill>
                  <a:srgbClr val="424D7B"/>
                </a:solidFill>
                <a:latin typeface="Dosis SemiBold" charset="0"/>
                <a:cs typeface="Dosis" charset="0"/>
              </a:rPr>
              <a:t>Dans la cour de récréation, Sami et Inès discutent toujours de</a:t>
            </a:r>
          </a:p>
          <a:p>
            <a:pPr algn="just">
              <a:lnSpc>
                <a:spcPct val="150000"/>
              </a:lnSpc>
            </a:pPr>
            <a:r>
              <a:rPr lang="fr-FR" sz="2400" b="1" dirty="0">
                <a:solidFill>
                  <a:srgbClr val="424D7B"/>
                </a:solidFill>
                <a:latin typeface="Dosis SemiBold" charset="0"/>
                <a:cs typeface="Dosis" charset="0"/>
              </a:rPr>
              <a:t> ce qu’ils aiment et de ce qu’ils préfèrent.</a:t>
            </a:r>
          </a:p>
          <a:p>
            <a:pPr algn="just">
              <a:lnSpc>
                <a:spcPct val="150000"/>
              </a:lnSpc>
            </a:pPr>
            <a:r>
              <a:rPr lang="fr-FR" sz="2400" b="1" dirty="0">
                <a:solidFill>
                  <a:srgbClr val="424D7B"/>
                </a:solidFill>
                <a:latin typeface="Dosis SemiBold" charset="0"/>
                <a:cs typeface="Dosis" charset="0"/>
              </a:rPr>
              <a:t>Sami dit : « Je pense que la meilleure matière est les sciences.</a:t>
            </a:r>
          </a:p>
          <a:p>
            <a:pPr algn="just">
              <a:lnSpc>
                <a:spcPct val="150000"/>
              </a:lnSpc>
            </a:pPr>
            <a:r>
              <a:rPr lang="fr-FR" sz="2400" b="1" dirty="0">
                <a:solidFill>
                  <a:srgbClr val="424D7B"/>
                </a:solidFill>
                <a:latin typeface="Dosis SemiBold" charset="0"/>
                <a:cs typeface="Dosis" charset="0"/>
              </a:rPr>
              <a:t> Je trouve que c’est la matière la plus intéressante parce qu’on </a:t>
            </a:r>
          </a:p>
          <a:p>
            <a:pPr algn="just">
              <a:lnSpc>
                <a:spcPct val="150000"/>
              </a:lnSpc>
            </a:pPr>
            <a:r>
              <a:rPr lang="fr-FR" sz="2400" b="1" dirty="0">
                <a:solidFill>
                  <a:srgbClr val="424D7B"/>
                </a:solidFill>
                <a:latin typeface="Dosis SemiBold" charset="0"/>
                <a:cs typeface="Dosis" charset="0"/>
              </a:rPr>
              <a:t>fait des expériences. C’est la matière la plus amusante aussi ! »</a:t>
            </a:r>
            <a:endParaRPr lang="fr-FR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74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54F8D8-A3E7-22DF-E22D-B7B901803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BC02C117-AA2C-2CC1-1B63-82AA3C21B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question est : « Quelle est  ? ». Je cherche dans le texte la meilleure matière de Sami. La réponse est : la meilleure matière de Sami est les sciences.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="" xmlns:a16="http://schemas.microsoft.com/office/drawing/2014/main" id="{06B1E0D6-1F62-1F07-6543-66320EE5698F}"/>
              </a:ext>
            </a:extLst>
          </p:cNvPr>
          <p:cNvSpPr/>
          <p:nvPr/>
        </p:nvSpPr>
        <p:spPr>
          <a:xfrm>
            <a:off x="3235740" y="1585327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="" xmlns:a16="http://schemas.microsoft.com/office/drawing/2014/main" id="{C069D34F-83B3-17FB-3838-674C1CB25089}"/>
              </a:ext>
            </a:extLst>
          </p:cNvPr>
          <p:cNvSpPr txBox="1"/>
          <p:nvPr/>
        </p:nvSpPr>
        <p:spPr>
          <a:xfrm>
            <a:off x="3407213" y="162142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="" xmlns:a16="http://schemas.microsoft.com/office/drawing/2014/main" id="{AB25CD06-D70E-B5C2-BD9B-27DCF0B921C8}"/>
              </a:ext>
            </a:extLst>
          </p:cNvPr>
          <p:cNvSpPr txBox="1"/>
          <p:nvPr/>
        </p:nvSpPr>
        <p:spPr>
          <a:xfrm>
            <a:off x="1592546" y="1607623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1/3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="" xmlns:a16="http://schemas.microsoft.com/office/drawing/2014/main" id="{CCF25603-02CC-E373-57A4-7E89B34ABB10}"/>
              </a:ext>
            </a:extLst>
          </p:cNvPr>
          <p:cNvSpPr/>
          <p:nvPr/>
        </p:nvSpPr>
        <p:spPr>
          <a:xfrm>
            <a:off x="4950148" y="157499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="" xmlns:a16="http://schemas.microsoft.com/office/drawing/2014/main" id="{25963C9D-05DF-66E1-AC80-6115A2CD10FC}"/>
              </a:ext>
            </a:extLst>
          </p:cNvPr>
          <p:cNvSpPr txBox="1"/>
          <p:nvPr/>
        </p:nvSpPr>
        <p:spPr>
          <a:xfrm>
            <a:off x="5152147" y="1604577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="" xmlns:a16="http://schemas.microsoft.com/office/drawing/2014/main" id="{6E756613-D4B5-6AF1-E210-D135FFE2CCD9}"/>
              </a:ext>
            </a:extLst>
          </p:cNvPr>
          <p:cNvSpPr/>
          <p:nvPr/>
        </p:nvSpPr>
        <p:spPr>
          <a:xfrm>
            <a:off x="6666877" y="1574993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="" xmlns:a16="http://schemas.microsoft.com/office/drawing/2014/main" id="{4C9C1D60-B1A7-EDB2-36E0-555C4C5E7B7F}"/>
              </a:ext>
            </a:extLst>
          </p:cNvPr>
          <p:cNvSpPr txBox="1"/>
          <p:nvPr/>
        </p:nvSpPr>
        <p:spPr>
          <a:xfrm>
            <a:off x="6859251" y="1611795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="" xmlns:a16="http://schemas.microsoft.com/office/drawing/2014/main" id="{D615E90C-5A20-1F82-1709-756C6D11DE8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="" xmlns:a16="http://schemas.microsoft.com/office/drawing/2014/main" id="{7427CA6B-4362-87AD-AB91-E61CDE794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="" xmlns:a16="http://schemas.microsoft.com/office/drawing/2014/main" id="{AC7282E3-1732-3FD0-77D1-E4F8831EF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079D51D1-03F9-C5B5-5C89-DE0B9FA09786}"/>
              </a:ext>
            </a:extLst>
          </p:cNvPr>
          <p:cNvSpPr txBox="1"/>
          <p:nvPr/>
        </p:nvSpPr>
        <p:spPr>
          <a:xfrm>
            <a:off x="906974" y="2374384"/>
            <a:ext cx="73300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" pitchFamily="2" charset="0"/>
              </a:rPr>
              <a:t>Question 1 : </a:t>
            </a:r>
            <a:r>
              <a:rPr lang="fr-FR" sz="2400" b="1" dirty="0">
                <a:solidFill>
                  <a:srgbClr val="C00000"/>
                </a:solidFill>
                <a:latin typeface="Dosis" pitchFamily="2" charset="0"/>
              </a:rPr>
              <a:t>Quelle</a:t>
            </a:r>
            <a:r>
              <a:rPr lang="fr-FR" sz="2400" b="1" dirty="0">
                <a:solidFill>
                  <a:srgbClr val="424D7B"/>
                </a:solidFill>
                <a:latin typeface="Dosis" pitchFamily="2" charset="0"/>
              </a:rPr>
              <a:t> </a:t>
            </a:r>
            <a:r>
              <a:rPr lang="fr-FR" sz="2400" b="1" dirty="0">
                <a:solidFill>
                  <a:srgbClr val="C00000"/>
                </a:solidFill>
                <a:latin typeface="Dosis" pitchFamily="2" charset="0"/>
              </a:rPr>
              <a:t>est</a:t>
            </a:r>
            <a:r>
              <a:rPr lang="fr-FR" sz="2400" b="1" dirty="0">
                <a:solidFill>
                  <a:srgbClr val="424D7B"/>
                </a:solidFill>
                <a:latin typeface="Dosis" pitchFamily="2" charset="0"/>
              </a:rPr>
              <a:t> la meilleure matière  de Sami ?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556ABA24-9F90-FF84-BEFB-E44CDC2D592A}"/>
              </a:ext>
            </a:extLst>
          </p:cNvPr>
          <p:cNvSpPr txBox="1"/>
          <p:nvPr/>
        </p:nvSpPr>
        <p:spPr>
          <a:xfrm>
            <a:off x="632934" y="2898655"/>
            <a:ext cx="7683635" cy="3347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400" b="1" dirty="0">
                <a:solidFill>
                  <a:srgbClr val="424D7B"/>
                </a:solidFill>
                <a:latin typeface="Dosis SemiBold" charset="0"/>
                <a:cs typeface="Dosis" charset="0"/>
              </a:rPr>
              <a:t>                                         La meilleure matière !</a:t>
            </a:r>
          </a:p>
          <a:p>
            <a:pPr algn="just">
              <a:lnSpc>
                <a:spcPct val="150000"/>
              </a:lnSpc>
            </a:pPr>
            <a:r>
              <a:rPr lang="fr-FR" sz="2400" b="1" dirty="0">
                <a:solidFill>
                  <a:srgbClr val="424D7B"/>
                </a:solidFill>
                <a:latin typeface="Dosis SemiBold" charset="0"/>
                <a:cs typeface="Dosis" charset="0"/>
              </a:rPr>
              <a:t>Dans la cour de récréation, Sami et Inès discutent toujours de</a:t>
            </a:r>
          </a:p>
          <a:p>
            <a:pPr algn="just">
              <a:lnSpc>
                <a:spcPct val="150000"/>
              </a:lnSpc>
            </a:pPr>
            <a:r>
              <a:rPr lang="fr-FR" sz="2400" b="1" dirty="0">
                <a:solidFill>
                  <a:srgbClr val="424D7B"/>
                </a:solidFill>
                <a:latin typeface="Dosis SemiBold" charset="0"/>
                <a:cs typeface="Dosis" charset="0"/>
              </a:rPr>
              <a:t> ce qu’ils aiment et de ce qu’ils préfèrent.</a:t>
            </a:r>
          </a:p>
          <a:p>
            <a:pPr algn="just">
              <a:lnSpc>
                <a:spcPct val="150000"/>
              </a:lnSpc>
            </a:pPr>
            <a:r>
              <a:rPr lang="fr-FR" sz="2400" b="1" dirty="0">
                <a:solidFill>
                  <a:srgbClr val="424D7B"/>
                </a:solidFill>
                <a:latin typeface="Dosis SemiBold" charset="0"/>
                <a:cs typeface="Dosis" charset="0"/>
              </a:rPr>
              <a:t>Sami dit : « Je pense que </a:t>
            </a:r>
            <a:r>
              <a:rPr lang="fr-FR" sz="2400" dirty="0">
                <a:solidFill>
                  <a:srgbClr val="C00000"/>
                </a:solidFill>
                <a:latin typeface="Dosis SemiBold" charset="0"/>
                <a:cs typeface="Dosis" charset="0"/>
              </a:rPr>
              <a:t>la meilleure matière est les sciences</a:t>
            </a:r>
            <a:r>
              <a:rPr lang="fr-FR" sz="2400" b="1" dirty="0">
                <a:solidFill>
                  <a:srgbClr val="424D7B"/>
                </a:solidFill>
                <a:latin typeface="Dosis SemiBold" charset="0"/>
                <a:cs typeface="Dosis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fr-FR" sz="2400" b="1" dirty="0">
                <a:solidFill>
                  <a:srgbClr val="424D7B"/>
                </a:solidFill>
                <a:latin typeface="Dosis SemiBold" charset="0"/>
                <a:cs typeface="Dosis" charset="0"/>
              </a:rPr>
              <a:t> Je trouve que c’est la matière la plus intéressante parce qu’on </a:t>
            </a:r>
          </a:p>
          <a:p>
            <a:pPr algn="just">
              <a:lnSpc>
                <a:spcPct val="150000"/>
              </a:lnSpc>
            </a:pPr>
            <a:r>
              <a:rPr lang="fr-FR" sz="2400" b="1" dirty="0">
                <a:solidFill>
                  <a:srgbClr val="424D7B"/>
                </a:solidFill>
                <a:latin typeface="Dosis SemiBold" charset="0"/>
                <a:cs typeface="Dosis" charset="0"/>
              </a:rPr>
              <a:t>fait des expériences. C’est la matière la plus amusante aussi ! »</a:t>
            </a:r>
            <a:endParaRPr lang="fr-FR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93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94B037D-E77E-15A1-4959-5D25BE710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="" xmlns:a16="http://schemas.microsoft.com/office/drawing/2014/main" id="{C8F4CD5E-7EB2-5E7E-800A-9517E4CB501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="" xmlns:a16="http://schemas.microsoft.com/office/drawing/2014/main" id="{49DFAB17-FD90-88D9-A352-DD536C5A8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="" xmlns:a16="http://schemas.microsoft.com/office/drawing/2014/main" id="{277D701C-069C-1098-FEC3-B6BE29D175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Rectangle : coins arrondis 1">
            <a:extLst>
              <a:ext uri="{FF2B5EF4-FFF2-40B4-BE49-F238E27FC236}">
                <a16:creationId xmlns="" xmlns:a16="http://schemas.microsoft.com/office/drawing/2014/main" id="{E3F8452A-4B14-07A6-0329-A46D1A82FA0A}"/>
              </a:ext>
            </a:extLst>
          </p:cNvPr>
          <p:cNvSpPr/>
          <p:nvPr/>
        </p:nvSpPr>
        <p:spPr>
          <a:xfrm>
            <a:off x="2993458" y="1622128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="" xmlns:a16="http://schemas.microsoft.com/office/drawing/2014/main" id="{4586BC3F-8D4C-DAC7-D903-08B1B65FF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passe à la deuxième partie du texte. Lisez en silence et essayez de comprendre.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="" xmlns:a16="http://schemas.microsoft.com/office/drawing/2014/main" id="{BC0D6D78-56E7-A37A-B58E-8F35AA9DFB1E}"/>
              </a:ext>
            </a:extLst>
          </p:cNvPr>
          <p:cNvSpPr txBox="1"/>
          <p:nvPr/>
        </p:nvSpPr>
        <p:spPr>
          <a:xfrm>
            <a:off x="3195457" y="165171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="" xmlns:a16="http://schemas.microsoft.com/office/drawing/2014/main" id="{3F6154ED-B592-A33D-D15E-1C1340C017A1}"/>
              </a:ext>
            </a:extLst>
          </p:cNvPr>
          <p:cNvSpPr txBox="1"/>
          <p:nvPr/>
        </p:nvSpPr>
        <p:spPr>
          <a:xfrm>
            <a:off x="1494144" y="1651712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2/3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="" xmlns:a16="http://schemas.microsoft.com/office/drawing/2014/main" id="{F5D65992-3D67-6A62-D534-F6464679D733}"/>
              </a:ext>
            </a:extLst>
          </p:cNvPr>
          <p:cNvSpPr/>
          <p:nvPr/>
        </p:nvSpPr>
        <p:spPr>
          <a:xfrm>
            <a:off x="4712947" y="1622128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="" xmlns:a16="http://schemas.microsoft.com/office/drawing/2014/main" id="{1D59B712-B82C-E6EB-CC7A-B20A7AB8E79D}"/>
              </a:ext>
            </a:extLst>
          </p:cNvPr>
          <p:cNvSpPr txBox="1"/>
          <p:nvPr/>
        </p:nvSpPr>
        <p:spPr>
          <a:xfrm>
            <a:off x="4914946" y="165171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="" xmlns:a16="http://schemas.microsoft.com/office/drawing/2014/main" id="{60916AD9-31B4-0C1A-4A8B-8F3C7EDC5065}"/>
              </a:ext>
            </a:extLst>
          </p:cNvPr>
          <p:cNvSpPr/>
          <p:nvPr/>
        </p:nvSpPr>
        <p:spPr>
          <a:xfrm>
            <a:off x="6432436" y="1634160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="" xmlns:a16="http://schemas.microsoft.com/office/drawing/2014/main" id="{7DCD615A-D5CF-BCBB-4E4F-F46136C54D96}"/>
              </a:ext>
            </a:extLst>
          </p:cNvPr>
          <p:cNvSpPr txBox="1"/>
          <p:nvPr/>
        </p:nvSpPr>
        <p:spPr>
          <a:xfrm>
            <a:off x="6634435" y="1663744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78E09B6-F3C6-16D6-3342-3C1EE1A4A046}"/>
              </a:ext>
            </a:extLst>
          </p:cNvPr>
          <p:cNvSpPr/>
          <p:nvPr/>
        </p:nvSpPr>
        <p:spPr>
          <a:xfrm>
            <a:off x="1151466" y="2785535"/>
            <a:ext cx="6841067" cy="2239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Dosis SemiBold" charset="0"/>
              </a:rPr>
              <a:t>Inès répond : « Moi, je pense que la meilleure matière est l’histoire. </a:t>
            </a:r>
          </a:p>
          <a:p>
            <a:pPr algn="just">
              <a:lnSpc>
                <a:spcPct val="150000"/>
              </a:lnSpc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Dosis SemiBold" charset="0"/>
              </a:rPr>
              <a:t>Pour moi, c’est la plus importante car on découvre le passé et les civilisations. Je trouve ça passionnant. »</a:t>
            </a:r>
          </a:p>
        </p:txBody>
      </p:sp>
    </p:spTree>
    <p:extLst>
      <p:ext uri="{BB962C8B-B14F-4D97-AF65-F5344CB8AC3E}">
        <p14:creationId xmlns:p14="http://schemas.microsoft.com/office/powerpoint/2010/main" val="389594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47BBF39-5A74-ACC3-4938-38F3BE603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="" xmlns:a16="http://schemas.microsoft.com/office/drawing/2014/main" id="{36B24FC1-6FDA-910D-A335-B667973AF48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="" xmlns:a16="http://schemas.microsoft.com/office/drawing/2014/main" id="{39AFA3F2-C1C2-C29E-ECF9-F3420A27E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="" xmlns:a16="http://schemas.microsoft.com/office/drawing/2014/main" id="{D414E0DC-0563-50EA-17C3-EF2498D2BF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Rectangle : coins arrondis 1">
            <a:extLst>
              <a:ext uri="{FF2B5EF4-FFF2-40B4-BE49-F238E27FC236}">
                <a16:creationId xmlns="" xmlns:a16="http://schemas.microsoft.com/office/drawing/2014/main" id="{EB4E5E88-5973-198C-E9DF-A4D1A4259A47}"/>
              </a:ext>
            </a:extLst>
          </p:cNvPr>
          <p:cNvSpPr/>
          <p:nvPr/>
        </p:nvSpPr>
        <p:spPr>
          <a:xfrm>
            <a:off x="3424100" y="1595965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="" xmlns:a16="http://schemas.microsoft.com/office/drawing/2014/main" id="{65A6F2E7-0E80-4242-7EAD-EC81861C6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Quels sont les mots difficiles dans le texte ? Levez la main. Je vais vous expliquer.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Encre 3">
                <a:extLst>
                  <a:ext uri="{FF2B5EF4-FFF2-40B4-BE49-F238E27FC236}">
                    <a16:creationId xmlns="" xmlns:a16="http://schemas.microsoft.com/office/drawing/2014/main" id="{E3D47DBF-BE8D-432B-F477-ECF7BF4AD52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E3D47DBF-BE8D-432B-F477-ECF7BF4AD52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Encre 4">
                <a:extLst>
                  <a:ext uri="{FF2B5EF4-FFF2-40B4-BE49-F238E27FC236}">
                    <a16:creationId xmlns="" xmlns:a16="http://schemas.microsoft.com/office/drawing/2014/main" id="{D99481CC-035A-CF5A-A4DA-360E8DEA999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D99481CC-035A-CF5A-A4DA-360E8DEA999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Rectangle : coins arrondis 5">
            <a:extLst>
              <a:ext uri="{FF2B5EF4-FFF2-40B4-BE49-F238E27FC236}">
                <a16:creationId xmlns="" xmlns:a16="http://schemas.microsoft.com/office/drawing/2014/main" id="{D7C08262-32B9-250B-A6EE-A014FEC3303C}"/>
              </a:ext>
            </a:extLst>
          </p:cNvPr>
          <p:cNvSpPr/>
          <p:nvPr/>
        </p:nvSpPr>
        <p:spPr>
          <a:xfrm>
            <a:off x="5113063" y="1614506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="" xmlns:a16="http://schemas.microsoft.com/office/drawing/2014/main" id="{46898873-8A1A-C6FA-611E-577C43D40CB2}"/>
              </a:ext>
            </a:extLst>
          </p:cNvPr>
          <p:cNvSpPr txBox="1"/>
          <p:nvPr/>
        </p:nvSpPr>
        <p:spPr>
          <a:xfrm>
            <a:off x="3595573" y="163205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="" xmlns:a16="http://schemas.microsoft.com/office/drawing/2014/main" id="{031B22BF-BC18-6998-DB2F-05792F305521}"/>
              </a:ext>
            </a:extLst>
          </p:cNvPr>
          <p:cNvSpPr txBox="1"/>
          <p:nvPr/>
        </p:nvSpPr>
        <p:spPr>
          <a:xfrm>
            <a:off x="1692000" y="1636992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2/3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="" xmlns:a16="http://schemas.microsoft.com/office/drawing/2014/main" id="{EBE23998-A8C3-F79B-BA89-5F47CCCBE166}"/>
              </a:ext>
            </a:extLst>
          </p:cNvPr>
          <p:cNvSpPr txBox="1"/>
          <p:nvPr/>
        </p:nvSpPr>
        <p:spPr>
          <a:xfrm>
            <a:off x="5305437" y="165130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="" xmlns:a16="http://schemas.microsoft.com/office/drawing/2014/main" id="{25A381D3-1AD3-DC5D-6FCD-A4A11ED7650D}"/>
              </a:ext>
            </a:extLst>
          </p:cNvPr>
          <p:cNvSpPr/>
          <p:nvPr/>
        </p:nvSpPr>
        <p:spPr>
          <a:xfrm>
            <a:off x="6832552" y="1614506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="" xmlns:a16="http://schemas.microsoft.com/office/drawing/2014/main" id="{582C67C0-4D5A-5A44-4D67-10C635FE57B9}"/>
              </a:ext>
            </a:extLst>
          </p:cNvPr>
          <p:cNvSpPr txBox="1"/>
          <p:nvPr/>
        </p:nvSpPr>
        <p:spPr>
          <a:xfrm>
            <a:off x="7034551" y="164409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2D4FA8B1-F917-6C9E-E6CC-3DC4A71EB504}"/>
              </a:ext>
            </a:extLst>
          </p:cNvPr>
          <p:cNvSpPr/>
          <p:nvPr/>
        </p:nvSpPr>
        <p:spPr>
          <a:xfrm>
            <a:off x="1151466" y="2785535"/>
            <a:ext cx="6841067" cy="2239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Dosis SemiBold" charset="0"/>
              </a:rPr>
              <a:t>Inès répond : « Moi, je pense que la meilleure matière est l’histoire. </a:t>
            </a:r>
          </a:p>
          <a:p>
            <a:pPr algn="just">
              <a:lnSpc>
                <a:spcPct val="150000"/>
              </a:lnSpc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Dosis SemiBold" charset="0"/>
              </a:rPr>
              <a:t>Pour moi, c’est la plus importante car on découvre le passé et les civilisations. Je trouve ça passionnant. »</a:t>
            </a:r>
          </a:p>
        </p:txBody>
      </p:sp>
    </p:spTree>
    <p:extLst>
      <p:ext uri="{BB962C8B-B14F-4D97-AF65-F5344CB8AC3E}">
        <p14:creationId xmlns:p14="http://schemas.microsoft.com/office/powerpoint/2010/main" val="180240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329F963-388B-4F3F-80CF-2BE6C083A1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9AD58F74-055C-8989-C03E-BEEC2D1F4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question et cherchez la réponse dans le texte. Qui veut répondre ?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Encre 2">
                <a:extLst>
                  <a:ext uri="{FF2B5EF4-FFF2-40B4-BE49-F238E27FC236}">
                    <a16:creationId xmlns="" xmlns:a16="http://schemas.microsoft.com/office/drawing/2014/main" id="{33359907-675B-FA57-41E5-64680F312451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33359907-675B-FA57-41E5-64680F31245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Encre 3">
                <a:extLst>
                  <a:ext uri="{FF2B5EF4-FFF2-40B4-BE49-F238E27FC236}">
                    <a16:creationId xmlns="" xmlns:a16="http://schemas.microsoft.com/office/drawing/2014/main" id="{586A3C2F-8CB4-CDA0-A35D-678C2EF05A53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586A3C2F-8CB4-CDA0-A35D-678C2EF05A5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ZoneTexte 4">
            <a:extLst>
              <a:ext uri="{FF2B5EF4-FFF2-40B4-BE49-F238E27FC236}">
                <a16:creationId xmlns="" xmlns:a16="http://schemas.microsoft.com/office/drawing/2014/main" id="{1DCE9D73-BAD7-34FA-72C5-45533B67A549}"/>
              </a:ext>
            </a:extLst>
          </p:cNvPr>
          <p:cNvSpPr txBox="1"/>
          <p:nvPr/>
        </p:nvSpPr>
        <p:spPr>
          <a:xfrm>
            <a:off x="402673" y="2453398"/>
            <a:ext cx="833865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200" b="1" dirty="0">
                <a:solidFill>
                  <a:srgbClr val="424D7B"/>
                </a:solidFill>
                <a:latin typeface="Dosis" pitchFamily="2" charset="0"/>
              </a:rPr>
              <a:t>Question 2 : Pourquoi Inès préfère l’histoire? 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="" xmlns:a16="http://schemas.microsoft.com/office/drawing/2014/main" id="{FE01780F-2CCA-DBE0-6C05-231FAA7583EC}"/>
              </a:ext>
            </a:extLst>
          </p:cNvPr>
          <p:cNvSpPr/>
          <p:nvPr/>
        </p:nvSpPr>
        <p:spPr>
          <a:xfrm>
            <a:off x="3417341" y="155256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="" xmlns:a16="http://schemas.microsoft.com/office/drawing/2014/main" id="{B428E59E-F33D-3784-DA22-0D02537D792A}"/>
              </a:ext>
            </a:extLst>
          </p:cNvPr>
          <p:cNvSpPr txBox="1"/>
          <p:nvPr/>
        </p:nvSpPr>
        <p:spPr>
          <a:xfrm>
            <a:off x="3588814" y="158865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="" xmlns:a16="http://schemas.microsoft.com/office/drawing/2014/main" id="{5C48DE87-B8DF-4E80-DA69-E6812AA9BE22}"/>
              </a:ext>
            </a:extLst>
          </p:cNvPr>
          <p:cNvSpPr txBox="1"/>
          <p:nvPr/>
        </p:nvSpPr>
        <p:spPr>
          <a:xfrm>
            <a:off x="1685241" y="1642235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2/3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="" xmlns:a16="http://schemas.microsoft.com/office/drawing/2014/main" id="{116653F0-57D0-3E32-F845-F4CC9CFE0610}"/>
              </a:ext>
            </a:extLst>
          </p:cNvPr>
          <p:cNvSpPr/>
          <p:nvPr/>
        </p:nvSpPr>
        <p:spPr>
          <a:xfrm>
            <a:off x="5150999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="" xmlns:a16="http://schemas.microsoft.com/office/drawing/2014/main" id="{1AB1E25F-B8F2-756D-3BAD-3C32679C2FB9}"/>
              </a:ext>
            </a:extLst>
          </p:cNvPr>
          <p:cNvSpPr txBox="1"/>
          <p:nvPr/>
        </p:nvSpPr>
        <p:spPr>
          <a:xfrm>
            <a:off x="5352998" y="160068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="" xmlns:a16="http://schemas.microsoft.com/office/drawing/2014/main" id="{348A387C-128D-5A13-EBEF-1239E6FE9C03}"/>
              </a:ext>
            </a:extLst>
          </p:cNvPr>
          <p:cNvSpPr/>
          <p:nvPr/>
        </p:nvSpPr>
        <p:spPr>
          <a:xfrm>
            <a:off x="6867728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="" xmlns:a16="http://schemas.microsoft.com/office/drawing/2014/main" id="{6A28A50D-D65A-6D77-C1E8-4ADA364B2B11}"/>
              </a:ext>
            </a:extLst>
          </p:cNvPr>
          <p:cNvSpPr txBox="1"/>
          <p:nvPr/>
        </p:nvSpPr>
        <p:spPr>
          <a:xfrm>
            <a:off x="7060102" y="16079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="" xmlns:a16="http://schemas.microsoft.com/office/drawing/2014/main" id="{D4C49924-11D9-6083-5D51-5724D4B18B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C464EB0-1344-8D5B-9570-DFBD52128BCE}"/>
              </a:ext>
            </a:extLst>
          </p:cNvPr>
          <p:cNvSpPr/>
          <p:nvPr/>
        </p:nvSpPr>
        <p:spPr>
          <a:xfrm>
            <a:off x="1324496" y="3283102"/>
            <a:ext cx="6841067" cy="2239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Dosis SemiBold" charset="0"/>
              </a:rPr>
              <a:t>Inès répond : « Moi, je pense que la meilleure matière est l’histoire. </a:t>
            </a:r>
          </a:p>
          <a:p>
            <a:pPr algn="just">
              <a:lnSpc>
                <a:spcPct val="150000"/>
              </a:lnSpc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Dosis SemiBold" charset="0"/>
              </a:rPr>
              <a:t>Pour moi, c’est la plus importante car on découvre le passé et les civilisations. Je trouve ça passionnant. »</a:t>
            </a:r>
          </a:p>
        </p:txBody>
      </p:sp>
    </p:spTree>
    <p:extLst>
      <p:ext uri="{BB962C8B-B14F-4D97-AF65-F5344CB8AC3E}">
        <p14:creationId xmlns:p14="http://schemas.microsoft.com/office/powerpoint/2010/main" val="181802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65D6530E-68DE-A2B9-480C-9C3941ECB5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2198645"/>
            <a:ext cx="6246795" cy="1349939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="" xmlns:a16="http://schemas.microsoft.com/office/drawing/2014/main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Texte : Fluidité et compréhension.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=""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221200" y="2300286"/>
            <a:ext cx="1231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Dialogue 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=""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221200" y="2611164"/>
            <a:ext cx="5346248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Jouer un dialogue en reprenant les actes de parole enseignés.</a:t>
            </a:r>
          </a:p>
        </p:txBody>
      </p:sp>
      <p:pic>
        <p:nvPicPr>
          <p:cNvPr id="18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="" xmlns:a16="http://schemas.microsoft.com/office/drawing/2014/main" id="{0FC2C316-C735-1DBC-7F15-2DC4D5019C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16796" y="1935719"/>
            <a:ext cx="540000" cy="540000"/>
          </a:xfrm>
          <a:prstGeom prst="rect">
            <a:avLst/>
          </a:prstGeom>
          <a:noFill/>
        </p:spPr>
      </p:pic>
      <p:sp>
        <p:nvSpPr>
          <p:cNvPr id="7" name="Titre 1">
            <a:extLst>
              <a:ext uri="{FF2B5EF4-FFF2-40B4-BE49-F238E27FC236}">
                <a16:creationId xmlns="" xmlns:a16="http://schemas.microsoft.com/office/drawing/2014/main" id="{F4072A8C-CA17-E815-A0C0-21BF3F80A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600" dirty="0"/>
              <a:t>Plan de la séance 4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EE0C5CD2-C847-A7AF-29FD-8B49694789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14974" y="3647087"/>
            <a:ext cx="540000" cy="540000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="" xmlns:a16="http://schemas.microsoft.com/office/drawing/2014/main" id="{F68E17E7-3286-8C1D-FCA0-2F1D5581E71F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370463FB-EAD3-CDBA-340D-0D34FB5FBC9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017F5D18-D6DF-A37E-B7BA-C5A0B3AED26F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itre 53">
              <a:extLst>
                <a:ext uri="{FF2B5EF4-FFF2-40B4-BE49-F238E27FC236}">
                  <a16:creationId xmlns="" xmlns:a16="http://schemas.microsoft.com/office/drawing/2014/main" id="{9EE545F8-7089-CEF2-7991-F76986B46B2E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173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4310D2B-DED7-5F44-EC7D-1350A41F4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50F4CC07-4939-267F-107C-FBEFCF582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2617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question est « Pourquoi ? ». Je cherche une cause  dans le texte. La réponse est : On découvre le passé et les civilisations .»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="" xmlns:a16="http://schemas.microsoft.com/office/drawing/2014/main" id="{60AE4DB9-AB53-D9EE-A4B3-362993652688}"/>
              </a:ext>
            </a:extLst>
          </p:cNvPr>
          <p:cNvSpPr/>
          <p:nvPr/>
        </p:nvSpPr>
        <p:spPr>
          <a:xfrm>
            <a:off x="3417341" y="155256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="" xmlns:a16="http://schemas.microsoft.com/office/drawing/2014/main" id="{0C15C00D-1333-340F-D685-7D5D3A5E2524}"/>
              </a:ext>
            </a:extLst>
          </p:cNvPr>
          <p:cNvSpPr txBox="1"/>
          <p:nvPr/>
        </p:nvSpPr>
        <p:spPr>
          <a:xfrm>
            <a:off x="3588814" y="158865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="" xmlns:a16="http://schemas.microsoft.com/office/drawing/2014/main" id="{32D2F2DC-BB45-4362-4628-A805A623695D}"/>
              </a:ext>
            </a:extLst>
          </p:cNvPr>
          <p:cNvSpPr txBox="1"/>
          <p:nvPr/>
        </p:nvSpPr>
        <p:spPr>
          <a:xfrm>
            <a:off x="1685241" y="1642235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2/3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="" xmlns:a16="http://schemas.microsoft.com/office/drawing/2014/main" id="{80DA9522-CE00-417A-61BC-EE4D0A2DEF06}"/>
              </a:ext>
            </a:extLst>
          </p:cNvPr>
          <p:cNvSpPr/>
          <p:nvPr/>
        </p:nvSpPr>
        <p:spPr>
          <a:xfrm>
            <a:off x="5150999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="" xmlns:a16="http://schemas.microsoft.com/office/drawing/2014/main" id="{E59C491A-203A-AE40-9266-90C721624C75}"/>
              </a:ext>
            </a:extLst>
          </p:cNvPr>
          <p:cNvSpPr txBox="1"/>
          <p:nvPr/>
        </p:nvSpPr>
        <p:spPr>
          <a:xfrm>
            <a:off x="5352998" y="160068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="" xmlns:a16="http://schemas.microsoft.com/office/drawing/2014/main" id="{BA7433E6-FC4E-6B44-162A-25908B9E330E}"/>
              </a:ext>
            </a:extLst>
          </p:cNvPr>
          <p:cNvSpPr/>
          <p:nvPr/>
        </p:nvSpPr>
        <p:spPr>
          <a:xfrm>
            <a:off x="6867728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="" xmlns:a16="http://schemas.microsoft.com/office/drawing/2014/main" id="{F713926A-7F8E-243F-67F5-DFFEF08DE7C0}"/>
              </a:ext>
            </a:extLst>
          </p:cNvPr>
          <p:cNvSpPr txBox="1"/>
          <p:nvPr/>
        </p:nvSpPr>
        <p:spPr>
          <a:xfrm>
            <a:off x="7060102" y="16079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="" xmlns:a16="http://schemas.microsoft.com/office/drawing/2014/main" id="{152FC76A-1D78-5B7A-E092-2A1D23C3FBF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="" xmlns:a16="http://schemas.microsoft.com/office/drawing/2014/main" id="{5F5D2A29-6772-98AE-FBE8-AB00EB3D4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="" xmlns:a16="http://schemas.microsoft.com/office/drawing/2014/main" id="{8433DA51-E8A1-0CB8-1A59-CE4366AFB6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FC6CB791-C648-06A6-FACD-B50610169684}"/>
              </a:ext>
            </a:extLst>
          </p:cNvPr>
          <p:cNvSpPr txBox="1"/>
          <p:nvPr/>
        </p:nvSpPr>
        <p:spPr>
          <a:xfrm>
            <a:off x="402673" y="2453398"/>
            <a:ext cx="833865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200" b="1" dirty="0">
                <a:solidFill>
                  <a:srgbClr val="424D7B"/>
                </a:solidFill>
                <a:latin typeface="Dosis" pitchFamily="2" charset="0"/>
              </a:rPr>
              <a:t>Question 2 : Pourquoi Inès préfère l’histoire?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463FDD4-5218-0024-7345-87C2AC87FD5E}"/>
              </a:ext>
            </a:extLst>
          </p:cNvPr>
          <p:cNvSpPr/>
          <p:nvPr/>
        </p:nvSpPr>
        <p:spPr>
          <a:xfrm>
            <a:off x="1324496" y="3283102"/>
            <a:ext cx="6841067" cy="2239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Dosis SemiBold" charset="0"/>
              </a:rPr>
              <a:t>Inès répond : « Moi, je pense que la meilleure matière est l’histoire. </a:t>
            </a:r>
          </a:p>
          <a:p>
            <a:pPr algn="just">
              <a:lnSpc>
                <a:spcPct val="150000"/>
              </a:lnSpc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Dosis SemiBold" charset="0"/>
              </a:rPr>
              <a:t>Pour moi, c’est la plus importante car </a:t>
            </a:r>
            <a:r>
              <a:rPr lang="fr-FR" sz="2400" dirty="0">
                <a:solidFill>
                  <a:srgbClr val="C00000"/>
                </a:solidFill>
                <a:latin typeface="Dosis SemiBold" charset="0"/>
              </a:rPr>
              <a:t>on découvre le passé et les civilisations. </a:t>
            </a: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Dosis SemiBold" charset="0"/>
              </a:rPr>
              <a:t>Je trouve ça passionnant. »</a:t>
            </a:r>
          </a:p>
        </p:txBody>
      </p:sp>
    </p:spTree>
    <p:extLst>
      <p:ext uri="{BB962C8B-B14F-4D97-AF65-F5344CB8AC3E}">
        <p14:creationId xmlns:p14="http://schemas.microsoft.com/office/powerpoint/2010/main" val="151835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4C6E2FE5-728A-C920-1F07-F86BAD049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passe à la troisième partie du texte. Lisez en silence et essayez de comprendre.</a:t>
            </a:r>
            <a:endParaRPr lang="fr-MA" dirty="0"/>
          </a:p>
        </p:txBody>
      </p:sp>
      <p:grpSp>
        <p:nvGrpSpPr>
          <p:cNvPr id="4" name="Groupe 3">
            <a:extLst>
              <a:ext uri="{FF2B5EF4-FFF2-40B4-BE49-F238E27FC236}">
                <a16:creationId xmlns="" xmlns:a16="http://schemas.microsoft.com/office/drawing/2014/main" id="{3A493C4A-0E6C-4597-FEA1-8FD57747B87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="" xmlns:a16="http://schemas.microsoft.com/office/drawing/2014/main" id="{A254DF51-D1C9-8018-49AF-11867D46F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="" xmlns:a16="http://schemas.microsoft.com/office/drawing/2014/main" id="{6D338DCC-F415-D0CC-1F10-E6C3321728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Rectangle : coins arrondis 6">
            <a:extLst>
              <a:ext uri="{FF2B5EF4-FFF2-40B4-BE49-F238E27FC236}">
                <a16:creationId xmlns="" xmlns:a16="http://schemas.microsoft.com/office/drawing/2014/main" id="{1E709DA4-9E85-1947-FADF-1AF0C6475776}"/>
              </a:ext>
            </a:extLst>
          </p:cNvPr>
          <p:cNvSpPr/>
          <p:nvPr/>
        </p:nvSpPr>
        <p:spPr>
          <a:xfrm>
            <a:off x="2993458" y="1622128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Titre 1">
            <a:extLst>
              <a:ext uri="{FF2B5EF4-FFF2-40B4-BE49-F238E27FC236}">
                <a16:creationId xmlns="" xmlns:a16="http://schemas.microsoft.com/office/drawing/2014/main" id="{0AE36324-A88D-6378-0C91-6086C2941FBE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="" xmlns:a16="http://schemas.microsoft.com/office/drawing/2014/main" id="{CCBCF0A2-1683-4CD6-2ABE-6FB41293F29D}"/>
              </a:ext>
            </a:extLst>
          </p:cNvPr>
          <p:cNvSpPr txBox="1"/>
          <p:nvPr/>
        </p:nvSpPr>
        <p:spPr>
          <a:xfrm>
            <a:off x="3195457" y="165171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="" xmlns:a16="http://schemas.microsoft.com/office/drawing/2014/main" id="{6BC6070A-8C80-9F9E-3C85-260C2E4A10DF}"/>
              </a:ext>
            </a:extLst>
          </p:cNvPr>
          <p:cNvSpPr txBox="1"/>
          <p:nvPr/>
        </p:nvSpPr>
        <p:spPr>
          <a:xfrm>
            <a:off x="1494144" y="1651712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3/3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="" xmlns:a16="http://schemas.microsoft.com/office/drawing/2014/main" id="{A13D1F55-42BC-781E-495B-8E17D24E87DB}"/>
              </a:ext>
            </a:extLst>
          </p:cNvPr>
          <p:cNvSpPr/>
          <p:nvPr/>
        </p:nvSpPr>
        <p:spPr>
          <a:xfrm>
            <a:off x="4712947" y="1622128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="" xmlns:a16="http://schemas.microsoft.com/office/drawing/2014/main" id="{EB4BBFBF-8657-00EC-A5DB-52FBC278E895}"/>
              </a:ext>
            </a:extLst>
          </p:cNvPr>
          <p:cNvSpPr txBox="1"/>
          <p:nvPr/>
        </p:nvSpPr>
        <p:spPr>
          <a:xfrm>
            <a:off x="4914946" y="165171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="" xmlns:a16="http://schemas.microsoft.com/office/drawing/2014/main" id="{B1B7D460-07C5-C86B-5E6A-FFC30AC8C172}"/>
              </a:ext>
            </a:extLst>
          </p:cNvPr>
          <p:cNvSpPr/>
          <p:nvPr/>
        </p:nvSpPr>
        <p:spPr>
          <a:xfrm>
            <a:off x="6432436" y="1634160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="" xmlns:a16="http://schemas.microsoft.com/office/drawing/2014/main" id="{26341C9B-2888-0381-40CC-8F4056B06417}"/>
              </a:ext>
            </a:extLst>
          </p:cNvPr>
          <p:cNvSpPr txBox="1"/>
          <p:nvPr/>
        </p:nvSpPr>
        <p:spPr>
          <a:xfrm>
            <a:off x="6634435" y="1663744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33833296-B416-C0F4-638A-A8D3A9BD79E0}"/>
              </a:ext>
            </a:extLst>
          </p:cNvPr>
          <p:cNvSpPr txBox="1"/>
          <p:nvPr/>
        </p:nvSpPr>
        <p:spPr>
          <a:xfrm>
            <a:off x="1243975" y="3090325"/>
            <a:ext cx="7156441" cy="1685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Sami sourit : « Peut-être, mais je crois que les sciences sont plus utiles. »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Inès conclut : « D’accord, chacun son opinion. »</a:t>
            </a:r>
          </a:p>
        </p:txBody>
      </p:sp>
    </p:spTree>
    <p:extLst>
      <p:ext uri="{BB962C8B-B14F-4D97-AF65-F5344CB8AC3E}">
        <p14:creationId xmlns:p14="http://schemas.microsoft.com/office/powerpoint/2010/main" val="54427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A5B5C900-1AC2-DAB3-20E8-E31679945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Quels sont les mots difficiles dans le texte ? Levez la main. Je vais vous expliquer. </a:t>
            </a:r>
            <a:endParaRPr lang="fr-MA" dirty="0"/>
          </a:p>
        </p:txBody>
      </p:sp>
      <p:grpSp>
        <p:nvGrpSpPr>
          <p:cNvPr id="18" name="Groupe 17">
            <a:extLst>
              <a:ext uri="{FF2B5EF4-FFF2-40B4-BE49-F238E27FC236}">
                <a16:creationId xmlns="" xmlns:a16="http://schemas.microsoft.com/office/drawing/2014/main" id="{D03DDBF7-B73D-DCD8-2A20-6DB3ACA2901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9" name="Image 18">
              <a:extLst>
                <a:ext uri="{FF2B5EF4-FFF2-40B4-BE49-F238E27FC236}">
                  <a16:creationId xmlns="" xmlns:a16="http://schemas.microsoft.com/office/drawing/2014/main" id="{7655239B-943D-B32F-275F-523564289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="" xmlns:a16="http://schemas.microsoft.com/office/drawing/2014/main" id="{A85BC577-D567-E2D9-909B-61396F3855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1" name="Rectangle : coins arrondis 20">
            <a:extLst>
              <a:ext uri="{FF2B5EF4-FFF2-40B4-BE49-F238E27FC236}">
                <a16:creationId xmlns="" xmlns:a16="http://schemas.microsoft.com/office/drawing/2014/main" id="{DF9D2346-54D2-FA43-C337-779478A6E172}"/>
              </a:ext>
            </a:extLst>
          </p:cNvPr>
          <p:cNvSpPr/>
          <p:nvPr/>
        </p:nvSpPr>
        <p:spPr>
          <a:xfrm>
            <a:off x="3424100" y="1595965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Titre 1">
            <a:extLst>
              <a:ext uri="{FF2B5EF4-FFF2-40B4-BE49-F238E27FC236}">
                <a16:creationId xmlns="" xmlns:a16="http://schemas.microsoft.com/office/drawing/2014/main" id="{F14A1D66-F708-6EAF-EB65-CC8211803BB7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3" name="Encre 22">
                <a:extLst>
                  <a:ext uri="{FF2B5EF4-FFF2-40B4-BE49-F238E27FC236}">
                    <a16:creationId xmlns="" xmlns:a16="http://schemas.microsoft.com/office/drawing/2014/main" id="{7DFB0489-8EF4-7CEE-1103-04DC98B22F09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7DFB0489-8EF4-7CEE-1103-04DC98B22F0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4" name="Encre 23">
                <a:extLst>
                  <a:ext uri="{FF2B5EF4-FFF2-40B4-BE49-F238E27FC236}">
                    <a16:creationId xmlns="" xmlns:a16="http://schemas.microsoft.com/office/drawing/2014/main" id="{FFB0BDEB-C68B-70DF-64B4-05FA8C20621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FFB0BDEB-C68B-70DF-64B4-05FA8C20621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5" name="Rectangle : coins arrondis 24">
            <a:extLst>
              <a:ext uri="{FF2B5EF4-FFF2-40B4-BE49-F238E27FC236}">
                <a16:creationId xmlns="" xmlns:a16="http://schemas.microsoft.com/office/drawing/2014/main" id="{C8C9AD35-90A0-988E-3E4B-AD75CB057392}"/>
              </a:ext>
            </a:extLst>
          </p:cNvPr>
          <p:cNvSpPr/>
          <p:nvPr/>
        </p:nvSpPr>
        <p:spPr>
          <a:xfrm>
            <a:off x="5113063" y="1614506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ZoneTexte 25">
            <a:extLst>
              <a:ext uri="{FF2B5EF4-FFF2-40B4-BE49-F238E27FC236}">
                <a16:creationId xmlns="" xmlns:a16="http://schemas.microsoft.com/office/drawing/2014/main" id="{C1F21459-B521-5F54-72DB-759683D12BE4}"/>
              </a:ext>
            </a:extLst>
          </p:cNvPr>
          <p:cNvSpPr txBox="1"/>
          <p:nvPr/>
        </p:nvSpPr>
        <p:spPr>
          <a:xfrm>
            <a:off x="3595573" y="163205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="" xmlns:a16="http://schemas.microsoft.com/office/drawing/2014/main" id="{EE764CA4-BE61-264D-B916-56E741DA61EE}"/>
              </a:ext>
            </a:extLst>
          </p:cNvPr>
          <p:cNvSpPr txBox="1"/>
          <p:nvPr/>
        </p:nvSpPr>
        <p:spPr>
          <a:xfrm>
            <a:off x="1692000" y="1636992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3/3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="" xmlns:a16="http://schemas.microsoft.com/office/drawing/2014/main" id="{E45C9E33-E69B-84D6-AE82-CEBFF69A07B3}"/>
              </a:ext>
            </a:extLst>
          </p:cNvPr>
          <p:cNvSpPr txBox="1"/>
          <p:nvPr/>
        </p:nvSpPr>
        <p:spPr>
          <a:xfrm>
            <a:off x="5305437" y="165130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="" xmlns:a16="http://schemas.microsoft.com/office/drawing/2014/main" id="{C38828B5-CC23-5C90-78BB-8428629037CD}"/>
              </a:ext>
            </a:extLst>
          </p:cNvPr>
          <p:cNvSpPr/>
          <p:nvPr/>
        </p:nvSpPr>
        <p:spPr>
          <a:xfrm>
            <a:off x="6832552" y="1614506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" name="ZoneTexte 29">
            <a:extLst>
              <a:ext uri="{FF2B5EF4-FFF2-40B4-BE49-F238E27FC236}">
                <a16:creationId xmlns="" xmlns:a16="http://schemas.microsoft.com/office/drawing/2014/main" id="{D244BA6D-C1D0-31C9-B8A0-7E4C6FBCDCF1}"/>
              </a:ext>
            </a:extLst>
          </p:cNvPr>
          <p:cNvSpPr txBox="1"/>
          <p:nvPr/>
        </p:nvSpPr>
        <p:spPr>
          <a:xfrm>
            <a:off x="7034551" y="164409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CF51EA6C-9B0F-D90D-6117-EAD7D554CE9A}"/>
              </a:ext>
            </a:extLst>
          </p:cNvPr>
          <p:cNvSpPr txBox="1"/>
          <p:nvPr/>
        </p:nvSpPr>
        <p:spPr>
          <a:xfrm>
            <a:off x="1243975" y="3090325"/>
            <a:ext cx="7156441" cy="1685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Sami sourit : « Peut-être, mais je crois que les sciences sont plus utiles. »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Inès conclut : « D’accord, chacun son opinion. »</a:t>
            </a:r>
          </a:p>
        </p:txBody>
      </p:sp>
    </p:spTree>
    <p:extLst>
      <p:ext uri="{BB962C8B-B14F-4D97-AF65-F5344CB8AC3E}">
        <p14:creationId xmlns:p14="http://schemas.microsoft.com/office/powerpoint/2010/main" val="363180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2AC9C33D-3766-66BC-F492-B04811A3C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question et cherchez la réponse dans le texte. Qui veut répondre ?  </a:t>
            </a:r>
            <a:endParaRPr lang="fr-MA" dirty="0"/>
          </a:p>
        </p:txBody>
      </p:sp>
      <p:sp>
        <p:nvSpPr>
          <p:cNvPr id="4" name="Titre 1">
            <a:extLst>
              <a:ext uri="{FF2B5EF4-FFF2-40B4-BE49-F238E27FC236}">
                <a16:creationId xmlns="" xmlns:a16="http://schemas.microsoft.com/office/drawing/2014/main" id="{43624ECA-4F7A-C0EC-9FA2-F4712A7479A6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Encre 4">
                <a:extLst>
                  <a:ext uri="{FF2B5EF4-FFF2-40B4-BE49-F238E27FC236}">
                    <a16:creationId xmlns="" xmlns:a16="http://schemas.microsoft.com/office/drawing/2014/main" id="{3094B93C-1AEB-DC4C-0741-47965058D955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3094B93C-1AEB-DC4C-0741-47965058D95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="" xmlns:a16="http://schemas.microsoft.com/office/drawing/2014/main" id="{3D60B191-E597-FABD-94AA-BB2BDC1F2D84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3D60B191-E597-FABD-94AA-BB2BDC1F2D8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27558183-2C01-4623-6D70-6A35504EB99B}"/>
              </a:ext>
            </a:extLst>
          </p:cNvPr>
          <p:cNvSpPr txBox="1"/>
          <p:nvPr/>
        </p:nvSpPr>
        <p:spPr>
          <a:xfrm>
            <a:off x="867826" y="2414272"/>
            <a:ext cx="74083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Question 3 :</a:t>
            </a:r>
            <a:r>
              <a:rPr lang="fr-FR" sz="2400" b="1" dirty="0">
                <a:solidFill>
                  <a:srgbClr val="C00000"/>
                </a:solidFill>
                <a:latin typeface="Dosis" pitchFamily="2" charset="0"/>
              </a:rPr>
              <a:t>  </a:t>
            </a:r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Que pense Sami des sciences  ? 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="" xmlns:a16="http://schemas.microsoft.com/office/drawing/2014/main" id="{B66DACC6-F6E7-0081-9B39-A7BD2780BB39}"/>
              </a:ext>
            </a:extLst>
          </p:cNvPr>
          <p:cNvSpPr/>
          <p:nvPr/>
        </p:nvSpPr>
        <p:spPr>
          <a:xfrm>
            <a:off x="3417341" y="155256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="" xmlns:a16="http://schemas.microsoft.com/office/drawing/2014/main" id="{0E849AEB-ED63-16F4-7337-D45F6B3D9449}"/>
              </a:ext>
            </a:extLst>
          </p:cNvPr>
          <p:cNvSpPr txBox="1"/>
          <p:nvPr/>
        </p:nvSpPr>
        <p:spPr>
          <a:xfrm>
            <a:off x="3588814" y="158865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="" xmlns:a16="http://schemas.microsoft.com/office/drawing/2014/main" id="{7EEB65B3-CEFE-97A2-0503-846CA879CAE5}"/>
              </a:ext>
            </a:extLst>
          </p:cNvPr>
          <p:cNvSpPr txBox="1"/>
          <p:nvPr/>
        </p:nvSpPr>
        <p:spPr>
          <a:xfrm>
            <a:off x="1685241" y="1642235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3/3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="" xmlns:a16="http://schemas.microsoft.com/office/drawing/2014/main" id="{EA8E0933-DC86-0867-8407-06771C63D98D}"/>
              </a:ext>
            </a:extLst>
          </p:cNvPr>
          <p:cNvSpPr/>
          <p:nvPr/>
        </p:nvSpPr>
        <p:spPr>
          <a:xfrm>
            <a:off x="5150999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="" xmlns:a16="http://schemas.microsoft.com/office/drawing/2014/main" id="{A7253C31-A9D3-26D5-C598-B0B6C404C4A8}"/>
              </a:ext>
            </a:extLst>
          </p:cNvPr>
          <p:cNvSpPr txBox="1"/>
          <p:nvPr/>
        </p:nvSpPr>
        <p:spPr>
          <a:xfrm>
            <a:off x="5352998" y="160068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="" xmlns:a16="http://schemas.microsoft.com/office/drawing/2014/main" id="{84F1566F-80C3-383A-FDE3-0D9271AA1632}"/>
              </a:ext>
            </a:extLst>
          </p:cNvPr>
          <p:cNvSpPr/>
          <p:nvPr/>
        </p:nvSpPr>
        <p:spPr>
          <a:xfrm>
            <a:off x="6867728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="" xmlns:a16="http://schemas.microsoft.com/office/drawing/2014/main" id="{4E0C65B9-BC10-F04B-D52D-8F57F0400761}"/>
              </a:ext>
            </a:extLst>
          </p:cNvPr>
          <p:cNvSpPr txBox="1"/>
          <p:nvPr/>
        </p:nvSpPr>
        <p:spPr>
          <a:xfrm>
            <a:off x="7060102" y="16079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pic>
        <p:nvPicPr>
          <p:cNvPr id="1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="" xmlns:a16="http://schemas.microsoft.com/office/drawing/2014/main" id="{2D02A493-1742-638C-631C-3BE4F3E323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313EBFD2-9818-120F-3A39-C6EE2F736DC5}"/>
              </a:ext>
            </a:extLst>
          </p:cNvPr>
          <p:cNvSpPr txBox="1"/>
          <p:nvPr/>
        </p:nvSpPr>
        <p:spPr>
          <a:xfrm>
            <a:off x="1147777" y="3245802"/>
            <a:ext cx="7156441" cy="1685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Sami sourit : « Peut-être, mais je crois que les sciences sont plus utiles. »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Inès conclut : « D’accord, chacun son opinion. »</a:t>
            </a:r>
          </a:p>
        </p:txBody>
      </p:sp>
    </p:spTree>
    <p:extLst>
      <p:ext uri="{BB962C8B-B14F-4D97-AF65-F5344CB8AC3E}">
        <p14:creationId xmlns:p14="http://schemas.microsoft.com/office/powerpoint/2010/main" val="26635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43E2476-E324-C98B-30FE-A55C470CA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26172" cy="612000"/>
          </a:xfrm>
        </p:spPr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question est « que pense ? ». Je cherche une opinion dans le texte. La réponse est : Sami pense que les sciences sont plus utiles.</a:t>
            </a:r>
            <a:endParaRPr lang="fr-MA" dirty="0"/>
          </a:p>
        </p:txBody>
      </p:sp>
      <p:sp>
        <p:nvSpPr>
          <p:cNvPr id="4" name="Titre 1">
            <a:extLst>
              <a:ext uri="{FF2B5EF4-FFF2-40B4-BE49-F238E27FC236}">
                <a16:creationId xmlns="" xmlns:a16="http://schemas.microsoft.com/office/drawing/2014/main" id="{F8148A1A-4A92-65E5-423D-7C37D20442BB}"/>
              </a:ext>
            </a:extLst>
          </p:cNvPr>
          <p:cNvSpPr txBox="1">
            <a:spLocks/>
          </p:cNvSpPr>
          <p:nvPr/>
        </p:nvSpPr>
        <p:spPr>
          <a:xfrm>
            <a:off x="1691999" y="756000"/>
            <a:ext cx="7026173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="" xmlns:a16="http://schemas.microsoft.com/office/drawing/2014/main" id="{830B5C2E-3F92-D57B-111F-F8DE008D900F}"/>
              </a:ext>
            </a:extLst>
          </p:cNvPr>
          <p:cNvSpPr/>
          <p:nvPr/>
        </p:nvSpPr>
        <p:spPr>
          <a:xfrm>
            <a:off x="3417341" y="155256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="" xmlns:a16="http://schemas.microsoft.com/office/drawing/2014/main" id="{9A78A4BB-97BF-4210-EC3C-16004F9A3ACE}"/>
              </a:ext>
            </a:extLst>
          </p:cNvPr>
          <p:cNvSpPr txBox="1"/>
          <p:nvPr/>
        </p:nvSpPr>
        <p:spPr>
          <a:xfrm>
            <a:off x="3588814" y="158865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68B9E04C-A148-7F12-281E-EF474FF47C4A}"/>
              </a:ext>
            </a:extLst>
          </p:cNvPr>
          <p:cNvSpPr txBox="1"/>
          <p:nvPr/>
        </p:nvSpPr>
        <p:spPr>
          <a:xfrm>
            <a:off x="1685241" y="1642235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3/3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="" xmlns:a16="http://schemas.microsoft.com/office/drawing/2014/main" id="{D71F39C5-4988-C3F6-30CA-1A06F7B2FCB0}"/>
              </a:ext>
            </a:extLst>
          </p:cNvPr>
          <p:cNvSpPr/>
          <p:nvPr/>
        </p:nvSpPr>
        <p:spPr>
          <a:xfrm>
            <a:off x="5150999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="" xmlns:a16="http://schemas.microsoft.com/office/drawing/2014/main" id="{AB741121-8FA9-722F-7D88-45A6FCEA56EB}"/>
              </a:ext>
            </a:extLst>
          </p:cNvPr>
          <p:cNvSpPr txBox="1"/>
          <p:nvPr/>
        </p:nvSpPr>
        <p:spPr>
          <a:xfrm>
            <a:off x="5352998" y="160068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="" xmlns:a16="http://schemas.microsoft.com/office/drawing/2014/main" id="{81B882DE-0851-A015-D23B-E0823031D934}"/>
              </a:ext>
            </a:extLst>
          </p:cNvPr>
          <p:cNvSpPr/>
          <p:nvPr/>
        </p:nvSpPr>
        <p:spPr>
          <a:xfrm>
            <a:off x="6867728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="" xmlns:a16="http://schemas.microsoft.com/office/drawing/2014/main" id="{429B0874-5D80-FB61-951F-D0B864112C8D}"/>
              </a:ext>
            </a:extLst>
          </p:cNvPr>
          <p:cNvSpPr txBox="1"/>
          <p:nvPr/>
        </p:nvSpPr>
        <p:spPr>
          <a:xfrm>
            <a:off x="7060102" y="16079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="" xmlns:a16="http://schemas.microsoft.com/office/drawing/2014/main" id="{DD202C14-6B74-F765-E477-92029600E4E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="" xmlns:a16="http://schemas.microsoft.com/office/drawing/2014/main" id="{FDDFD038-ED7A-FB5F-E95B-BBEF04B90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="" xmlns:a16="http://schemas.microsoft.com/office/drawing/2014/main" id="{D80CDD6E-E96F-4E93-0EB1-8BD0CC7CFE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BF32D622-CD27-9025-1917-A67CAF73E8E5}"/>
              </a:ext>
            </a:extLst>
          </p:cNvPr>
          <p:cNvSpPr txBox="1"/>
          <p:nvPr/>
        </p:nvSpPr>
        <p:spPr>
          <a:xfrm>
            <a:off x="867826" y="2414272"/>
            <a:ext cx="74083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Question 3 :</a:t>
            </a:r>
            <a:r>
              <a:rPr lang="fr-FR" sz="2400" b="1" dirty="0">
                <a:solidFill>
                  <a:srgbClr val="C00000"/>
                </a:solidFill>
                <a:latin typeface="Dosis" pitchFamily="2" charset="0"/>
              </a:rPr>
              <a:t>  Que</a:t>
            </a:r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 pense Sami des sciences  ?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="" xmlns:a16="http://schemas.microsoft.com/office/drawing/2014/main" id="{CC3D3911-7A07-A02E-1E0E-DB85B52F9B77}"/>
              </a:ext>
            </a:extLst>
          </p:cNvPr>
          <p:cNvSpPr txBox="1"/>
          <p:nvPr/>
        </p:nvSpPr>
        <p:spPr>
          <a:xfrm>
            <a:off x="1147777" y="3245802"/>
            <a:ext cx="7156441" cy="1685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Sami sourit : « Peut-être, mais je crois que </a:t>
            </a:r>
            <a:r>
              <a:rPr lang="fr-FR" sz="2400" b="1" dirty="0">
                <a:solidFill>
                  <a:srgbClr val="C00000"/>
                </a:solidFill>
                <a:latin typeface="Dosis SemiBold" pitchFamily="2" charset="0"/>
              </a:rPr>
              <a:t>les sciences sont plus utiles.</a:t>
            </a: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 »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Inès conclut : « D’accord, chacun son opinion. »</a:t>
            </a:r>
          </a:p>
        </p:txBody>
      </p:sp>
    </p:spTree>
    <p:extLst>
      <p:ext uri="{BB962C8B-B14F-4D97-AF65-F5344CB8AC3E}">
        <p14:creationId xmlns:p14="http://schemas.microsoft.com/office/powerpoint/2010/main" val="99019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9F4E329-E236-92EB-E7A0-FB81BAA05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="" xmlns:a16="http://schemas.microsoft.com/office/drawing/2014/main" id="{E279989E-CEA7-1898-7999-F155E7EE5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47.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="" xmlns:a16="http://schemas.microsoft.com/office/drawing/2014/main" id="{DC75A108-A504-A415-2A45-3CDF0C69FAE2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="" xmlns:a16="http://schemas.microsoft.com/office/drawing/2014/main" id="{E3E32D0F-266E-D75B-4614-B83DA6E58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="" xmlns:a16="http://schemas.microsoft.com/office/drawing/2014/main" id="{A27904A8-E400-7690-91CF-8B9589B55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31068" y="1624585"/>
            <a:ext cx="3352800" cy="4898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 : coins arrondis 4">
            <a:extLst>
              <a:ext uri="{FF2B5EF4-FFF2-40B4-BE49-F238E27FC236}">
                <a16:creationId xmlns="" xmlns:a16="http://schemas.microsoft.com/office/drawing/2014/main" id="{3C34ADEE-920D-4A03-41FE-BAC01029D796}"/>
              </a:ext>
            </a:extLst>
          </p:cNvPr>
          <p:cNvSpPr/>
          <p:nvPr/>
        </p:nvSpPr>
        <p:spPr>
          <a:xfrm>
            <a:off x="3031068" y="2415918"/>
            <a:ext cx="3303541" cy="1783547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7794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4AE9AF1-010B-57C2-21BD-5FD0F2262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="" xmlns:a16="http://schemas.microsoft.com/office/drawing/2014/main" id="{9A487592-801D-7EFA-3B6D-C04B08217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le texte à votre voisin puis changez les rôles.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="" xmlns:a16="http://schemas.microsoft.com/office/drawing/2014/main" id="{3432B63C-1BD5-4822-5C28-2E9C71F396C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="" xmlns:a16="http://schemas.microsoft.com/office/drawing/2014/main" id="{470BE2A6-AB7D-F7E7-435C-B20A472C5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="" xmlns:a16="http://schemas.microsoft.com/office/drawing/2014/main" id="{48D58AEF-F573-2911-7CCE-9CDF1AF9CD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AF8FBA06-D182-1361-FB0B-2EE383B4C4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959"/>
          <a:stretch>
            <a:fillRect/>
          </a:stretch>
        </p:blipFill>
        <p:spPr>
          <a:xfrm>
            <a:off x="6220231" y="2620000"/>
            <a:ext cx="2493538" cy="1912243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3129" y="1953928"/>
            <a:ext cx="5397415" cy="334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9375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E1F02C4-2932-265C-7470-B1595AC93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="" xmlns:a16="http://schemas.microsoft.com/office/drawing/2014/main" id="{8FFFA506-17EA-F6EC-79F3-B4CBBB567A7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="" xmlns:a16="http://schemas.microsoft.com/office/drawing/2014/main" id="{FE43A2AE-09EC-19A8-2FA9-A79788BB1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="" xmlns:a16="http://schemas.microsoft.com/office/drawing/2014/main" id="{EA3DD946-2573-9874-DBD7-684E444E3F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2" name="Titre 1">
            <a:extLst>
              <a:ext uri="{FF2B5EF4-FFF2-40B4-BE49-F238E27FC236}">
                <a16:creationId xmlns="" xmlns:a16="http://schemas.microsoft.com/office/drawing/2014/main" id="{5BFF5191-359B-281D-EE8F-BD32A6D86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Notez les devoirs à faire à la maison. Vous aller relire le texte de la page 47  et répondre aux questions.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A943B793-F88A-1D1E-9F15-C3881A327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31068" y="1624585"/>
            <a:ext cx="3352800" cy="4898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 : coins arrondis 4">
            <a:extLst>
              <a:ext uri="{FF2B5EF4-FFF2-40B4-BE49-F238E27FC236}">
                <a16:creationId xmlns="" xmlns:a16="http://schemas.microsoft.com/office/drawing/2014/main" id="{BF721FE0-B2B8-1C64-20BD-AC636B15F3A2}"/>
              </a:ext>
            </a:extLst>
          </p:cNvPr>
          <p:cNvSpPr/>
          <p:nvPr/>
        </p:nvSpPr>
        <p:spPr>
          <a:xfrm>
            <a:off x="3031068" y="2415918"/>
            <a:ext cx="3303541" cy="1783547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136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E1F02C4-2932-265C-7470-B1595AC93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="" xmlns:a16="http://schemas.microsoft.com/office/drawing/2014/main" id="{8FFFA506-17EA-F6EC-79F3-B4CBBB567A7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="" xmlns:a16="http://schemas.microsoft.com/office/drawing/2014/main" id="{FE43A2AE-09EC-19A8-2FA9-A79788BB1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="" xmlns:a16="http://schemas.microsoft.com/office/drawing/2014/main" id="{EA3DD946-2573-9874-DBD7-684E444E3F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2" name="Titre 1">
            <a:extLst>
              <a:ext uri="{FF2B5EF4-FFF2-40B4-BE49-F238E27FC236}">
                <a16:creationId xmlns="" xmlns:a16="http://schemas.microsoft.com/office/drawing/2014/main" id="{5BFF5191-359B-281D-EE8F-BD32A6D86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À bientôt.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4" name="Nada-Wave">
            <a:hlinkClick r:id="" action="ppaction://media"/>
            <a:extLst>
              <a:ext uri="{FF2B5EF4-FFF2-40B4-BE49-F238E27FC236}">
                <a16:creationId xmlns="" xmlns:a16="http://schemas.microsoft.com/office/drawing/2014/main" id="{CBF39E9B-C349-0E6D-6459-E8D2A321DC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475746" y="2156059"/>
            <a:ext cx="2319092" cy="370362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="" xmlns:a16="http://schemas.microsoft.com/office/drawing/2014/main" id="{A4C8869C-5B18-B67C-F7EB-222B7164063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rcRect b="3380"/>
          <a:stretch>
            <a:fillRect/>
          </a:stretch>
        </p:blipFill>
        <p:spPr>
          <a:xfrm>
            <a:off x="2459433" y="2156059"/>
            <a:ext cx="2112567" cy="362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75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80824A7-2020-FB53-B240-3B860070D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="" xmlns:a16="http://schemas.microsoft.com/office/drawing/2014/main" id="{3C8F6311-0632-631F-2915-C9825561EBB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D00826B7-AF23-C15C-AAB0-5C8A140CABE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="" xmlns:a16="http://schemas.microsoft.com/office/drawing/2014/main" id="{5C29CDCD-3CD3-84A5-DFC7-1EC2408BC6AC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843A6EB5-BA45-0B14-1412-E937CC034EA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36" name="AutoShape 2">
            <a:extLst>
              <a:ext uri="{FF2B5EF4-FFF2-40B4-BE49-F238E27FC236}">
                <a16:creationId xmlns="" xmlns:a16="http://schemas.microsoft.com/office/drawing/2014/main" id="{C6198961-A482-1ED1-3AD0-000964887E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3">
            <a:extLst>
              <a:ext uri="{FF2B5EF4-FFF2-40B4-BE49-F238E27FC236}">
                <a16:creationId xmlns="" xmlns:a16="http://schemas.microsoft.com/office/drawing/2014/main" id="{DAF3DA99-8C42-E7BE-EB09-906C77D12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En cas d’indisponibilité du livret : chaque élève lit le texte à son voisin.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5241A57D-E6B9-A3EE-ACEB-6FBAFEC8EF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70249" y="559478"/>
            <a:ext cx="1393241" cy="1024294"/>
          </a:xfrm>
          <a:prstGeom prst="ellipse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64885" y="1953928"/>
            <a:ext cx="6860454" cy="3609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6019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8">
            <a:extLst>
              <a:ext uri="{FF2B5EF4-FFF2-40B4-BE49-F238E27FC236}">
                <a16:creationId xmlns="" xmlns:a16="http://schemas.microsoft.com/office/drawing/2014/main" id="{75F02BA1-4D98-976D-E5FB-AD2CFCDDB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="" xmlns:a16="http://schemas.microsoft.com/office/drawing/2014/main" id="{AAACF978-032E-1F37-A836-9F78931B106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="" xmlns:a16="http://schemas.microsoft.com/office/drawing/2014/main" id="{157527C7-AF31-AB07-83A9-500FCAA09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="" xmlns:a16="http://schemas.microsoft.com/office/drawing/2014/main" id="{11F17479-9BDB-FF67-37A9-FC177D0DA9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Nada-Wave">
            <a:hlinkClick r:id="" action="ppaction://media"/>
            <a:extLst>
              <a:ext uri="{FF2B5EF4-FFF2-40B4-BE49-F238E27FC236}">
                <a16:creationId xmlns="" xmlns:a16="http://schemas.microsoft.com/office/drawing/2014/main" id="{9B4E084B-DCCF-793D-3DB3-C07AD2B4CA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604824" y="2362199"/>
            <a:ext cx="2190014" cy="3497484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="" xmlns:a16="http://schemas.microsoft.com/office/drawing/2014/main" id="{44AD6D55-9CCA-AF6C-FADD-C004619CFDD9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rcRect b="1466"/>
          <a:stretch>
            <a:fillRect/>
          </a:stretch>
        </p:blipFill>
        <p:spPr>
          <a:xfrm flipH="1">
            <a:off x="2135345" y="2310148"/>
            <a:ext cx="2190013" cy="3497485"/>
          </a:xfrm>
        </p:spPr>
      </p:pic>
    </p:spTree>
    <p:extLst>
      <p:ext uri="{BB962C8B-B14F-4D97-AF65-F5344CB8AC3E}">
        <p14:creationId xmlns:p14="http://schemas.microsoft.com/office/powerpoint/2010/main" val="281571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8">
            <a:extLst>
              <a:ext uri="{FF2B5EF4-FFF2-40B4-BE49-F238E27FC236}">
                <a16:creationId xmlns="" xmlns:a16="http://schemas.microsoft.com/office/drawing/2014/main" id="{BE98E796-6839-6613-7734-54675A25B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fontAlgn="auto">
              <a:spcAft>
                <a:spcPts val="0"/>
              </a:spcAft>
              <a:buClrTx/>
              <a:buSzTx/>
              <a:tabLst/>
              <a:defRPr/>
            </a:pP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Aujourd’hui, nous allons apprendre un dialogue avec </a:t>
            </a:r>
            <a:r>
              <a:rPr lang="fr-MA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Majd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et Nada.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="" xmlns:a16="http://schemas.microsoft.com/office/drawing/2014/main" id="{083F23F2-BEA6-CD7B-DB47-BBFF52271A0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9" name="Image 18">
              <a:extLst>
                <a:ext uri="{FF2B5EF4-FFF2-40B4-BE49-F238E27FC236}">
                  <a16:creationId xmlns="" xmlns:a16="http://schemas.microsoft.com/office/drawing/2014/main" id="{C7B09657-85F7-9D63-74E5-C98D5AA75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="" xmlns:a16="http://schemas.microsoft.com/office/drawing/2014/main" id="{83C5E0A0-B9F6-9FE6-F4F7-00D5565627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1" name="Image 20">
            <a:extLst>
              <a:ext uri="{FF2B5EF4-FFF2-40B4-BE49-F238E27FC236}">
                <a16:creationId xmlns="" xmlns:a16="http://schemas.microsoft.com/office/drawing/2014/main" id="{179C1DF5-959D-774A-0969-909207D91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3266" y="2397020"/>
            <a:ext cx="4710907" cy="339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37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=""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sp>
        <p:nvSpPr>
          <p:cNvPr id="4" name="Titre 8">
            <a:extLst>
              <a:ext uri="{FF2B5EF4-FFF2-40B4-BE49-F238E27FC236}">
                <a16:creationId xmlns="" xmlns:a16="http://schemas.microsoft.com/office/drawing/2014/main" id="{7AE76DBD-DBA9-930E-6A9E-B2725446D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50000"/>
                    <a:lumOff val="50000"/>
                  </a:schemeClr>
                </a:solidFill>
                <a:latin typeface="Dosis Medium" pitchFamily="2" charset="0"/>
              </a:rPr>
              <a:t>Lecture de la vidéo.</a:t>
            </a:r>
            <a:endParaRPr lang="fr-MA" dirty="0">
              <a:solidFill>
                <a:schemeClr val="tx1">
                  <a:lumMod val="50000"/>
                  <a:lumOff val="50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="" xmlns:a16="http://schemas.microsoft.com/office/drawing/2014/main" id="{D9EF8EE5-1AE4-1C66-E78A-3E44E79596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FR_N5_P2_W3_S4 (dialogue)">
            <a:hlinkClick r:id="" action="ppaction://media"/>
            <a:extLst>
              <a:ext uri="{FF2B5EF4-FFF2-40B4-BE49-F238E27FC236}">
                <a16:creationId xmlns="" xmlns:a16="http://schemas.microsoft.com/office/drawing/2014/main" id="{A63E438A-41F1-3DDA-84F1-5CACF56BDF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4934" y="2302933"/>
            <a:ext cx="8065617" cy="287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42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356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18F784D-D842-55BF-D515-DD09E5238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="" xmlns:a16="http://schemas.microsoft.com/office/drawing/2014/main" id="{4D9E2E7E-2AC1-0EF4-3A51-DAD0EE6EF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Nous allons écouter le dialogue une deuxième fois.</a:t>
            </a:r>
            <a:endParaRPr lang="fr-FR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="" xmlns:a16="http://schemas.microsoft.com/office/drawing/2014/main" id="{D17F793A-1DA5-22EB-2123-16A097276F6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="" xmlns:a16="http://schemas.microsoft.com/office/drawing/2014/main" id="{76190981-7616-A898-0293-7E20B24B3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="" xmlns:a16="http://schemas.microsoft.com/office/drawing/2014/main" id="{4E49E663-BE6D-9795-A2B1-8EC260B948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0DFEAA44-B3EC-7101-F74C-1E3C98D82DE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12663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=""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sp>
        <p:nvSpPr>
          <p:cNvPr id="4" name="Titre 8">
            <a:extLst>
              <a:ext uri="{FF2B5EF4-FFF2-40B4-BE49-F238E27FC236}">
                <a16:creationId xmlns="" xmlns:a16="http://schemas.microsoft.com/office/drawing/2014/main" id="{7AE76DBD-DBA9-930E-6A9E-B2725446D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50000"/>
                    <a:lumOff val="50000"/>
                  </a:schemeClr>
                </a:solidFill>
                <a:latin typeface="Dosis Medium" pitchFamily="2" charset="0"/>
              </a:rPr>
              <a:t>Lecture de la vidéo.</a:t>
            </a:r>
            <a:endParaRPr lang="fr-MA" dirty="0">
              <a:solidFill>
                <a:schemeClr val="tx1">
                  <a:lumMod val="50000"/>
                  <a:lumOff val="50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="" xmlns:a16="http://schemas.microsoft.com/office/drawing/2014/main" id="{D9EF8EE5-1AE4-1C66-E78A-3E44E79596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FR_N5_P2_W3_S4 (dialogue)">
            <a:hlinkClick r:id="" action="ppaction://media"/>
            <a:extLst>
              <a:ext uri="{FF2B5EF4-FFF2-40B4-BE49-F238E27FC236}">
                <a16:creationId xmlns="" xmlns:a16="http://schemas.microsoft.com/office/drawing/2014/main" id="{A63E438A-41F1-3DDA-84F1-5CACF56BDF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4934" y="2302933"/>
            <a:ext cx="8065617" cy="287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04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356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2_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3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10088</TotalTime>
  <Words>1910</Words>
  <Application>Microsoft Office PowerPoint</Application>
  <PresentationFormat>Affichage à l'écran (4:3)</PresentationFormat>
  <Paragraphs>253</Paragraphs>
  <Slides>49</Slides>
  <Notes>1</Notes>
  <HiddenSlides>0</HiddenSlides>
  <MMClips>8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16</vt:i4>
      </vt:variant>
      <vt:variant>
        <vt:lpstr>Titres des diapositives</vt:lpstr>
      </vt:variant>
      <vt:variant>
        <vt:i4>49</vt:i4>
      </vt:variant>
    </vt:vector>
  </HeadingPairs>
  <TitlesOfParts>
    <vt:vector size="74" baseType="lpstr">
      <vt:lpstr>Dosis SemiBold</vt:lpstr>
      <vt:lpstr>Calibri</vt:lpstr>
      <vt:lpstr>Dosis</vt:lpstr>
      <vt:lpstr>Aptos Display</vt:lpstr>
      <vt:lpstr>Wingdings</vt:lpstr>
      <vt:lpstr>Dosis ExtraBold</vt:lpstr>
      <vt:lpstr>Arial</vt:lpstr>
      <vt:lpstr>Aptos</vt:lpstr>
      <vt:lpstr>Dosis Medium</vt:lpstr>
      <vt:lpstr>2_Conception personnalisée</vt:lpstr>
      <vt:lpstr>00_Env-Enseignant</vt:lpstr>
      <vt:lpstr>Oral</vt:lpstr>
      <vt:lpstr>Lecture</vt:lpstr>
      <vt:lpstr>Ecriture</vt:lpstr>
      <vt:lpstr>1_Lecture</vt:lpstr>
      <vt:lpstr>1_Oral</vt:lpstr>
      <vt:lpstr>3_Conception personnalisée</vt:lpstr>
      <vt:lpstr>3_New Voc_01-Présentation</vt:lpstr>
      <vt:lpstr>4_New Voc_01-Livret</vt:lpstr>
      <vt:lpstr>1_Ecriture</vt:lpstr>
      <vt:lpstr>2_Lecture</vt:lpstr>
      <vt:lpstr>3_Lecture</vt:lpstr>
      <vt:lpstr>1_Env-Enseignant</vt:lpstr>
      <vt:lpstr>2_Ecriture</vt:lpstr>
      <vt:lpstr>Thème Office</vt:lpstr>
      <vt:lpstr>Présentation PowerPoint</vt:lpstr>
      <vt:lpstr>Contenu de la semaine </vt:lpstr>
      <vt:lpstr>Organisation de la semaine</vt:lpstr>
      <vt:lpstr>Plan de la séance 4</vt:lpstr>
      <vt:lpstr>Bonjour les enfants !  La leçon de français commence maintenant. </vt:lpstr>
      <vt:lpstr>Aujourd’hui, nous allons apprendre un dialogue avec Majd et Nada. </vt:lpstr>
      <vt:lpstr>Lecture de la vidéo.</vt:lpstr>
      <vt:lpstr>Nous allons écouter le dialogue une deuxième fois.</vt:lpstr>
      <vt:lpstr>Lecture de la vidéo.</vt:lpstr>
      <vt:lpstr>Maintenant, on va répéter le dialogue ensemble. Je vais lire chaque réplique et vous allez répéter après moi. Puis, on va continuer à répéter le dialogue.</vt:lpstr>
      <vt:lpstr>On va continuer la répétition du dialogue. Je vais lire chaque réplique et vous allez répéter après moi. </vt:lpstr>
      <vt:lpstr>Maintenant, on va jouer ce dialogue. On va le faire en 3 étapes. Soyez attentifs. </vt:lpstr>
      <vt:lpstr>Etape 1. Je vais vous expliquer la situation.  </vt:lpstr>
      <vt:lpstr>Etape 2.  Chacun réfléchit silencieusement à ce qu’il va dire dans le dialogue.</vt:lpstr>
      <vt:lpstr>Etape 3.  Maintenant, vous allez jouer le dialogue. Qui veut passer au tableau ? </vt:lpstr>
      <vt:lpstr>Maintenant, tout le monde participe. Jouez le dialogue avec votre voisin.</vt:lpstr>
      <vt:lpstr>Plan de la séance 4 </vt:lpstr>
      <vt:lpstr>Maintenant, on va faire de la lecture. On va lire des mots, puis un texte. </vt:lpstr>
      <vt:lpstr>C’est le mot : Peut-être   On va l’épeler ensemble : p-e-u-t-ê-t-r-e .</vt:lpstr>
      <vt:lpstr>C’est le mot : d’accord. On va l’épeler ensemble : d-apostrophe- a–c-c-o-r-d.</vt:lpstr>
      <vt:lpstr>Qui veut lire ? </vt:lpstr>
      <vt:lpstr>On va lire ensemble ce texte du livret. On va le découper en 3 parties. Après, vous allez le lire tout seuls. </vt:lpstr>
      <vt:lpstr>Lisez la première partie du texte silencieusement. Après, je vais diffuser une lecture audio. </vt:lpstr>
      <vt:lpstr>Présentation PowerPoint</vt:lpstr>
      <vt:lpstr>Qui veut lire le texte ?</vt:lpstr>
      <vt:lpstr>On passe à la deuxième partie.  Lisez en silence. </vt:lpstr>
      <vt:lpstr>Lecture audio. </vt:lpstr>
      <vt:lpstr>Qui veut lire le texte ?</vt:lpstr>
      <vt:lpstr>On passe à la troisième partie.  Lisez en silence. </vt:lpstr>
      <vt:lpstr>Lecture audio. </vt:lpstr>
      <vt:lpstr>Qui veut lire le texte ?</vt:lpstr>
      <vt:lpstr>Maintenant, on va essayer de comprendre le texte, partie par partie. Pour chaque partie du texte, on va suivre les mêmes étapes. </vt:lpstr>
      <vt:lpstr>Lisez silencieusement le texte et essayez de le comprendre. </vt:lpstr>
      <vt:lpstr>Quels sont les mots difficiles dans le texte ? Levez la main. Je vais vous expliquer. </vt:lpstr>
      <vt:lpstr>Lisez la question et cherchez la réponse dans le texte. Qui veut répondre ?  </vt:lpstr>
      <vt:lpstr>La question est : « Quelle est  ? ». Je cherche dans le texte la meilleure matière de Sami. La réponse est : la meilleure matière de Sami est les sciences.</vt:lpstr>
      <vt:lpstr>On passe à la deuxième partie du texte. Lisez en silence et essayez de comprendre. </vt:lpstr>
      <vt:lpstr>Quels sont les mots difficiles dans le texte ? Levez la main. Je vais vous expliquer. </vt:lpstr>
      <vt:lpstr>Lisez la question et cherchez la réponse dans le texte. Qui veut répondre ?  </vt:lpstr>
      <vt:lpstr>La question est « Pourquoi ? ». Je cherche une cause  dans le texte. La réponse est : On découvre le passé et les civilisations .»</vt:lpstr>
      <vt:lpstr>On passe à la troisième partie du texte. Lisez en silence et essayez de comprendre.</vt:lpstr>
      <vt:lpstr>Quels sont les mots difficiles dans le texte ? Levez la main. Je vais vous expliquer. </vt:lpstr>
      <vt:lpstr>Lisez la question et cherchez la réponse dans le texte. Qui veut répondre ?  </vt:lpstr>
      <vt:lpstr>La question est « que pense ? ». Je cherche une opinion dans le texte. La réponse est : Sami pense que les sciences sont plus utiles.</vt:lpstr>
      <vt:lpstr>Prenez vos livrets à la page 47.</vt:lpstr>
      <vt:lpstr>Lisez le texte à votre voisin puis changez les rôles.</vt:lpstr>
      <vt:lpstr>Notez les devoirs à faire à la maison. Vous aller relire le texte de la page 47  et répondre aux questions.</vt:lpstr>
      <vt:lpstr>La séance d’aujourd’hui est terminée. À bientôt.</vt:lpstr>
      <vt:lpstr>En cas d’indisponibilité du livret : chaque élève lit le texte à son voisin.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Hassan Oukessou</dc:creator>
  <cp:lastModifiedBy>HP</cp:lastModifiedBy>
  <cp:revision>26</cp:revision>
  <cp:lastPrinted>2025-08-13T10:11:39Z</cp:lastPrinted>
  <dcterms:created xsi:type="dcterms:W3CDTF">2025-08-01T12:31:49Z</dcterms:created>
  <dcterms:modified xsi:type="dcterms:W3CDTF">2026-01-01T00:18:00Z</dcterms:modified>
</cp:coreProperties>
</file>