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1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2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3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4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66" r:id="rId7"/>
    <p:sldMasterId id="2147483781" r:id="rId8"/>
    <p:sldMasterId id="2147483784" r:id="rId9"/>
    <p:sldMasterId id="2147483799" r:id="rId10"/>
    <p:sldMasterId id="2147483804" r:id="rId11"/>
    <p:sldMasterId id="2147483814" r:id="rId12"/>
    <p:sldMasterId id="2147483824" r:id="rId13"/>
    <p:sldMasterId id="2147483834" r:id="rId14"/>
    <p:sldMasterId id="2147483846" r:id="rId15"/>
  </p:sldMasterIdLst>
  <p:notesMasterIdLst>
    <p:notesMasterId r:id="rId53"/>
  </p:notesMasterIdLst>
  <p:sldIdLst>
    <p:sldId id="257" r:id="rId16"/>
    <p:sldId id="1029" r:id="rId17"/>
    <p:sldId id="951" r:id="rId18"/>
    <p:sldId id="1106" r:id="rId19"/>
    <p:sldId id="798" r:id="rId20"/>
    <p:sldId id="799" r:id="rId21"/>
    <p:sldId id="917" r:id="rId22"/>
    <p:sldId id="899" r:id="rId23"/>
    <p:sldId id="953" r:id="rId24"/>
    <p:sldId id="1101" r:id="rId25"/>
    <p:sldId id="1102" r:id="rId26"/>
    <p:sldId id="1103" r:id="rId27"/>
    <p:sldId id="1104" r:id="rId28"/>
    <p:sldId id="850" r:id="rId29"/>
    <p:sldId id="800" r:id="rId30"/>
    <p:sldId id="1011" r:id="rId31"/>
    <p:sldId id="1088" r:id="rId32"/>
    <p:sldId id="1089" r:id="rId33"/>
    <p:sldId id="1086" r:id="rId34"/>
    <p:sldId id="1040" r:id="rId35"/>
    <p:sldId id="1087" r:id="rId36"/>
    <p:sldId id="1012" r:id="rId37"/>
    <p:sldId id="1010" r:id="rId38"/>
    <p:sldId id="995" r:id="rId39"/>
    <p:sldId id="1006" r:id="rId40"/>
    <p:sldId id="1007" r:id="rId41"/>
    <p:sldId id="1008" r:id="rId42"/>
    <p:sldId id="1009" r:id="rId43"/>
    <p:sldId id="1013" r:id="rId44"/>
    <p:sldId id="1098" r:id="rId45"/>
    <p:sldId id="1097" r:id="rId46"/>
    <p:sldId id="1016" r:id="rId47"/>
    <p:sldId id="1091" r:id="rId48"/>
    <p:sldId id="1092" r:id="rId49"/>
    <p:sldId id="1094" r:id="rId50"/>
    <p:sldId id="1095" r:id="rId51"/>
    <p:sldId id="1105" r:id="rId52"/>
  </p:sldIdLst>
  <p:sldSz cx="9144000" cy="6858000" type="screen4x3"/>
  <p:notesSz cx="6735763" cy="9866313"/>
  <p:embeddedFontLst>
    <p:embeddedFont>
      <p:font typeface="Dosis" pitchFamily="2" charset="0"/>
      <p:regular r:id="rId54"/>
      <p:bold r:id="rId55"/>
    </p:embeddedFont>
    <p:embeddedFont>
      <p:font typeface="Dosis ExtraBold" pitchFamily="2" charset="0"/>
      <p:bold r:id="rId56"/>
    </p:embeddedFont>
    <p:embeddedFont>
      <p:font typeface="Dosis Medium" pitchFamily="2" charset="0"/>
      <p:regular r:id="rId57"/>
      <p:bold r:id="rId58"/>
    </p:embeddedFont>
    <p:embeddedFont>
      <p:font typeface="Dosis SemiBold" pitchFamily="2" charset="0"/>
      <p:regular r:id="rId59"/>
      <p:bold r:id="rId6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4B5377"/>
    <a:srgbClr val="424D7B"/>
    <a:srgbClr val="565F88"/>
    <a:srgbClr val="F26553"/>
    <a:srgbClr val="E84234"/>
    <a:srgbClr val="2AB6D7"/>
    <a:srgbClr val="55B7DE"/>
    <a:srgbClr val="A1A6B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04E780-3298-40C8-952D-85D514ACD18E}" v="19" dt="2025-12-12T05:48:56.8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3246" autoAdjust="0"/>
  </p:normalViewPr>
  <p:slideViewPr>
    <p:cSldViewPr snapToGrid="0">
      <p:cViewPr varScale="1">
        <p:scale>
          <a:sx n="57" d="100"/>
          <a:sy n="57" d="100"/>
        </p:scale>
        <p:origin x="1140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0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font" Target="fonts/font2.fntdata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microsoft.com/office/2018/10/relationships/authors" Target="authors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font" Target="fonts/font3.fntdata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font" Target="fonts/font6.fntdata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font" Target="fonts/font1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font" Target="fonts/font4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font" Target="fonts/font7.fntdata"/><Relationship Id="rId65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pPr/>
              <a:t>01/01/2026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B53E9-10A7-4137-8756-2E7D33D15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0A5F3F9-032C-F460-8565-49C8E28F16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DD33519-585A-132D-1FBC-B9DB7AA9AD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897B9B9-70DA-D487-8EF4-5E2A3F1DAE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132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680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071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798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970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30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69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270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04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094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833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781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515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01/01/2026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82863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01/01/2026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462931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01/01/2026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348066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01/01/2026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539925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01/01/2026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568621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01/01/2026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773923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01/01/2026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879500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01/01/2026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003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01/01/2026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222009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01/01/2026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140403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01/01/2026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12088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469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564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375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40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112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211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163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130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502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60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005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260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490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316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201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600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46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15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9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02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4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0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29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21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3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26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01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611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639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07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853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12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34036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44850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358258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32246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84475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873474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844755"/>
            <a:ext cx="1101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2296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140331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67475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925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92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964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326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28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0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7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736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365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775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34036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44850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358258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Prise de parole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27597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84475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873474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844755"/>
            <a:ext cx="1143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72358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140331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67475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978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789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438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76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id="{B7FD94A6-28B0-9955-E289-E405ACB9AE6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10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0C226263-C865-0772-0CF9-3B553CC145C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76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8B4F1161-2824-68E8-4975-6126DCF35E6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0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id="{26BD3BA5-CB00-807B-AB32-3C7BF1D21B7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76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BC5F490F-E24C-E0B1-44E4-34C9BB344C2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10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263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870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DEFEDF2B-55A0-3D92-2B90-328B2D918BE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6F83557E-1C52-59E9-48CE-EA6306972B1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7576EF6C-B3F1-A7B8-D645-182669BC42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118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89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157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799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596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56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911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896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35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709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756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209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405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087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75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002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232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443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381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321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925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494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165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79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92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204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.jpe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84.xml"/><Relationship Id="rId9" Type="http://schemas.openxmlformats.org/officeDocument/2006/relationships/image" Target="../media/image9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image" Target="../media/image11.jpeg"/><Relationship Id="rId5" Type="http://schemas.openxmlformats.org/officeDocument/2006/relationships/slideLayout" Target="../slideLayouts/slideLayout89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9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98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107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24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132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1.jpe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12735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81792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597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3312000" y="209732"/>
            <a:ext cx="167563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9672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919095" y="20973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182663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3016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pPr/>
              <a:t>01/01/2026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7935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301852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8071" y="194801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3197908" y="130335"/>
            <a:ext cx="149807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Oral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47542" y="165659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6092" y="241967"/>
            <a:ext cx="243310" cy="2433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95494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45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328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7272000" y="189520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511" y="249642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99450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708533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384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1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22173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2166" y="183180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3312000" y="143758"/>
            <a:ext cx="1575884" cy="30612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1448" y="179301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094447" y="14210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411000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46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84985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44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customXml" Target="../ink/ink2.xml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customXml" Target="../ink/ink1.xml"/><Relationship Id="rId9" Type="http://schemas.openxmlformats.org/officeDocument/2006/relationships/image" Target="../media/image32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44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customXml" Target="../ink/ink4.xml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customXml" Target="../ink/ink3.xml"/><Relationship Id="rId9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7" Type="http://schemas.openxmlformats.org/officeDocument/2006/relationships/image" Target="../media/image44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102.xml"/><Relationship Id="rId6" Type="http://schemas.openxmlformats.org/officeDocument/2006/relationships/customXml" Target="../ink/ink6.xml"/><Relationship Id="rId5" Type="http://schemas.openxmlformats.org/officeDocument/2006/relationships/image" Target="../media/image43.png"/><Relationship Id="rId10" Type="http://schemas.openxmlformats.org/officeDocument/2006/relationships/image" Target="../media/image15.pn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15.png"/><Relationship Id="rId5" Type="http://schemas.openxmlformats.org/officeDocument/2006/relationships/image" Target="../media/image44.png"/><Relationship Id="rId4" Type="http://schemas.openxmlformats.org/officeDocument/2006/relationships/customXml" Target="../ink/ink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4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52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R_N5_P2_W3_S5_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5F58E59-5520-C4C4-25CC-4DA75C52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osis Medium" pitchFamily="2" charset="0"/>
              </a:rPr>
              <a:t>Maintenant, on va prendre la parole pour parler de nos préférences et justifier nos choix. On va le faire en 3 étapes. Soyez attentifs.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629E5C7-DBE3-7232-F6E1-67188A19F0C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81334A9-BC77-480E-A563-666C6203A20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2698410"/>
            <a:ext cx="2133600" cy="3200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BA615A-C6E7-AAE7-1D86-0E589636BD1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1909" y="1997302"/>
            <a:ext cx="1219370" cy="1362265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495ED51-8C3F-665E-9476-E8D6C643F282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22A6553-6B21-E5A5-6E0A-D0AA79DCF9D2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6426D2D-B626-9410-8F26-F4847C7DBAC2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479174-E71A-88BA-206D-C9E8E3ACE030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4CC98DD-B977-C554-663D-9DD4DE41ACB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239B61E-EBFB-C91A-E4E8-8B840B46FB48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</p:spTree>
    <p:extLst>
      <p:ext uri="{BB962C8B-B14F-4D97-AF65-F5344CB8AC3E}">
        <p14:creationId xmlns:p14="http://schemas.microsoft.com/office/powerpoint/2010/main" val="1332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BC2FA-ACF9-8866-446E-053FA992B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CC19DEF-9D0E-C006-C640-D0A5796C3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1. Je vais vous expliquer la situation.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4EBF673-CA48-54F2-C500-82022785404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C3188AD-0EBA-DDF7-DED8-90307C5C76D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4480" y="3429000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8A661F-BC4E-550D-B025-88F4970ABAC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99737" y="2932176"/>
            <a:ext cx="938876" cy="1048901"/>
          </a:xfrm>
          <a:prstGeom prst="rect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C5ECDFB-ABB3-0B75-3DA9-E28C179DB189}"/>
              </a:ext>
            </a:extLst>
          </p:cNvPr>
          <p:cNvSpPr/>
          <p:nvPr/>
        </p:nvSpPr>
        <p:spPr>
          <a:xfrm>
            <a:off x="2281091" y="1658578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0C790EC-C14A-D2B5-73CE-3512A32E73BD}"/>
              </a:ext>
            </a:extLst>
          </p:cNvPr>
          <p:cNvSpPr txBox="1"/>
          <p:nvPr/>
        </p:nvSpPr>
        <p:spPr>
          <a:xfrm>
            <a:off x="2521909" y="166747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CFBA24D-68FE-67E4-AAED-0945524F4E2D}"/>
              </a:ext>
            </a:extLst>
          </p:cNvPr>
          <p:cNvSpPr/>
          <p:nvPr/>
        </p:nvSpPr>
        <p:spPr>
          <a:xfrm>
            <a:off x="4001114" y="1653898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1C3CAA2-4F6F-B880-E598-DD75DB864578}"/>
              </a:ext>
            </a:extLst>
          </p:cNvPr>
          <p:cNvSpPr txBox="1"/>
          <p:nvPr/>
        </p:nvSpPr>
        <p:spPr>
          <a:xfrm>
            <a:off x="4241932" y="164354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15BF7B58-381C-AD74-7914-5BD7FD86F381}"/>
              </a:ext>
            </a:extLst>
          </p:cNvPr>
          <p:cNvSpPr/>
          <p:nvPr/>
        </p:nvSpPr>
        <p:spPr>
          <a:xfrm>
            <a:off x="5740388" y="166424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4841068-607A-FFC9-FDED-1833F5D71747}"/>
              </a:ext>
            </a:extLst>
          </p:cNvPr>
          <p:cNvSpPr txBox="1"/>
          <p:nvPr/>
        </p:nvSpPr>
        <p:spPr>
          <a:xfrm>
            <a:off x="5981206" y="1653898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9C739D9-B66F-2C37-5732-685B5B53352F}"/>
              </a:ext>
            </a:extLst>
          </p:cNvPr>
          <p:cNvSpPr txBox="1"/>
          <p:nvPr/>
        </p:nvSpPr>
        <p:spPr>
          <a:xfrm>
            <a:off x="1496396" y="2224290"/>
            <a:ext cx="6385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Parle de ta matière préférée à l’école, de tes dessins animés préférés  et de ton sport préféré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549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74DE9-ACD6-0D65-9AF5-465FCA864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1DE436B-45A3-135D-123A-0AB15006D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2.  Chacun réfléchit silencieusement à ce qu’il va dire dans sa prise de parole.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2A8010F-2E65-02A8-5FEA-FE97CE48614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CAD03FB-D777-7636-1720-7D52147A1E40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60FDCCC-BF0D-90B3-0991-71671ADDD247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F80DB6D-DADE-576B-CB3A-1638C3E8A09D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7941A2-E4BB-B764-6C23-505AF85F1174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BB135CB-89BC-880E-5DB6-1AEB0C58BBD8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0978C83-557A-20FF-AD1F-6959C7018AE2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C587479-9A48-1893-579F-7A71D4671BD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5959" y="3263100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6CA2B40-E049-BBD3-8A73-8CC92E95B19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4529" y="2738649"/>
            <a:ext cx="938876" cy="104890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05AC4AC-A6BD-5AAB-B0D7-70DE53D5913E}"/>
              </a:ext>
            </a:extLst>
          </p:cNvPr>
          <p:cNvSpPr txBox="1"/>
          <p:nvPr/>
        </p:nvSpPr>
        <p:spPr>
          <a:xfrm>
            <a:off x="1496396" y="2224290"/>
            <a:ext cx="6385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Parle de ta matière préférée à l’école, de tes dessins animés préférés  et de ton sport préféré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960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AB518-D0C0-BE2A-C174-75894C49D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0DEB19D-F032-38B2-E945-579E00F36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3. C’est à vous de prendre la parole maintenant. Qui veut passer au tableau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FD95339-7996-7EF5-9B78-829BA08B13A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1CC3156-B956-ABD5-CD11-98ABC7D87BA1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0DA64FF-C6D7-D1E9-ACA2-FB2C9BCA6B9F}"/>
              </a:ext>
            </a:extLst>
          </p:cNvPr>
          <p:cNvSpPr txBox="1"/>
          <p:nvPr/>
        </p:nvSpPr>
        <p:spPr>
          <a:xfrm>
            <a:off x="2371047" y="163759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6395BEAC-E1A9-9564-1098-75165AE930AC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8E03357-2DD3-17C9-76ED-10AE634AF3B9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4C67F0D-33FF-B67B-9C66-4913C701DE0E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A49B6CC-72B3-D822-61F6-07F9AD09D83E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B72426CF-FCA6-26B8-B0DA-AB1132B32623}"/>
              </a:ext>
            </a:extLst>
          </p:cNvPr>
          <p:cNvSpPr/>
          <p:nvPr/>
        </p:nvSpPr>
        <p:spPr>
          <a:xfrm>
            <a:off x="2633708" y="2982689"/>
            <a:ext cx="5943707" cy="2544224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FEABF5-47E1-2866-E663-64A878BA50E5}"/>
              </a:ext>
            </a:extLst>
          </p:cNvPr>
          <p:cNvSpPr txBox="1"/>
          <p:nvPr/>
        </p:nvSpPr>
        <p:spPr>
          <a:xfrm>
            <a:off x="2868747" y="3118718"/>
            <a:ext cx="5473628" cy="2117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_____ 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[expression d’opinion] </a:t>
            </a:r>
            <a:r>
              <a:rPr lang="fr-FR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__________ 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 matière ] </a:t>
            </a:r>
            <a:r>
              <a:rPr kumimoji="0" lang="fr-FR" sz="18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 la meilleure matière à l’école 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parce que </a:t>
            </a:r>
            <a:r>
              <a:rPr lang="fr-MA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  <a:cs typeface="Arial" panose="020B0604020202020204" pitchFamily="34" charset="0"/>
              </a:rPr>
              <a:t>__________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 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cause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] 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Mon dessin 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</a:t>
            </a:r>
            <a:r>
              <a:rPr lang="fr-FR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préféré est 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___________ [ dessin animé].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Mon sport préféré est 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_______________ [sport].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[sport] </a:t>
            </a:r>
            <a:r>
              <a:rPr kumimoji="0" lang="fr-FR" sz="18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 moins 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_______________ [ description}  </a:t>
            </a:r>
            <a:r>
              <a:rPr kumimoji="0" lang="fr-FR" sz="18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[sport].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DB23505-7DDE-F978-3E57-FC5C530F818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4373" y="3084852"/>
            <a:ext cx="1865935" cy="279890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6CBCCA6-D377-5BDA-79A8-803AEF4E703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888" y="1963738"/>
            <a:ext cx="1219370" cy="136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74AA325C-FD0E-BEB4-7BA2-581B5A64A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BC612AD-F4BD-BF8C-A7DF-E8AAF2ADDC0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  <p:sp>
        <p:nvSpPr>
          <p:cNvPr id="3" name="Titre 8">
            <a:extLst>
              <a:ext uri="{FF2B5EF4-FFF2-40B4-BE49-F238E27FC236}">
                <a16:creationId xmlns:a16="http://schemas.microsoft.com/office/drawing/2014/main" id="{016453C0-8883-E676-E329-2E3F82ECA2B3}"/>
              </a:ext>
            </a:extLst>
          </p:cNvPr>
          <p:cNvSpPr txBox="1">
            <a:spLocks/>
          </p:cNvSpPr>
          <p:nvPr/>
        </p:nvSpPr>
        <p:spPr>
          <a:xfrm>
            <a:off x="1630124" y="755999"/>
            <a:ext cx="6979036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Chacun parle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de ses préférences.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5EC08884-06F3-79E5-8E35-F02892E443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3822264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99541" y="2741046"/>
            <a:ext cx="4960805" cy="756000"/>
          </a:xfrm>
        </p:spPr>
        <p:txBody>
          <a:bodyPr/>
          <a:lstStyle/>
          <a:p>
            <a:r>
              <a:rPr lang="fr-FR" sz="1400" dirty="0"/>
              <a:t>Prendre la parole pour exprimer ses préférences et justifier.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311768" y="3927827"/>
            <a:ext cx="2260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Écriture 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338520" y="4266381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Écrire un texte.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BAC939C2-3428-46C0-25DA-75F8C582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</a:t>
            </a:r>
            <a:r>
              <a:rPr lang="ar-MA" sz="3600" dirty="0"/>
              <a:t> </a:t>
            </a:r>
            <a:r>
              <a:rPr lang="fr-MA" sz="3600" dirty="0"/>
              <a:t>5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2AE77C-363C-4DA0-77B5-42F4F66C7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346" y="3422231"/>
            <a:ext cx="895833" cy="89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D86E846-8626-701E-6D1A-7A9283113968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CFB5678-62BC-6527-90A4-FC4E75B9567F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9C1E07B-DE0D-006A-A22D-453390CF18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itre 53">
              <a:extLst>
                <a:ext uri="{FF2B5EF4-FFF2-40B4-BE49-F238E27FC236}">
                  <a16:creationId xmlns:a16="http://schemas.microsoft.com/office/drawing/2014/main" id="{268CD912-A6D7-7595-250B-7BEFE55E071B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283F7-AEF4-F3F0-0A58-97311FD22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3031CA-1EE0-7506-60ED-464606FF7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et observez ce texte silencieusement. Après, on va faire une dictée.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4AD6E56-214C-8243-3287-28ABB5840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54E1336-BBB7-C327-3D59-F3C586C16408}"/>
              </a:ext>
            </a:extLst>
          </p:cNvPr>
          <p:cNvSpPr txBox="1"/>
          <p:nvPr/>
        </p:nvSpPr>
        <p:spPr>
          <a:xfrm>
            <a:off x="1134533" y="2435587"/>
            <a:ext cx="6840000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Pour moi, les maths sont la meilleure matière à l’école parce que je voudrais devenir ingénieur. Je trouve que l’histoire est très utile parce qu’elle nous fait découvrir notre passé.</a:t>
            </a:r>
          </a:p>
        </p:txBody>
      </p:sp>
    </p:spTree>
    <p:extLst>
      <p:ext uri="{BB962C8B-B14F-4D97-AF65-F5344CB8AC3E}">
        <p14:creationId xmlns:p14="http://schemas.microsoft.com/office/powerpoint/2010/main" val="142705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44163-24C1-DA89-4DA1-FF0C556D6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5A3591D9-8E32-02B8-971B-BBAD2368F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 Tenez-vous prêts. La dictée va commencer 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EE5A5A9-74C1-3CF4-B10E-306C7D9D81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27846" y="2425566"/>
            <a:ext cx="4410903" cy="3248250"/>
          </a:xfrm>
          <a:prstGeom prst="roundRect">
            <a:avLst>
              <a:gd name="adj" fmla="val 6988"/>
            </a:avLst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38BBB4A-A07C-519B-6126-6FDA71FDC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7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ACAE33F4-377A-FF89-7C87-7E8731F437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49DC383F-4CB3-AAF8-2E88-DC500E8CD6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itre 1">
            <a:extLst>
              <a:ext uri="{FF2B5EF4-FFF2-40B4-BE49-F238E27FC236}">
                <a16:creationId xmlns:a16="http://schemas.microsoft.com/office/drawing/2014/main" id="{CB4776B4-EA99-38F3-EE87-E9A5B147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Dictée en cours. Première lecture.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34D00F7-5426-613E-3B02-80EBCB8FF9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6186A82-C939-9B3D-A641-D2FAD031FD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DC67BB9B-D6A6-126A-3106-AF992B72B192}"/>
              </a:ext>
            </a:extLst>
          </p:cNvPr>
          <p:cNvGrpSpPr/>
          <p:nvPr/>
        </p:nvGrpSpPr>
        <p:grpSpPr>
          <a:xfrm>
            <a:off x="2404571" y="1927470"/>
            <a:ext cx="4000902" cy="3847145"/>
            <a:chOff x="2571549" y="1742173"/>
            <a:chExt cx="4000902" cy="384714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74F1A75-301E-024B-E5AC-993540B9D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rcRect r="29363"/>
            <a:stretch>
              <a:fillRect/>
            </a:stretch>
          </p:blipFill>
          <p:spPr>
            <a:xfrm>
              <a:off x="2571549" y="1813294"/>
              <a:ext cx="4000902" cy="3776024"/>
            </a:xfrm>
            <a:prstGeom prst="roundRect">
              <a:avLst>
                <a:gd name="adj" fmla="val 9760"/>
              </a:avLst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64E3EED-3A65-2992-A0E6-2E2F46650A52}"/>
                </a:ext>
              </a:extLst>
            </p:cNvPr>
            <p:cNvSpPr/>
            <p:nvPr/>
          </p:nvSpPr>
          <p:spPr>
            <a:xfrm>
              <a:off x="3147461" y="1742173"/>
              <a:ext cx="2723950" cy="1058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Dictée N5 sem 3">
            <a:hlinkClick r:id="" action="ppaction://media"/>
            <a:extLst>
              <a:ext uri="{FF2B5EF4-FFF2-40B4-BE49-F238E27FC236}">
                <a16:creationId xmlns:a16="http://schemas.microsoft.com/office/drawing/2014/main" id="{F58DF474-3BD2-E963-E6BE-D2789B3D8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19461" y="791012"/>
            <a:ext cx="541976" cy="5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4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ACAE33F4-377A-FF89-7C87-7E8731F437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49DC383F-4CB3-AAF8-2E88-DC500E8CD6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itre 1">
            <a:extLst>
              <a:ext uri="{FF2B5EF4-FFF2-40B4-BE49-F238E27FC236}">
                <a16:creationId xmlns:a16="http://schemas.microsoft.com/office/drawing/2014/main" id="{CB4776B4-EA99-38F3-EE87-E9A5B147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Dictée en cours. Deuxième lecture. 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34D00F7-5426-613E-3B02-80EBCB8FF9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6186A82-C939-9B3D-A641-D2FAD031FD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890BA2CA-4425-6CB9-91F2-5CE3DCEE8752}"/>
              </a:ext>
            </a:extLst>
          </p:cNvPr>
          <p:cNvGrpSpPr/>
          <p:nvPr/>
        </p:nvGrpSpPr>
        <p:grpSpPr>
          <a:xfrm>
            <a:off x="2571549" y="1742173"/>
            <a:ext cx="4000902" cy="3847145"/>
            <a:chOff x="2571549" y="1742173"/>
            <a:chExt cx="4000902" cy="384714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5F1334F-D6C7-63DF-A329-A41169C0D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rcRect r="29363"/>
            <a:stretch>
              <a:fillRect/>
            </a:stretch>
          </p:blipFill>
          <p:spPr>
            <a:xfrm>
              <a:off x="2571549" y="1813294"/>
              <a:ext cx="4000902" cy="3776024"/>
            </a:xfrm>
            <a:prstGeom prst="roundRect">
              <a:avLst>
                <a:gd name="adj" fmla="val 9760"/>
              </a:avLst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B9F784D-67F0-F982-D745-EFBC82CC2113}"/>
                </a:ext>
              </a:extLst>
            </p:cNvPr>
            <p:cNvSpPr/>
            <p:nvPr/>
          </p:nvSpPr>
          <p:spPr>
            <a:xfrm>
              <a:off x="3147461" y="1742173"/>
              <a:ext cx="2723950" cy="1058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Dictée N5 sem 3">
            <a:hlinkClick r:id="" action="ppaction://media"/>
            <a:extLst>
              <a:ext uri="{FF2B5EF4-FFF2-40B4-BE49-F238E27FC236}">
                <a16:creationId xmlns:a16="http://schemas.microsoft.com/office/drawing/2014/main" id="{AE7F4E48-CEF2-6FD1-F732-EC685C8B99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19461" y="791012"/>
            <a:ext cx="541976" cy="5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4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ACAE33F4-377A-FF89-7C87-7E8731F437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49DC383F-4CB3-AAF8-2E88-DC500E8CD6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itre 1">
            <a:extLst>
              <a:ext uri="{FF2B5EF4-FFF2-40B4-BE49-F238E27FC236}">
                <a16:creationId xmlns:a16="http://schemas.microsoft.com/office/drawing/2014/main" id="{CB4776B4-EA99-38F3-EE87-E9A5B147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Je vais refaire la dictée. 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1217E19D-20E3-6AFC-B9F9-5CFDACD59BE1}"/>
              </a:ext>
            </a:extLst>
          </p:cNvPr>
          <p:cNvGrpSpPr/>
          <p:nvPr/>
        </p:nvGrpSpPr>
        <p:grpSpPr>
          <a:xfrm>
            <a:off x="2053389" y="2071836"/>
            <a:ext cx="5037221" cy="3358147"/>
            <a:chOff x="2053389" y="2071836"/>
            <a:chExt cx="5037221" cy="3358147"/>
          </a:xfrm>
        </p:grpSpPr>
        <p:sp>
          <p:nvSpPr>
            <p:cNvPr id="9" name="AutoShape 2" descr="Image générée">
              <a:extLst>
                <a:ext uri="{FF2B5EF4-FFF2-40B4-BE49-F238E27FC236}">
                  <a16:creationId xmlns:a16="http://schemas.microsoft.com/office/drawing/2014/main" id="{E9C0A135-94A2-4F1E-43AE-D1894AE1541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419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69BFB7D-24E3-7D86-26EA-3D4BFBD6E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53389" y="2071836"/>
              <a:ext cx="5037221" cy="3358147"/>
            </a:xfrm>
            <a:prstGeom prst="roundRect">
              <a:avLst>
                <a:gd name="adj" fmla="val 34983"/>
              </a:avLst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3D678423-9804-DD2E-BF2D-56574F576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CC8D"/>
                </a:clrFrom>
                <a:clrTo>
                  <a:srgbClr val="FFCC8D">
                    <a:alpha val="0"/>
                  </a:srgbClr>
                </a:clrTo>
              </a:clrChange>
            </a:blip>
            <a:srcRect l="32225" t="46810" r="53016" b="43097"/>
            <a:stretch>
              <a:fillRect/>
            </a:stretch>
          </p:blipFill>
          <p:spPr>
            <a:xfrm>
              <a:off x="5823283" y="2974206"/>
              <a:ext cx="310843" cy="189296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85BFFC18-A1C6-9D8A-51DF-1F148E4DF173}"/>
              </a:ext>
            </a:extLst>
          </p:cNvPr>
          <p:cNvSpPr/>
          <p:nvPr/>
        </p:nvSpPr>
        <p:spPr>
          <a:xfrm>
            <a:off x="2568340" y="1956332"/>
            <a:ext cx="2723950" cy="1058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758AF2A-AC94-F14C-8043-0DBEFCE6D1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1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70BCB-4265-BFB0-6B7C-AB8DD8BC7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960AF255-4A87-84EA-D6E7-467A64B2CFF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960AF255-4A87-84EA-D6E7-467A64B2CF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0DA4B721-71A9-E352-2B27-832DEA4D708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0DA4B721-71A9-E352-2B27-832DEA4D70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D41647F0-5FD0-D094-2BC3-1E0B9A885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2639DD85-0857-3B3F-4860-92DD38119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BE9F5FD-C74C-7DB2-DB90-BD8EFB26E7BC}"/>
              </a:ext>
            </a:extLst>
          </p:cNvPr>
          <p:cNvSpPr txBox="1"/>
          <p:nvPr/>
        </p:nvSpPr>
        <p:spPr>
          <a:xfrm>
            <a:off x="1134533" y="2435587"/>
            <a:ext cx="6840000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C00000"/>
                </a:solidFill>
                <a:latin typeface="Dosis SemiBold" pitchFamily="2" charset="0"/>
              </a:rPr>
              <a:t>Pour moi, les maths sont la meilleure matière à l’école parce que je voudrais devenir ingénieur. Je trouve que l’histoire est très utile parce qu’elle nous fait découvrir notre passé.</a:t>
            </a:r>
          </a:p>
        </p:txBody>
      </p:sp>
    </p:spTree>
    <p:extLst>
      <p:ext uri="{BB962C8B-B14F-4D97-AF65-F5344CB8AC3E}">
        <p14:creationId xmlns:p14="http://schemas.microsoft.com/office/powerpoint/2010/main" val="241165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0C50C-E761-06C7-B28A-5103A96AE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347E6F-2659-AC86-79A0-95AFA6CAA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expliquer ce paragraphe dans sa langue ?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BEF0D5-47D0-DC08-984C-D7868F069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8E0EFB9-C9B5-F5AB-226B-2DE5DC59CB3F}"/>
              </a:ext>
            </a:extLst>
          </p:cNvPr>
          <p:cNvSpPr txBox="1"/>
          <p:nvPr/>
        </p:nvSpPr>
        <p:spPr>
          <a:xfrm>
            <a:off x="1134533" y="2435587"/>
            <a:ext cx="6840000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Pour moi, les maths sont la meilleure matière à l’école parce que je voudrais devenir ingénieur. Je trouve que l’histoire est très utile parce qu’elle nous fait découvrir notre passé.</a:t>
            </a:r>
          </a:p>
        </p:txBody>
      </p:sp>
    </p:spTree>
    <p:extLst>
      <p:ext uri="{BB962C8B-B14F-4D97-AF65-F5344CB8AC3E}">
        <p14:creationId xmlns:p14="http://schemas.microsoft.com/office/powerpoint/2010/main" val="48352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B6786-8B16-4FAB-24EE-95BF5865A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B708EE-A5D5-5B4B-E3DF-386128650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067" y="756000"/>
            <a:ext cx="7028667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apprendre à écrire un paragraphe semblable en commençant par l’expression : à mon avis….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66727DF-67F2-6C04-87E6-006852C09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86E561A-2BC3-A2F5-6023-35A6FA1DBD6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0579" y="2054719"/>
            <a:ext cx="4122842" cy="274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06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8EFE7-FA24-5B75-86BA-FAEB2D1F7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6C5016-4834-C47B-D0E9-4091A4BF4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44000" cy="612000"/>
          </a:xfrm>
        </p:spPr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Je commence par me poser une question : Quelle est la meilleure matière à l’école ?  Qui veut me donner des propositions ? Levez la main.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A5552CF-EAAC-13FA-C57B-3AE4347E7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7B4038E-9551-928D-A633-AEDCF59830EC}"/>
              </a:ext>
            </a:extLst>
          </p:cNvPr>
          <p:cNvSpPr txBox="1"/>
          <p:nvPr/>
        </p:nvSpPr>
        <p:spPr>
          <a:xfrm>
            <a:off x="1025235" y="2938481"/>
            <a:ext cx="713509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Quelle est la meilleure </a:t>
            </a:r>
            <a:r>
              <a:rPr lang="fr-FR" sz="3200" b="1" dirty="0">
                <a:solidFill>
                  <a:srgbClr val="4B5377"/>
                </a:solidFill>
                <a:latin typeface="Dosis SemiBold" pitchFamily="2" charset="0"/>
              </a:rPr>
              <a:t>matière à l’école ?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88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C07A2-1B2B-59B8-9E20-22B96C2AE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A69CF0-AD90-1CBB-7057-B6E00B716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0" y="755999"/>
            <a:ext cx="7028667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Il y a plusieurs réponses possibles. Une réponse peut être : À mon avis, la meilleure matière à l’école est le français.   Mais je peux dire aussi :  À mon avis, la meilleure matière à l’école est l’histoire.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6A03B22-47B8-BA5A-48F3-CD377F29A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DF9475A-A158-F0A1-9628-6D2C78F8DACB}"/>
              </a:ext>
            </a:extLst>
          </p:cNvPr>
          <p:cNvSpPr txBox="1"/>
          <p:nvPr/>
        </p:nvSpPr>
        <p:spPr>
          <a:xfrm>
            <a:off x="1317451" y="2388218"/>
            <a:ext cx="6509097" cy="1650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50000"/>
              </a:lnSpc>
              <a:defRPr/>
            </a:pPr>
            <a:r>
              <a:rPr lang="fr-FR" sz="3600" b="1" dirty="0">
                <a:solidFill>
                  <a:schemeClr val="tx2"/>
                </a:solidFill>
                <a:latin typeface="Dosis SemiBold" pitchFamily="2" charset="0"/>
              </a:rPr>
              <a:t>À mon avis, la meilleure matière à l’école est </a:t>
            </a:r>
            <a:r>
              <a:rPr lang="fr-FR" sz="3600" b="1" dirty="0">
                <a:solidFill>
                  <a:srgbClr val="00ACA4"/>
                </a:solidFill>
                <a:latin typeface="Dosis SemiBold" pitchFamily="2" charset="0"/>
              </a:rPr>
              <a:t>le français</a:t>
            </a:r>
            <a:r>
              <a:rPr lang="fr-FR" sz="3600" b="1" dirty="0">
                <a:latin typeface="Dosis SemiBold" pitchFamily="2" charset="0"/>
              </a:rPr>
              <a:t>. 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37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94B75-BA1E-547A-C0DE-0004739A2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8B3A35-367C-4BE0-66B1-C208041EC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5999"/>
            <a:ext cx="7026331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Après, je me pose une autre question « pourquoi je pense cela ? »  Qui veut me donner des propositions ? Levez la main.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4485ED4-14E7-0587-9D08-F1DF92A53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BA102E5-D02E-C57E-5083-8F4DD0B8A139}"/>
              </a:ext>
            </a:extLst>
          </p:cNvPr>
          <p:cNvSpPr txBox="1"/>
          <p:nvPr/>
        </p:nvSpPr>
        <p:spPr>
          <a:xfrm>
            <a:off x="723333" y="2834103"/>
            <a:ext cx="7697333" cy="81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3600" b="1" dirty="0">
                <a:solidFill>
                  <a:srgbClr val="00ACA4"/>
                </a:solidFill>
                <a:latin typeface="Dosis SemiBold" pitchFamily="2" charset="0"/>
              </a:rPr>
              <a:t>Pourquoi </a:t>
            </a:r>
            <a:r>
              <a:rPr lang="fr-FR" sz="3600" b="1" dirty="0">
                <a:solidFill>
                  <a:srgbClr val="424D7B"/>
                </a:solidFill>
                <a:latin typeface="Dosis SemiBold" pitchFamily="2" charset="0"/>
              </a:rPr>
              <a:t>je pense cela ?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84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2B3A4-A5B8-610C-D084-9AAAB9988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7C09EF-B119-04F4-7D31-D59469C17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Une réponse peut être :  parce que je voudrais devenir écrivain.. Mais je peux dire aussi : parce que j’aime lire des textes.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D2492AA-D392-4B12-018D-6E72B3FD7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AF4604A-E3F9-D048-379F-4C3F2BBC9B52}"/>
              </a:ext>
            </a:extLst>
          </p:cNvPr>
          <p:cNvSpPr txBox="1"/>
          <p:nvPr/>
        </p:nvSpPr>
        <p:spPr>
          <a:xfrm>
            <a:off x="1317451" y="2388218"/>
            <a:ext cx="6509097" cy="2481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50000"/>
              </a:lnSpc>
              <a:defRPr/>
            </a:pPr>
            <a:r>
              <a:rPr lang="fr-FR" sz="3600" b="1" dirty="0">
                <a:solidFill>
                  <a:schemeClr val="tx2"/>
                </a:solidFill>
                <a:latin typeface="Dosis SemiBold" pitchFamily="2" charset="0"/>
              </a:rPr>
              <a:t>À mon avis, la meilleure matière à l’école est </a:t>
            </a:r>
            <a:r>
              <a:rPr lang="fr-FR" sz="3600" b="1" dirty="0">
                <a:solidFill>
                  <a:srgbClr val="00ACA4"/>
                </a:solidFill>
                <a:latin typeface="Dosis SemiBold" pitchFamily="2" charset="0"/>
              </a:rPr>
              <a:t>le français </a:t>
            </a:r>
            <a:r>
              <a:rPr lang="fr-FR" sz="3600" b="1" dirty="0">
                <a:solidFill>
                  <a:schemeClr val="tx2"/>
                </a:solidFill>
                <a:latin typeface="Dosis SemiBold" pitchFamily="2" charset="0"/>
              </a:rPr>
              <a:t>parce que </a:t>
            </a:r>
            <a:r>
              <a:rPr lang="fr-FR" sz="3600" b="1" dirty="0">
                <a:solidFill>
                  <a:srgbClr val="00ACA4"/>
                </a:solidFill>
                <a:latin typeface="Dosis SemiBold" pitchFamily="2" charset="0"/>
              </a:rPr>
              <a:t>je voudrais devenir écrivain.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13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0E877-89DE-B8BC-48C9-BC2C9F21A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F212FD-F11C-2BA8-F9E4-5637DCEBA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Ensuite, je me pose une autre question. Comment je trouve les sciences ? Qui veut me donner des propositions ? Levez la main.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2041AFE-D372-9B97-BD65-EBD6CF43D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421DA3C-E3E2-E661-3D82-393C1A891936}"/>
              </a:ext>
            </a:extLst>
          </p:cNvPr>
          <p:cNvSpPr txBox="1"/>
          <p:nvPr/>
        </p:nvSpPr>
        <p:spPr>
          <a:xfrm>
            <a:off x="1025235" y="2938481"/>
            <a:ext cx="713509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3200" dirty="0">
                <a:solidFill>
                  <a:srgbClr val="00ACA4"/>
                </a:solidFill>
                <a:latin typeface="Dosis SemiBold" pitchFamily="2" charset="0"/>
              </a:rPr>
              <a:t>Comment je trouve </a:t>
            </a:r>
            <a:r>
              <a:rPr lang="fr-FR" sz="3200" b="1" dirty="0">
                <a:solidFill>
                  <a:srgbClr val="424D7B"/>
                </a:solidFill>
                <a:latin typeface="Dosis SemiBold" pitchFamily="2" charset="0"/>
              </a:rPr>
              <a:t>les sciences </a:t>
            </a:r>
            <a:r>
              <a:rPr lang="fr-FR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Dosis SemiBold" pitchFamily="2" charset="0"/>
              </a:rPr>
              <a:t>?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06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412F8-8D8C-A045-7689-2ADD8B9A3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ECF5C3-4771-340A-884D-77761F886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Une réponse peut être : Je trouve que les sciences sont utiles.  Mais je peux aussi dire : Je trouve que les sciences sont amusantes.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0442D92-C757-7976-11EE-CA969924D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AA0F7B3-4A6D-31E6-E735-551B270E4872}"/>
              </a:ext>
            </a:extLst>
          </p:cNvPr>
          <p:cNvSpPr txBox="1"/>
          <p:nvPr/>
        </p:nvSpPr>
        <p:spPr>
          <a:xfrm>
            <a:off x="1239529" y="2130567"/>
            <a:ext cx="6664942" cy="2596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457200">
              <a:lnSpc>
                <a:spcPct val="150000"/>
              </a:lnSpc>
              <a:defRPr/>
            </a:pPr>
            <a:r>
              <a:rPr lang="fr-FR" sz="2800" b="1" dirty="0">
                <a:solidFill>
                  <a:schemeClr val="tx2"/>
                </a:solidFill>
                <a:latin typeface="Dosis SemiBold" pitchFamily="2" charset="0"/>
              </a:rPr>
              <a:t>À mon avis, la meilleure matière à l’école est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le français </a:t>
            </a:r>
            <a:r>
              <a:rPr lang="fr-FR" sz="2800" b="1" dirty="0">
                <a:solidFill>
                  <a:schemeClr val="tx2"/>
                </a:solidFill>
                <a:latin typeface="Dosis SemiBold" pitchFamily="2" charset="0"/>
              </a:rPr>
              <a:t>parce que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je voudrais devenir écrivain. </a:t>
            </a: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Je trouve que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les sciences sont utiles.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89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547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 (e)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4CDF0-A6F9-63C0-30A9-00BD7E845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0E19E2-553F-36B0-96D2-2515F272C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Ensuite, je me pose une autre question :  Pourquoi ?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me donner des propositions ? Levez la main.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AFBE5DE-3178-42EE-A017-B428C6926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3C4E0D3-A588-66A4-BCA7-5E21C7AC14EA}"/>
              </a:ext>
            </a:extLst>
          </p:cNvPr>
          <p:cNvSpPr txBox="1"/>
          <p:nvPr/>
        </p:nvSpPr>
        <p:spPr>
          <a:xfrm>
            <a:off x="532033" y="2690336"/>
            <a:ext cx="807993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Pourquoi 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?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04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ABB2B-8680-D83E-B862-FBA762F69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BC11E1-9D68-159B-0D92-FED189C53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Une réponse peut être : parce qu’elle nous aide à trouver des solutions.  Mais je peux aussi dire : parce qu’on teste beaucoup de choses.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5FE9DF4-2A13-6B8D-465F-C58062490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8670B05-4B14-BA75-7590-7CAF34D7E2EF}"/>
              </a:ext>
            </a:extLst>
          </p:cNvPr>
          <p:cNvSpPr txBox="1"/>
          <p:nvPr/>
        </p:nvSpPr>
        <p:spPr>
          <a:xfrm>
            <a:off x="1239529" y="2130567"/>
            <a:ext cx="6664942" cy="3243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457200">
              <a:lnSpc>
                <a:spcPct val="150000"/>
              </a:lnSpc>
              <a:defRPr/>
            </a:pPr>
            <a:r>
              <a:rPr lang="fr-FR" sz="2800" b="1" dirty="0">
                <a:solidFill>
                  <a:schemeClr val="tx2"/>
                </a:solidFill>
                <a:latin typeface="Dosis SemiBold" pitchFamily="2" charset="0"/>
              </a:rPr>
              <a:t>À mon avis, la meilleure matière à l’école est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le français </a:t>
            </a:r>
            <a:r>
              <a:rPr lang="fr-FR" sz="2800" b="1" dirty="0">
                <a:solidFill>
                  <a:schemeClr val="tx2"/>
                </a:solidFill>
                <a:latin typeface="Dosis SemiBold" pitchFamily="2" charset="0"/>
              </a:rPr>
              <a:t>parce que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je voudrais devenir écrivain. </a:t>
            </a: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Je trouve que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les sciences sont utiles </a:t>
            </a: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parce qu’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elles nous aident à trouver des solutions.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43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C9037-8D8C-7420-A292-3BAB2126F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6AE3A0-7A77-8275-84E7-87D81F94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je peux écrire mon paragraphe complet.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C269DC3-0734-C489-8E8B-7519389EE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88755EF-9BEE-ABD8-E202-3B4037D828C4}"/>
              </a:ext>
            </a:extLst>
          </p:cNvPr>
          <p:cNvSpPr txBox="1"/>
          <p:nvPr/>
        </p:nvSpPr>
        <p:spPr>
          <a:xfrm>
            <a:off x="1239529" y="2130567"/>
            <a:ext cx="6664942" cy="3243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457200">
              <a:lnSpc>
                <a:spcPct val="150000"/>
              </a:lnSpc>
              <a:defRPr/>
            </a:pPr>
            <a:r>
              <a:rPr lang="fr-FR" sz="2800" b="1" dirty="0">
                <a:solidFill>
                  <a:schemeClr val="tx2"/>
                </a:solidFill>
                <a:latin typeface="Dosis SemiBold" pitchFamily="2" charset="0"/>
              </a:rPr>
              <a:t>À mon avis, la meilleure matière à l’école est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le français </a:t>
            </a:r>
            <a:r>
              <a:rPr lang="fr-FR" sz="2800" b="1" dirty="0">
                <a:solidFill>
                  <a:schemeClr val="tx2"/>
                </a:solidFill>
                <a:latin typeface="Dosis SemiBold" pitchFamily="2" charset="0"/>
              </a:rPr>
              <a:t>parce que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je voudrais devenir écrivain. </a:t>
            </a: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Je trouve que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les sciences sont utiles </a:t>
            </a:r>
            <a:r>
              <a:rPr lang="fr-FR" sz="2800" b="1" dirty="0">
                <a:solidFill>
                  <a:srgbClr val="4B5377"/>
                </a:solidFill>
                <a:latin typeface="Dosis SemiBold" pitchFamily="2" charset="0"/>
              </a:rPr>
              <a:t>parce qu’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elles nous aident à trouver des solutions.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92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C4E7F-021F-1FFC-7287-F38400994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9549E5-9498-3582-F795-37DF958D8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Retenez bien. Pour écrire le paragraphe, je me suis posé les questions suivantes :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3CAA82A-F2A5-3162-510A-64E0D9C1F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15728D1-9E44-C206-7012-AB124E815AB1}"/>
              </a:ext>
            </a:extLst>
          </p:cNvPr>
          <p:cNvSpPr txBox="1"/>
          <p:nvPr/>
        </p:nvSpPr>
        <p:spPr>
          <a:xfrm>
            <a:off x="1167070" y="2239397"/>
            <a:ext cx="6718091" cy="2596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Quelle est la meilleure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matière à l’école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?</a:t>
            </a:r>
          </a:p>
          <a:p>
            <a:pPr marL="514350" marR="0" lvl="0" indent="-5143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Pourquoi </a:t>
            </a:r>
            <a:r>
              <a:rPr lang="fr-FR" sz="28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je pense cela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Comment</a:t>
            </a:r>
            <a:r>
              <a:rPr kumimoji="0" lang="fr-FR" sz="2800" b="1" i="0" u="none" strike="noStrike" kern="1200" cap="none" spc="0" normalizeH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kumimoji="0" lang="fr-FR" sz="28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 </a:t>
            </a:r>
            <a:r>
              <a:rPr lang="fr-FR" sz="28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trouve les sciences ?</a:t>
            </a:r>
          </a:p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Pourquoi</a:t>
            </a:r>
            <a:r>
              <a:rPr lang="fr-FR" sz="28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63557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D79E0-DAF6-039C-8593-F229501A6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1A4F829-FD50-7C61-1347-C0340F7A2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 Vous allez écrire un paragraphe en vous posant les mêmes questions.  Je vais circuler entre les rangs pour vous aider.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73E930D-7ABF-1AD4-01C4-A112A211F6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724699" y="2812311"/>
            <a:ext cx="2296944" cy="1691502"/>
          </a:xfrm>
          <a:prstGeom prst="roundRect">
            <a:avLst>
              <a:gd name="adj" fmla="val 6988"/>
            </a:avLst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A75B7EF-D2AC-8BCD-8752-E256876B7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03541A9-2E79-1952-AAD6-16D3AFCBEC7C}"/>
              </a:ext>
            </a:extLst>
          </p:cNvPr>
          <p:cNvSpPr txBox="1"/>
          <p:nvPr/>
        </p:nvSpPr>
        <p:spPr>
          <a:xfrm>
            <a:off x="3402270" y="2622529"/>
            <a:ext cx="6718091" cy="188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tabLst/>
              <a:defRPr/>
            </a:pPr>
            <a:r>
              <a:rPr lang="fr-FR" sz="2000" b="1" dirty="0">
                <a:solidFill>
                  <a:srgbClr val="00ACA4"/>
                </a:solidFill>
                <a:latin typeface="Dosis SemiBold" pitchFamily="2" charset="0"/>
              </a:rPr>
              <a:t>Quelle est la meilleure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matière à l’école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?</a:t>
            </a:r>
          </a:p>
          <a:p>
            <a:pPr marL="514350" marR="0" lvl="0" indent="-5143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Pourquoi </a:t>
            </a:r>
            <a:r>
              <a:rPr lang="fr-FR" sz="2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je pense cela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Comment</a:t>
            </a:r>
            <a:r>
              <a:rPr kumimoji="0" lang="fr-FR" sz="2000" b="1" i="0" u="none" strike="noStrike" kern="1200" cap="none" spc="0" normalizeH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kumimoji="0" lang="fr-FR" sz="20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 </a:t>
            </a:r>
            <a:r>
              <a:rPr lang="fr-FR" sz="2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trouve les sciences ?</a:t>
            </a:r>
          </a:p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000" b="1" dirty="0">
                <a:solidFill>
                  <a:srgbClr val="00ACA4"/>
                </a:solidFill>
                <a:latin typeface="Dosis SemiBold" pitchFamily="2" charset="0"/>
              </a:rPr>
              <a:t>Pourquoi</a:t>
            </a:r>
            <a:r>
              <a:rPr lang="fr-FR" sz="2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28894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92BAB-1624-4899-587F-E9E663578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FC8CD87-8B9F-CF8B-540C-9B7DB10E8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son paragraphe ?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FFD1E87-ED62-FC07-BFD5-20AB7491E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26AC52B-768A-75F3-4286-F808D5622C5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50000"/>
          <a:stretch>
            <a:fillRect/>
          </a:stretch>
        </p:blipFill>
        <p:spPr>
          <a:xfrm>
            <a:off x="2787114" y="1806341"/>
            <a:ext cx="2824413" cy="3765884"/>
          </a:xfrm>
          <a:prstGeom prst="roundRect">
            <a:avLst>
              <a:gd name="adj" fmla="val 29622"/>
            </a:avLst>
          </a:prstGeom>
        </p:spPr>
      </p:pic>
    </p:spTree>
    <p:extLst>
      <p:ext uri="{BB962C8B-B14F-4D97-AF65-F5344CB8AC3E}">
        <p14:creationId xmlns:p14="http://schemas.microsoft.com/office/powerpoint/2010/main" val="180290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55795-983E-BBF6-1811-6FC4C2192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87700" y="1422400"/>
            <a:ext cx="2717800" cy="5064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C2B5D613-32AB-C64C-1CE5-2F47B07BD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Notez les devoirs à faire à la maison. Vous allez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écrire un autre paragraphe sur votre cahier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54D7A90-61BD-987B-3FE8-81F56C72DD26}"/>
              </a:ext>
            </a:extLst>
          </p:cNvPr>
          <p:cNvSpPr/>
          <p:nvPr/>
        </p:nvSpPr>
        <p:spPr>
          <a:xfrm>
            <a:off x="2997093" y="5147734"/>
            <a:ext cx="3197895" cy="1199608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1B565B9-D78D-0058-4FE3-ECE8214AD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8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55795-983E-BBF6-1811-6FC4C2192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C2B5D613-32AB-C64C-1CE5-2F47B07BD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bientôt.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majd_wave">
            <a:hlinkClick r:id="" action="ppaction://media"/>
            <a:extLst>
              <a:ext uri="{FF2B5EF4-FFF2-40B4-BE49-F238E27FC236}">
                <a16:creationId xmlns:a16="http://schemas.microsoft.com/office/drawing/2014/main" id="{1DE21FE7-04B5-9388-F121-EAF5887FB9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573693" y="2168994"/>
            <a:ext cx="1996613" cy="3549535"/>
          </a:xfrm>
          <a:prstGeom prst="rect">
            <a:avLst/>
          </a:prstGeom>
        </p:spPr>
      </p:pic>
      <p:pic>
        <p:nvPicPr>
          <p:cNvPr id="4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DCA9922-AD8A-A41B-224D-1680738B7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8062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284F3-D799-44A3-6890-E12EECD40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5B14CB7-DF56-F9ED-81ED-1C41AA2D1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9C4A71E-6CBA-61F0-8C68-CBC8C764F059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ADEC6A7-04DF-1F3C-3B87-BC6897C22AC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FB39C44-A888-992B-8DCA-081AFF191A8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C43B02B-4BDC-E85A-7757-30C42AF40C2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1851" y="2518966"/>
            <a:ext cx="1697038" cy="2497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42212" y="2596737"/>
            <a:ext cx="1325386" cy="1988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77510" y="2541320"/>
            <a:ext cx="1348049" cy="2278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5734" y="2557690"/>
            <a:ext cx="1608666" cy="2234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9633" y="2396795"/>
            <a:ext cx="1764968" cy="2547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0301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42277" y="2254591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8277" y="2002591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Mots avec difficultés </a:t>
            </a:r>
          </a:p>
        </p:txBody>
      </p:sp>
      <p:sp>
        <p:nvSpPr>
          <p:cNvPr id="46" name="Espace réservé du texte 5">
            <a:extLst>
              <a:ext uri="{FF2B5EF4-FFF2-40B4-BE49-F238E27FC236}">
                <a16:creationId xmlns:a16="http://schemas.microsoft.com/office/drawing/2014/main" id="{67D9A63D-4C1E-8D0F-095E-C18E85B50D54}"/>
              </a:ext>
            </a:extLst>
          </p:cNvPr>
          <p:cNvSpPr txBox="1">
            <a:spLocks/>
          </p:cNvSpPr>
          <p:nvPr/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64000" y="2381614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Présentation du vocabulaire 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Exploitation du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Activités de vocabulaire sur livret</a:t>
              </a:r>
            </a:p>
          </p:txBody>
        </p:sp>
      </p:grp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628649" y="5220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844649" y="4968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808649" y="5419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Phrases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D821F4D-459F-10F8-037F-9FC307E6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040" y="3491702"/>
            <a:ext cx="3828620" cy="1365622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4989472" y="2447702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 ( fluidité et compréhension)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4915350" y="3489872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4989472" y="4082744"/>
            <a:ext cx="3831420" cy="50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Texte 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5D6530E-68DE-A2B9-480C-9C3941ECB5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2198645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Écrire un texte.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21199" y="2300287"/>
            <a:ext cx="2350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Prise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119602" y="2695829"/>
            <a:ext cx="547419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Prendre la parole pour exprimer ses préférences et justifier.</a:t>
            </a:r>
          </a:p>
        </p:txBody>
      </p:sp>
      <p:pic>
        <p:nvPicPr>
          <p:cNvPr id="18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FC2C316-C735-1DBC-7F15-2DC4D5019C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16796" y="1935719"/>
            <a:ext cx="540000" cy="540000"/>
          </a:xfrm>
          <a:prstGeom prst="rect">
            <a:avLst/>
          </a:prstGeom>
          <a:noFill/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F4072A8C-CA17-E815-A0C0-21BF3F80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5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E0C5CD2-C847-A7AF-29FD-8B49694789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4974" y="3647087"/>
            <a:ext cx="540000" cy="5400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7C63FCF6-6D92-2819-8A99-139755A08E12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D6AFD9-1143-CE49-A11B-2285028BB4AF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DBBF173-B72D-4EB5-311C-E7E1A179B08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5DCC63CD-F096-45F5-2666-90C2BABB0681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6DEEF793-A705-420A-2C4F-10D51163E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Nada-Wave">
            <a:hlinkClick r:id="" action="ppaction://media"/>
            <a:extLst>
              <a:ext uri="{FF2B5EF4-FFF2-40B4-BE49-F238E27FC236}">
                <a16:creationId xmlns:a16="http://schemas.microsoft.com/office/drawing/2014/main" id="{D04F33B5-B473-67D6-4A24-0FDAF03BB1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604823" y="2222899"/>
            <a:ext cx="2277239" cy="3636784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40B090C4-BCD9-D3FA-1825-B68D598A7D1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rcRect b="1605"/>
          <a:stretch>
            <a:fillRect/>
          </a:stretch>
        </p:blipFill>
        <p:spPr>
          <a:xfrm>
            <a:off x="2492943" y="2215633"/>
            <a:ext cx="2079057" cy="3636784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BEFDF2E-3DCB-7E67-7E72-36E9061BD2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8171188-1B2E-67CE-5D26-EE10849FD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FD0C4CBB-54CE-1745-BECE-79A80B442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Aujourd’hui, nous allons apprendre à parler de nos préférences et justifier nos choix.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C50C200-7498-F16D-3F62-B994AA64D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5143609-6703-C9A9-BE3A-14FA845818C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27933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2BF21-3E87-08A8-01ED-95DD0081E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47223FC-B035-7D23-5EB0-487DB697A7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18F34C7E-11CA-4C3C-B337-AFAF842DE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vidéo. 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875EA0F-5770-3353-C127-8862F5E9BB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5_P2_W3_S5 (oral)">
            <a:hlinkClick r:id="" action="ppaction://media"/>
            <a:extLst>
              <a:ext uri="{FF2B5EF4-FFF2-40B4-BE49-F238E27FC236}">
                <a16:creationId xmlns:a16="http://schemas.microsoft.com/office/drawing/2014/main" id="{D414A3FA-A338-BAA1-ACE1-645B3EFB2A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800" y="1931400"/>
            <a:ext cx="7414400" cy="41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645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5.xml><?xml version="1.0" encoding="utf-8"?>
<a:theme xmlns:a="http://schemas.openxmlformats.org/drawingml/2006/main" name="2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10060</TotalTime>
  <Words>1126</Words>
  <Application>Microsoft Office PowerPoint</Application>
  <PresentationFormat>Affichage à l'écran (4:3)</PresentationFormat>
  <Paragraphs>115</Paragraphs>
  <Slides>37</Slides>
  <Notes>2</Notes>
  <HiddenSlides>0</HiddenSlides>
  <MMClips>6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37</vt:i4>
      </vt:variant>
    </vt:vector>
  </HeadingPairs>
  <TitlesOfParts>
    <vt:vector size="61" baseType="lpstr">
      <vt:lpstr>Calibri</vt:lpstr>
      <vt:lpstr>Dosis Medium</vt:lpstr>
      <vt:lpstr>Aptos</vt:lpstr>
      <vt:lpstr>Arial</vt:lpstr>
      <vt:lpstr>Dosis</vt:lpstr>
      <vt:lpstr>Wingdings</vt:lpstr>
      <vt:lpstr>Dosis ExtraBold</vt:lpstr>
      <vt:lpstr>Dosis SemiBold</vt:lpstr>
      <vt:lpstr>Aptos Display</vt:lpstr>
      <vt:lpstr>2_Conception personnalisée</vt:lpstr>
      <vt:lpstr>00_Env-Enseignant</vt:lpstr>
      <vt:lpstr>Oral</vt:lpstr>
      <vt:lpstr>Lecture</vt:lpstr>
      <vt:lpstr>Ecriture</vt:lpstr>
      <vt:lpstr>1_Lecture</vt:lpstr>
      <vt:lpstr>1_Oral</vt:lpstr>
      <vt:lpstr>3_Conception personnalisée</vt:lpstr>
      <vt:lpstr>3_New Voc_01-Présentation</vt:lpstr>
      <vt:lpstr>4_New Voc_01-Livret</vt:lpstr>
      <vt:lpstr>1_Ecriture</vt:lpstr>
      <vt:lpstr>2_Lecture</vt:lpstr>
      <vt:lpstr>3_Lecture</vt:lpstr>
      <vt:lpstr>Thème Office</vt:lpstr>
      <vt:lpstr>2_Oral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5</vt:lpstr>
      <vt:lpstr>Bonjour les enfants !  La leçon de français commence maintenant.</vt:lpstr>
      <vt:lpstr>Aujourd’hui, nous allons apprendre à parler de nos préférences et justifier nos choix.</vt:lpstr>
      <vt:lpstr>Lecture de la vidéo. </vt:lpstr>
      <vt:lpstr>Maintenant, on va prendre la parole pour parler de nos préférences et justifier nos choix. On va le faire en 3 étapes. Soyez attentifs. </vt:lpstr>
      <vt:lpstr>Etape 1. Je vais vous expliquer la situation. </vt:lpstr>
      <vt:lpstr>Etape 2.  Chacun réfléchit silencieusement à ce qu’il va dire dans sa prise de parole.</vt:lpstr>
      <vt:lpstr>Etape 3. C’est à vous de prendre la parole maintenant. Qui veut passer au tableau ? </vt:lpstr>
      <vt:lpstr>Présentation PowerPoint</vt:lpstr>
      <vt:lpstr>Plan de la séance  5 </vt:lpstr>
      <vt:lpstr>Lisez et observez ce texte silencieusement. Après, on va faire une dictée. </vt:lpstr>
      <vt:lpstr>Prenez vos cahiers. Tenez-vous prêts. La dictée va commencer .</vt:lpstr>
      <vt:lpstr>Dictée en cours. Première lecture.</vt:lpstr>
      <vt:lpstr>Dictée en cours. Deuxième lecture. </vt:lpstr>
      <vt:lpstr>Je vais refaire la dictée. </vt:lpstr>
      <vt:lpstr>Corrigez. </vt:lpstr>
      <vt:lpstr>Qui veut expliquer ce paragraphe dans sa langue ? </vt:lpstr>
      <vt:lpstr>Maintenant, on va apprendre à écrire un paragraphe semblable en commençant par l’expression : à mon avis….</vt:lpstr>
      <vt:lpstr>Je commence par me poser une question : Quelle est la meilleure matière à l’école ?  Qui veut me donner des propositions ? Levez la main. </vt:lpstr>
      <vt:lpstr>Il y a plusieurs réponses possibles. Une réponse peut être : À mon avis, la meilleure matière à l’école est le français.   Mais je peux dire aussi :  À mon avis, la meilleure matière à l’école est l’histoire. </vt:lpstr>
      <vt:lpstr>Après, je me pose une autre question « pourquoi je pense cela ? »  Qui veut me donner des propositions ? Levez la main.  </vt:lpstr>
      <vt:lpstr>Une réponse peut être :  parce que je voudrais devenir écrivain.. Mais je peux dire aussi : parce que j’aime lire des textes.</vt:lpstr>
      <vt:lpstr>Ensuite, je me pose une autre question. Comment je trouve les sciences ? Qui veut me donner des propositions ? Levez la main. </vt:lpstr>
      <vt:lpstr>Une réponse peut être : Je trouve que les sciences sont utiles.  Mais je peux aussi dire : Je trouve que les sciences sont amusantes.</vt:lpstr>
      <vt:lpstr>Ensuite, je me pose une autre question :  Pourquoi ? Qui veut me donner des propositions ? Levez la main. </vt:lpstr>
      <vt:lpstr>Une réponse peut être : parce qu’elle nous aide à trouver des solutions.  Mais je peux aussi dire : parce qu’on teste beaucoup de choses.</vt:lpstr>
      <vt:lpstr>Maintenant, je peux écrire mon paragraphe complet.</vt:lpstr>
      <vt:lpstr>Retenez bien. Pour écrire le paragraphe, je me suis posé les questions suivantes : </vt:lpstr>
      <vt:lpstr>Prenez vos cahiers. Vous allez écrire un paragraphe en vous posant les mêmes questions.  Je vais circuler entre les rangs pour vous aider. </vt:lpstr>
      <vt:lpstr>Qui veut lire son paragraphe ? </vt:lpstr>
      <vt:lpstr>Notez les devoirs à faire à la maison. Vous allez écrire un autre paragraphe sur votre cahier.</vt:lpstr>
      <vt:lpstr>La séance d’aujourd’hui est terminée. À bientôt.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Adam Hakim</dc:creator>
  <cp:lastModifiedBy>KHALID.RAMNI</cp:lastModifiedBy>
  <cp:revision>35</cp:revision>
  <cp:lastPrinted>2025-08-13T10:11:39Z</cp:lastPrinted>
  <dcterms:created xsi:type="dcterms:W3CDTF">2025-08-01T12:31:49Z</dcterms:created>
  <dcterms:modified xsi:type="dcterms:W3CDTF">2026-01-01T17:13:55Z</dcterms:modified>
</cp:coreProperties>
</file>