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8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9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0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11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3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</p:sldMasterIdLst>
  <p:notesMasterIdLst>
    <p:notesMasterId r:id="rId69"/>
  </p:notesMasterIdLst>
  <p:sldIdLst>
    <p:sldId id="257" r:id="rId15"/>
    <p:sldId id="1029" r:id="rId16"/>
    <p:sldId id="951" r:id="rId17"/>
    <p:sldId id="1225" r:id="rId18"/>
    <p:sldId id="728" r:id="rId19"/>
    <p:sldId id="1098" r:id="rId20"/>
    <p:sldId id="1184" r:id="rId21"/>
    <p:sldId id="1147" r:id="rId22"/>
    <p:sldId id="1226" r:id="rId23"/>
    <p:sldId id="1227" r:id="rId24"/>
    <p:sldId id="1159" r:id="rId25"/>
    <p:sldId id="1228" r:id="rId26"/>
    <p:sldId id="1164" r:id="rId27"/>
    <p:sldId id="1165" r:id="rId28"/>
    <p:sldId id="1124" r:id="rId29"/>
    <p:sldId id="1229" r:id="rId30"/>
    <p:sldId id="1230" r:id="rId31"/>
    <p:sldId id="1231" r:id="rId32"/>
    <p:sldId id="1095" r:id="rId33"/>
    <p:sldId id="1232" r:id="rId34"/>
    <p:sldId id="1233" r:id="rId35"/>
    <p:sldId id="1234" r:id="rId36"/>
    <p:sldId id="1235" r:id="rId37"/>
    <p:sldId id="1236" r:id="rId38"/>
    <p:sldId id="1092" r:id="rId39"/>
    <p:sldId id="1156" r:id="rId40"/>
    <p:sldId id="1035" r:id="rId41"/>
    <p:sldId id="715" r:id="rId42"/>
    <p:sldId id="1205" r:id="rId43"/>
    <p:sldId id="1207" r:id="rId44"/>
    <p:sldId id="1206" r:id="rId45"/>
    <p:sldId id="1088" r:id="rId46"/>
    <p:sldId id="1210" r:id="rId47"/>
    <p:sldId id="1211" r:id="rId48"/>
    <p:sldId id="1238" r:id="rId49"/>
    <p:sldId id="1103" r:id="rId50"/>
    <p:sldId id="716" r:id="rId51"/>
    <p:sldId id="1239" r:id="rId52"/>
    <p:sldId id="1217" r:id="rId53"/>
    <p:sldId id="1105" r:id="rId54"/>
    <p:sldId id="1106" r:id="rId55"/>
    <p:sldId id="664" r:id="rId56"/>
    <p:sldId id="1240" r:id="rId57"/>
    <p:sldId id="1218" r:id="rId58"/>
    <p:sldId id="1219" r:id="rId59"/>
    <p:sldId id="1221" r:id="rId60"/>
    <p:sldId id="1242" r:id="rId61"/>
    <p:sldId id="1241" r:id="rId62"/>
    <p:sldId id="1222" r:id="rId63"/>
    <p:sldId id="1223" r:id="rId64"/>
    <p:sldId id="1224" r:id="rId65"/>
    <p:sldId id="1220" r:id="rId66"/>
    <p:sldId id="1214" r:id="rId67"/>
    <p:sldId id="1215" r:id="rId68"/>
  </p:sldIdLst>
  <p:sldSz cx="9144000" cy="6858000" type="screen4x3"/>
  <p:notesSz cx="6735763" cy="9866313"/>
  <p:embeddedFontLst>
    <p:embeddedFont>
      <p:font typeface="Dosis" pitchFamily="2" charset="0"/>
      <p:regular r:id="rId70"/>
      <p:bold r:id="rId71"/>
    </p:embeddedFont>
    <p:embeddedFont>
      <p:font typeface="Dosis ExtraBold" pitchFamily="2" charset="0"/>
      <p:bold r:id="rId72"/>
    </p:embeddedFont>
    <p:embeddedFont>
      <p:font typeface="Dosis Medium" pitchFamily="2" charset="0"/>
      <p:regular r:id="rId73"/>
      <p:bold r:id="rId74"/>
    </p:embeddedFont>
    <p:embeddedFont>
      <p:font typeface="Dosis SemiBold" pitchFamily="2" charset="0"/>
      <p:regular r:id="rId75"/>
      <p:bold r:id="rId76"/>
    </p:embeddedFont>
    <p:embeddedFont>
      <p:font typeface="Mistral" panose="03090702030407020403" pitchFamily="66" charset="0"/>
      <p:regular r:id="rId7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196B1"/>
    <a:srgbClr val="4B5377"/>
    <a:srgbClr val="424D7B"/>
    <a:srgbClr val="565F88"/>
    <a:srgbClr val="2AB6D7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251A3D-6856-4DA1-8089-C648E0B4738A}" v="70" dt="2025-12-13T23:47:17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6" autoAdjust="0"/>
    <p:restoredTop sz="95363" autoAdjust="0"/>
  </p:normalViewPr>
  <p:slideViewPr>
    <p:cSldViewPr snapToGrid="0">
      <p:cViewPr varScale="1">
        <p:scale>
          <a:sx n="57" d="100"/>
          <a:sy n="57" d="100"/>
        </p:scale>
        <p:origin x="1602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microsoft.com/office/2018/10/relationships/authors" Target="authors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font" Target="fonts/font5.fntdata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microsoft.com/office/2016/11/relationships/changesInfo" Target="changesInfos/changesInfo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font" Target="fonts/font3.fntdata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font" Target="fonts/font4.fntdata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font" Target="fonts/font7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Oukessou" userId="2ba0886a528e3cd3" providerId="LiveId" clId="{4B3F8389-75E1-42FB-9919-03C677484F8B}"/>
    <pc:docChg chg="undo custSel modSld">
      <pc:chgData name="Hassan Oukessou" userId="2ba0886a528e3cd3" providerId="LiveId" clId="{4B3F8389-75E1-42FB-9919-03C677484F8B}" dt="2025-12-14T00:05:11.755" v="96" actId="207"/>
      <pc:docMkLst>
        <pc:docMk/>
      </pc:docMkLst>
      <pc:sldChg chg="modSp mod">
        <pc:chgData name="Hassan Oukessou" userId="2ba0886a528e3cd3" providerId="LiveId" clId="{4B3F8389-75E1-42FB-9919-03C677484F8B}" dt="2025-12-14T00:05:11.755" v="96" actId="207"/>
        <pc:sldMkLst>
          <pc:docMk/>
          <pc:sldMk cId="1502274348" sldId="689"/>
        </pc:sldMkLst>
        <pc:spChg chg="mod">
          <ac:chgData name="Hassan Oukessou" userId="2ba0886a528e3cd3" providerId="LiveId" clId="{4B3F8389-75E1-42FB-9919-03C677484F8B}" dt="2025-12-14T00:05:11.755" v="96" actId="207"/>
          <ac:spMkLst>
            <pc:docMk/>
            <pc:sldMk cId="1502274348" sldId="689"/>
            <ac:spMk id="2" creationId="{5330B7BA-C657-4500-9080-BFC92F4BC7F6}"/>
          </ac:spMkLst>
        </pc:spChg>
      </pc:sldChg>
      <pc:sldChg chg="modSp mod">
        <pc:chgData name="Hassan Oukessou" userId="2ba0886a528e3cd3" providerId="LiveId" clId="{4B3F8389-75E1-42FB-9919-03C677484F8B}" dt="2025-12-14T00:04:16.369" v="92" actId="20577"/>
        <pc:sldMkLst>
          <pc:docMk/>
          <pc:sldMk cId="2351984578" sldId="716"/>
        </pc:sldMkLst>
        <pc:spChg chg="mod">
          <ac:chgData name="Hassan Oukessou" userId="2ba0886a528e3cd3" providerId="LiveId" clId="{4B3F8389-75E1-42FB-9919-03C677484F8B}" dt="2025-12-14T00:04:16.369" v="92" actId="20577"/>
          <ac:spMkLst>
            <pc:docMk/>
            <pc:sldMk cId="2351984578" sldId="716"/>
            <ac:spMk id="9" creationId="{FC8A6D36-C3AA-5240-7E56-A2A4CF07207D}"/>
          </ac:spMkLst>
        </pc:spChg>
      </pc:sldChg>
      <pc:sldChg chg="modSp mod">
        <pc:chgData name="Hassan Oukessou" userId="2ba0886a528e3cd3" providerId="LiveId" clId="{4B3F8389-75E1-42FB-9919-03C677484F8B}" dt="2025-12-14T00:03:53.365" v="88" actId="20577"/>
        <pc:sldMkLst>
          <pc:docMk/>
          <pc:sldMk cId="2006220512" sldId="1169"/>
        </pc:sldMkLst>
        <pc:spChg chg="mod">
          <ac:chgData name="Hassan Oukessou" userId="2ba0886a528e3cd3" providerId="LiveId" clId="{4B3F8389-75E1-42FB-9919-03C677484F8B}" dt="2025-12-14T00:03:53.365" v="88" actId="20577"/>
          <ac:spMkLst>
            <pc:docMk/>
            <pc:sldMk cId="2006220512" sldId="1169"/>
            <ac:spMk id="5" creationId="{017DAB81-C9E1-66FD-AA70-A73FB1FECDF2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53E9-10A7-4137-8756-2E7D33D15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A5F3F9-032C-F460-8565-49C8E28F16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DD33519-585A-132D-1FBC-B9DB7AA9A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897B9B9-70DA-D487-8EF4-5E2A3F1DAE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132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015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32A792-D517-91B5-610E-914CBF5B5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A87220A-40C6-5618-6C5D-B0A0BEDD77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4722FE3-7D7B-9546-B6FC-A70A1F602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89B2B8-EF1C-726F-5FB9-BF121CBB4F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717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332B59-2C64-721F-9B27-7ABD6AA2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C1CF37D-3A30-A742-F47F-E6A4C43696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325AFC0-FE7F-5F69-82E8-C9750DDBE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72F12D4-6F60-7F16-D36A-BE1D2288B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413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04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8B927-CD3F-DE6A-B946-DF29DB9F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58A21F4-3DBB-FB4C-EC03-48666E64D8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9E2BD55-9507-562F-A8ED-E3687C5B3B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393C91A-8193-12A1-F841-8C9115FF36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fr-M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885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42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8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99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06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82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61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0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67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 cstate="print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68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88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106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e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9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3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14.jpeg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3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3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52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1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60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pPr/>
              <a:t>02/01/2026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pPr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3187491" y="17464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R2VISION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747950" y="177498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offerte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E12F176-5044-B2CA-7AFB-598382263C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874" y="233099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614FBDE-F6BA-7DF8-3842-E1F97D3349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634" y="241965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6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png"/><Relationship Id="rId5" Type="http://schemas.openxmlformats.org/officeDocument/2006/relationships/image" Target="../media/image43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4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4.png"/><Relationship Id="rId4" Type="http://schemas.openxmlformats.org/officeDocument/2006/relationships/image" Target="../media/image54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6.png"/><Relationship Id="rId7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customXml" Target="../ink/ink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customXml" Target="../ink/ink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customXml" Target="../ink/ink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customXml" Target="../ink/ink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customXml" Target="../ink/ink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7.png"/><Relationship Id="rId5" Type="http://schemas.openxmlformats.org/officeDocument/2006/relationships/image" Target="../media/image59.png"/><Relationship Id="rId4" Type="http://schemas.openxmlformats.org/officeDocument/2006/relationships/customXml" Target="../ink/ink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4.xml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1.png"/><Relationship Id="rId5" Type="http://schemas.openxmlformats.org/officeDocument/2006/relationships/image" Target="../media/image70.gif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2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0.gif"/><Relationship Id="rId5" Type="http://schemas.openxmlformats.org/officeDocument/2006/relationships/image" Target="../media/image69.png"/><Relationship Id="rId4" Type="http://schemas.openxmlformats.org/officeDocument/2006/relationships/notesSlide" Target="../notesSlides/notesSlide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media" Target="../media/media2.mp4"/><Relationship Id="rId7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0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2.mp4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Image 4" descr="FR_N5_P2_W3_S6_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171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écrivain – découvrir – une expérience – le meilleur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 ingénieur -  devenir.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Un écrivain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Devenir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Découvrir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 meilleur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>
                <a:latin typeface="Dosis SemiBold" pitchFamily="2" charset="0"/>
              </a:rPr>
              <a:t>Un ingénieur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Une expérience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03" y="4262309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02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E4073B2D-D964-B231-825F-147B9E3AC9F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A6BCE526-713A-8580-5E25-C087E523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11D0F6F-7E6D-80B1-2225-F036FCA17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Expliquer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909" y="5806526"/>
            <a:ext cx="3304173" cy="25529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Les mathématiques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Le français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67EB8E-5530-A444-983D-2CD9F351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La leçon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937082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L’arabe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318637" y="349905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Les sciences </a:t>
            </a:r>
          </a:p>
        </p:txBody>
      </p:sp>
      <p:pic>
        <p:nvPicPr>
          <p:cNvPr id="4" name="Image 3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4110676"/>
            <a:ext cx="1489344" cy="1627277"/>
          </a:xfrm>
          <a:prstGeom prst="rect">
            <a:avLst/>
          </a:prstGeom>
        </p:spPr>
      </p:pic>
      <p:pic>
        <p:nvPicPr>
          <p:cNvPr id="6" name="Image 5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1731946"/>
            <a:ext cx="1487599" cy="1627279"/>
          </a:xfrm>
          <a:prstGeom prst="rect">
            <a:avLst/>
          </a:prstGeom>
        </p:spPr>
      </p:pic>
      <p:pic>
        <p:nvPicPr>
          <p:cNvPr id="8" name="Image 7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04" y="4095824"/>
            <a:ext cx="1487598" cy="1627279"/>
          </a:xfrm>
          <a:prstGeom prst="rect">
            <a:avLst/>
          </a:prstGeom>
        </p:spPr>
      </p:pic>
      <p:pic>
        <p:nvPicPr>
          <p:cNvPr id="9" name="Image 8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82" y="1724319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5" y="4095823"/>
            <a:ext cx="1487598" cy="1627279"/>
          </a:xfrm>
          <a:prstGeom prst="rect">
            <a:avLst/>
          </a:prstGeom>
        </p:spPr>
      </p:pic>
      <p:pic>
        <p:nvPicPr>
          <p:cNvPr id="12" name="Image 11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35" y="1724319"/>
            <a:ext cx="1489346" cy="1627281"/>
          </a:xfrm>
          <a:prstGeom prst="rect">
            <a:avLst/>
          </a:prstGeom>
        </p:spPr>
      </p:pic>
      <p:pic>
        <p:nvPicPr>
          <p:cNvPr id="17" name="Image 16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135" y="1876719"/>
            <a:ext cx="1489346" cy="162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DF9CF-773F-C6ED-B581-ED771279C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E59C63D-6CC9-912C-E7B4-8F22CB91C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7FD6D17-95EF-FF2F-47C3-6DAC837D4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DE582F8-9C4C-A126-A795-D4362166204D}"/>
              </a:ext>
            </a:extLst>
          </p:cNvPr>
          <p:cNvSpPr txBox="1"/>
          <p:nvPr/>
        </p:nvSpPr>
        <p:spPr>
          <a:xfrm>
            <a:off x="1106446" y="1907535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1CEC2B-F97A-986F-CCA4-F957C28687B3}"/>
              </a:ext>
            </a:extLst>
          </p:cNvPr>
          <p:cNvSpPr txBox="1"/>
          <p:nvPr/>
        </p:nvSpPr>
        <p:spPr>
          <a:xfrm>
            <a:off x="6084847" y="3769583"/>
            <a:ext cx="21232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15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pic>
        <p:nvPicPr>
          <p:cNvPr id="13" name="Image 12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18" y="1890573"/>
            <a:ext cx="1487599" cy="1627279"/>
          </a:xfrm>
          <a:prstGeom prst="rect">
            <a:avLst/>
          </a:prstGeom>
        </p:spPr>
      </p:pic>
      <p:pic>
        <p:nvPicPr>
          <p:cNvPr id="15" name="Image 14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152" y="1779448"/>
            <a:ext cx="1487599" cy="1627279"/>
          </a:xfrm>
          <a:prstGeom prst="rect">
            <a:avLst/>
          </a:prstGeom>
        </p:spPr>
      </p:pic>
      <p:pic>
        <p:nvPicPr>
          <p:cNvPr id="16" name="Image 15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871" y="4167075"/>
            <a:ext cx="1487598" cy="1627279"/>
          </a:xfrm>
          <a:prstGeom prst="rect">
            <a:avLst/>
          </a:prstGeom>
        </p:spPr>
      </p:pic>
      <p:pic>
        <p:nvPicPr>
          <p:cNvPr id="17" name="Image 16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685" y="4137388"/>
            <a:ext cx="1487598" cy="1627279"/>
          </a:xfrm>
          <a:prstGeom prst="rect">
            <a:avLst/>
          </a:prstGeom>
        </p:spPr>
      </p:pic>
      <p:pic>
        <p:nvPicPr>
          <p:cNvPr id="18" name="Image 17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271" y="4319475"/>
            <a:ext cx="1487598" cy="1627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2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D81CB-3EA1-3BDE-530F-EF76E78D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90F82FA-A484-4243-D5A9-E3AE6B3C7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58389F94-DDB5-0E8B-A019-42978D7E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Expliquer et le français.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E185DE1-B311-F73C-0826-E7383172B0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1907673"/>
            <a:ext cx="1524000" cy="1538119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8F128E9-1E5C-0BD8-11D6-B0CDD6608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647" y="4176124"/>
            <a:ext cx="1402668" cy="1517659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1" name="Image 10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617" y="1904948"/>
            <a:ext cx="1508166" cy="1535718"/>
          </a:xfrm>
          <a:prstGeom prst="rect">
            <a:avLst/>
          </a:prstGeom>
        </p:spPr>
      </p:pic>
      <p:pic>
        <p:nvPicPr>
          <p:cNvPr id="15" name="Image 14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586" y="1920262"/>
            <a:ext cx="1487599" cy="1627279"/>
          </a:xfrm>
          <a:prstGeom prst="rect">
            <a:avLst/>
          </a:prstGeom>
        </p:spPr>
      </p:pic>
      <p:pic>
        <p:nvPicPr>
          <p:cNvPr id="18" name="Image 17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713" y="1957578"/>
            <a:ext cx="1487599" cy="1627279"/>
          </a:xfrm>
          <a:prstGeom prst="rect">
            <a:avLst/>
          </a:prstGeom>
        </p:spPr>
      </p:pic>
      <p:pic>
        <p:nvPicPr>
          <p:cNvPr id="19" name="Image 18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55" y="4184888"/>
            <a:ext cx="1487598" cy="1627279"/>
          </a:xfrm>
          <a:prstGeom prst="rect">
            <a:avLst/>
          </a:prstGeom>
        </p:spPr>
      </p:pic>
      <p:pic>
        <p:nvPicPr>
          <p:cNvPr id="20" name="Image 1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313" y="4149262"/>
            <a:ext cx="1487598" cy="1627279"/>
          </a:xfrm>
          <a:prstGeom prst="rect">
            <a:avLst/>
          </a:prstGeom>
        </p:spPr>
      </p:pic>
      <p:pic>
        <p:nvPicPr>
          <p:cNvPr id="21" name="Image 20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15" y="4153999"/>
            <a:ext cx="1449693" cy="158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deux images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Un écrivain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Devenir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Découvrir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 meilleur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dirty="0">
                <a:latin typeface="Dosis SemiBold" pitchFamily="2" charset="0"/>
              </a:rPr>
              <a:t>Un ingénieur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Une expérience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03" y="4262309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02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deux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02" y="1893807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908" y="4250454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 qui ont bougé sont :   Découvrir et le meilleur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  <p:pic>
        <p:nvPicPr>
          <p:cNvPr id="17" name="Image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442" y="1841211"/>
            <a:ext cx="1197839" cy="1310313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24" name="Image 23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56" y="4250454"/>
            <a:ext cx="1338158" cy="1257717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lecture.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texte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659779-4B88-2516-533D-D866853F0148}"/>
              </a:ext>
            </a:extLst>
          </p:cNvPr>
          <p:cNvSpPr txBox="1"/>
          <p:nvPr/>
        </p:nvSpPr>
        <p:spPr>
          <a:xfrm>
            <a:off x="1054047" y="2023450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la meilleure matière, c’est les mathématiques. On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expliquer ce texte dans sa langue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3CD045-E9EC-D8F1-02D5-92CE013B0EA3}"/>
              </a:ext>
            </a:extLst>
          </p:cNvPr>
          <p:cNvSpPr txBox="1"/>
          <p:nvPr/>
        </p:nvSpPr>
        <p:spPr>
          <a:xfrm>
            <a:off x="1054047" y="2023450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la meilleure matière, c’est les mathématiques. On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la question et y répondre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02361" y="2095949"/>
            <a:ext cx="4139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Quelle est la meilleure matière de  Nada ?  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5871097-A294-83BF-F6C2-EBFCAD361A27}"/>
              </a:ext>
            </a:extLst>
          </p:cNvPr>
          <p:cNvSpPr txBox="1"/>
          <p:nvPr/>
        </p:nvSpPr>
        <p:spPr>
          <a:xfrm>
            <a:off x="1054047" y="2734644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la meilleure matière, c’est les mathématiques. On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2"/>
                </a:solidFill>
                <a:latin typeface="Dosis" pitchFamily="2" charset="0"/>
              </a:rPr>
              <a:t>La  meilleure matière de Nada est les mathématiques.  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86651" y="1949923"/>
            <a:ext cx="39998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Quelle est la meilleure matière de Nada ?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070E245-6FB7-9FC0-813E-41E44DC813BE}"/>
              </a:ext>
            </a:extLst>
          </p:cNvPr>
          <p:cNvSpPr txBox="1"/>
          <p:nvPr/>
        </p:nvSpPr>
        <p:spPr>
          <a:xfrm>
            <a:off x="1054047" y="2463712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</a:t>
            </a:r>
            <a:r>
              <a:rPr lang="fr-FR" sz="2000" dirty="0">
                <a:solidFill>
                  <a:srgbClr val="C00000"/>
                </a:solidFill>
                <a:latin typeface="Dosis SemiBold" charset="0"/>
              </a:rPr>
              <a:t>la meilleure matière, c’est les mathématiques. O</a:t>
            </a: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lire la question et y répondre ? </a:t>
            </a:r>
            <a:endParaRPr lang="fr-FR" dirty="0">
              <a:solidFill>
                <a:schemeClr val="tx2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89265" y="1943992"/>
            <a:ext cx="6165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Pourquoi Karim pense que le français est la meilleure matière ?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0B28D75-0EF2-A40D-761A-74615FE09AA6}"/>
              </a:ext>
            </a:extLst>
          </p:cNvPr>
          <p:cNvSpPr txBox="1"/>
          <p:nvPr/>
        </p:nvSpPr>
        <p:spPr>
          <a:xfrm>
            <a:off x="918581" y="2509245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la meilleure matière, c’est les mathématiques. On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p14="http://schemas.microsoft.com/office/powerpoint/2010/main" xmlns=""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Parce qu’il apprend à lire, à écrire et à discuter avec les gens en français.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5D5188-C6BD-80CE-4526-00B74D4B3656}"/>
              </a:ext>
            </a:extLst>
          </p:cNvPr>
          <p:cNvSpPr/>
          <p:nvPr/>
        </p:nvSpPr>
        <p:spPr>
          <a:xfrm>
            <a:off x="1489265" y="1943992"/>
            <a:ext cx="61654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rgbClr val="4472C4">
                    <a:lumMod val="50000"/>
                  </a:srgbClr>
                </a:solidFill>
                <a:latin typeface="Dosis" pitchFamily="2" charset="0"/>
              </a:rPr>
              <a:t>Pourquoi Karim pense que le français est la meilleure matière ?</a:t>
            </a:r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DD4C806-30FE-87A3-7A79-0687874108AF}"/>
              </a:ext>
            </a:extLst>
          </p:cNvPr>
          <p:cNvSpPr txBox="1"/>
          <p:nvPr/>
        </p:nvSpPr>
        <p:spPr>
          <a:xfrm>
            <a:off x="1054047" y="2531448"/>
            <a:ext cx="7035905" cy="3266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Dans le parc de jeux, Karim et  Dina discutent de leurs matières préférées à l’école.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Nada dit : « À mon avis, la meilleure matière, c’est les mathématiques. On réalise des opérations, on mesure et on résout des problèmes. C’est très passionnant. »</a:t>
            </a:r>
          </a:p>
          <a:p>
            <a:pPr lvl="0" algn="just">
              <a:lnSpc>
                <a:spcPct val="150000"/>
              </a:lnSpc>
              <a:defRPr/>
            </a:pPr>
            <a:r>
              <a:rPr lang="fr-FR" sz="2000" dirty="0">
                <a:solidFill>
                  <a:srgbClr val="424D7B"/>
                </a:solidFill>
                <a:latin typeface="Dosis SemiBold" charset="0"/>
              </a:rPr>
              <a:t>Karim répond : «  Pour moi, la meilleure matière est le français, car </a:t>
            </a:r>
            <a:r>
              <a:rPr lang="fr-FR" sz="2000" dirty="0">
                <a:solidFill>
                  <a:srgbClr val="C00000"/>
                </a:solidFill>
                <a:latin typeface="Dosis SemiBold" charset="0"/>
              </a:rPr>
              <a:t>j’apprends  à lire, à écrire et à discuter avec les gens en français. »</a:t>
            </a: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  <a:latin typeface="Dosis Medium" pitchFamily="2" charset="0"/>
              </a:rPr>
              <a:t>Prenez vos cahiers. Vous allez écrire un paragraphe en vous posant les questions suivantes.  Je vais circuler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CAE6FF6-7133-6E52-E57D-6956CC7B6F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DF47FE4-9B15-E6D5-592D-8F57A5C0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47CCDA1-A7D8-D353-027F-30E321B4C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77DE408E-921B-7ADA-1042-DF591B8D3D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724699" y="2812311"/>
            <a:ext cx="2296944" cy="1691502"/>
          </a:xfrm>
          <a:prstGeom prst="roundRect">
            <a:avLst>
              <a:gd name="adj" fmla="val 6988"/>
            </a:avLst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C15728D1-9E44-C206-7012-AB124E815AB1}"/>
              </a:ext>
            </a:extLst>
          </p:cNvPr>
          <p:cNvSpPr txBox="1"/>
          <p:nvPr/>
        </p:nvSpPr>
        <p:spPr>
          <a:xfrm>
            <a:off x="3548226" y="2622529"/>
            <a:ext cx="5148265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lnSpc>
                <a:spcPct val="150000"/>
              </a:lnSpc>
              <a:defRPr/>
            </a:pPr>
            <a:r>
              <a:rPr lang="fr-FR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1. </a:t>
            </a: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Quelle est la meilleure </a:t>
            </a:r>
            <a:r>
              <a:rPr lang="fr-FR" sz="2000" b="1" dirty="0">
                <a:solidFill>
                  <a:schemeClr val="tx2"/>
                </a:solidFill>
                <a:latin typeface="Dosis SemiBold" pitchFamily="2" charset="0"/>
              </a:rPr>
              <a:t>matière à l’école ?</a:t>
            </a:r>
          </a:p>
          <a:p>
            <a:pPr marR="0" lvl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tabLst/>
              <a:defRPr/>
            </a:pP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2, </a:t>
            </a: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Pourquoi je pense cela </a:t>
            </a:r>
            <a:r>
              <a:rPr lang="fr-FR" sz="2000" b="1" dirty="0">
                <a:solidFill>
                  <a:srgbClr val="424D7B"/>
                </a:solidFill>
                <a:latin typeface="Dosis SemiBold" pitchFamily="2" charset="0"/>
              </a:rPr>
              <a:t>?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3.Comment je trouve 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[une matière }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  <a:p>
            <a:pPr marL="0" marR="0" lvl="0" indent="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4. </a:t>
            </a:r>
            <a:r>
              <a:rPr lang="fr-FR" sz="2000" b="1" dirty="0">
                <a:solidFill>
                  <a:srgbClr val="00ACA4"/>
                </a:solidFill>
                <a:latin typeface="Dosis SemiBold" pitchFamily="2" charset="0"/>
              </a:rPr>
              <a:t>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</a:t>
            </a:r>
            <a:r>
              <a:rPr lang="fr-FR" sz="2000" b="1" dirty="0">
                <a:solidFill>
                  <a:srgbClr val="4472C4">
                    <a:lumMod val="50000"/>
                  </a:srgbClr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869451-2774-CE8C-A92C-01E0F26F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id="{8AA559C2-4B9C-CA5B-3130-D8627369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Qui veut lire son paragraphe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A90C28-9A29-E747-D9F4-A53D1E06AE4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7003089-8485-9704-C840-75B18393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MA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 </a:t>
            </a:r>
            <a:endParaRPr lang="fr-FR" sz="3200" b="1" dirty="0">
              <a:ln w="0"/>
              <a:solidFill>
                <a:srgbClr val="2196B1"/>
              </a:solidFill>
              <a:latin typeface="Dosis SemiBold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1921C32-D51C-3E37-9BAD-28EA147A1802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2809BD-6192-DE51-1015-3A4ED8754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3850037-03D3-69B5-7D52-A8088BAD8153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7B990D2-E707-5618-119D-94CA7B6C5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tu t’appelles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F63B157-15DC-55B8-37C0-8928020F525B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MA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tu t’appelles ? </a:t>
            </a:r>
            <a:endParaRPr lang="fr-FR" sz="3200" b="1" dirty="0">
              <a:ln w="0"/>
              <a:solidFill>
                <a:srgbClr val="2196B1"/>
              </a:solidFill>
              <a:latin typeface="Dosis SemiBold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FDA1EE1-E2E7-D187-7DCD-8582251C8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09D0698-E821-3391-6FE8-219A6070708B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0245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489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9A06E-8FA3-4226-0F3A-57F5DD9E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C33D815D-B003-42C2-CE28-1A83E8A416B4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126A741-14D0-DE62-BCFE-4D38124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as quel âge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A31DD1B5-DB48-B035-EFC7-4972E38B7538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MA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Tu as quel âge ? </a:t>
            </a:r>
            <a:endParaRPr lang="fr-FR" sz="3200" b="1" dirty="0">
              <a:ln w="0"/>
              <a:solidFill>
                <a:srgbClr val="2196B1"/>
              </a:solidFill>
              <a:latin typeface="Dosis SemiBold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8953B6D4-4662-FD4E-5000-7B2602930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5ED1FD3-2D18-9594-F5F3-05B5B2D1977D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134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0F605-D1DC-AD40-25CB-21CB94DE7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46DAA0CD-6D4B-A134-7AFE-40CAF7158859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AC7D32-5696-839C-400E-5891C575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après l’école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0BCC897-DEEA-27DD-55FF-1281BDE78211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après l’école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3D0AAF1-8842-D1A5-B653-7184143DF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377A3E-20A6-84F5-CAB9-22B1C0268964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33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n’aimes pas faire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720436" y="3843868"/>
            <a:ext cx="766156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n’aimes pas faire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1D0825A-17F4-041E-4097-4E741C48FE06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FF1DB-405C-5C04-6EE2-85F54142E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70C890-051C-ABE2-FD98-318FC16DA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dessin animé préféré 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E73EECA-6E91-604F-C8A7-65F86689DBBD}"/>
              </a:ext>
            </a:extLst>
          </p:cNvPr>
          <p:cNvSpPr txBox="1">
            <a:spLocks/>
          </p:cNvSpPr>
          <p:nvPr/>
        </p:nvSpPr>
        <p:spPr>
          <a:xfrm>
            <a:off x="1899548" y="419486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Quel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est ton dessin animé préféré 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Pourquoi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D6FE2A5-7F62-7C26-8985-1904E692B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22785" y="2064618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9381069-0854-B4D7-F3D6-B9D1D760EB06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41E21-68A9-2298-0ABE-EAB88232A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8A0C89-C6D6-594A-81DC-8AA524E9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sport préféré 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24FB622-CAFD-E991-3907-D7BB221D59B6}"/>
              </a:ext>
            </a:extLst>
          </p:cNvPr>
          <p:cNvSpPr txBox="1">
            <a:spLocks/>
          </p:cNvSpPr>
          <p:nvPr/>
        </p:nvSpPr>
        <p:spPr>
          <a:xfrm>
            <a:off x="1899548" y="419486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Quel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est ton sport préféré 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Pourquoi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41F7A09-0BEA-9224-7715-9AA7B2083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22785" y="2064618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011794F-3A21-9463-4AAD-EF4E47CABD0B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88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2A4F8-8035-1A75-73F1-B358EFB77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74633B-1F28-1A97-55A4-E8907FBFB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À ton avis, quelle est la meilleure matière à l’école 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3A1A253E-FD17-3AF4-E011-B5D19A546139}"/>
              </a:ext>
            </a:extLst>
          </p:cNvPr>
          <p:cNvSpPr txBox="1">
            <a:spLocks/>
          </p:cNvSpPr>
          <p:nvPr/>
        </p:nvSpPr>
        <p:spPr>
          <a:xfrm>
            <a:off x="869713" y="4194864"/>
            <a:ext cx="7662287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À ton avis, 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</a:t>
            </a: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uelle est la meilleure matière à l’école 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Pourquoi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D3AB68A-F167-05CE-1338-D145F921FA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22785" y="2064618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40965E4-048A-4AFE-011F-CFE7E68C625B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957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0397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un paragraphe.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</a:t>
            </a:r>
            <a:r>
              <a:rPr lang="fr-FR" dirty="0">
                <a:solidFill>
                  <a:srgbClr val="565F88"/>
                </a:solidFill>
              </a:rPr>
              <a:t>de « Samir et le fantôme »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9A12B-2966-1DC4-3DFB-737DA70E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C8A6D36-C3AA-5240-7E56-A2A4CF072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avons déjà vu les épisodes 1 et 2 de l’histoire « 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Samir et le fantôme »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Qui veut nous rappeler ce qu’on a vu ?  En français ou dans votre langue.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53A5D68-CDEA-7D3E-7B94-25530D00FD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C4B125E-1F49-F4BC-9EBA-5B3904C46D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222" r="12269"/>
          <a:stretch>
            <a:fillRect/>
          </a:stretch>
        </p:blipFill>
        <p:spPr>
          <a:xfrm>
            <a:off x="2201333" y="1980747"/>
            <a:ext cx="5150940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8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B485-7C8D-FEBF-561B-929CBBBDD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>
            <a:extLst>
              <a:ext uri="{FF2B5EF4-FFF2-40B4-BE49-F238E27FC236}">
                <a16:creationId xmlns:a16="http://schemas.microsoft.com/office/drawing/2014/main" id="{017DAB81-C9E1-66FD-AA70-A73FB1FEC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 regarder le deuxième épisode une nouvelle fois. Après, on verra le troisième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A40EBBE4-ACEE-A659-B848-A71DC0017B6F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5EDECC98-4865-483F-575A-7BED21A23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F65926D7-4C55-D48C-FDA5-5527CEED68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DF102D85-5F9E-9F0D-32E6-F13273CC72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445" y="2113797"/>
            <a:ext cx="7623110" cy="40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2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8" name="FINALE - Samir et le Fantôme - E02 DONE-720p-251220">
            <a:hlinkClick r:id="" action="ppaction://media"/>
            <a:extLst>
              <a:ext uri="{FF2B5EF4-FFF2-40B4-BE49-F238E27FC236}">
                <a16:creationId xmlns:a16="http://schemas.microsoft.com/office/drawing/2014/main" id="{A385FD3B-32D6-3640-40C9-FCDC9A310D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8755" y="1980850"/>
            <a:ext cx="7326489" cy="412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3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65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84F3-D799-44A3-6890-E12EECD40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D5B14CB7-DF56-F9ED-81ED-1C41AA2D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9C4A71E-6CBA-61F0-8C68-CBC8C764F059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ADEC6A7-04DF-1F3C-3B87-BC6897C22AC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AFB39C44-A888-992B-8DCA-081AFF191A8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C43B02B-4BDC-E85A-7757-30C42AF40C2A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1851" y="2518966"/>
            <a:ext cx="1697038" cy="2497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42212" y="2596737"/>
            <a:ext cx="1325386" cy="1988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5734" y="2557690"/>
            <a:ext cx="1608666" cy="223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633" y="2396795"/>
            <a:ext cx="1764968" cy="2547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26192" y="2470150"/>
            <a:ext cx="1470343" cy="234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0301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DDD0A-077B-22DD-8C97-C7089FEA0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ED5C58F0-7F90-8215-2DCC-5114FE12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Maintenant, nous allons découvrir un nouvel épisode de l’histoire de </a:t>
            </a: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Samir et le fantôme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Est-ce que vous êtes prêts ? Écoutez bien.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8915BE86-F37E-59B2-2121-81DAA19D4E91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CB317669-2ABB-FEAD-8212-54E0467A8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D5A2E31D-2C86-0125-C50A-AA752E1BB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81A0D7D4-0FDF-7560-6870-97C3EBC293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3044" y="2020888"/>
            <a:ext cx="7206886" cy="370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390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Samir et le Fantôme - E03 DONE-720p-251225">
            <a:hlinkClick r:id="" action="ppaction://media"/>
            <a:extLst>
              <a:ext uri="{FF2B5EF4-FFF2-40B4-BE49-F238E27FC236}">
                <a16:creationId xmlns:a16="http://schemas.microsoft.com/office/drawing/2014/main" id="{5C0A803D-335C-9ED1-953A-D592922F7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472" y="1897069"/>
            <a:ext cx="7719461" cy="43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7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DA8BC-8AB4-8B05-FFD6-E0E45647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F365684D-9D6C-5C0D-BEB1-45C905BC0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7D5B6EA-BAAC-CBCA-79CA-19EF032FA469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805CBA79-0C4A-77B1-217C-55314B7F9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E50AB1-6E08-F439-38DD-D1EB7A6849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A5EEF8B7-CF76-25EE-CC5B-7D35D9D558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159265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E50345-83E6-9D50-6630-360244581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93AD21CA-1AFE-433F-B560-E7831A303F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5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F97A396-E5BD-914E-ED9B-44BD274BDF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580" y="722982"/>
            <a:ext cx="828000" cy="828000"/>
          </a:xfr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871C48A-DC24-2093-36BA-36AE9DD76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3" name="FINALE - Samir et le Fantôme - E03 DONE-720p-251225">
            <a:hlinkClick r:id="" action="ppaction://media"/>
            <a:extLst>
              <a:ext uri="{FF2B5EF4-FFF2-40B4-BE49-F238E27FC236}">
                <a16:creationId xmlns:a16="http://schemas.microsoft.com/office/drawing/2014/main" id="{5C0A803D-335C-9ED1-953A-D592922F7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472" y="1897069"/>
            <a:ext cx="7719461" cy="434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49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EE150-D695-344E-7B51-C1644DAE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73338F81-77ED-3190-B458-C5F25CFD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prépare Samir le troisième soir?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EDA46B1-8996-663F-665F-3189094311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texte, meubles, dessin humoristique, canapé&#10;&#10;Le contenu généré par l’IA peut être incorrect.">
            <a:extLst>
              <a:ext uri="{FF2B5EF4-FFF2-40B4-BE49-F238E27FC236}">
                <a16:creationId xmlns:a16="http://schemas.microsoft.com/office/drawing/2014/main" id="{F89A37AB-4661-196D-158B-1FD158E1F5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729"/>
          <a:stretch>
            <a:fillRect/>
          </a:stretch>
        </p:blipFill>
        <p:spPr>
          <a:xfrm>
            <a:off x="3048493" y="2037148"/>
            <a:ext cx="3047013" cy="31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90F7E-15C7-02C8-951B-91592B2CF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DE5B1739-C679-1816-188B-01E65B7A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Il prépare ses cours : sciences, français, arabe et mathématiques.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FF831A7-2507-8EA6-EB8D-269B1AB02A7D}"/>
              </a:ext>
            </a:extLst>
          </p:cNvPr>
          <p:cNvSpPr txBox="1">
            <a:spLocks/>
          </p:cNvSpPr>
          <p:nvPr/>
        </p:nvSpPr>
        <p:spPr>
          <a:xfrm>
            <a:off x="1021074" y="1433290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Il prépare ses cours : sciences, français, arabe et mathématiques.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AEF780D-B6CE-1613-9F4D-D54363315D2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412FC7B-E331-8F47-DF86-7045A9C51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3D9A73D0-671B-5990-DD38-4201A9476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 descr="Une image contenant texte, meubles, dessin humoristique, canapé&#10;&#10;Le contenu généré par l’IA peut être incorrect.">
            <a:extLst>
              <a:ext uri="{FF2B5EF4-FFF2-40B4-BE49-F238E27FC236}">
                <a16:creationId xmlns:a16="http://schemas.microsoft.com/office/drawing/2014/main" id="{F89A37AB-4661-196D-158B-1FD158E1F5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729"/>
          <a:stretch>
            <a:fillRect/>
          </a:stretch>
        </p:blipFill>
        <p:spPr>
          <a:xfrm>
            <a:off x="2965366" y="2654665"/>
            <a:ext cx="3047013" cy="31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ED6F2-327E-2FDC-C467-7967C400C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83BA926-E4B9-B829-CAC2-FD2C5892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apparait près de la fenêtre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48355B-154F-4D54-CD74-8383DBD6D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, meubles, Visage humain&#10;&#10;Le contenu généré par l’IA peut être incorrect.">
            <a:extLst>
              <a:ext uri="{FF2B5EF4-FFF2-40B4-BE49-F238E27FC236}">
                <a16:creationId xmlns:a16="http://schemas.microsoft.com/office/drawing/2014/main" id="{82DF310D-B72A-7D9F-2343-1ADAF2C248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22"/>
          <a:stretch>
            <a:fillRect/>
          </a:stretch>
        </p:blipFill>
        <p:spPr>
          <a:xfrm>
            <a:off x="2804423" y="1879600"/>
            <a:ext cx="3535153" cy="37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3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29DFA-DA42-D541-0958-10088B905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6">
            <a:extLst>
              <a:ext uri="{FF2B5EF4-FFF2-40B4-BE49-F238E27FC236}">
                <a16:creationId xmlns:a16="http://schemas.microsoft.com/office/drawing/2014/main" id="{9D2F2D3C-584B-904D-D95F-B64E31CFBB37}"/>
              </a:ext>
            </a:extLst>
          </p:cNvPr>
          <p:cNvSpPr txBox="1">
            <a:spLocks/>
          </p:cNvSpPr>
          <p:nvPr/>
        </p:nvSpPr>
        <p:spPr>
          <a:xfrm>
            <a:off x="1753456" y="771242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Firasse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qui apparait près de la fenêtre.</a:t>
            </a: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F49FBC3-7756-16C3-75CB-57553FA01B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, meubles, Visage humain&#10;&#10;Le contenu généré par l’IA peut être incorrect.">
            <a:extLst>
              <a:ext uri="{FF2B5EF4-FFF2-40B4-BE49-F238E27FC236}">
                <a16:creationId xmlns:a16="http://schemas.microsoft.com/office/drawing/2014/main" id="{7B9DA5F0-77EE-E768-DE85-08F861E15C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22"/>
          <a:stretch>
            <a:fillRect/>
          </a:stretch>
        </p:blipFill>
        <p:spPr>
          <a:xfrm>
            <a:off x="2804423" y="2658533"/>
            <a:ext cx="3535153" cy="3734812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BC7D2CF-E517-818B-1E9B-EDF2ECE5E0C4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C’est </a:t>
            </a:r>
            <a:r>
              <a:rPr kumimoji="0" lang="fr-FR" sz="2400" b="1" i="0" u="none" strike="noStrike" kern="1200" cap="none" spc="0" normalizeH="0" baseline="0" noProof="0" dirty="0" err="1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qui apparait près de la fenêtre.</a:t>
            </a:r>
          </a:p>
        </p:txBody>
      </p:sp>
    </p:spTree>
    <p:extLst>
      <p:ext uri="{BB962C8B-B14F-4D97-AF65-F5344CB8AC3E}">
        <p14:creationId xmlns:p14="http://schemas.microsoft.com/office/powerpoint/2010/main" val="394556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ED6F2-327E-2FDC-C467-7967C400CB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583BA926-E4B9-B829-CAC2-FD2C58921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 est la meilleure matière pour Firasse?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48355B-154F-4D54-CD74-8383DBD6D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, meubles, Visage humain&#10;&#10;Le contenu généré par l’IA peut être incorrect.">
            <a:extLst>
              <a:ext uri="{FF2B5EF4-FFF2-40B4-BE49-F238E27FC236}">
                <a16:creationId xmlns:a16="http://schemas.microsoft.com/office/drawing/2014/main" id="{82DF310D-B72A-7D9F-2343-1ADAF2C248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22"/>
          <a:stretch>
            <a:fillRect/>
          </a:stretch>
        </p:blipFill>
        <p:spPr>
          <a:xfrm>
            <a:off x="2804423" y="1879600"/>
            <a:ext cx="3535153" cy="37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83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4295D-44EE-F632-C2AE-9731875AA4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834649A-69DA-45B9-1497-CC22AA8FB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Pour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Firasse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il n’y a pas de meilleure matière. Tout dépend de tes préférences et de ce que tu veux devenir.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8DF27518-D620-F290-B942-7BB3C0518DC5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 Firasse il n’y a pas de meilleure matière. Tout dépend de tes préférences et de ce que tu veux devenir.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2AA5212-79AC-1B92-9AC7-79B4B25ECC1C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72D88E0-D0C9-DF83-0542-15AF819FF5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62F18ABA-2E2F-A95C-A4C9-170865C1F5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9" name="Image 8" descr="Une image contenant texte, meubles, dessin humoristique, canapé&#10;&#10;Le contenu généré par l’IA peut être incorrect.">
            <a:extLst>
              <a:ext uri="{FF2B5EF4-FFF2-40B4-BE49-F238E27FC236}">
                <a16:creationId xmlns:a16="http://schemas.microsoft.com/office/drawing/2014/main" id="{F89A37AB-4661-196D-158B-1FD158E1F5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9729"/>
          <a:stretch>
            <a:fillRect/>
          </a:stretch>
        </p:blipFill>
        <p:spPr>
          <a:xfrm>
            <a:off x="2840675" y="2731854"/>
            <a:ext cx="3047013" cy="31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7617E146-871E-4678-A075-541072E5B3C7}"/>
              </a:ext>
            </a:extLst>
          </p:cNvPr>
          <p:cNvSpPr/>
          <p:nvPr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rganigramme : Terminateur 28">
            <a:extLst>
              <a:ext uri="{FF2B5EF4-FFF2-40B4-BE49-F238E27FC236}">
                <a16:creationId xmlns:a16="http://schemas.microsoft.com/office/drawing/2014/main" id="{7F8C4AE6-ED26-6D41-62BB-D7AE99EB8BE9}"/>
              </a:ext>
            </a:extLst>
          </p:cNvPr>
          <p:cNvSpPr/>
          <p:nvPr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3D279E9D-C5A9-D30C-FA1B-0FC486A422D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F2B7B868-01C2-8E49-B5D9-036A577FEC59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57" name="Espace réservé du texte 56">
            <a:extLst>
              <a:ext uri="{FF2B5EF4-FFF2-40B4-BE49-F238E27FC236}">
                <a16:creationId xmlns:a16="http://schemas.microsoft.com/office/drawing/2014/main" id="{2EBB0BBB-FC01-177F-9635-BAC4A1C858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8" name="Espace réservé du texte 57">
            <a:extLst>
              <a:ext uri="{FF2B5EF4-FFF2-40B4-BE49-F238E27FC236}">
                <a16:creationId xmlns:a16="http://schemas.microsoft.com/office/drawing/2014/main" id="{83C28088-0DA7-C997-EDDA-2D9D922584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9" name="Espace réservé du texte 58">
            <a:extLst>
              <a:ext uri="{FF2B5EF4-FFF2-40B4-BE49-F238E27FC236}">
                <a16:creationId xmlns:a16="http://schemas.microsoft.com/office/drawing/2014/main" id="{62C06DA7-2D2D-B997-D56D-159384BF00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0" name="Espace réservé du texte 59">
            <a:extLst>
              <a:ext uri="{FF2B5EF4-FFF2-40B4-BE49-F238E27FC236}">
                <a16:creationId xmlns:a16="http://schemas.microsoft.com/office/drawing/2014/main" id="{E01761FA-4738-FF05-AF27-755A5F2593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1" name="Espace réservé du texte 60">
            <a:extLst>
              <a:ext uri="{FF2B5EF4-FFF2-40B4-BE49-F238E27FC236}">
                <a16:creationId xmlns:a16="http://schemas.microsoft.com/office/drawing/2014/main" id="{4FA87CEC-D652-B9BE-46F0-2FCE5C272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649" y="5474576"/>
            <a:ext cx="3420000" cy="792000"/>
          </a:xfrm>
        </p:spPr>
        <p:txBody>
          <a:bodyPr/>
          <a:lstStyle/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Oral  - Acte de parole 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Ecrit – Point de langue 2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Lecture – Phrases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0018BFEA-5391-DF2D-65A5-7815BAF0E488}"/>
              </a:ext>
            </a:extLst>
          </p:cNvPr>
          <p:cNvSpPr txBox="1">
            <a:spLocks/>
          </p:cNvSpPr>
          <p:nvPr/>
        </p:nvSpPr>
        <p:spPr>
          <a:xfrm>
            <a:off x="4895736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Dialogue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texte  (fluidité et compréhension)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4156B678-2D97-2B12-8AD7-9C658CD60DD8}"/>
              </a:ext>
            </a:extLst>
          </p:cNvPr>
          <p:cNvSpPr txBox="1">
            <a:spLocks/>
          </p:cNvSpPr>
          <p:nvPr/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Acte de parole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 – Point de langue 1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Lecture – Mots avec difficultés 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F4C33C7C-984C-F250-FB5E-05D2C11BE132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Oral –  Prise de parole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Ecriture – Texte 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E30FF5E5-2A03-9C55-FE58-1A60B1880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219" y="1067138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89D549B6-AD2E-6C40-345C-BE2E1EF01B4F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9F35E8-8EF4-77BB-E633-7805B9C766B5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F44902-1F21-A533-063B-C2C07D67D5F6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1BA6C605-8D0E-9FDA-A9AC-27E17BBB73FE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r>
                <a:rPr lang="fr-MA" sz="1800" i="1" dirty="0">
                  <a:solidFill>
                    <a:schemeClr val="accent5">
                      <a:lumMod val="50000"/>
                    </a:schemeClr>
                  </a:solidFill>
                </a:rPr>
                <a:t>Réservé à l’enseignant (e)</a:t>
              </a: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F7ED17C7-1763-2B8B-348F-B42DA7AD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277" y="4993413"/>
            <a:ext cx="3828620" cy="13656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6A9D204-A0F3-C7E2-9D46-02097E58CFA7}"/>
              </a:ext>
            </a:extLst>
          </p:cNvPr>
          <p:cNvSpPr txBox="1"/>
          <p:nvPr/>
        </p:nvSpPr>
        <p:spPr>
          <a:xfrm>
            <a:off x="5020709" y="5584455"/>
            <a:ext cx="3831420" cy="5001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Révision 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lang="fr-FR" sz="1200" b="1" dirty="0">
                <a:solidFill>
                  <a:srgbClr val="565F88"/>
                </a:solidFill>
                <a:latin typeface="Dosis SemiBold" pitchFamily="2" charset="0"/>
              </a:rPr>
              <a:t>Lecture offerte</a:t>
            </a:r>
            <a:endParaRPr kumimoji="0" lang="fr-FR" sz="12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5" name="Organigramme : Terminateur 14">
            <a:extLst>
              <a:ext uri="{FF2B5EF4-FFF2-40B4-BE49-F238E27FC236}">
                <a16:creationId xmlns:a16="http://schemas.microsoft.com/office/drawing/2014/main" id="{8DA228D0-7657-8D64-0E1F-D94DDA2F7560}"/>
              </a:ext>
            </a:extLst>
          </p:cNvPr>
          <p:cNvSpPr/>
          <p:nvPr/>
        </p:nvSpPr>
        <p:spPr>
          <a:xfrm>
            <a:off x="4946587" y="4991583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F8018BB3-AC7E-2C29-F121-217F17C61637}"/>
              </a:ext>
            </a:extLst>
          </p:cNvPr>
          <p:cNvGrpSpPr/>
          <p:nvPr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20C2EFDD-D49E-18CD-515B-E47512F24E59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rganigramme : Terminateur 21">
              <a:extLst>
                <a:ext uri="{FF2B5EF4-FFF2-40B4-BE49-F238E27FC236}">
                  <a16:creationId xmlns:a16="http://schemas.microsoft.com/office/drawing/2014/main" id="{5B92482C-FCDB-5589-C99C-ACF2230446F3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Séance 1</a:t>
              </a:r>
            </a:p>
          </p:txBody>
        </p:sp>
        <p:sp>
          <p:nvSpPr>
            <p:cNvPr id="25" name="Espace réservé du texte 5">
              <a:extLst>
                <a:ext uri="{FF2B5EF4-FFF2-40B4-BE49-F238E27FC236}">
                  <a16:creationId xmlns:a16="http://schemas.microsoft.com/office/drawing/2014/main" id="{780EA24D-55FD-E206-F151-A747F6C6558D}"/>
                </a:ext>
              </a:extLst>
            </p:cNvPr>
            <p:cNvSpPr txBox="1">
              <a:spLocks/>
            </p:cNvSpPr>
            <p:nvPr/>
          </p:nvSpPr>
          <p:spPr>
            <a:xfrm>
              <a:off x="864000" y="2381614"/>
              <a:ext cx="3420000" cy="792000"/>
            </a:xfrm>
            <a:prstGeom prst="roundRect">
              <a:avLst/>
            </a:prstGeom>
            <a:solidFill>
              <a:schemeClr val="bg2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Présentation du vocabulaire 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Exploitation du vocabulaire</a:t>
              </a:r>
            </a:p>
            <a:p>
              <a:pPr marL="266700" marR="0" lvl="0" indent="-266700" algn="l" defTabSz="914400" rtl="0" eaLnBrk="1" fontAlgn="auto" latinLnBrk="0" hangingPunct="1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m"/>
                <a:tabLst/>
                <a:defRPr/>
              </a:pPr>
              <a:r>
                <a:rPr kumimoji="0" lang="fr-FR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SemiBold" pitchFamily="2" charset="0"/>
                  <a:ea typeface="+mn-ea"/>
                  <a:cs typeface="+mn-cs"/>
                </a:rPr>
                <a:t>Activités de vocabulaire sur livret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280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8CFFD-297A-4188-50FC-B670F482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149DF88C-54A7-3BCE-731C-70D266DDA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a aidé Samir à faire ses devoirs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DC4082E-B8A8-168C-E9E9-BE0A4A21D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texte, dessin humoristique, Visage humain&#10;&#10;Le contenu généré par l’IA peut être incorrect.">
            <a:extLst>
              <a:ext uri="{FF2B5EF4-FFF2-40B4-BE49-F238E27FC236}">
                <a16:creationId xmlns:a16="http://schemas.microsoft.com/office/drawing/2014/main" id="{FDFA311D-E120-EDC3-F654-39084D0F07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935045" y="1972059"/>
            <a:ext cx="3273909" cy="344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BF203-545F-7F1F-C68E-30D4C8DBD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FEC5EE9A-67BC-7D0C-573D-0C1B4DCB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Firasse qui a aidé Samir à faire ses devoirs.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FE242C6-172F-5619-9268-2B41CFA4615C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C’est Firasse qui a aidé Samir à faire ses devoirs.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189CE6B-AD6D-D542-B44F-7C6083FE9C4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124A13B-CDC3-5E97-A386-94C9FAD6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7677EB3-70CB-4DF4-F937-113339695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texte, Visage humain, garç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7B80743-C93E-75DB-DCEE-B84910DCE7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800" r="50360"/>
          <a:stretch>
            <a:fillRect/>
          </a:stretch>
        </p:blipFill>
        <p:spPr>
          <a:xfrm>
            <a:off x="3119088" y="2744741"/>
            <a:ext cx="2905820" cy="292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94528-ECA4-44FA-853F-1E1166BA4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1A669C63-35F8-06B5-D54C-6A82F8C1AE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6031237-3CC2-C709-4E40-CD918DF7A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ED6F24F1-0E3E-6D19-7356-9976D6040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id="{EACEDC24-79EE-CC0B-EA8D-A1FC8C1D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 va retrouver Samir et Firasse la semaine prochaine pour un nouvel épisode.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89C3210-96E2-E439-F4EA-134578826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74" y="2194645"/>
            <a:ext cx="6220690" cy="326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écrivez trois phrases que vous avez retenues de cette histoire.</a:t>
            </a:r>
            <a:endParaRPr lang="fr-MA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F789371F-14F6-941F-38B4-FFE34BA629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579" y="2054719"/>
            <a:ext cx="4122842" cy="27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053A9BFA-35A6-F07D-1CA2-7B8344557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id="{BC32FBD5-D393-7375-828F-0F4CF03EAA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5DEC6E-D1C1-BF6E-5268-6A94DAA26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F8BA6E4-2622-3699-410A-E8992F5C8F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1564" y="2400072"/>
            <a:ext cx="6290145" cy="155982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id="{243C22EC-9EA2-3AFD-D199-6C24A8C128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D93409DE-34D5-7219-782F-93AD7CE6A999}"/>
              </a:ext>
            </a:extLst>
          </p:cNvPr>
          <p:cNvSpPr txBox="1">
            <a:spLocks/>
          </p:cNvSpPr>
          <p:nvPr/>
        </p:nvSpPr>
        <p:spPr>
          <a:xfrm>
            <a:off x="2272851" y="301348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</a:t>
            </a:r>
            <a:r>
              <a:rPr lang="fr-FR" dirty="0">
                <a:solidFill>
                  <a:srgbClr val="565F88"/>
                </a:solidFill>
              </a:rPr>
              <a:t>un paragraphe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DEFACC03-860C-9984-9815-3F76CAB91FD7}"/>
              </a:ext>
            </a:extLst>
          </p:cNvPr>
          <p:cNvSpPr txBox="1">
            <a:spLocks/>
          </p:cNvSpPr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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:Samir et le fantôme .</a:t>
            </a:r>
          </a:p>
        </p:txBody>
      </p:sp>
      <p:pic>
        <p:nvPicPr>
          <p:cNvPr id="6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id="{213D2324-B25C-C203-3683-F0E34C67AE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44F1F40-7A98-66AE-6289-6227E952D07D}"/>
              </a:ext>
            </a:extLst>
          </p:cNvPr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1. Révision</a:t>
            </a:r>
          </a:p>
        </p:txBody>
      </p:sp>
      <p:sp>
        <p:nvSpPr>
          <p:cNvPr id="7" name="Titre 8">
            <a:extLst>
              <a:ext uri="{FF2B5EF4-FFF2-40B4-BE49-F238E27FC236}">
                <a16:creationId xmlns:a16="http://schemas.microsoft.com/office/drawing/2014/main" id="{414FA7BF-2D56-D1EE-6935-F8BA50608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882059B-64E2-F8C6-22C9-66CB5FC376E6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9DF72F-2C3C-3A7E-1A2E-DF74BD04D7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C9409FF-B48F-67E2-4880-C215FF64F235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itre 53">
              <a:extLst>
                <a:ext uri="{FF2B5EF4-FFF2-40B4-BE49-F238E27FC236}">
                  <a16:creationId xmlns:a16="http://schemas.microsoft.com/office/drawing/2014/main" id="{EC957C89-8083-0DDA-22FB-C25C5943F969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350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A62B7-773B-6F25-D285-83EF854607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29EC6FD-3DA6-FDDB-7C25-BAD76E1196E0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F63D64A-3E30-A9AD-6949-0FBE0C271D8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82AD792-F4DC-3FB0-FA02-537B6BA7895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DFE5E6E7-F254-6047-08F5-66C70F7C468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93E0FB99-4246-286D-20E2-2B18452C4298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774B2A10-15A9-8282-CED3-93E92DD6F21F}"/>
              </a:ext>
            </a:extLst>
          </p:cNvPr>
          <p:cNvSpPr/>
          <p:nvPr/>
        </p:nvSpPr>
        <p:spPr>
          <a:xfrm>
            <a:off x="1294077" y="2586386"/>
            <a:ext cx="6801287" cy="252462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E5EDCA6-A7AE-F91C-375E-03A3F662A750}"/>
              </a:ext>
            </a:extLst>
          </p:cNvPr>
          <p:cNvSpPr txBox="1"/>
          <p:nvPr/>
        </p:nvSpPr>
        <p:spPr>
          <a:xfrm>
            <a:off x="608641" y="1490183"/>
            <a:ext cx="7811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Au terme de cette séance de révision, l’enseignant doit vérifier qu’au moins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" pitchFamily="2" charset="0"/>
                <a:ea typeface="+mn-ea"/>
                <a:cs typeface="Calibri" panose="020F0502020204030204" pitchFamily="34" charset="0"/>
              </a:rPr>
              <a:t>80% des élèves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sont capables de : </a:t>
            </a:r>
            <a:endParaRPr kumimoji="0" lang="ar-MA" sz="2400" b="1" i="0" u="none" strike="noStrike" kern="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Dosis Medium" pitchFamily="2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5746AB9A-7886-DD60-98B7-1FF83C8176F0}"/>
              </a:ext>
            </a:extLst>
          </p:cNvPr>
          <p:cNvSpPr txBox="1"/>
          <p:nvPr/>
        </p:nvSpPr>
        <p:spPr>
          <a:xfrm>
            <a:off x="1564352" y="2725316"/>
            <a:ext cx="5330719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Reconnaitre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les mots de vocabulaire.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Lire et comprendre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un texte.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Ecrire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 un paragraphe.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Dosis Medium" pitchFamily="2" charset="0"/>
              <a:buChar char="→"/>
              <a:tabLst/>
              <a:defRPr/>
            </a:pP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Répondre spontanément </a:t>
            </a:r>
            <a:r>
              <a:rPr kumimoji="0" lang="fr-FR" sz="2200" b="1" i="0" u="none" strike="noStrike" kern="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Dosis Medium" pitchFamily="2" charset="0"/>
                <a:ea typeface="+mn-ea"/>
                <a:cs typeface="Calibri" panose="020F0502020204030204" pitchFamily="34" charset="0"/>
              </a:rPr>
              <a:t>à des questions sur le contenu de la semaine. 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8C8C5DC-7BDC-A408-9DE6-5E9ECC078095}"/>
              </a:ext>
            </a:extLst>
          </p:cNvPr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* Si ce taux n’est pas atteint, il convient de mettre en place des actions de remédiation, collectives ou individuelles. </a:t>
            </a:r>
          </a:p>
        </p:txBody>
      </p:sp>
    </p:spTree>
    <p:extLst>
      <p:ext uri="{BB962C8B-B14F-4D97-AF65-F5344CB8AC3E}">
        <p14:creationId xmlns:p14="http://schemas.microsoft.com/office/powerpoint/2010/main" val="34546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Bonjour les enfants. Aujourd’hui, nous allons réviser les leçons de la semaine qui s’achève. Soyez attentifs.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F6F75F5E-0F4F-58AD-F00C-F11EB85EF9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E1114E01-4699-1BC6-B605-BBCF6562EB24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</p:spPr>
      </p:pic>
    </p:spTree>
    <p:extLst>
      <p:ext uri="{BB962C8B-B14F-4D97-AF65-F5344CB8AC3E}">
        <p14:creationId xmlns:p14="http://schemas.microsoft.com/office/powerpoint/2010/main" val="428135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Expliquer – la leçon – les sciences – les mathématiques – l’arabe _ le français.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Expliquer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909" y="5806526"/>
            <a:ext cx="3304173" cy="25529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Les mathématiques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Le français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La leçon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937082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L’arabe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318637" y="349905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Les sciences </a:t>
            </a:r>
          </a:p>
        </p:txBody>
      </p:sp>
      <p:pic>
        <p:nvPicPr>
          <p:cNvPr id="4" name="Image 3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4110676"/>
            <a:ext cx="1489344" cy="1627277"/>
          </a:xfrm>
          <a:prstGeom prst="rect">
            <a:avLst/>
          </a:prstGeom>
        </p:spPr>
      </p:pic>
      <p:pic>
        <p:nvPicPr>
          <p:cNvPr id="6" name="Image 5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1731946"/>
            <a:ext cx="1487599" cy="1627279"/>
          </a:xfrm>
          <a:prstGeom prst="rect">
            <a:avLst/>
          </a:prstGeom>
        </p:spPr>
      </p:pic>
      <p:pic>
        <p:nvPicPr>
          <p:cNvPr id="8" name="Image 7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04" y="4095824"/>
            <a:ext cx="1487598" cy="1627279"/>
          </a:xfrm>
          <a:prstGeom prst="rect">
            <a:avLst/>
          </a:prstGeom>
        </p:spPr>
      </p:pic>
      <p:pic>
        <p:nvPicPr>
          <p:cNvPr id="9" name="Image 8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82" y="1724319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5" y="4095823"/>
            <a:ext cx="1487598" cy="1627279"/>
          </a:xfrm>
          <a:prstGeom prst="rect">
            <a:avLst/>
          </a:prstGeom>
        </p:spPr>
      </p:pic>
      <p:pic>
        <p:nvPicPr>
          <p:cNvPr id="12" name="Image 11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35" y="1724319"/>
            <a:ext cx="1489346" cy="1627281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id="{2099E088-AF24-9FF0-5D56-F862423F64F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0B3FDEE1-C697-00D1-F92C-E1D825E60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754F1455-F1C6-2819-12E3-51C9E34AE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8168</TotalTime>
  <Words>1607</Words>
  <Application>Microsoft Office PowerPoint</Application>
  <PresentationFormat>Affichage à l'écran (4:3)</PresentationFormat>
  <Paragraphs>192</Paragraphs>
  <Slides>54</Slides>
  <Notes>7</Notes>
  <HiddenSlides>0</HiddenSlides>
  <MMClips>7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54</vt:i4>
      </vt:variant>
    </vt:vector>
  </HeadingPairs>
  <TitlesOfParts>
    <vt:vector size="78" baseType="lpstr">
      <vt:lpstr>Aptos</vt:lpstr>
      <vt:lpstr>Mistral</vt:lpstr>
      <vt:lpstr>Arial</vt:lpstr>
      <vt:lpstr>Wingdings</vt:lpstr>
      <vt:lpstr>Dosis ExtraBold</vt:lpstr>
      <vt:lpstr>Dosis Medium</vt:lpstr>
      <vt:lpstr>Dosis SemiBold</vt:lpstr>
      <vt:lpstr>Aptos Display</vt:lpstr>
      <vt:lpstr>Calibri</vt:lpstr>
      <vt:lpstr>Dosis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4_Lecture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6</vt:lpstr>
      <vt:lpstr>Présentation PowerPoint</vt:lpstr>
      <vt:lpstr>Bonjour les enfants. Aujourd’hui, nous allons réviser les leçons de la semaine qui s’achève. Soyez attentifs.</vt:lpstr>
      <vt:lpstr>Répétons ensemble : Expliquer – la leçon – les sciences – les mathématiques – l’arabe _ le français.</vt:lpstr>
      <vt:lpstr>Répétons ensemble : un écrivain – découvrir – une expérience – le meilleur  – un ingénieur -  devenir.</vt:lpstr>
      <vt:lpstr>Nous allons jouer au jeu des mots invisibles. </vt:lpstr>
      <vt:lpstr>Observez bien les images. Je vais masquer deux images</vt:lpstr>
      <vt:lpstr>Quelles sont les images qui manquent ?</vt:lpstr>
      <vt:lpstr>Les deux images qui manquent sont : Expliquer et le français.</vt:lpstr>
      <vt:lpstr>Nous allons jouer au jeu des mots qui bougent. </vt:lpstr>
      <vt:lpstr>Observez bien. Je vais faire bouger deux images</vt:lpstr>
      <vt:lpstr>Quelles sont les deux images qui ont bougé ? </vt:lpstr>
      <vt:lpstr>Les deux images  qui ont bougé sont :   Découvrir et le meilleur</vt:lpstr>
      <vt:lpstr>Maintenant, nous allons faire de la lecture. Qui veut lire ce texte ? </vt:lpstr>
      <vt:lpstr>Qui veut expliquer ce texte dans sa langue ? </vt:lpstr>
      <vt:lpstr>Qui veut lire la question et y répondre ? </vt:lpstr>
      <vt:lpstr>La  meilleure matière de Nada est les mathématiques.  </vt:lpstr>
      <vt:lpstr>Qui veut lire la question et y répondre ? </vt:lpstr>
      <vt:lpstr>Parce qu’il apprend à lire, à écrire et à discuter avec les gens en français.</vt:lpstr>
      <vt:lpstr>Prenez vos cahiers. Vous allez écrire un paragraphe en vous posant les questions suivantes.  Je vais circuler entre les rangs pour vous aider. </vt:lpstr>
      <vt:lpstr>Qui veut lire son paragraphe ?</vt:lpstr>
      <vt:lpstr>Maintenant, c’est l’activité des questions en rafales. Je vais désigner des élèves au hasard pour répondre. Tenez-vous prêts. </vt:lpstr>
      <vt:lpstr>Comment ça va ? </vt:lpstr>
      <vt:lpstr>Comment tu t’appelles ? </vt:lpstr>
      <vt:lpstr>Tu as quel âge ? </vt:lpstr>
      <vt:lpstr>Qu’est-ce que tu aimes faire après l’école ?</vt:lpstr>
      <vt:lpstr>Qu’est-ce que tu n’aimes pas faire ?</vt:lpstr>
      <vt:lpstr>Quel est ton dessin animé préféré ? Pourquoi ? </vt:lpstr>
      <vt:lpstr>Quel est ton sport préféré ? Pourquoi ? </vt:lpstr>
      <vt:lpstr>À ton avis, quelle est la meilleure matière à l’école ? Pourquoi ? </vt:lpstr>
      <vt:lpstr>Plan de la séance 6</vt:lpstr>
      <vt:lpstr>Nous avons déjà vu les épisodes 1 et 2 de l’histoire « Samir et le fantôme ». Qui veut nous rappeler ce qu’on a vu ?  En français ou dans votre langue. </vt:lpstr>
      <vt:lpstr>On va  regarder le deuxième épisode une nouvelle fois. Après, on verra le troisième épisode. Soyez attentifs.</vt:lpstr>
      <vt:lpstr>Lecture de la vidéo.</vt:lpstr>
      <vt:lpstr>Maintenant, nous allons découvrir un nouvel épisode de l’histoire de Samir et le fantôme. Est-ce que vous êtes prêts ? Écoutez bien. </vt:lpstr>
      <vt:lpstr>Lecture de la vidéo.</vt:lpstr>
      <vt:lpstr>Nous allons écouter l’histoire une deuxième fois. Soyez attentifs.</vt:lpstr>
      <vt:lpstr>Lecture de la vidéo.</vt:lpstr>
      <vt:lpstr>Que prépare Samir le troisième soir?</vt:lpstr>
      <vt:lpstr>Il prépare ses cours : sciences, français, arabe et mathématiques.</vt:lpstr>
      <vt:lpstr>Qui apparait près de la fenêtre ?</vt:lpstr>
      <vt:lpstr>Présentation PowerPoint</vt:lpstr>
      <vt:lpstr>Quelle est la meilleure matière pour Firasse?</vt:lpstr>
      <vt:lpstr>Pour Firasse il n’y a pas de meilleure matière. Tout dépend de tes préférences et de ce que tu veux devenir.</vt:lpstr>
      <vt:lpstr>Qui a aidé Samir à faire ses devoirs ?</vt:lpstr>
      <vt:lpstr>C’est Firasse qui a aidé Samir à faire ses devoirs.</vt:lpstr>
      <vt:lpstr>On va retrouver Samir et Firasse la semaine prochaine pour un nouvel épisode. </vt:lpstr>
      <vt:lpstr>A la maison, écrivez trois phrases que vous avez retenues de cette histoire.</vt:lpstr>
      <vt:lpstr>La séance d’aujourd’hui est terminée. À bientôt.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Adam Hakim</dc:creator>
  <cp:lastModifiedBy>KHALID.RAMNI</cp:lastModifiedBy>
  <cp:revision>30</cp:revision>
  <cp:lastPrinted>2025-08-13T10:11:39Z</cp:lastPrinted>
  <dcterms:created xsi:type="dcterms:W3CDTF">2025-08-01T12:31:49Z</dcterms:created>
  <dcterms:modified xsi:type="dcterms:W3CDTF">2026-01-02T19:04:49Z</dcterms:modified>
</cp:coreProperties>
</file>