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2" r:id="rId16"/>
  </p:sldMasterIdLst>
  <p:notesMasterIdLst>
    <p:notesMasterId r:id="rId63"/>
  </p:notesMasterIdLst>
  <p:sldIdLst>
    <p:sldId id="257" r:id="rId17"/>
    <p:sldId id="1057" r:id="rId18"/>
    <p:sldId id="799" r:id="rId19"/>
    <p:sldId id="917" r:id="rId20"/>
    <p:sldId id="899" r:id="rId21"/>
    <p:sldId id="1240" r:id="rId22"/>
    <p:sldId id="1241" r:id="rId23"/>
    <p:sldId id="1322" r:id="rId24"/>
    <p:sldId id="1321" r:id="rId25"/>
    <p:sldId id="1243" r:id="rId26"/>
    <p:sldId id="1323" r:id="rId27"/>
    <p:sldId id="1274" r:id="rId28"/>
    <p:sldId id="1275" r:id="rId29"/>
    <p:sldId id="1276" r:id="rId30"/>
    <p:sldId id="1277" r:id="rId31"/>
    <p:sldId id="955" r:id="rId32"/>
    <p:sldId id="800" r:id="rId33"/>
    <p:sldId id="902" r:id="rId34"/>
    <p:sldId id="1272" r:id="rId35"/>
    <p:sldId id="937" r:id="rId36"/>
    <p:sldId id="945" r:id="rId37"/>
    <p:sldId id="941" r:id="rId38"/>
    <p:sldId id="946" r:id="rId39"/>
    <p:sldId id="952" r:id="rId40"/>
    <p:sldId id="953" r:id="rId41"/>
    <p:sldId id="1262" r:id="rId42"/>
    <p:sldId id="1263" r:id="rId43"/>
    <p:sldId id="1264" r:id="rId44"/>
    <p:sldId id="987" r:id="rId45"/>
    <p:sldId id="988" r:id="rId46"/>
    <p:sldId id="1043" r:id="rId47"/>
    <p:sldId id="1044" r:id="rId48"/>
    <p:sldId id="1045" r:id="rId49"/>
    <p:sldId id="1049" r:id="rId50"/>
    <p:sldId id="1048" r:id="rId51"/>
    <p:sldId id="1047" r:id="rId52"/>
    <p:sldId id="1046" r:id="rId53"/>
    <p:sldId id="1265" r:id="rId54"/>
    <p:sldId id="1266" r:id="rId55"/>
    <p:sldId id="1267" r:id="rId56"/>
    <p:sldId id="1268" r:id="rId57"/>
    <p:sldId id="1031" r:id="rId58"/>
    <p:sldId id="832" r:id="rId59"/>
    <p:sldId id="1054" r:id="rId60"/>
    <p:sldId id="1270" r:id="rId61"/>
    <p:sldId id="1018" r:id="rId62"/>
  </p:sldIdLst>
  <p:sldSz cx="9144000" cy="6858000" type="screen4x3"/>
  <p:notesSz cx="6735763" cy="9866313"/>
  <p:embeddedFontLst>
    <p:embeddedFont>
      <p:font typeface="Dosis Medium" panose="020B060402020202020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Dosis ExtraBold" panose="020B0604020202020204" charset="0"/>
      <p:bold r:id="rId70"/>
    </p:embeddedFont>
    <p:embeddedFont>
      <p:font typeface="Dosis" panose="020B0604020202020204" charset="0"/>
      <p:regular r:id="rId71"/>
      <p:bold r:id="rId72"/>
    </p:embeddedFont>
    <p:embeddedFont>
      <p:font typeface="Dosis SemiBold" panose="020B0604020202020204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3F1"/>
    <a:srgbClr val="2AB6D7"/>
    <a:srgbClr val="565F88"/>
    <a:srgbClr val="00ACA4"/>
    <a:srgbClr val="F26553"/>
    <a:srgbClr val="E84234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microsoft.com/office/2018/10/relationships/authors" Target="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font" Target="fonts/font4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18:59.3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18:59.3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1:15.9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1:15.9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2:18.6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2:18.6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1:52.9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1:52.99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2:43.48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2:43.4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6415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81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0662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7586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1127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7585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79602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9993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9620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1176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303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xmlns="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xmlns="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xmlns="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xmlns="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xmlns="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xmlns="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xmlns="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xmlns="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xmlns="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3312001" y="20973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08/01/2026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568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NULL"/><Relationship Id="rId7" Type="http://schemas.openxmlformats.org/officeDocument/2006/relationships/image" Target="../media/image2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4" Type="http://schemas.openxmlformats.org/officeDocument/2006/relationships/customXml" Target="../ink/ink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12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customXml" Target="../ink/ink4.xml"/><Relationship Id="rId11" Type="http://schemas.openxmlformats.org/officeDocument/2006/relationships/image" Target="../media/image28.gif"/><Relationship Id="rId5" Type="http://schemas.openxmlformats.org/officeDocument/2006/relationships/image" Target="NULL"/><Relationship Id="rId10" Type="http://schemas.openxmlformats.org/officeDocument/2006/relationships/image" Target="../media/image42.png"/><Relationship Id="rId4" Type="http://schemas.openxmlformats.org/officeDocument/2006/relationships/customXml" Target="../ink/ink3.xml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NULL"/><Relationship Id="rId7" Type="http://schemas.openxmlformats.org/officeDocument/2006/relationships/image" Target="../media/image22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4" Type="http://schemas.openxmlformats.org/officeDocument/2006/relationships/customXml" Target="../ink/ink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12" Type="http://schemas.openxmlformats.org/officeDocument/2006/relationships/image" Target="../media/image4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customXml" Target="../ink/ink9.xml"/><Relationship Id="rId11" Type="http://schemas.openxmlformats.org/officeDocument/2006/relationships/image" Target="../media/image28.gif"/><Relationship Id="rId5" Type="http://schemas.openxmlformats.org/officeDocument/2006/relationships/image" Target="NULL"/><Relationship Id="rId10" Type="http://schemas.openxmlformats.org/officeDocument/2006/relationships/image" Target="../media/image42.png"/><Relationship Id="rId4" Type="http://schemas.openxmlformats.org/officeDocument/2006/relationships/customXml" Target="../ink/ink8.xml"/><Relationship Id="rId9" Type="http://schemas.openxmlformats.org/officeDocument/2006/relationships/image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7.xml"/><Relationship Id="rId4" Type="http://schemas.openxmlformats.org/officeDocument/2006/relationships/customXml" Target="../ink/ink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3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customXml" Target="../ink/ink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5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customXml" Target="../ink/ink15.xml"/><Relationship Id="rId5" Type="http://schemas.openxmlformats.org/officeDocument/2006/relationships/image" Target="../media/image51.png"/><Relationship Id="rId10" Type="http://schemas.openxmlformats.org/officeDocument/2006/relationships/image" Target="../media/image43.png"/><Relationship Id="rId4" Type="http://schemas.openxmlformats.org/officeDocument/2006/relationships/customXml" Target="../ink/ink14.xml"/><Relationship Id="rId9" Type="http://schemas.openxmlformats.org/officeDocument/2006/relationships/image" Target="../media/image2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7.png"/><Relationship Id="rId5" Type="http://schemas.openxmlformats.org/officeDocument/2006/relationships/image" Target="../media/image52.png"/><Relationship Id="rId4" Type="http://schemas.openxmlformats.org/officeDocument/2006/relationships/customXml" Target="../ink/ink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Relationship Id="rId6" Type="http://schemas.openxmlformats.org/officeDocument/2006/relationships/customXml" Target="../ink/ink19.xml"/><Relationship Id="rId5" Type="http://schemas.openxmlformats.org/officeDocument/2006/relationships/image" Target="../media/image51.png"/><Relationship Id="rId4" Type="http://schemas.openxmlformats.org/officeDocument/2006/relationships/customXml" Target="../ink/ink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2.png"/><Relationship Id="rId4" Type="http://schemas.openxmlformats.org/officeDocument/2006/relationships/customXml" Target="../ink/ink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Relationship Id="rId6" Type="http://schemas.openxmlformats.org/officeDocument/2006/relationships/customXml" Target="../ink/ink23.xml"/><Relationship Id="rId5" Type="http://schemas.openxmlformats.org/officeDocument/2006/relationships/image" Target="../media/image51.png"/><Relationship Id="rId4" Type="http://schemas.openxmlformats.org/officeDocument/2006/relationships/customXml" Target="../ink/ink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7.png"/><Relationship Id="rId5" Type="http://schemas.openxmlformats.org/officeDocument/2006/relationships/image" Target="../media/image52.png"/><Relationship Id="rId4" Type="http://schemas.openxmlformats.org/officeDocument/2006/relationships/customXml" Target="../ink/ink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9.mp4"/><Relationship Id="rId7" Type="http://schemas.openxmlformats.org/officeDocument/2006/relationships/image" Target="../media/image2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03.xml"/><Relationship Id="rId4" Type="http://schemas.openxmlformats.org/officeDocument/2006/relationships/video" Target="../media/media9.mp4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47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0.png"/><Relationship Id="rId5" Type="http://schemas.openxmlformats.org/officeDocument/2006/relationships/image" Target="../media/image59.emf"/><Relationship Id="rId4" Type="http://schemas.openxmlformats.org/officeDocument/2006/relationships/customXml" Target="../ink/ink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image" Target="../media/image28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3.xml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4.mp4"/><Relationship Id="rId7" Type="http://schemas.openxmlformats.org/officeDocument/2006/relationships/image" Target="../media/image28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3.xml"/><Relationship Id="rId4" Type="http://schemas.openxmlformats.org/officeDocument/2006/relationships/video" Target="../media/media4.mp4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F0ECE7F-FE4D-1544-3AF0-C63072B4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xmlns="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continuer la répétition du dialogue.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xmlns="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xmlns="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10922086-D816-BBF7-622A-AA67671D6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66" y="1434686"/>
            <a:ext cx="6434667" cy="49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9A2AED-7713-9E59-8353-4A218F5C8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xmlns="" id="{FADFCF02-B510-2084-36FA-6D84FEB56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continuer la répétition du dialogue.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xmlns="" id="{B02E94E9-77F7-C298-1FBC-EAD9AC6334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xmlns="" id="{E9D0A0DC-B889-B878-E235-0379096A0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36FE5E2-B864-26CF-14B1-D68FADC54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texte, capture d’écran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8AC93899-DC4B-6688-6BBE-A6E958BF0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822" y="1934458"/>
            <a:ext cx="6394355" cy="372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xmlns="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3" name="Image 2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92924A6A-AEA9-7118-66C1-03C4141E7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56" y="2371150"/>
            <a:ext cx="4999572" cy="340509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2B59928-63F0-6C72-E586-0645E6CAC9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52873BF-59C0-CB31-F6AA-4FA02E78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FE832BBC-1BC6-CA74-02EC-D477A818A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8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46543F7-827C-41BF-EEE7-5A01C57CA445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suivantes: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xmlns="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39346" y="31520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12" name="Image 11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28300042-C13C-E522-A38A-1215B9D751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C2F51596-F2E1-997D-0D6C-21CEEA38BEC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9CD0FF8D-9D71-4802-D944-B9F744C04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9D91650-00A7-1E5E-C7FF-F51882C87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25556FE-131D-CB86-EB5D-B54A6B282658}"/>
              </a:ext>
            </a:extLst>
          </p:cNvPr>
          <p:cNvSpPr txBox="1"/>
          <p:nvPr/>
        </p:nvSpPr>
        <p:spPr>
          <a:xfrm>
            <a:off x="4508913" y="3582400"/>
            <a:ext cx="43087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les jeux vidéo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aujourd’hui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triste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heureux ?</a:t>
            </a:r>
            <a:endParaRPr lang="fr-FR" sz="2000" dirty="0">
              <a:solidFill>
                <a:srgbClr val="5B9BD5">
                  <a:lumMod val="50000"/>
                </a:srgb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xmlns="" id="{4144DA9D-3172-EDA7-99AC-C8DBEF6A8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190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E3829ED-46BB-4043-5863-C26EFCA476D0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suivantes: </a:t>
            </a:r>
          </a:p>
        </p:txBody>
      </p:sp>
      <p:pic>
        <p:nvPicPr>
          <p:cNvPr id="16" name="Image 15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E516BB61-401D-14B7-5108-440204C74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EF1DE8D-987A-8754-4508-481C5686E41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50964B8D-3A1E-044E-FD08-2E0AC61B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D7A3177-AFB3-F561-035C-A164B8E97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8B3A8A1-BED5-2764-EBBC-A1CACF01D7C2}"/>
              </a:ext>
            </a:extLst>
          </p:cNvPr>
          <p:cNvSpPr txBox="1"/>
          <p:nvPr/>
        </p:nvSpPr>
        <p:spPr>
          <a:xfrm>
            <a:off x="4453949" y="3582400"/>
            <a:ext cx="43087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les jeux vidéo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aujourd’hui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triste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heureux ?</a:t>
            </a:r>
            <a:endParaRPr lang="fr-FR" sz="2000" dirty="0">
              <a:solidFill>
                <a:srgbClr val="5B9BD5">
                  <a:lumMod val="50000"/>
                </a:srgb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xmlns="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2A289B7-CCCA-B208-7CCB-8883F27BA38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4D3CABB-6978-7FF2-F299-C6F938D726B7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suivantes: </a:t>
            </a:r>
          </a:p>
        </p:txBody>
      </p:sp>
      <p:pic>
        <p:nvPicPr>
          <p:cNvPr id="5" name="Image 4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19A53008-9743-B258-3916-A26083B7BD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F298EE3-1DD8-B93C-11DA-11505EA92EFD}"/>
              </a:ext>
            </a:extLst>
          </p:cNvPr>
          <p:cNvSpPr txBox="1"/>
          <p:nvPr/>
        </p:nvSpPr>
        <p:spPr>
          <a:xfrm>
            <a:off x="4496338" y="3582400"/>
            <a:ext cx="43087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les jeux vidéo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aujourd’hui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triste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heureux ?</a:t>
            </a:r>
            <a:endParaRPr lang="fr-FR" sz="2000" dirty="0">
              <a:solidFill>
                <a:srgbClr val="5B9BD5">
                  <a:lumMod val="50000"/>
                </a:srgb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xmlns="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34368" y="2429933"/>
            <a:ext cx="3511266" cy="234084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E77A43F-7F5F-05E3-FAF8-941C9A3BAAE9}"/>
              </a:ext>
            </a:extLst>
          </p:cNvPr>
          <p:cNvSpPr txBox="1"/>
          <p:nvPr/>
        </p:nvSpPr>
        <p:spPr>
          <a:xfrm>
            <a:off x="4018004" y="2438498"/>
            <a:ext cx="430878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les jeux vidéo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les jeux vidéo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Comment ça va aujourd’hui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triste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Qu’est-ce qui te rend heureux ?</a:t>
            </a:r>
            <a:endParaRPr lang="fr-FR" sz="2000" dirty="0">
              <a:solidFill>
                <a:srgbClr val="5B9BD5">
                  <a:lumMod val="50000"/>
                </a:srgbClr>
              </a:solidFill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1768" y="2785126"/>
            <a:ext cx="4960805" cy="705267"/>
          </a:xfrm>
        </p:spPr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fr-FR" sz="3600" dirty="0"/>
              <a:t>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B64559A-9D2D-476C-1306-BF348F037E9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63BD94A-F5D4-33BC-1CA7-70C47ECDB1F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E0EAF81-42EB-4E40-8F4E-125DA25868C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xmlns="" id="{F60AC041-8B8E-226C-CD26-6717D69A27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un texte.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38457F-FD2D-1F0C-2C3C-44FDD036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4C3B29C2-A00D-C662-E56E-301A8CA3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tous seuls.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804EDFD6-6B5B-558D-F82A-37BCC7033DC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08C9BE76-CD3F-4D1E-12C7-149DCE17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69DAA48-AA8C-95FE-DFA6-31CB5263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32F21F0-0E6E-EAA0-0025-630B02DD3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371" y="1624585"/>
            <a:ext cx="3079253" cy="480686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AC92C7-10A8-483E-0F87-B51ED45B385B}"/>
              </a:ext>
            </a:extLst>
          </p:cNvPr>
          <p:cNvSpPr/>
          <p:nvPr/>
        </p:nvSpPr>
        <p:spPr>
          <a:xfrm>
            <a:off x="3032371" y="2551386"/>
            <a:ext cx="3303541" cy="161421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84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86588E3-9CAE-3E14-2025-755E60CB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218" y="2775064"/>
            <a:ext cx="1573480" cy="245225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D4F2D79-4963-83AB-2BAB-94DAA1F8D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19" y="2838204"/>
            <a:ext cx="1598745" cy="23891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2418671-272D-35E7-5C2B-45C2E118A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994" y="2700242"/>
            <a:ext cx="1841013" cy="25270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757068C-54A1-F3C3-A307-78E7261013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459" y="2745388"/>
            <a:ext cx="1779535" cy="24819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171EE9A-B098-479E-FA32-1457E6370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064" y="2775063"/>
            <a:ext cx="1683153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Après,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876E61C-1309-2674-E4A0-78AF1FED739C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E518FA9-5B6D-D95D-48B0-9FC957F39F3A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57AC295-9811-9547-302B-1D72D7D52162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7795B5-A8F1-F6D2-749F-2C8CB1B7CA17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9564B20-E981-CB21-C7EF-E79DC43DDE57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E16C807-01A3-777C-44E8-8CDFF8171EC8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4467" y="2458072"/>
            <a:ext cx="7450666" cy="277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Comment tu vas aujourd’hui ?</a:t>
            </a:r>
          </a:p>
          <a:p>
            <a:endParaRPr lang="fr-FR" b="1" dirty="0">
              <a:solidFill>
                <a:schemeClr val="tx2"/>
              </a:solidFill>
              <a:latin typeface="Dosis SemiBold" charset="0"/>
              <a:cs typeface="Dosis" charset="0"/>
            </a:endParaRPr>
          </a:p>
          <a:p>
            <a:pPr>
              <a:lnSpc>
                <a:spcPct val="200000"/>
              </a:lnSpc>
            </a:pPr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Ce matin, Sami rencontre Inès et d’autres camarades dans la cour.</a:t>
            </a:r>
          </a:p>
          <a:p>
            <a:pPr>
              <a:lnSpc>
                <a:spcPct val="200000"/>
              </a:lnSpc>
            </a:pPr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- Il demande : « Comment tu vas aujourd’hui ? »</a:t>
            </a:r>
          </a:p>
          <a:p>
            <a:pPr>
              <a:lnSpc>
                <a:spcPct val="200000"/>
              </a:lnSpc>
            </a:pPr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Inès répond : « Je vais très bien. Je suis très heureuse ! Hier, j’ai réussi une expérience en sciences et la maîtresse m’a félicitée. J’étais fière et joyeuse. »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E5A79746-1D65-BCBF-061E-F2E30358C0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FC306CCF-ED6D-63CA-6761-7685C5F0287D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6EB8DAB3-2331-1C8A-6CF4-C9AF53990A2E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4058223C-35DF-6EA9-B0EC-48F69DA9254F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EE046DF-9427-8886-3293-AD2D73826B6D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57CDD534-0CFA-81C5-CB9A-C31BC915184D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C6CC47D-AFD9-4896-9673-D03243742488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5" name="FR_N5_P2_W4_S2 (Karaoké) V1">
            <a:hlinkClick r:id="" action="ppaction://media"/>
            <a:extLst>
              <a:ext uri="{FF2B5EF4-FFF2-40B4-BE49-F238E27FC236}">
                <a16:creationId xmlns:a16="http://schemas.microsoft.com/office/drawing/2014/main" xmlns="" id="{11EB731A-5697-D358-EAE8-9E7212767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6130" y="2267403"/>
            <a:ext cx="69596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6BA67FD-636A-0DEF-F701-F55832E2EEF9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DDF5E99A-DFCF-8257-42CA-1B7232353095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E29E91F-C95D-F417-E66B-18FDC69EE208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F45D530-20CE-ABD6-E399-09793B51241A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80CA86B-A2AF-8EE3-20B1-4E66EDF48B04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276025B1-F1FC-94DA-B99C-3BE28C2AFD4D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7A848A4-181F-EF43-0DB3-815391257F2B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32934" y="2491939"/>
            <a:ext cx="7450666" cy="3052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                                </a:t>
            </a:r>
          </a:p>
          <a:p>
            <a:pPr algn="ctr"/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Comment tu vas aujourd’hui ?</a:t>
            </a:r>
          </a:p>
          <a:p>
            <a:endParaRPr lang="fr-FR" b="1" dirty="0">
              <a:solidFill>
                <a:schemeClr val="tx2"/>
              </a:solidFill>
              <a:latin typeface="Dosis SemiBold" charset="0"/>
              <a:cs typeface="Dosis" charset="0"/>
            </a:endParaRPr>
          </a:p>
          <a:p>
            <a:pPr>
              <a:lnSpc>
                <a:spcPct val="200000"/>
              </a:lnSpc>
            </a:pPr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Ce matin, Sami rencontre Inès et d’autres camarades dans la cour.</a:t>
            </a:r>
          </a:p>
          <a:p>
            <a:pPr>
              <a:lnSpc>
                <a:spcPct val="200000"/>
              </a:lnSpc>
            </a:pPr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- Il demande : « Comment tu vas aujourd’hui ? »</a:t>
            </a:r>
          </a:p>
          <a:p>
            <a:pPr>
              <a:lnSpc>
                <a:spcPct val="200000"/>
              </a:lnSpc>
            </a:pPr>
            <a:r>
              <a:rPr lang="fr-FR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Inès répond : « Je vais très bien. Je suis très heureuse ! Hier, j’ai réussi une expérience en sciences et la maîtresse m’a félicitée. J’étais fière et joyeuse. »</a:t>
            </a:r>
          </a:p>
        </p:txBody>
      </p:sp>
    </p:spTree>
    <p:extLst>
      <p:ext uri="{BB962C8B-B14F-4D97-AF65-F5344CB8AC3E}">
        <p14:creationId xmlns:p14="http://schemas.microsoft.com/office/powerpoint/2010/main" val="551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partie.  Lisez en silence.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818831" y="2091268"/>
            <a:ext cx="7391400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Sami dit : « Moi aussi, je suis très content. Hier soir, j’ai lu un livre d’histoire. J’ai appris que la mosquée  Al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Quaraouiyyine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 a presque 1200 ans. Cela m’a donné envie de devenir professeur d’histoire quand je serai grand.»</a:t>
            </a:r>
          </a:p>
        </p:txBody>
      </p:sp>
    </p:spTree>
    <p:extLst>
      <p:ext uri="{BB962C8B-B14F-4D97-AF65-F5344CB8AC3E}">
        <p14:creationId xmlns:p14="http://schemas.microsoft.com/office/powerpoint/2010/main" val="39534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485C7A0-2D93-7F91-BE2F-DDF7001C78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CD1F1AA0-CF48-3AA6-94A8-4FAF7B0E5A24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8CB56BC5-B9EA-72C7-9553-6A95516AEE75}"/>
              </a:ext>
            </a:extLst>
          </p:cNvPr>
          <p:cNvSpPr/>
          <p:nvPr/>
        </p:nvSpPr>
        <p:spPr>
          <a:xfrm>
            <a:off x="3993873" y="170136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5792ADAA-7293-2335-6424-5655BE7B1F82}"/>
              </a:ext>
            </a:extLst>
          </p:cNvPr>
          <p:cNvSpPr/>
          <p:nvPr/>
        </p:nvSpPr>
        <p:spPr>
          <a:xfrm>
            <a:off x="1710503" y="1710324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9B5D8D81-1027-86EF-09CD-E05AC12F3F26}"/>
              </a:ext>
            </a:extLst>
          </p:cNvPr>
          <p:cNvSpPr txBox="1"/>
          <p:nvPr/>
        </p:nvSpPr>
        <p:spPr>
          <a:xfrm>
            <a:off x="1910221" y="171032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9385DC39-026F-4D28-A902-C2692A4D7FA8}"/>
              </a:ext>
            </a:extLst>
          </p:cNvPr>
          <p:cNvSpPr txBox="1"/>
          <p:nvPr/>
        </p:nvSpPr>
        <p:spPr>
          <a:xfrm>
            <a:off x="4172201" y="170064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EA86209-E461-E55C-5798-58E8CEE00939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44E2AAB4-A333-C992-DB17-BD1E04050D74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3" name="FR_N5_P2_W4_S2 (Karaoké) V2">
            <a:hlinkClick r:id="" action="ppaction://media"/>
            <a:extLst>
              <a:ext uri="{FF2B5EF4-FFF2-40B4-BE49-F238E27FC236}">
                <a16:creationId xmlns:a16="http://schemas.microsoft.com/office/drawing/2014/main" xmlns="" id="{D5E02630-A39C-61B7-4766-0D575D579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0583" y="2142588"/>
            <a:ext cx="660399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4DA7449-09D1-1E88-3D47-6D2E29A6587A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C4B246F-009A-753F-FCB7-BEF7219AFD18}"/>
              </a:ext>
            </a:extLst>
          </p:cNvPr>
          <p:cNvSpPr/>
          <p:nvPr/>
        </p:nvSpPr>
        <p:spPr>
          <a:xfrm>
            <a:off x="3993873" y="170136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88EA2868-ED36-047D-81D2-1559D936ABC2}"/>
              </a:ext>
            </a:extLst>
          </p:cNvPr>
          <p:cNvSpPr/>
          <p:nvPr/>
        </p:nvSpPr>
        <p:spPr>
          <a:xfrm>
            <a:off x="1710503" y="1710324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023C333-05BE-897D-4026-82B9BF4B095C}"/>
              </a:ext>
            </a:extLst>
          </p:cNvPr>
          <p:cNvSpPr txBox="1"/>
          <p:nvPr/>
        </p:nvSpPr>
        <p:spPr>
          <a:xfrm>
            <a:off x="1910221" y="171032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360F899-D559-223C-B5A4-93E72BA5D940}"/>
              </a:ext>
            </a:extLst>
          </p:cNvPr>
          <p:cNvSpPr txBox="1"/>
          <p:nvPr/>
        </p:nvSpPr>
        <p:spPr>
          <a:xfrm>
            <a:off x="4172201" y="170064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DD1503B6-030B-F24B-7239-384851A103A1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695416A-D505-45A6-FB87-D534BD8E2CA4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7C07C32-2721-4AE0-34CE-2F2932E4AECE}"/>
              </a:ext>
            </a:extLst>
          </p:cNvPr>
          <p:cNvSpPr/>
          <p:nvPr/>
        </p:nvSpPr>
        <p:spPr>
          <a:xfrm>
            <a:off x="699426" y="2536974"/>
            <a:ext cx="7391400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Sami dit : « Moi aussi, je suis très content. Hier soir, j’ai lu un livre d’histoire. J’ai appris que la mosquée  Al </a:t>
            </a:r>
            <a:r>
              <a:rPr lang="fr-FR" sz="2400" dirty="0" err="1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Quaraouiyyine</a:t>
            </a: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Dosis SemiBold" charset="0"/>
              </a:rPr>
              <a:t> a presque 1200 ans. Cela m’a donné envie de devenir professeur d’histoire quand je serai grand.»</a:t>
            </a:r>
          </a:p>
        </p:txBody>
      </p:sp>
    </p:spTree>
    <p:extLst>
      <p:ext uri="{BB962C8B-B14F-4D97-AF65-F5344CB8AC3E}">
        <p14:creationId xmlns:p14="http://schemas.microsoft.com/office/powerpoint/2010/main" val="6889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C99DD8-DFDB-F167-517A-964B0F38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partie.  Lisez en silence. 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11C13640-E4F5-9B88-10F7-83C41D470B2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69406708-BB99-00D7-34CF-7D36A3F3F96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69406708-BB99-00D7-34CF-7D36A3F3F9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1611A480-131E-0E22-C794-4EE1EDC9AEE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1611A480-131E-0E22-C794-4EE1EDC9A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C3880A2-EEB9-FC6F-8901-5254A9C8C13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6A60BA3-390A-257B-3547-9AB41E0D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36D5251-819F-B001-E819-87AD9BACA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2E49F69-2F1C-D9E0-2CF6-A1CFE14B7BC5}"/>
              </a:ext>
            </a:extLst>
          </p:cNvPr>
          <p:cNvSpPr txBox="1"/>
          <p:nvPr/>
        </p:nvSpPr>
        <p:spPr>
          <a:xfrm>
            <a:off x="911386" y="2968591"/>
            <a:ext cx="73212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fr-MA" sz="2400" dirty="0">
              <a:latin typeface="Dosis SemiBold" pitchFamily="2" charset="0"/>
            </a:endParaRPr>
          </a:p>
          <a:p>
            <a:pPr algn="just">
              <a:lnSpc>
                <a:spcPct val="150000"/>
              </a:lnSpc>
            </a:pPr>
            <a:endParaRPr lang="fr-MA" sz="2400" dirty="0">
              <a:latin typeface="Dosis SemiBold" pitchFamily="2" charset="0"/>
            </a:endParaRPr>
          </a:p>
          <a:p>
            <a:pPr algn="just">
              <a:lnSpc>
                <a:spcPct val="150000"/>
              </a:lnSpc>
            </a:pPr>
            <a:endParaRPr lang="fr-MA" sz="2400" dirty="0">
              <a:latin typeface="Dosis SemiBold" pitchFamily="2" charset="0"/>
            </a:endParaRPr>
          </a:p>
          <a:p>
            <a:pPr algn="just">
              <a:lnSpc>
                <a:spcPct val="150000"/>
              </a:lnSpc>
            </a:pPr>
            <a:endParaRPr lang="fr-MA" sz="2400" dirty="0">
              <a:latin typeface="Dosis SemiBold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A31D35E-71B7-C377-8B0E-CB39AA538B9B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439AC202-B605-AC4F-29F4-66315733219E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C9AEECF4-D3AF-69AB-F384-E618344EEEEB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272BF231-6ED3-D043-F02E-D36B9863174E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51B88D5-2E71-D450-1B82-52D286D0410D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7956F175-7098-5E10-6020-7047D6287E3C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6C3A6B1E-B409-B4DA-B05E-C63253C4D4E0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EE07DDF5-4AB8-EB01-B868-CD84D169A211}"/>
              </a:ext>
            </a:extLst>
          </p:cNvPr>
          <p:cNvSpPr txBox="1"/>
          <p:nvPr/>
        </p:nvSpPr>
        <p:spPr>
          <a:xfrm>
            <a:off x="730182" y="2754930"/>
            <a:ext cx="7683635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sourit : « Alors, aujourd’hui, nous sommes heureux de commencer une bonne journée. »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répond : « Oui, c’est agréable de se sentir heureux dès le matin. »</a:t>
            </a:r>
          </a:p>
        </p:txBody>
      </p:sp>
    </p:spTree>
    <p:extLst>
      <p:ext uri="{BB962C8B-B14F-4D97-AF65-F5344CB8AC3E}">
        <p14:creationId xmlns:p14="http://schemas.microsoft.com/office/powerpoint/2010/main" val="23546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4826E53-D178-88EA-6C17-0C6E90D3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  <a:endParaRPr lang="fr-MA" i="1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F5973D26-4B3C-746A-98C5-E11C3F328E1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4FA58D3D-1B14-7E8A-B2AB-54A8E796F925}"/>
                  </a:ext>
                </a:extLst>
              </p14:cNvPr>
              <p14:cNvContentPartPr/>
              <p14:nvPr/>
            </p14:nvContentPartPr>
            <p14:xfrm>
              <a:off x="2746316" y="1061640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FA58D3D-1B14-7E8A-B2AB-54A8E796F9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7316" y="1052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1970E72A-7128-676C-6790-CD6B664C9D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1970E72A-7128-676C-6790-CD6B664C9D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64AE1B0-8C17-30B0-836C-B08B92B24C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D70BB973-9D47-6D36-74F7-A85FDE33B2B0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C73C3B1F-D4F7-20B6-179A-E5B619547642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DEC17143-3B87-BEE8-EA7D-9AFF3CF84056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A0DB6A8-4217-9348-539E-D401468799F1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D66E883F-BFFB-3793-CB53-4BDE96760E3B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C77F9168-C65A-0387-0F62-39C3F274F8FE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5553B70-984D-BFE2-BEFD-35E7B0F3C62D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1C2C9D57-23F4-BE37-686D-ADBA84F94F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FR_N5_P2_W4_S2 (Karaoké) V3">
            <a:hlinkClick r:id="" action="ppaction://media"/>
            <a:extLst>
              <a:ext uri="{FF2B5EF4-FFF2-40B4-BE49-F238E27FC236}">
                <a16:creationId xmlns:a16="http://schemas.microsoft.com/office/drawing/2014/main" xmlns="" id="{5922792B-DAB9-4884-068E-B2C07E997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771" y="2255218"/>
            <a:ext cx="6727371" cy="37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27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20AD7A5-D9A5-4FF0-C89C-53663DDF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D790891B-2137-0164-DFE8-8B91E730FCB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5AB6E4B8-B5B1-9348-12AB-C31BB6BCF9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5AB6E4B8-B5B1-9348-12AB-C31BB6BCF9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FD2F1A36-C0DF-43ED-8991-D29ABD7508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D2F1A36-C0DF-43ED-8991-D29ABD7508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A89E08D-3B4C-43ED-9699-FC2C0BD300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60155AC-3477-D864-7075-F378A1BABBD2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55972C71-C9EA-2CB3-340A-DDD1B962EE58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55113DC6-5576-3D4B-1D25-5A3A9B1D3248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4D9E5BB-4230-DA10-C903-19A126CB64DC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23817D95-1990-1221-3164-9AD223FB8510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FE9F006B-4978-FAE3-36F7-D4211C28B5B5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AED5032-375E-3BDF-B7EA-A528E8E48C1A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07DDF5-4AB8-EB01-B868-CD84D169A211}"/>
              </a:ext>
            </a:extLst>
          </p:cNvPr>
          <p:cNvSpPr txBox="1"/>
          <p:nvPr/>
        </p:nvSpPr>
        <p:spPr>
          <a:xfrm>
            <a:off x="730182" y="2754930"/>
            <a:ext cx="7683635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sourit : « Alors, aujourd’hui, nous sommes heureux de commencer une bonne journée.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répond : « Oui, c’est agréable de se sentir heureux dès le matin. »</a:t>
            </a:r>
          </a:p>
        </p:txBody>
      </p:sp>
    </p:spTree>
    <p:extLst>
      <p:ext uri="{BB962C8B-B14F-4D97-AF65-F5344CB8AC3E}">
        <p14:creationId xmlns:p14="http://schemas.microsoft.com/office/powerpoint/2010/main" val="13093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DC6E94-779A-85CC-30F5-0A8247E0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0FA21DC3-E47E-4E92-00CA-301CAC0EFF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CD058AC-B42D-5099-3870-8C04A5C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F4571E0-465D-0D2A-D7C4-B721799FE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921DB7B6-7E28-375A-CAE5-0C18EF7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essayer de comprendre le texte, partie par partie. Pour chaque partie du texte, on va suivre les mêmes étapes.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4EC8CF76-D5B5-365E-1277-C788FABFF942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CAAC5D5-71A5-1A88-5CF4-A70A959CBFD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986627C-7FA1-01CE-D408-CDC6FA089872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2C9B9FF5-9362-1AC6-2E6A-47EA9EF03DFA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C098C23-3561-0F06-533E-FE0AE2273219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AB31211-D848-3858-DA94-BB0D19A7B6AC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20E77CB4-470D-CBB4-1DF4-3D0C7341CE3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882504C0-82BD-929B-E2F6-4D17EADD712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A9BA732F-0236-0801-852C-498BD1D51A87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2B5FAC4-ACF8-1ECD-6767-F343568C1958}"/>
              </a:ext>
            </a:extLst>
          </p:cNvPr>
          <p:cNvSpPr txBox="1"/>
          <p:nvPr/>
        </p:nvSpPr>
        <p:spPr>
          <a:xfrm>
            <a:off x="2221200" y="2300286"/>
            <a:ext cx="123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xmlns="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611164"/>
            <a:ext cx="5346248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en reprenant les actes de parole enseignés.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F68E17E7-3286-8C1D-FCA0-2F1D5581E71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70463FB-EAD3-CDBA-340D-0D34FB5FBC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17F5D18-D6DF-A37E-B7BA-C5A0B3AED26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xmlns="" id="{9EE545F8-7089-CEF2-7991-F76986B46B2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CFFC63-9ECD-242B-304E-357C63E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1A9DD395-D07A-C628-6F95-61719611B9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220FE9F-2D63-49E0-B7A8-F307164A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B737EAD-19AF-5639-8B2F-23E863E4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9A0F8A9-7369-6957-6757-6BC3E4734EE2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D28E0E4B-4464-35DF-B0BC-098B583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C58FA79-3FBD-DA57-E6D7-C86273EFB33F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175CA44-4C14-7567-AEDB-C9702337384D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D6ACE888-BFED-B9F2-D317-90A7E4A4EE30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ADD74EB-5B9E-BD9F-B48F-58C1B2421B2A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D5C1C050-AEB1-E042-3298-C2449632C4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05A3B42A-F857-7D03-CACF-3A8F576EE3AA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F5E04A20-6C7E-32F9-3128-B97B1A7019F8}"/>
              </a:ext>
            </a:extLst>
          </p:cNvPr>
          <p:cNvSpPr txBox="1"/>
          <p:nvPr/>
        </p:nvSpPr>
        <p:spPr>
          <a:xfrm>
            <a:off x="770584" y="2606967"/>
            <a:ext cx="7683635" cy="307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Ce matin, Sami rencontre Inès et d’autres camarades dans la cour.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Il demande : « Comment tu vas aujourd’hui ? »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Inès répond : « Je vais très bien. Je suis très heureuse ! Hier, j’ai réussi une expérience en sciences et la maîtresse m’a félicitée. J’étais fière et joyeuse.»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0D798F-AB91-2D5F-4A69-291EB334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A358E3C0-B5B7-ACE0-DD81-ABB253DF25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B1EDC29C-D007-D643-71FE-C9A58997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D15225-7A9B-8096-73F6-7B5CCD160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E16F8435-81A7-8C25-86D5-2F6C8B199B47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xmlns="" id="{76D7F7A4-D9EE-00AF-B530-42893F76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6A08D864-8F50-D387-FEB5-A1E4A35CB9C1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7EB2EC2-DAF2-FF81-3E6A-321482A8FF20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39CE8E9-D3D2-1EB6-5C02-7FAA67A15F00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77E7E5F-8DFD-D8E0-BEAF-3AA0C107BDA5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F846F928-7ED2-14B7-EEF0-DFD48A3F00C6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CE15A8C-C48C-599D-8CF7-B360A95003A4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57D0C6C-DE4F-AF38-566C-880FD2AD0928}"/>
              </a:ext>
            </a:extLst>
          </p:cNvPr>
          <p:cNvSpPr txBox="1"/>
          <p:nvPr/>
        </p:nvSpPr>
        <p:spPr>
          <a:xfrm>
            <a:off x="770584" y="2606967"/>
            <a:ext cx="7683635" cy="307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Ce matin, Sami rencontre Inès et d’autres camarades dans la cour.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Il demande : « Comment tu vas aujourd’hui ? »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Inès répond : « Je vais très bien. Je suis très heureuse ! Hier, j’ai réussi une expérience en sciences et la maîtresse m’a félicitée. J’étais fière et joyeuse.»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EB3972-2969-A7C4-5405-3FE7810C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CBF745D-97C2-7289-0060-AE628DA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949F7BD-D795-D607-1B12-530D45677375}"/>
              </a:ext>
            </a:extLst>
          </p:cNvPr>
          <p:cNvSpPr txBox="1"/>
          <p:nvPr/>
        </p:nvSpPr>
        <p:spPr>
          <a:xfrm>
            <a:off x="906973" y="2292945"/>
            <a:ext cx="7330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</a:t>
            </a:r>
            <a:r>
              <a:rPr lang="fr-FR" sz="2000" b="1" dirty="0">
                <a:solidFill>
                  <a:srgbClr val="FF0000"/>
                </a:solidFill>
                <a:latin typeface="Dosis" pitchFamily="2" charset="0"/>
              </a:rPr>
              <a:t>Pourquoi </a:t>
            </a:r>
            <a:r>
              <a:rPr lang="fr-FR" sz="2000" b="1" dirty="0">
                <a:solidFill>
                  <a:schemeClr val="tx2"/>
                </a:solidFill>
                <a:latin typeface="Dosis" pitchFamily="2" charset="0"/>
              </a:rPr>
              <a:t>Inès se sent –elle heureuse aujourd’hui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97AA6A55-DC8E-6E04-3637-E963837AB52E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D0BAAE9-A62A-304C-72C0-0F8C97C9A1EE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2DA497A-D3C6-A17F-C497-BA44EB5E0A96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D3500CBB-E1BA-74B6-86F1-5E2D18E0FB5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AC825AB-D661-F12F-387B-B0AA7A7D01B3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977FFD11-0703-AC04-F619-3ECB37A46CA1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94AAA5C-9DBF-0677-2A48-B4BCA558DA7A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F0F2DBE-2714-50A4-6165-61B1237AB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64A56B5-20AC-970C-9C73-D4E7D28BDDB4}"/>
              </a:ext>
            </a:extLst>
          </p:cNvPr>
          <p:cNvSpPr txBox="1"/>
          <p:nvPr/>
        </p:nvSpPr>
        <p:spPr>
          <a:xfrm>
            <a:off x="730180" y="2898655"/>
            <a:ext cx="7683635" cy="307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Ce matin, Sami rencontre Inès et d’autres camarades dans la cour.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Il demande : « Comment tu vas aujourd’hui ? »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Inès répond : « Je vais très bien. Je suis très heureuse ! Hier, j’ai réussi une expérience en sciences et la maîtresse m’a félicitée. J’étais fière et joyeuse.»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54F8D8-A3E7-22DF-E22D-B7B90180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02C117-AA2C-2CC1-1B63-82AA3C21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« Pourquoi? ». Je cherche une cause dans le texte. La réponse est: Inès est très heureuse parce qu’elle a réussi une expérience en sciences.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6B1E0D6-1F62-1F07-6543-66320EE5698F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C069D34F-83B3-17FB-3838-674C1CB25089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B25CD06-D70E-B5C2-BD9B-27DCF0B921C8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CCF25603-02CC-E373-57A4-7E89B34ABB10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5963C9D-05DF-66E1-AC80-6115A2CD10FC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6E756613-D4B5-6AF1-E210-D135FFE2CCD9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C9C1D60-B1A7-EDB2-36E0-555C4C5E7B7F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D615E90C-5A20-1F82-1709-756C6D11DE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7427CA6B-4362-87AD-AB91-E61CDE79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C7282E3-1732-3FD0-77D1-E4F8831EF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2D3CC3D9-CC15-FB56-6E61-A875366A7A20}"/>
              </a:ext>
            </a:extLst>
          </p:cNvPr>
          <p:cNvSpPr txBox="1"/>
          <p:nvPr/>
        </p:nvSpPr>
        <p:spPr>
          <a:xfrm>
            <a:off x="906973" y="2292945"/>
            <a:ext cx="73300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</a:t>
            </a:r>
            <a:r>
              <a:rPr lang="fr-FR" sz="2000" b="1" dirty="0">
                <a:solidFill>
                  <a:srgbClr val="C00000"/>
                </a:solidFill>
                <a:latin typeface="Dosis" pitchFamily="2" charset="0"/>
              </a:rPr>
              <a:t>Pourquoi </a:t>
            </a:r>
            <a:r>
              <a:rPr lang="fr-FR" sz="2000" b="1" dirty="0">
                <a:solidFill>
                  <a:schemeClr val="tx2"/>
                </a:solidFill>
                <a:latin typeface="Dosis" pitchFamily="2" charset="0"/>
              </a:rPr>
              <a:t>Inès se sent –elle heureuse aujourd’hui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?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F5E04A20-6C7E-32F9-3128-B97B1A7019F8}"/>
              </a:ext>
            </a:extLst>
          </p:cNvPr>
          <p:cNvSpPr txBox="1"/>
          <p:nvPr/>
        </p:nvSpPr>
        <p:spPr>
          <a:xfrm>
            <a:off x="607691" y="2824642"/>
            <a:ext cx="7928614" cy="2458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Ce matin, Sami rencontre Inès et d’autres camarades dans la cour.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- Il demande : « Comment tu vas aujourd’hui ? »</a:t>
            </a:r>
          </a:p>
          <a:p>
            <a:pPr>
              <a:lnSpc>
                <a:spcPct val="200000"/>
              </a:lnSpc>
            </a:pP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Inès répond : « Je vais très bien. </a:t>
            </a:r>
            <a:r>
              <a:rPr lang="fr-FR" sz="2000" b="1" dirty="0">
                <a:solidFill>
                  <a:srgbClr val="C00000"/>
                </a:solidFill>
                <a:latin typeface="Dosis SemiBold" charset="0"/>
                <a:cs typeface="Dosis" charset="0"/>
              </a:rPr>
              <a:t>Je suis très heureuse ! Hier, j’ai réussi une expérience en sciences et la maîtresse m’a félicitée</a:t>
            </a:r>
            <a:r>
              <a:rPr lang="fr-FR" sz="2000" b="1" dirty="0">
                <a:solidFill>
                  <a:srgbClr val="FF0000"/>
                </a:solidFill>
                <a:latin typeface="Dosis SemiBold" charset="0"/>
                <a:cs typeface="Dosis" charset="0"/>
              </a:rPr>
              <a:t>. </a:t>
            </a:r>
            <a:r>
              <a:rPr lang="fr-FR" sz="2000" b="1" dirty="0">
                <a:solidFill>
                  <a:schemeClr val="tx2"/>
                </a:solidFill>
                <a:latin typeface="Dosis SemiBold" charset="0"/>
                <a:cs typeface="Dosis" charset="0"/>
              </a:rPr>
              <a:t>J’étais fière et joyeuse. »</a:t>
            </a: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4B037D-E77E-15A1-4959-5D25BE71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C8F4CD5E-7EB2-5E7E-800A-9517E4CB50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9DFAB17-FD90-88D9-A352-DD536C5A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77D701C-069C-1098-FEC3-B6BE29D1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3F8452A-4B14-07A6-0329-A46D1A82FA0A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4586BC3F-8D4C-DAC7-D903-08B1B65F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C0D6D78-56E7-A37A-B58E-8F35AA9DFB1E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F6154ED-B592-A33D-D15E-1C1340C017A1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5D65992-3D67-6A62-D534-F6464679D733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D59B712-B82C-E6EB-CC7A-B20A7AB8E79D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60916AD9-31B4-0C1A-4A8B-8F3C7EDC506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DCD615A-D5CF-BCBB-4E4F-F46136C54D96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3EDD196-C72B-D87F-F795-5FA712EED754}"/>
              </a:ext>
            </a:extLst>
          </p:cNvPr>
          <p:cNvSpPr txBox="1"/>
          <p:nvPr/>
        </p:nvSpPr>
        <p:spPr>
          <a:xfrm>
            <a:off x="550334" y="2511888"/>
            <a:ext cx="7863484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Sami dit : « Moi aussi, je suis très content. Hier soir, j’ai lu un livre d’histoire. J’ai appris que la mosquée Al </a:t>
            </a:r>
            <a:r>
              <a:rPr lang="fr-FR" sz="2400" dirty="0" err="1">
                <a:solidFill>
                  <a:schemeClr val="tx2"/>
                </a:solidFill>
                <a:latin typeface="Dosis SemiBold" charset="0"/>
              </a:rPr>
              <a:t>Quaraouiyyine</a:t>
            </a: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 a presque 1200 ans. Cela m’a donné envie de devenir professeur d’histoire quand je serai grand.»</a:t>
            </a:r>
          </a:p>
        </p:txBody>
      </p:sp>
    </p:spTree>
    <p:extLst>
      <p:ext uri="{BB962C8B-B14F-4D97-AF65-F5344CB8AC3E}">
        <p14:creationId xmlns:p14="http://schemas.microsoft.com/office/powerpoint/2010/main" val="38959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47BBF39-5A74-ACC3-4938-38F3BE60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6B24FC1-6FDA-910D-A335-B667973AF48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39AFA3F2-C1C2-C29E-ECF9-F3420A27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414E0DC-0563-50EA-17C3-EF2498D2B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B4E5E88-5973-198C-E9DF-A4D1A4259A47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65A6F2E7-0E80-4242-7EAD-EC81861C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xmlns="" id="{E3D47DBF-BE8D-432B-F477-ECF7BF4AD5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E3D47DBF-BE8D-432B-F477-ECF7BF4AD5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D99481CC-035A-CF5A-A4DA-360E8DEA999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D99481CC-035A-CF5A-A4DA-360E8DEA99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7C08262-32B9-250B-A6EE-A014FEC3303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6898873-8A1A-C6FA-611E-577C43D40CB2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31B22BF-BC18-6998-DB2F-05792F305521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BE23998-A8C3-F79B-BA89-5F47CCCBE166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25A381D3-1AD3-DC5D-6FCD-A4A11ED7650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82C67C0-4D5A-5A44-4D67-10C635FE57B9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5F8BF1D-7127-7C4E-4B3E-B72DD2C0AA89}"/>
              </a:ext>
            </a:extLst>
          </p:cNvPr>
          <p:cNvSpPr txBox="1"/>
          <p:nvPr/>
        </p:nvSpPr>
        <p:spPr>
          <a:xfrm>
            <a:off x="550334" y="2511888"/>
            <a:ext cx="7863484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Sami dit : « Moi aussi, je suis très content. Hier soir, j’ai lu un livre d’histoire. J’ai appris que la mosquée Al </a:t>
            </a:r>
            <a:r>
              <a:rPr lang="fr-FR" sz="2400" dirty="0" err="1">
                <a:solidFill>
                  <a:schemeClr val="tx2"/>
                </a:solidFill>
                <a:latin typeface="Dosis SemiBold" charset="0"/>
              </a:rPr>
              <a:t>Quaraouiyyine</a:t>
            </a: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 a presque 1200 ans. Cela m’a donné envie de devenir professeur d’histoire quand je serai grand.»</a:t>
            </a:r>
          </a:p>
        </p:txBody>
      </p:sp>
    </p:spTree>
    <p:extLst>
      <p:ext uri="{BB962C8B-B14F-4D97-AF65-F5344CB8AC3E}">
        <p14:creationId xmlns:p14="http://schemas.microsoft.com/office/powerpoint/2010/main" val="18024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29F963-388B-4F3F-80CF-2BE6C083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AD58F74-055C-8989-C03E-BEEC2D1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33359907-675B-FA57-41E5-64680F3124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3359907-675B-FA57-41E5-64680F3124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xmlns="" id="{586A3C2F-8CB4-CDA0-A35D-678C2EF05A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586A3C2F-8CB4-CDA0-A35D-678C2EF05A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DCE9D73-BAD7-34FA-72C5-45533B67A549}"/>
              </a:ext>
            </a:extLst>
          </p:cNvPr>
          <p:cNvSpPr txBox="1"/>
          <p:nvPr/>
        </p:nvSpPr>
        <p:spPr>
          <a:xfrm>
            <a:off x="402673" y="2453398"/>
            <a:ext cx="8338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</a:t>
            </a:r>
            <a:r>
              <a:rPr lang="fr-FR" sz="2200" b="1" dirty="0">
                <a:solidFill>
                  <a:srgbClr val="FF0000"/>
                </a:solidFill>
                <a:latin typeface="Dosis" pitchFamily="2" charset="0"/>
              </a:rPr>
              <a:t> </a:t>
            </a:r>
            <a:r>
              <a:rPr lang="fr-FR" sz="2200" b="1" dirty="0">
                <a:solidFill>
                  <a:srgbClr val="C00000"/>
                </a:solidFill>
                <a:latin typeface="Dosis" pitchFamily="2" charset="0"/>
              </a:rPr>
              <a:t>Pourquoi </a:t>
            </a:r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Sami veut- il devenir professeur d’histoire?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E01780F-2CCA-DBE0-6C05-231FAA7583EC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428E59E-F33D-3784-DA22-0D02537D792A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5C48DE87-B8DF-4E80-DA69-E6812AA9BE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116653F0-57D0-3E32-F845-F4CC9CFE061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1AB1E25F-B8F2-756D-3BAD-3C32679C2FB9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348A387C-128D-5A13-EBEF-1239E6FE9C0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A28A50D-D65A-6D77-C1E8-4ADA364B2B1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4C49924-11D9-6083-5D51-5724D4B18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5F8BF1D-7127-7C4E-4B3E-B72DD2C0AA89}"/>
              </a:ext>
            </a:extLst>
          </p:cNvPr>
          <p:cNvSpPr txBox="1"/>
          <p:nvPr/>
        </p:nvSpPr>
        <p:spPr>
          <a:xfrm>
            <a:off x="502943" y="2973453"/>
            <a:ext cx="7863484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Sami dit : « Moi aussi, je suis très content. Hier soir, j’ai lu un livre d’histoire. J’ai appris que la mosquée Al </a:t>
            </a:r>
            <a:r>
              <a:rPr lang="fr-FR" sz="2400" dirty="0" err="1">
                <a:solidFill>
                  <a:schemeClr val="tx2"/>
                </a:solidFill>
                <a:latin typeface="Dosis SemiBold" charset="0"/>
              </a:rPr>
              <a:t>Quaraouiyyine</a:t>
            </a: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 a presque 1200 ans. Cela m’a donné envie de devenir professeur d’histoire quand je serai grand.»</a:t>
            </a:r>
          </a:p>
        </p:txBody>
      </p:sp>
    </p:spTree>
    <p:extLst>
      <p:ext uri="{BB962C8B-B14F-4D97-AF65-F5344CB8AC3E}">
        <p14:creationId xmlns:p14="http://schemas.microsoft.com/office/powerpoint/2010/main" val="18180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310D2B-DED7-5F44-EC7D-1350A41F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F4CC07-4939-267F-107C-FBEFCF58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 Pourquoi ? ». Je cherche une cause  dans le texte. La réponse est : « Parce qu’il a lu un livre d’histoire. Il a appris que la mosquée Al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Quaraouiyyine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a presque 1200 ans.»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60AE4DB9-AB53-D9EE-A4B3-36299365268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C15C00D-1333-340F-D685-7D5D3A5E2524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2D2F2DC-BB45-4362-4628-A805A623695D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80DA9522-CE00-417A-61BC-EE4D0A2DEF06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59C491A-203A-AE40-9266-90C721624C75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BA7433E6-FC4E-6B44-162A-25908B9E33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713926A-7F8E-243F-67F5-DFFEF08DE7C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152FC76A-1D78-5B7A-E092-2A1D23C3FB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5F5D2A29-6772-98AE-FBE8-AB00EB3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433DA51-E8A1-0CB8-1A59-CE4366AFB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978496B-5D7A-065E-457B-90AAE73A7F55}"/>
              </a:ext>
            </a:extLst>
          </p:cNvPr>
          <p:cNvSpPr txBox="1"/>
          <p:nvPr/>
        </p:nvSpPr>
        <p:spPr>
          <a:xfrm>
            <a:off x="419606" y="2504198"/>
            <a:ext cx="83386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</a:t>
            </a:r>
            <a:r>
              <a:rPr lang="fr-FR" sz="2200" b="1" dirty="0">
                <a:solidFill>
                  <a:srgbClr val="FF0000"/>
                </a:solidFill>
                <a:latin typeface="Dosis" pitchFamily="2" charset="0"/>
              </a:rPr>
              <a:t> </a:t>
            </a:r>
            <a:r>
              <a:rPr lang="fr-FR" sz="2200" b="1" dirty="0">
                <a:solidFill>
                  <a:srgbClr val="C00000"/>
                </a:solidFill>
                <a:latin typeface="Dosis" pitchFamily="2" charset="0"/>
              </a:rPr>
              <a:t>Pourquoi </a:t>
            </a:r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Sami veut- il devenir professeur d’histoire? </a:t>
            </a:r>
          </a:p>
          <a:p>
            <a:pPr algn="ctr"/>
            <a:endParaRPr lang="fr-FR" sz="2200" b="1" dirty="0">
              <a:solidFill>
                <a:schemeClr val="accent1">
                  <a:lumMod val="50000"/>
                </a:schemeClr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5F8BF1D-7127-7C4E-4B3E-B72DD2C0AA89}"/>
              </a:ext>
            </a:extLst>
          </p:cNvPr>
          <p:cNvSpPr txBox="1"/>
          <p:nvPr/>
        </p:nvSpPr>
        <p:spPr>
          <a:xfrm>
            <a:off x="640258" y="3098920"/>
            <a:ext cx="7863484" cy="293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Sami dit : « Moi aussi, je suis très content. Hier soir</a:t>
            </a:r>
            <a:r>
              <a:rPr lang="fr-FR" sz="2400" dirty="0">
                <a:solidFill>
                  <a:srgbClr val="C00000"/>
                </a:solidFill>
                <a:latin typeface="Dosis SemiBold" charset="0"/>
              </a:rPr>
              <a:t>, j’ai lu un livre d’histoire. J’ai appris que la mosquée Al </a:t>
            </a:r>
            <a:r>
              <a:rPr lang="fr-FR" sz="2400" dirty="0" err="1">
                <a:solidFill>
                  <a:srgbClr val="C00000"/>
                </a:solidFill>
                <a:latin typeface="Dosis SemiBold" charset="0"/>
              </a:rPr>
              <a:t>Quaraouiyyine</a:t>
            </a:r>
            <a:r>
              <a:rPr lang="fr-FR" sz="2400" dirty="0">
                <a:solidFill>
                  <a:srgbClr val="C00000"/>
                </a:solidFill>
                <a:latin typeface="Dosis SemiBold" charset="0"/>
              </a:rPr>
              <a:t> a presque 1200 ans. </a:t>
            </a:r>
            <a:r>
              <a:rPr lang="fr-FR" sz="2400" dirty="0">
                <a:solidFill>
                  <a:schemeClr val="tx2"/>
                </a:solidFill>
                <a:latin typeface="Dosis SemiBold" charset="0"/>
              </a:rPr>
              <a:t>Cela m’a donné envie de devenir professeur d’histoire quand je serai grand.»</a:t>
            </a:r>
          </a:p>
        </p:txBody>
      </p:sp>
    </p:spTree>
    <p:extLst>
      <p:ext uri="{BB962C8B-B14F-4D97-AF65-F5344CB8AC3E}">
        <p14:creationId xmlns:p14="http://schemas.microsoft.com/office/powerpoint/2010/main" val="15183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6E2FE5-728A-C920-1F07-F86BAD04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</a:t>
            </a:r>
            <a:endParaRPr lang="fr-MA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A493C4A-0E6C-4597-FEA1-8FD57747B87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A254DF51-D1C9-8018-49AF-11867D46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D338DCC-F415-D0CC-1F10-E6C332172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E709DA4-9E85-1947-FADF-1AF0C6475776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0AE36324-A88D-6378-0C91-6086C2941FBE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CBCF0A2-1683-4CD6-2ABE-6FB41293F29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BC6070A-8C80-9F9E-3C85-260C2E4A10DF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A13D1F55-42BC-781E-495B-8E17D24E87DB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B4BBFBF-8657-00EC-A5DB-52FBC278E895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B1B7D460-07C5-C86B-5E6A-FFC30AC8C17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26341C9B-2888-0381-40CC-8F4056B06417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07DDF5-4AB8-EB01-B868-CD84D169A211}"/>
              </a:ext>
            </a:extLst>
          </p:cNvPr>
          <p:cNvSpPr txBox="1"/>
          <p:nvPr/>
        </p:nvSpPr>
        <p:spPr>
          <a:xfrm>
            <a:off x="730182" y="2754930"/>
            <a:ext cx="7683635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sourit : « Alors, aujourd’hui, nous sommes heureux de commencer une bonne journée.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répond : « Oui, c’est agréable de se sentir heureux dès le matin. »</a:t>
            </a:r>
          </a:p>
        </p:txBody>
      </p:sp>
    </p:spTree>
    <p:extLst>
      <p:ext uri="{BB962C8B-B14F-4D97-AF65-F5344CB8AC3E}">
        <p14:creationId xmlns:p14="http://schemas.microsoft.com/office/powerpoint/2010/main" val="5442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B5C900-1AC2-DAB3-20E8-E3167994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D03DDBF7-B73D-DCD8-2A20-6DB3ACA290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7655239B-943D-B32F-275F-52356428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85BC577-D567-E2D9-909B-61396F385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DF9D2346-54D2-FA43-C337-779478A6E172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xmlns="" id="{F14A1D66-F708-6EAF-EB65-CC8211803BB7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xmlns="" id="{7DFB0489-8EF4-7CEE-1103-04DC98B22F0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7DFB0489-8EF4-7CEE-1103-04DC98B22F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xmlns="" id="{FFB0BDEB-C68B-70DF-64B4-05FA8C20621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FB0BDEB-C68B-70DF-64B4-05FA8C2062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C8C9AD35-90A0-988E-3E4B-AD75CB057392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C1F21459-B521-5F54-72DB-759683D12BE4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EE764CA4-BE61-264D-B916-56E741DA61EE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E45C9E33-E69B-84D6-AE82-CEBFF69A07B3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C38828B5-CC23-5C90-78BB-8428629037C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D244BA6D-C1D0-31C9-B8A0-7E4C6FBCDCF1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E07DDF5-4AB8-EB01-B868-CD84D169A211}"/>
              </a:ext>
            </a:extLst>
          </p:cNvPr>
          <p:cNvSpPr txBox="1"/>
          <p:nvPr/>
        </p:nvSpPr>
        <p:spPr>
          <a:xfrm>
            <a:off x="730182" y="2754930"/>
            <a:ext cx="7683635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sourit : « Alors, aujourd’hui, nous sommes heureux de commencer une bonne journée.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répond : « Oui, c’est agréable de se sentir heureux dès le matin. »</a:t>
            </a:r>
          </a:p>
        </p:txBody>
      </p:sp>
    </p:spTree>
    <p:extLst>
      <p:ext uri="{BB962C8B-B14F-4D97-AF65-F5344CB8AC3E}">
        <p14:creationId xmlns:p14="http://schemas.microsoft.com/office/powerpoint/2010/main" val="36318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xmlns="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C9C33D-3766-66BC-F492-B04811A3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43624ECA-4F7A-C0EC-9FA2-F4712A7479A6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3094B93C-1AEB-DC4C-0741-47965058D9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094B93C-1AEB-DC4C-0741-47965058D9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3D60B191-E597-FABD-94AA-BB2BDC1F2D8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60B191-E597-FABD-94AA-BB2BDC1F2D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7558183-2C01-4623-6D70-6A35504EB99B}"/>
              </a:ext>
            </a:extLst>
          </p:cNvPr>
          <p:cNvSpPr txBox="1"/>
          <p:nvPr/>
        </p:nvSpPr>
        <p:spPr>
          <a:xfrm>
            <a:off x="867826" y="2414272"/>
            <a:ext cx="7644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 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Comment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 </a:t>
            </a:r>
            <a:r>
              <a:rPr lang="fr-FR" sz="2400" b="1" dirty="0">
                <a:solidFill>
                  <a:schemeClr val="tx2"/>
                </a:solidFill>
                <a:latin typeface="Dosis" pitchFamily="2" charset="0"/>
              </a:rPr>
              <a:t>Inès et Sami se </a:t>
            </a:r>
            <a:r>
              <a:rPr lang="fr-FR" sz="2400" b="1">
                <a:solidFill>
                  <a:schemeClr val="tx2"/>
                </a:solidFill>
                <a:latin typeface="Dosis" pitchFamily="2" charset="0"/>
              </a:rPr>
              <a:t>sentent-ils le </a:t>
            </a:r>
            <a:r>
              <a:rPr lang="fr-FR" sz="2400" b="1" dirty="0">
                <a:solidFill>
                  <a:schemeClr val="tx2"/>
                </a:solidFill>
                <a:latin typeface="Dosis" pitchFamily="2" charset="0"/>
              </a:rPr>
              <a:t>matin 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66DACC6-F6E7-0081-9B39-A7BD2780BB39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E849AEB-ED63-16F4-7337-D45F6B3D9449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EEB65B3-CEFE-97A2-0503-846CA879CAE5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EA8E0933-DC86-0867-8407-06771C63D98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7253C31-A9D3-26D5-C598-B0B6C404C4A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84F1566F-80C3-383A-FDE3-0D9271AA163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E0C65B9-BC10-F04B-D52D-8F57F040076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D02A493-1742-638C-631C-3BE4F3E323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E07DDF5-4AB8-EB01-B868-CD84D169A211}"/>
              </a:ext>
            </a:extLst>
          </p:cNvPr>
          <p:cNvSpPr txBox="1"/>
          <p:nvPr/>
        </p:nvSpPr>
        <p:spPr>
          <a:xfrm>
            <a:off x="724245" y="3336821"/>
            <a:ext cx="7683635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sourit : « Alors, aujourd’hui, nous sommes heureux de commencer une bonne journée.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répond : « Oui, c’est agréable de se sentir heureux dès le matin. »</a:t>
            </a:r>
          </a:p>
        </p:txBody>
      </p:sp>
    </p:spTree>
    <p:extLst>
      <p:ext uri="{BB962C8B-B14F-4D97-AF65-F5344CB8AC3E}">
        <p14:creationId xmlns:p14="http://schemas.microsoft.com/office/powerpoint/2010/main" val="2663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43E2476-E324-C98B-30FE-A55C470C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Comment? ». Je cherche un adjectif (un état) dans le texte. La réponse est : Ils sont heureux de commencer une bonne journée.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xmlns="" id="{F8148A1A-4A92-65E5-423D-7C37D20442B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830B5C2E-3F92-D57B-111F-F8DE008D900F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A78A4BB-97BF-4210-EC3C-16004F9A3ACE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8B9E04C-A148-7F12-281E-EF474FF47C4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71F39C5-4988-C3F6-30CA-1A06F7B2FCB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B741121-8FA9-722F-7D88-45A6FCEA56EB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81B882DE-0851-A015-D23B-E0823031D93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29B0874-5D80-FB61-951F-D0B864112C8D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DD202C14-6B74-F765-E477-92029600E4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xmlns="" id="{FDDFD038-ED7A-FB5F-E95B-BBEF04B90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80CDD6E-E96F-4E93-0EB1-8BD0CC7CF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E07DDF5-4AB8-EB01-B868-CD84D169A211}"/>
              </a:ext>
            </a:extLst>
          </p:cNvPr>
          <p:cNvSpPr txBox="1"/>
          <p:nvPr/>
        </p:nvSpPr>
        <p:spPr>
          <a:xfrm>
            <a:off x="718306" y="3244237"/>
            <a:ext cx="7683635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Inès sourit : « Alors, aujourd’hui, </a:t>
            </a: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</a:rPr>
              <a:t>nous sommes heureux de commencer une bonne journée.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Sami répond : « Oui, c’est agréable de se sentir heureux dès le matin. »</a:t>
            </a:r>
          </a:p>
          <a:p>
            <a:pPr lvl="0" algn="just">
              <a:lnSpc>
                <a:spcPct val="150000"/>
              </a:lnSpc>
              <a:defRPr/>
            </a:pPr>
            <a:endParaRPr lang="fr-FR" sz="2000" b="1" dirty="0">
              <a:solidFill>
                <a:srgbClr val="424D7B"/>
              </a:solidFill>
              <a:latin typeface="Dosis SemiBold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7CAA19-39EE-4A17-A3CB-C1A4D751FAED}"/>
              </a:ext>
            </a:extLst>
          </p:cNvPr>
          <p:cNvSpPr txBox="1"/>
          <p:nvPr/>
        </p:nvSpPr>
        <p:spPr>
          <a:xfrm>
            <a:off x="867826" y="2414272"/>
            <a:ext cx="7644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 Comment </a:t>
            </a:r>
            <a:r>
              <a:rPr lang="fr-FR" sz="2400" b="1" dirty="0">
                <a:solidFill>
                  <a:schemeClr val="tx2"/>
                </a:solidFill>
                <a:latin typeface="Dosis" pitchFamily="2" charset="0"/>
              </a:rPr>
              <a:t>Inès et Sami se sentent-ils le matin ?</a:t>
            </a:r>
          </a:p>
        </p:txBody>
      </p:sp>
    </p:spTree>
    <p:extLst>
      <p:ext uri="{BB962C8B-B14F-4D97-AF65-F5344CB8AC3E}">
        <p14:creationId xmlns:p14="http://schemas.microsoft.com/office/powerpoint/2010/main" val="9901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52.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E05E146-DBBD-DEEB-FE4E-13B765541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067" y="1624585"/>
            <a:ext cx="3081865" cy="506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à votre voisin puis changez les rôles.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432B63C-1BD5-4822-5C28-2E9C71F396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470BE2A6-AB7D-F7E7-435C-B20A472C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8D58AEF-F573-2911-7CCE-9CDF1AF9C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F8FBA06-D182-1361-FB0B-2EE383B4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6220231" y="2620000"/>
            <a:ext cx="2493538" cy="19122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CD6826-C41B-A904-2EE8-B4DD512D89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310554"/>
            <a:ext cx="5502327" cy="30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aller relire le texte de la page 52 et répondre aux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DA157CC-7116-9E21-28F2-C9FFA0160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940" y="1624017"/>
            <a:ext cx="3006948" cy="4943783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3CBEACA-F724-F97E-0861-D7E6958CFE5F}"/>
              </a:ext>
            </a:extLst>
          </p:cNvPr>
          <p:cNvSpPr/>
          <p:nvPr/>
        </p:nvSpPr>
        <p:spPr>
          <a:xfrm>
            <a:off x="3050940" y="2540000"/>
            <a:ext cx="3170949" cy="167639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3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xmlns="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CBF39E9B-C349-0E6D-6459-E8D2A321D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A4C8869C-5B18-B67C-F7EB-222B716406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0824A7-2020-FB53-B240-3B860070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3C8F6311-0632-631F-2915-C9825561EB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xmlns="" id="{5C29CDCD-3CD3-84A5-DFC7-1EC2408BC6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utoShape 2">
            <a:extLst>
              <a:ext uri="{FF2B5EF4-FFF2-40B4-BE49-F238E27FC236}">
                <a16:creationId xmlns:a16="http://schemas.microsoft.com/office/drawing/2014/main" xmlns="" id="{C6198961-A482-1ED1-3AD0-00096488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xmlns="" id="{DAF3DA99-8C42-E7BE-EB09-906C77D1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cas d’indisponibilité du livret : chaque élève lit le texte à son voisin.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241A57D-E6B9-A3EE-ACEB-6FBAFEC8EF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93A46E-20CB-315C-1669-5A77543BD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902" y="1988457"/>
            <a:ext cx="7812429" cy="40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xmlns="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xmlns="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20210C2E-4009-EC66-711D-069B49F58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808" y="2298672"/>
            <a:ext cx="7452000" cy="2654775"/>
          </a:xfrm>
          <a:prstGeom prst="rect">
            <a:avLst/>
          </a:prstGeom>
        </p:spPr>
      </p:pic>
      <p:pic>
        <p:nvPicPr>
          <p:cNvPr id="5" name="FR_N5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CCD0D12A-B1A6-C89D-1D70-0649D292FA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2808" y="2298672"/>
            <a:ext cx="7786914" cy="27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266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xmlns="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_P2_W3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20210C2E-4009-EC66-711D-069B49F58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2808" y="2298672"/>
            <a:ext cx="7452000" cy="2654775"/>
          </a:xfrm>
          <a:prstGeom prst="rect">
            <a:avLst/>
          </a:prstGeom>
        </p:spPr>
      </p:pic>
      <p:pic>
        <p:nvPicPr>
          <p:cNvPr id="5" name="FR_N5_P2_W4_S4 (dialogue)">
            <a:hlinkClick r:id="" action="ppaction://media"/>
            <a:extLst>
              <a:ext uri="{FF2B5EF4-FFF2-40B4-BE49-F238E27FC236}">
                <a16:creationId xmlns:a16="http://schemas.microsoft.com/office/drawing/2014/main" xmlns="" id="{CCD0D12A-B1A6-C89D-1D70-0649D292FA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2808" y="2298672"/>
            <a:ext cx="7786914" cy="27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39EA4D-B888-5A32-6D18-E107126D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xmlns="" id="{C122774D-7CCB-11A7-610B-6B852070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Puis, on va continuer à répéter le dialogue.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2" name="Groupe 64">
            <a:extLst>
              <a:ext uri="{FF2B5EF4-FFF2-40B4-BE49-F238E27FC236}">
                <a16:creationId xmlns:a16="http://schemas.microsoft.com/office/drawing/2014/main" xmlns="" id="{BFD74FDC-98F8-814B-ACFC-3E91B7471AA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xmlns="" id="{11B6BB36-C4F9-347F-A2B8-84D1C11F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92B39C3-B0A6-CE4A-2FFE-3C74C656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98DC513-1E4D-F841-E82F-155C28BFA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901" y="1615550"/>
            <a:ext cx="6178275" cy="49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10765</TotalTime>
  <Words>1955</Words>
  <Application>Microsoft Office PowerPoint</Application>
  <PresentationFormat>Affichage à l'écran (4:3)</PresentationFormat>
  <Paragraphs>225</Paragraphs>
  <Slides>46</Slides>
  <Notes>1</Notes>
  <HiddenSlides>0</HiddenSlides>
  <MMClips>11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46</vt:i4>
      </vt:variant>
    </vt:vector>
  </HeadingPairs>
  <TitlesOfParts>
    <vt:vector size="71" baseType="lpstr">
      <vt:lpstr>Dosis Medium</vt:lpstr>
      <vt:lpstr>Aptos Display</vt:lpstr>
      <vt:lpstr>Calibri</vt:lpstr>
      <vt:lpstr>Wingdings</vt:lpstr>
      <vt:lpstr>Aptos</vt:lpstr>
      <vt:lpstr>Dosis ExtraBold</vt:lpstr>
      <vt:lpstr>Dosis</vt:lpstr>
      <vt:lpstr>Arial</vt:lpstr>
      <vt:lpstr>Dosis SemiBold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Thème Office</vt:lpstr>
      <vt:lpstr>Présentation PowerPoint</vt:lpstr>
      <vt:lpstr>Contenu de la semaine 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Puis, on va continuer à répéter le dialogue.</vt:lpstr>
      <vt:lpstr>On va continuer la répétition du dialogue. Je vais lire chaque réplique et vous allez répéter après moi. </vt:lpstr>
      <vt:lpstr>On va continuer la répétition du dialogue. Je vais lire chaque réplique et vous allez répéter après moi.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un texte. </vt:lpstr>
      <vt:lpstr>On va lire ensemble ce texte du livret. On va le découper en 3 parties. Après, vous allez le lire tous seuls. </vt:lpstr>
      <vt:lpstr>Lisez la première partie du texte silencieusement. Après, je vais diffuser une lecture audio. </vt:lpstr>
      <vt:lpstr>Lecture en cours. </vt:lpstr>
      <vt:lpstr>Qui veut lire le texte ?</vt:lpstr>
      <vt:lpstr>On passe à la deuxième partie.  Lisez en silence. </vt:lpstr>
      <vt:lpstr>Lecture audio. </vt:lpstr>
      <vt:lpstr>Qui veut lire le texte ?</vt:lpstr>
      <vt:lpstr>On passe à la troisième partie.  Lisez en silence. </vt:lpstr>
      <vt:lpstr>Lecture audio. </vt:lpstr>
      <vt:lpstr>Qui veut lire le texte ?</vt:lpstr>
      <vt:lpstr>Maintenant, on va essayer de comprendre le texte, partie par partie. 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question est : « Pourquoi? ». Je cherche une cause dans le texte. La réponse est: Inès est très heureuse parce qu’elle a réussi une expérience en sciences. 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 Pourquoi ? ». Je cherche une cause  dans le texte. La réponse est : « Parce qu’il a lu un livre d’histoire. Il a appris que la mosquée Al Quaraouiyyine a presque 1200 ans.»</vt:lpstr>
      <vt:lpstr>On passe à la troisième partie du texte. Lisez en silence et essayez de comprendre.</vt:lpstr>
      <vt:lpstr>Quels sont les mots difficiles dans le texte ? Levez la main. Je vais vous expliquer. </vt:lpstr>
      <vt:lpstr>Lisez la question et cherchez la réponse dans le texte. Qui veut répondre ?  </vt:lpstr>
      <vt:lpstr>La question est « Comment? ». Je cherche un adjectif (un état) dans le texte. La réponse est : Ils sont heureux de commencer une bonne journée.</vt:lpstr>
      <vt:lpstr>Prenez vos livrets à la page 52.</vt:lpstr>
      <vt:lpstr>Lisez le texte à votre voisin puis changez les rôles.</vt:lpstr>
      <vt:lpstr>Notez les devoirs à faire à la maison. Vous aller relire le texte de la page 52 et répondre aux questions.</vt:lpstr>
      <vt:lpstr>La séance d’aujourd’hui est terminée. À bientôt.</vt:lpstr>
      <vt:lpstr>En cas d’indisponibilité du livret : chaque élève lit le texte à son voisin.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Hassan Oukessou</dc:creator>
  <cp:lastModifiedBy>HP</cp:lastModifiedBy>
  <cp:revision>27</cp:revision>
  <cp:lastPrinted>2025-08-13T10:11:39Z</cp:lastPrinted>
  <dcterms:created xsi:type="dcterms:W3CDTF">2025-08-01T12:31:49Z</dcterms:created>
  <dcterms:modified xsi:type="dcterms:W3CDTF">2026-01-08T02:24:21Z</dcterms:modified>
</cp:coreProperties>
</file>