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  <p:sldMasterId id="2147483852" r:id="rId2"/>
    <p:sldMasterId id="2147483880" r:id="rId3"/>
    <p:sldMasterId id="2147483899" r:id="rId4"/>
    <p:sldMasterId id="2147483908" r:id="rId5"/>
  </p:sldMasterIdLst>
  <p:notesMasterIdLst>
    <p:notesMasterId r:id="rId47"/>
  </p:notesMasterIdLst>
  <p:handoutMasterIdLst>
    <p:handoutMasterId r:id="rId48"/>
  </p:handoutMasterIdLst>
  <p:sldIdLst>
    <p:sldId id="935" r:id="rId6"/>
    <p:sldId id="955" r:id="rId7"/>
    <p:sldId id="738" r:id="rId8"/>
    <p:sldId id="780" r:id="rId9"/>
    <p:sldId id="989" r:id="rId10"/>
    <p:sldId id="990" r:id="rId11"/>
    <p:sldId id="784" r:id="rId12"/>
    <p:sldId id="912" r:id="rId13"/>
    <p:sldId id="796" r:id="rId14"/>
    <p:sldId id="746" r:id="rId15"/>
    <p:sldId id="931" r:id="rId16"/>
    <p:sldId id="766" r:id="rId17"/>
    <p:sldId id="798" r:id="rId18"/>
    <p:sldId id="802" r:id="rId19"/>
    <p:sldId id="786" r:id="rId20"/>
    <p:sldId id="812" r:id="rId21"/>
    <p:sldId id="833" r:id="rId22"/>
    <p:sldId id="832" r:id="rId23"/>
    <p:sldId id="932" r:id="rId24"/>
    <p:sldId id="933" r:id="rId25"/>
    <p:sldId id="934" r:id="rId26"/>
    <p:sldId id="740" r:id="rId27"/>
    <p:sldId id="752" r:id="rId28"/>
    <p:sldId id="806" r:id="rId29"/>
    <p:sldId id="807" r:id="rId30"/>
    <p:sldId id="808" r:id="rId31"/>
    <p:sldId id="908" r:id="rId32"/>
    <p:sldId id="753" r:id="rId33"/>
    <p:sldId id="959" r:id="rId34"/>
    <p:sldId id="805" r:id="rId35"/>
    <p:sldId id="914" r:id="rId36"/>
    <p:sldId id="848" r:id="rId37"/>
    <p:sldId id="922" r:id="rId38"/>
    <p:sldId id="924" r:id="rId39"/>
    <p:sldId id="849" r:id="rId40"/>
    <p:sldId id="788" r:id="rId41"/>
    <p:sldId id="644" r:id="rId42"/>
    <p:sldId id="672" r:id="rId43"/>
    <p:sldId id="809" r:id="rId44"/>
    <p:sldId id="764" r:id="rId45"/>
    <p:sldId id="789" r:id="rId46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2DFDC"/>
    <a:srgbClr val="104862"/>
    <a:srgbClr val="B2B3AE"/>
    <a:srgbClr val="7FC5C2"/>
    <a:srgbClr val="FC8D00"/>
    <a:srgbClr val="17AB98"/>
    <a:srgbClr val="4B5050"/>
    <a:srgbClr val="FAE496"/>
    <a:srgbClr val="F6BB00"/>
    <a:srgbClr val="FFEF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66" autoAdjust="0"/>
    <p:restoredTop sz="95965" autoAdjust="0"/>
  </p:normalViewPr>
  <p:slideViewPr>
    <p:cSldViewPr snapToGrid="0">
      <p:cViewPr varScale="1">
        <p:scale>
          <a:sx n="71" d="100"/>
          <a:sy n="71" d="100"/>
        </p:scale>
        <p:origin x="1036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microsoft.com/office/2018/10/relationships/authors" Target="author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03/11/2025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15:46:04.908"/>
    </inkml:context>
    <inkml:brush xml:id="br0">
      <inkml:brushProperty name="width" value="0.035" units="cm"/>
      <inkml:brushProperty name="height" value="0.035" units="cm"/>
      <inkml:brushProperty name="color" value="#CC0066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15:46:05.533"/>
    </inkml:context>
    <inkml:brush xml:id="br0">
      <inkml:brushProperty name="width" value="0.035" units="cm"/>
      <inkml:brushProperty name="height" value="0.035" units="cm"/>
      <inkml:brushProperty name="color" value="#CC0066"/>
    </inkml:brush>
  </inkml:definitions>
  <inkml:trace contextRef="#ctx0" brushRef="#br0">1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15:46:06.049"/>
    </inkml:context>
    <inkml:brush xml:id="br0">
      <inkml:brushProperty name="width" value="0.035" units="cm"/>
      <inkml:brushProperty name="height" value="0.035" units="cm"/>
      <inkml:brushProperty name="color" value="#CC0066"/>
    </inkml:brush>
  </inkml:definitions>
  <inkml:trace contextRef="#ctx0" brushRef="#br0">0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15:46:10.095"/>
    </inkml:context>
    <inkml:brush xml:id="br0">
      <inkml:brushProperty name="width" value="0.035" units="cm"/>
      <inkml:brushProperty name="height" value="0.035" units="cm"/>
      <inkml:brushProperty name="color" value="#CC0066"/>
    </inkml:brush>
  </inkml:definitions>
  <inkml:trace contextRef="#ctx0" brushRef="#br0">1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15:46:10.610"/>
    </inkml:context>
    <inkml:brush xml:id="br0">
      <inkml:brushProperty name="width" value="0.035" units="cm"/>
      <inkml:brushProperty name="height" value="0.035" units="cm"/>
      <inkml:brushProperty name="color" value="#CC0066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 b="1" i="0">
                <a:latin typeface="Calibri" panose="020F050202020403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 b="1" i="0">
                <a:latin typeface="Calibri" panose="020F0502020204030204" pitchFamily="34" charset="0"/>
              </a:defRPr>
            </a:lvl1pPr>
          </a:lstStyle>
          <a:p>
            <a:fld id="{B170D036-93EB-4403-A328-CEEC95972C3A}" type="datetimeFigureOut">
              <a:rPr lang="fr-MA" smtClean="0"/>
              <a:pPr/>
              <a:t>03/11/2025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 b="1" i="0">
                <a:latin typeface="Calibri" panose="020F050202020403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 b="1" i="0">
                <a:latin typeface="Calibri" panose="020F0502020204030204" pitchFamily="34" charset="0"/>
              </a:defRPr>
            </a:lvl1pPr>
          </a:lstStyle>
          <a:p>
            <a:fld id="{7136E571-1CA0-4C8D-985D-594239BEC5F6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1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b="1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b="1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b="1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b="1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A2C78-6341-3D0B-B33D-C41371D8F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5FD13BF-B2FC-60AD-01E8-CB6CF40727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21143C1-5FBC-0ED9-A988-CEEC80D600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B30C20-E611-4EAD-168E-66F3CB7363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0817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10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MA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37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0384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095CEE2-E739-2BEB-58AB-C1A77F11E4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16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5B461A5-E354-37B9-ED0A-742D1C35A5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575"/>
            <a:ext cx="9180124" cy="688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24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31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98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2F2A986-9404-0938-FB01-891C306296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90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9;p82">
            <a:extLst>
              <a:ext uri="{FF2B5EF4-FFF2-40B4-BE49-F238E27FC236}">
                <a16:creationId xmlns:a16="http://schemas.microsoft.com/office/drawing/2014/main" id="{C97C1610-3E00-42BE-F86B-8EE9FC6C6A87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853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6">
            <a:extLst>
              <a:ext uri="{FF2B5EF4-FFF2-40B4-BE49-F238E27FC236}">
                <a16:creationId xmlns:a16="http://schemas.microsoft.com/office/drawing/2014/main" id="{5F80D9FE-CBCA-1832-BFD0-BD0298C08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202A4981-C60A-DF4A-3E30-99E56A61B061}"/>
              </a:ext>
            </a:extLst>
          </p:cNvPr>
          <p:cNvSpPr txBox="1">
            <a:spLocks/>
          </p:cNvSpPr>
          <p:nvPr userDrawn="1"/>
        </p:nvSpPr>
        <p:spPr>
          <a:xfrm>
            <a:off x="3631660" y="5053937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b="1" i="0" dirty="0">
                <a:solidFill>
                  <a:srgbClr val="17AB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الأسبوع 1</a:t>
            </a:r>
            <a:endParaRPr lang="fr-FR" b="1" i="0" dirty="0">
              <a:solidFill>
                <a:srgbClr val="17AB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3;p88">
            <a:extLst>
              <a:ext uri="{FF2B5EF4-FFF2-40B4-BE49-F238E27FC236}">
                <a16:creationId xmlns:a16="http://schemas.microsoft.com/office/drawing/2014/main" id="{714EC4BC-6C60-D658-7F4B-F9C60F34D3E7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1291" y="968"/>
            <a:ext cx="9142708" cy="6857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D14FFB6-4B5B-9A81-A570-59307A6A80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575"/>
            <a:ext cx="9180124" cy="688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34E0326-8D11-EBD0-61E0-32E5552F8F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43;p88">
            <a:extLst>
              <a:ext uri="{FF2B5EF4-FFF2-40B4-BE49-F238E27FC236}">
                <a16:creationId xmlns:a16="http://schemas.microsoft.com/office/drawing/2014/main" id="{C102DDA3-8493-ABF8-9406-27E0E1A42E6E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1291" y="968"/>
            <a:ext cx="9142708" cy="6857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24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6" r:id="rId2"/>
    <p:sldLayoutId id="214748391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8EB058A-696C-3461-6B26-B309267AE8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3" y="2015"/>
            <a:ext cx="9143894" cy="6855985"/>
          </a:xfrm>
          <a:prstGeom prst="rect">
            <a:avLst/>
          </a:prstGeom>
        </p:spPr>
      </p:pic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0" r:id="rId2"/>
    <p:sldLayoutId id="2147483891" r:id="rId3"/>
    <p:sldLayoutId id="2147483892" r:id="rId4"/>
    <p:sldLayoutId id="214748390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650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2" r:id="rId2"/>
    <p:sldLayoutId id="214748390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49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4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.mp4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4.gif"/><Relationship Id="rId5" Type="http://schemas.openxmlformats.org/officeDocument/2006/relationships/image" Target="../media/image37.png"/><Relationship Id="rId4" Type="http://schemas.openxmlformats.org/officeDocument/2006/relationships/image" Target="../media/image1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.xml"/><Relationship Id="rId3" Type="http://schemas.openxmlformats.org/officeDocument/2006/relationships/customXml" Target="../ink/ink1.xml"/><Relationship Id="rId12" Type="http://schemas.openxmlformats.org/officeDocument/2006/relationships/image" Target="../media/image29.png"/><Relationship Id="rId17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6" Type="http://schemas.openxmlformats.org/officeDocument/2006/relationships/customXml" Target="../ink/ink5.xml"/><Relationship Id="rId1" Type="http://schemas.openxmlformats.org/officeDocument/2006/relationships/slideLayout" Target="../slideLayouts/slideLayout1.xml"/><Relationship Id="rId15" Type="http://schemas.openxmlformats.org/officeDocument/2006/relationships/customXml" Target="../ink/ink4.xml"/><Relationship Id="rId14" Type="http://schemas.openxmlformats.org/officeDocument/2006/relationships/customXml" Target="../ink/ink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4.emf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6.mp4"/><Relationship Id="rId7" Type="http://schemas.openxmlformats.org/officeDocument/2006/relationships/image" Target="../media/image2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6.mp4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5</a:t>
            </a:r>
            <a:r>
              <a:rPr kumimoji="0" lang="ar-SA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endParaRPr kumimoji="0" lang="fr-FR" sz="24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DengXian" panose="02010600030101010101" pitchFamily="2" charset="-122"/>
              </a:rPr>
              <a:t>2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kumimoji="0" lang="fr-FR" sz="24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0D4C27B-5173-4C67-C633-45E0731539C2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5C3B4E3-F737-D9E8-3EDD-3382396D32F7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617CFE7D-E27B-71C0-2A63-20043202ADB2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7E273F68-45FC-0734-B93F-E949F2FBB47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6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B30F4250-86B6-6EDA-BEC1-029B564006D4}"/>
                </a:ext>
              </a:extLst>
            </p:cNvPr>
            <p:cNvSpPr/>
            <p:nvPr/>
          </p:nvSpPr>
          <p:spPr>
            <a:xfrm>
              <a:off x="5372100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F0F0836-C41F-3203-9F3B-61EBE382A95C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BFD723D2-0720-5347-B0D9-9E211BBC94DC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7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E709FA1C-21CC-8182-281C-37E17C4BD3CD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968D4E91-1F91-D186-2A05-46138E8250E5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A8108C4B-1EBA-F771-BFB2-D543B248AABB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8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62A7A434-D8DF-0499-90FB-3143B59EBC22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8818F145-0916-456D-43E8-D351D8DA1D30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39" name="Rectangle : coins arrondis 38">
              <a:extLst>
                <a:ext uri="{FF2B5EF4-FFF2-40B4-BE49-F238E27FC236}">
                  <a16:creationId xmlns:a16="http://schemas.microsoft.com/office/drawing/2014/main" id="{3F44D7BF-473E-14C7-A305-5420A4907766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8A33ED30-76E0-8BF1-A551-F1C08ABE3581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BAFC7B15-032C-6B03-8297-D896AA776F8A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 </a:t>
            </a:r>
            <a:r>
              <a:rPr lang="ar-AE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5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2956F40E-6A8D-50F8-4F5D-9144BEAD1860}"/>
              </a:ext>
            </a:extLst>
          </p:cNvPr>
          <p:cNvSpPr/>
          <p:nvPr/>
        </p:nvSpPr>
        <p:spPr>
          <a:xfrm>
            <a:off x="7210775" y="6028855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9930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95802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مرحباً، سنتابع درس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جديدا في الرياضيات مع مجد وندى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4F200B26-4677-575E-C7D2-9A58A6DE14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11367" y="1994749"/>
            <a:ext cx="2214067" cy="3535897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53523EF6-3084-B762-7FE4-8EB341017DF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37668" y="2084417"/>
            <a:ext cx="1988942" cy="353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FA69A-1E66-651A-28AC-62758195C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2AD41232-80DF-F2FB-D39B-6F1D7D81F8FE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B5B01B3-9347-3E94-C217-6ACACF9EA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886" y="2239767"/>
            <a:ext cx="4928383" cy="2819009"/>
          </a:xfrm>
          <a:prstGeom prst="rect">
            <a:avLst/>
          </a:prstGeom>
        </p:spPr>
      </p:pic>
      <p:pic>
        <p:nvPicPr>
          <p:cNvPr id="10" name="Image 9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925B0528-E639-D30B-BD90-93EA8EDBE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001087" y="3821919"/>
            <a:ext cx="631873" cy="6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27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البحث.</a:t>
            </a:r>
            <a:endParaRPr kumimoji="0" lang="fr-FR" sz="1800" b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344AA39-1CBE-D0C4-7C2C-611B15BBEF3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1D72160-06D4-AE21-0BB4-420195048D1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A0724-C495-DF1B-B790-9CD0738EA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73F46A3-B7C9-2657-1752-FEAECDCEB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92E4535-7C52-CEAB-AECF-14923C1BABAB}"/>
              </a:ext>
            </a:extLst>
          </p:cNvPr>
          <p:cNvSpPr txBox="1"/>
          <p:nvPr/>
        </p:nvSpPr>
        <p:spPr>
          <a:xfrm>
            <a:off x="1243049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العمليات. دوّنوا النتيجة فقط في دفاتركم.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الحساب الذهني  N°5-2">
            <a:hlinkClick r:id="" action="ppaction://media"/>
            <a:extLst>
              <a:ext uri="{FF2B5EF4-FFF2-40B4-BE49-F238E27FC236}">
                <a16:creationId xmlns:a16="http://schemas.microsoft.com/office/drawing/2014/main" id="{3B259632-226C-22B2-D141-B1FAB91EF5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200" y="2098892"/>
            <a:ext cx="7334500" cy="4125656"/>
          </a:xfrm>
          <a:prstGeom prst="rect">
            <a:avLst/>
          </a:prstGeom>
        </p:spPr>
      </p:pic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14D89BCB-B27B-7C9D-DFF0-E05DDB7B265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026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07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8579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609DE-FFEE-C848-62AC-25DCF3CDA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AD28334-61AA-502A-21F7-857C2F7D1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76978E0-CD88-91DF-06E7-6BF565C6DDFC}"/>
              </a:ext>
            </a:extLst>
          </p:cNvPr>
          <p:cNvSpPr txBox="1"/>
          <p:nvPr/>
        </p:nvSpPr>
        <p:spPr>
          <a:xfrm>
            <a:off x="1327755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لديكم دقيقة واحدة للتصحيح.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3F89C14-1748-D4BA-BAFF-BCAA90E5C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0877" y="938025"/>
            <a:ext cx="11139948" cy="626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752F03C-9FEA-AC7A-6DDB-4AEBB4F9603B}"/>
              </a:ext>
            </a:extLst>
          </p:cNvPr>
          <p:cNvGrpSpPr/>
          <p:nvPr/>
        </p:nvGrpSpPr>
        <p:grpSpPr>
          <a:xfrm>
            <a:off x="1981084" y="2299140"/>
            <a:ext cx="4788978" cy="2259720"/>
            <a:chOff x="1968285" y="2436266"/>
            <a:chExt cx="4788978" cy="2259720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46269F1B-FF2F-CFDF-C65D-E3FF18BC7FC1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CA4F35B6-F8C0-22EE-9D6B-8656C727E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575999" y="3341899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D01116DA-44B2-C9ED-BF85-46D2A3C18492}"/>
                </a:ext>
              </a:extLst>
            </p:cNvPr>
            <p:cNvSpPr txBox="1"/>
            <p:nvPr/>
          </p:nvSpPr>
          <p:spPr>
            <a:xfrm>
              <a:off x="2020889" y="3448435"/>
              <a:ext cx="355510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إيجاد المضاعف المشترك الأصغر لعددين صحيحين طبيعيين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EB7B85E0-963B-46DC-8749-920413EC609C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AF02304B-2174-8CC7-B67A-B7C43D726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108156" y="992078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الآن، سنتعلم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كيف نجد المضاعف المشترك الأصغر لعددين.</a:t>
            </a:r>
            <a:endParaRPr lang="fr-FR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114F17-2472-7B07-22D8-52BD11DB5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7" name="Image 4">
            <a:extLst>
              <a:ext uri="{FF2B5EF4-FFF2-40B4-BE49-F238E27FC236}">
                <a16:creationId xmlns:a16="http://schemas.microsoft.com/office/drawing/2014/main" id="{0B7862E9-E90E-9F82-41BC-D74F1B19F69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311" y="2060965"/>
            <a:ext cx="6919419" cy="41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20390" y="95545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عرض فيديو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النمذجة</a:t>
            </a:r>
            <a:endParaRPr lang="ar-MA" b="1" dirty="0">
              <a:solidFill>
                <a:schemeClr val="bg1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2" name="N5P1S2L2">
            <a:hlinkClick r:id="" action="ppaction://media"/>
            <a:extLst>
              <a:ext uri="{FF2B5EF4-FFF2-40B4-BE49-F238E27FC236}">
                <a16:creationId xmlns:a16="http://schemas.microsoft.com/office/drawing/2014/main" id="{204B8623-F8B7-907C-8258-80BA7CC764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7247" y="1918177"/>
            <a:ext cx="7661102" cy="4309370"/>
          </a:xfrm>
          <a:prstGeom prst="rect">
            <a:avLst/>
          </a:prstGeom>
        </p:spPr>
      </p:pic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42C90D53-48D0-80A8-5975-9FBF8382D18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665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367005" y="955377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بما تعلمناه مع مجد وندى؟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AB0DAC-D003-8FCB-1390-3DF76588A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1C9C319-A7C5-B3E9-6BB5-A0A4F2DDA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51" y="2209826"/>
            <a:ext cx="6215170" cy="343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9422D64-B955-5F55-ABB7-F228DEFF961B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24611B7C-25B6-84FD-4D37-E25DB7D81303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CEAC728-6ABB-1BDB-964D-49793D998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72B37592-E8BD-CACA-6CCD-39C958AB25BC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16D4480D-1C93-05D8-91C1-7C1ECBB14540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769A2E10-842A-B246-7457-ED64F9AB51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0F29540-28CD-36A3-3A6F-9CE66A3875E5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2CB44289-1B17-313D-E7C4-604B81573F7F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8692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300" b="1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توجيهات </a:t>
            </a:r>
            <a:r>
              <a:rPr kumimoji="0" lang="ar-MA" sz="1300" b="1" u="none" strike="noStrike" kern="120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E4751-DEE0-8D3C-7B69-647CFAEC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9B4BCDF-A0DE-3AA8-CD66-2015B0299F0F}"/>
              </a:ext>
            </a:extLst>
          </p:cNvPr>
          <p:cNvSpPr txBox="1"/>
          <p:nvPr/>
        </p:nvSpPr>
        <p:spPr>
          <a:xfrm>
            <a:off x="0" y="1004064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Calibri" panose="020F0502020204030204" pitchFamily="34" charset="0"/>
              </a:rPr>
              <a:t>خذوا ألواحكم. سنجد المضاعف المشترك الأصغر للعددين 2 و4 باتباع نفس الخطوات.</a:t>
            </a:r>
            <a:endParaRPr kumimoji="0" lang="fr-FR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401D9B2-793D-AE44-B4A6-EE70F8CDCB4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99693" y="2192683"/>
            <a:ext cx="3475674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3134673-307E-2E48-47D1-31DE508B5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004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813471" y="939988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الأولى؟ أو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جدوا المضاعفات الأولى للعددين 2و4.</a:t>
            </a:r>
            <a:endParaRPr kumimoji="0" lang="ar-MA" b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26EF955-7DDA-C351-71C0-CCD7BBAB30A5}"/>
              </a:ext>
            </a:extLst>
          </p:cNvPr>
          <p:cNvGrpSpPr/>
          <p:nvPr/>
        </p:nvGrpSpPr>
        <p:grpSpPr>
          <a:xfrm>
            <a:off x="414742" y="2015327"/>
            <a:ext cx="8050017" cy="442468"/>
            <a:chOff x="414742" y="2015327"/>
            <a:chExt cx="8050017" cy="442468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BBDD1EA8-4BC0-C23E-A903-39D39AFFBA91}"/>
                </a:ext>
              </a:extLst>
            </p:cNvPr>
            <p:cNvSpPr/>
            <p:nvPr/>
          </p:nvSpPr>
          <p:spPr>
            <a:xfrm>
              <a:off x="6072320" y="2015327"/>
              <a:ext cx="1926450" cy="433004"/>
            </a:xfrm>
            <a:prstGeom prst="roundRect">
              <a:avLst/>
            </a:prstGeom>
            <a:solidFill>
              <a:srgbClr val="1048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المضاعفات</a:t>
              </a:r>
              <a:endPara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295AA53C-5429-01CD-C4CF-CA25054644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4362" y="2017398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E4675898-DB95-6D9E-7080-2B017B54AC41}"/>
                </a:ext>
              </a:extLst>
            </p:cNvPr>
            <p:cNvSpPr/>
            <p:nvPr/>
          </p:nvSpPr>
          <p:spPr>
            <a:xfrm>
              <a:off x="414742" y="2015327"/>
              <a:ext cx="1926450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م – م</a:t>
              </a:r>
              <a:r>
                <a:rPr lang="ar-MA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- الأصغر</a:t>
              </a:r>
              <a:endPara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069204CF-65A2-9B76-5795-88F387D30C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66784" y="201739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7E04CDBE-8BB7-53D6-6DF8-67998A4D67AA}"/>
                </a:ext>
              </a:extLst>
            </p:cNvPr>
            <p:cNvSpPr/>
            <p:nvPr/>
          </p:nvSpPr>
          <p:spPr>
            <a:xfrm>
              <a:off x="3243531" y="2015327"/>
              <a:ext cx="1926450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المشتركة</a:t>
              </a:r>
              <a:endPara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AC57DC27-FA18-FF91-3055-81DAE4985C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95574" y="201739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2</a:t>
              </a:r>
              <a:endParaRPr kumimoji="0" lang="fr-MA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35A2034-F239-AAE1-A775-CFDD6E6D8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58EDFCF-0401-1D9B-ECB0-FCC586467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60" y="2835563"/>
            <a:ext cx="7772400" cy="227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2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427862" y="96944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نصحح. من يقوم إلى السبورة ليشرح لنا كيف وجد المضاعفات الأولى للعددين.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821F1A62-1FFB-0FAA-3CD7-C4D8ED4074B5}"/>
              </a:ext>
            </a:extLst>
          </p:cNvPr>
          <p:cNvGrpSpPr/>
          <p:nvPr/>
        </p:nvGrpSpPr>
        <p:grpSpPr>
          <a:xfrm>
            <a:off x="692359" y="2761810"/>
            <a:ext cx="7772400" cy="2270917"/>
            <a:chOff x="535780" y="4096834"/>
            <a:chExt cx="7772400" cy="2270917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42B42A89-65F5-1081-BC59-504F7C7A7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780" y="4096834"/>
              <a:ext cx="7772400" cy="2270917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B006AEE6-88E4-0381-E6C3-F7B0A950F82D}"/>
                </a:ext>
              </a:extLst>
            </p:cNvPr>
            <p:cNvSpPr txBox="1"/>
            <p:nvPr/>
          </p:nvSpPr>
          <p:spPr>
            <a:xfrm>
              <a:off x="688948" y="4955355"/>
              <a:ext cx="358586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10486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4     8    12   16   20    24    28   32  36</a:t>
              </a:r>
              <a:endParaRPr lang="fr-MA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DED7DC6-125C-ADDA-41D8-3AFFC2D30859}"/>
                </a:ext>
              </a:extLst>
            </p:cNvPr>
            <p:cNvSpPr txBox="1"/>
            <p:nvPr/>
          </p:nvSpPr>
          <p:spPr>
            <a:xfrm>
              <a:off x="4514459" y="4952538"/>
              <a:ext cx="358586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10486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2    4     6     8    10    12    14   16  18</a:t>
              </a:r>
              <a:endParaRPr lang="fr-MA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3F6BB65-24B8-613F-4C58-726366D1832F}"/>
              </a:ext>
            </a:extLst>
          </p:cNvPr>
          <p:cNvGrpSpPr/>
          <p:nvPr/>
        </p:nvGrpSpPr>
        <p:grpSpPr>
          <a:xfrm>
            <a:off x="367553" y="2015327"/>
            <a:ext cx="8097206" cy="442468"/>
            <a:chOff x="367553" y="2015327"/>
            <a:chExt cx="8097206" cy="442468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5041C834-E2E6-AEF0-926C-57F9674A2318}"/>
                </a:ext>
              </a:extLst>
            </p:cNvPr>
            <p:cNvSpPr/>
            <p:nvPr/>
          </p:nvSpPr>
          <p:spPr>
            <a:xfrm>
              <a:off x="6072320" y="2015327"/>
              <a:ext cx="1926450" cy="433004"/>
            </a:xfrm>
            <a:prstGeom prst="roundRect">
              <a:avLst/>
            </a:prstGeom>
            <a:solidFill>
              <a:srgbClr val="1048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المضاعفات</a:t>
              </a:r>
              <a:endPara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779AD3F9-6CBF-63CC-1A2E-CF82F58B88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4362" y="2017398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41EE8651-5567-2896-C0DE-2A77428D7412}"/>
                </a:ext>
              </a:extLst>
            </p:cNvPr>
            <p:cNvSpPr/>
            <p:nvPr/>
          </p:nvSpPr>
          <p:spPr>
            <a:xfrm>
              <a:off x="367553" y="2015327"/>
              <a:ext cx="1973639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1">
                <a:defRPr/>
              </a:pPr>
              <a:r>
                <a:rPr lang="ar-MA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م – م - الأصغر</a:t>
              </a:r>
              <a:endParaRPr lang="fr-FR" b="1" dirty="0">
                <a:solidFill>
                  <a:prstClr val="white"/>
                </a:solidFill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952F6548-4108-A5A3-D2BE-E7EDD91657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66784" y="201739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32C43EDD-6CDE-4D21-7560-BCF9F186DF37}"/>
                </a:ext>
              </a:extLst>
            </p:cNvPr>
            <p:cNvSpPr/>
            <p:nvPr/>
          </p:nvSpPr>
          <p:spPr>
            <a:xfrm>
              <a:off x="3243531" y="2015327"/>
              <a:ext cx="1926450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المشتركة</a:t>
              </a:r>
              <a:endPara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6582D7A8-BF9C-7412-3F04-54AE38C0F0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95574" y="201739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2</a:t>
              </a:r>
              <a:endParaRPr kumimoji="0" lang="fr-MA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24" name="Image 23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5D13F336-43FA-0674-2BF5-69F991902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71734" y="666857"/>
            <a:ext cx="1241949" cy="97688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A454F458-DBC7-DF64-B9FA-4AEA9BC6E5A0}"/>
              </a:ext>
            </a:extLst>
          </p:cNvPr>
          <p:cNvSpPr txBox="1"/>
          <p:nvPr/>
        </p:nvSpPr>
        <p:spPr>
          <a:xfrm>
            <a:off x="757866" y="95537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الثانية؟ حددوا المضاعفات المشتركة للعددين 2 و4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8400529-5DA1-61FA-40B1-F6317376C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E9D7F468-D354-6D74-6628-3B1D2F5CCDB3}"/>
              </a:ext>
            </a:extLst>
          </p:cNvPr>
          <p:cNvGrpSpPr/>
          <p:nvPr/>
        </p:nvGrpSpPr>
        <p:grpSpPr>
          <a:xfrm>
            <a:off x="692359" y="2761810"/>
            <a:ext cx="7772400" cy="2270917"/>
            <a:chOff x="535780" y="4096834"/>
            <a:chExt cx="7772400" cy="227091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5CE42F8-3BAD-5682-865C-FC533A886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780" y="4096834"/>
              <a:ext cx="7772400" cy="2270917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3427D49-73F9-5A46-BE0B-F625B3FE57AE}"/>
                </a:ext>
              </a:extLst>
            </p:cNvPr>
            <p:cNvSpPr txBox="1"/>
            <p:nvPr/>
          </p:nvSpPr>
          <p:spPr>
            <a:xfrm>
              <a:off x="688948" y="4955355"/>
              <a:ext cx="358586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10486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4     8    12   16   20    24    28   32  36</a:t>
              </a:r>
              <a:endParaRPr lang="fr-MA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0F9B9327-2726-2F8F-8CC7-7935F83F25B7}"/>
                </a:ext>
              </a:extLst>
            </p:cNvPr>
            <p:cNvSpPr txBox="1"/>
            <p:nvPr/>
          </p:nvSpPr>
          <p:spPr>
            <a:xfrm>
              <a:off x="4514459" y="4952538"/>
              <a:ext cx="358586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10486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2    4     6     8    10    12    14   16  18</a:t>
              </a:r>
              <a:endParaRPr lang="fr-MA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A444735-0138-81AD-C061-42A3C4827825}"/>
              </a:ext>
            </a:extLst>
          </p:cNvPr>
          <p:cNvGrpSpPr/>
          <p:nvPr/>
        </p:nvGrpSpPr>
        <p:grpSpPr>
          <a:xfrm>
            <a:off x="354106" y="2015327"/>
            <a:ext cx="8110653" cy="442468"/>
            <a:chOff x="354106" y="2015327"/>
            <a:chExt cx="8110653" cy="442468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57300EC6-9652-9061-478E-FF20912C96A0}"/>
                </a:ext>
              </a:extLst>
            </p:cNvPr>
            <p:cNvSpPr/>
            <p:nvPr/>
          </p:nvSpPr>
          <p:spPr>
            <a:xfrm>
              <a:off x="6072320" y="2015327"/>
              <a:ext cx="1926450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المضاعفات</a:t>
              </a:r>
              <a:endPara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BADCDB16-0391-928F-7B33-334027E04B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4362" y="201739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44371452-856F-5866-DB3C-6E38CD08C189}"/>
                </a:ext>
              </a:extLst>
            </p:cNvPr>
            <p:cNvSpPr/>
            <p:nvPr/>
          </p:nvSpPr>
          <p:spPr>
            <a:xfrm>
              <a:off x="354106" y="2015327"/>
              <a:ext cx="198708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1">
                <a:defRPr/>
              </a:pPr>
              <a:r>
                <a:rPr lang="ar-MA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م – م - الأصغر</a:t>
              </a:r>
              <a:endParaRPr lang="fr-FR" b="1" dirty="0">
                <a:solidFill>
                  <a:prstClr val="white"/>
                </a:solidFill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12529853-20C6-0BFB-934E-E35BB4FE0D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66784" y="201739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FC9A2A8C-6869-AB2A-220E-D259CF4FEF9D}"/>
                </a:ext>
              </a:extLst>
            </p:cNvPr>
            <p:cNvSpPr/>
            <p:nvPr/>
          </p:nvSpPr>
          <p:spPr>
            <a:xfrm>
              <a:off x="3243531" y="2015327"/>
              <a:ext cx="1926450" cy="4330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المشتركة</a:t>
              </a:r>
              <a:endPara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BBCE8E55-863F-B09B-DE68-6C635CFFDB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95574" y="2017398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2</a:t>
              </a:r>
              <a:endParaRPr kumimoji="0" lang="fr-MA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345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AE187-6788-E04F-B08E-CE6B4E769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B2F5C94-A0AE-647F-36A6-8DC3D669C9FE}"/>
              </a:ext>
            </a:extLst>
          </p:cNvPr>
          <p:cNvSpPr txBox="1"/>
          <p:nvPr/>
        </p:nvSpPr>
        <p:spPr>
          <a:xfrm>
            <a:off x="330317" y="992199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نصحح. من يقوم إلى السبورة ليشرح لنا كيف حدد المضاعفات المشتركة</a:t>
            </a:r>
          </a:p>
        </p:txBody>
      </p:sp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39BB0783-8C6D-9A88-1F9D-5BDE86C1C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71734" y="666857"/>
            <a:ext cx="1241949" cy="976883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7672EDB7-F0C1-89B4-714C-C06CBF9C239A}"/>
              </a:ext>
            </a:extLst>
          </p:cNvPr>
          <p:cNvGrpSpPr/>
          <p:nvPr/>
        </p:nvGrpSpPr>
        <p:grpSpPr>
          <a:xfrm>
            <a:off x="372035" y="2015327"/>
            <a:ext cx="8092724" cy="442468"/>
            <a:chOff x="372035" y="2015327"/>
            <a:chExt cx="8092724" cy="442468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127CACBC-6751-63AE-3662-6B98F6B46EC2}"/>
                </a:ext>
              </a:extLst>
            </p:cNvPr>
            <p:cNvSpPr/>
            <p:nvPr/>
          </p:nvSpPr>
          <p:spPr>
            <a:xfrm>
              <a:off x="6072320" y="2015327"/>
              <a:ext cx="1926450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المضاعفات</a:t>
              </a:r>
              <a:endPara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7D3EFDF6-243B-8144-EA25-06A03EC660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4362" y="201739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4B2D5A81-4241-3A84-F5DD-27593ECF9F85}"/>
                </a:ext>
              </a:extLst>
            </p:cNvPr>
            <p:cNvSpPr/>
            <p:nvPr/>
          </p:nvSpPr>
          <p:spPr>
            <a:xfrm>
              <a:off x="372035" y="2015327"/>
              <a:ext cx="1969157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1">
                <a:defRPr/>
              </a:pPr>
              <a:r>
                <a:rPr lang="ar-MA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م – م - الأصغر</a:t>
              </a:r>
              <a:endParaRPr lang="fr-FR" b="1" dirty="0">
                <a:solidFill>
                  <a:prstClr val="white"/>
                </a:solidFill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7976AC4C-7BFF-79A8-1251-34842100A4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66784" y="201739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E25756BB-E2DF-E7F6-2498-B92CB73A08E9}"/>
                </a:ext>
              </a:extLst>
            </p:cNvPr>
            <p:cNvSpPr/>
            <p:nvPr/>
          </p:nvSpPr>
          <p:spPr>
            <a:xfrm>
              <a:off x="3243531" y="2015327"/>
              <a:ext cx="1926450" cy="4330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المشتركة</a:t>
              </a:r>
              <a:endPara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4AF7EED4-F801-E9B3-8F4E-E889813646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95574" y="2017398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2</a:t>
              </a:r>
              <a:endParaRPr kumimoji="0" lang="fr-MA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5C19487C-074B-DE07-E724-B18553641CF0}"/>
              </a:ext>
            </a:extLst>
          </p:cNvPr>
          <p:cNvGrpSpPr/>
          <p:nvPr/>
        </p:nvGrpSpPr>
        <p:grpSpPr>
          <a:xfrm>
            <a:off x="692359" y="2761810"/>
            <a:ext cx="7772400" cy="2270917"/>
            <a:chOff x="535780" y="4096834"/>
            <a:chExt cx="7772400" cy="2270917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A6741AD2-186A-2DFA-F0D9-30804EBE1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780" y="4096834"/>
              <a:ext cx="7772400" cy="2270917"/>
            </a:xfrm>
            <a:prstGeom prst="rect">
              <a:avLst/>
            </a:prstGeom>
          </p:spPr>
        </p:pic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5CC885F0-B3F9-5E70-9FAB-ED277AC25F8E}"/>
                </a:ext>
              </a:extLst>
            </p:cNvPr>
            <p:cNvSpPr txBox="1"/>
            <p:nvPr/>
          </p:nvSpPr>
          <p:spPr>
            <a:xfrm>
              <a:off x="688948" y="4955355"/>
              <a:ext cx="358586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4     8    12   16   </a:t>
              </a:r>
              <a:r>
                <a:rPr lang="fr-FR" b="1" dirty="0">
                  <a:solidFill>
                    <a:srgbClr val="10486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20    24    28   32  36</a:t>
              </a:r>
              <a:endParaRPr lang="fr-MA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95E1933E-5C1E-C21C-F8E2-0E7B2087D6BC}"/>
                </a:ext>
              </a:extLst>
            </p:cNvPr>
            <p:cNvSpPr txBox="1"/>
            <p:nvPr/>
          </p:nvSpPr>
          <p:spPr>
            <a:xfrm>
              <a:off x="4514459" y="4952538"/>
              <a:ext cx="358586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10486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2    </a:t>
              </a:r>
              <a:r>
                <a:rPr lang="fr-FR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fr-FR" b="1" dirty="0">
                  <a:solidFill>
                    <a:srgbClr val="10486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6    </a:t>
              </a:r>
              <a:r>
                <a:rPr lang="fr-FR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8    </a:t>
              </a:r>
              <a:r>
                <a:rPr lang="fr-FR" b="1" dirty="0">
                  <a:solidFill>
                    <a:srgbClr val="10486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    </a:t>
              </a:r>
              <a:r>
                <a:rPr lang="fr-FR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r>
                <a:rPr lang="fr-FR" b="1" dirty="0">
                  <a:solidFill>
                    <a:srgbClr val="10486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14   </a:t>
              </a:r>
              <a:r>
                <a:rPr lang="fr-FR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  <a:r>
                <a:rPr lang="fr-FR" b="1" dirty="0">
                  <a:solidFill>
                    <a:srgbClr val="10486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18</a:t>
              </a:r>
              <a:endParaRPr lang="fr-MA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777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ABCA4-34E7-661A-AD4A-E33004DE2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4B1C8F0A-3F88-AA57-0519-348847BD87B8}"/>
              </a:ext>
            </a:extLst>
          </p:cNvPr>
          <p:cNvSpPr txBox="1"/>
          <p:nvPr/>
        </p:nvSpPr>
        <p:spPr>
          <a:xfrm>
            <a:off x="475416" y="933416"/>
            <a:ext cx="6993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 حددوا المضاعف المشترك الأصغر للعددين 2 و4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17A5D91-EEF8-9CBA-2E8F-5D6C2EBC0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B054DF11-5699-6614-FE2E-468B2106BC9E}"/>
              </a:ext>
            </a:extLst>
          </p:cNvPr>
          <p:cNvGrpSpPr/>
          <p:nvPr/>
        </p:nvGrpSpPr>
        <p:grpSpPr>
          <a:xfrm>
            <a:off x="414742" y="2015327"/>
            <a:ext cx="8050017" cy="442468"/>
            <a:chOff x="414742" y="2015327"/>
            <a:chExt cx="8050017" cy="442468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BC2278C4-ECCE-8F88-CE4F-360ACA090E2D}"/>
                </a:ext>
              </a:extLst>
            </p:cNvPr>
            <p:cNvSpPr/>
            <p:nvPr/>
          </p:nvSpPr>
          <p:spPr>
            <a:xfrm>
              <a:off x="6072320" y="2015327"/>
              <a:ext cx="1926450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المضاعفات</a:t>
              </a:r>
              <a:endPara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82C476BE-A322-8AE7-528D-B58858A7B0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4362" y="201739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E3BF232D-1B32-2DAD-0E93-1481A9BF7A42}"/>
                </a:ext>
              </a:extLst>
            </p:cNvPr>
            <p:cNvSpPr/>
            <p:nvPr/>
          </p:nvSpPr>
          <p:spPr>
            <a:xfrm>
              <a:off x="414742" y="2015327"/>
              <a:ext cx="1926450" cy="4330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1">
                <a:defRPr/>
              </a:pPr>
              <a:r>
                <a:rPr lang="ar-MA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م – م - الأصغر</a:t>
              </a:r>
              <a:endParaRPr lang="fr-FR" b="1" dirty="0">
                <a:solidFill>
                  <a:prstClr val="white"/>
                </a:solidFill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552CFF2F-BF7B-E134-2EEA-2093D87F03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66784" y="2017398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8611D732-5F73-11F7-B3C2-FB3625BE81BE}"/>
                </a:ext>
              </a:extLst>
            </p:cNvPr>
            <p:cNvSpPr/>
            <p:nvPr/>
          </p:nvSpPr>
          <p:spPr>
            <a:xfrm>
              <a:off x="3243531" y="2015327"/>
              <a:ext cx="1926450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المشتركة</a:t>
              </a:r>
              <a:endPara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84973B77-9E13-9DA5-9E14-4030A3AA55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95574" y="201739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2</a:t>
              </a:r>
              <a:endParaRPr kumimoji="0" lang="fr-MA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EFBAC45-52FF-C49F-DDAD-19537039D00D}"/>
              </a:ext>
            </a:extLst>
          </p:cNvPr>
          <p:cNvGrpSpPr/>
          <p:nvPr/>
        </p:nvGrpSpPr>
        <p:grpSpPr>
          <a:xfrm>
            <a:off x="692359" y="2761810"/>
            <a:ext cx="7772400" cy="2270917"/>
            <a:chOff x="535780" y="4096834"/>
            <a:chExt cx="7772400" cy="227091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2753DF5-97C1-AB2A-6AB1-58BC294EB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780" y="4096834"/>
              <a:ext cx="7772400" cy="2270917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1BB3F193-A1D8-0D16-F592-1AF346138743}"/>
                </a:ext>
              </a:extLst>
            </p:cNvPr>
            <p:cNvSpPr txBox="1"/>
            <p:nvPr/>
          </p:nvSpPr>
          <p:spPr>
            <a:xfrm>
              <a:off x="688948" y="4955355"/>
              <a:ext cx="358586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4     8    12   16   </a:t>
              </a:r>
              <a:r>
                <a:rPr lang="fr-FR" b="1" dirty="0">
                  <a:solidFill>
                    <a:srgbClr val="10486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20    24    28   32  36</a:t>
              </a:r>
              <a:endParaRPr lang="fr-MA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9A02616-1C70-4C03-1BE1-D5349F2EFE89}"/>
                </a:ext>
              </a:extLst>
            </p:cNvPr>
            <p:cNvSpPr txBox="1"/>
            <p:nvPr/>
          </p:nvSpPr>
          <p:spPr>
            <a:xfrm>
              <a:off x="4514459" y="4952538"/>
              <a:ext cx="358586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10486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2    </a:t>
              </a:r>
              <a:r>
                <a:rPr lang="fr-FR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fr-FR" b="1" dirty="0">
                  <a:solidFill>
                    <a:srgbClr val="10486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6    </a:t>
              </a:r>
              <a:r>
                <a:rPr lang="fr-FR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8    </a:t>
              </a:r>
              <a:r>
                <a:rPr lang="fr-FR" b="1" dirty="0">
                  <a:solidFill>
                    <a:srgbClr val="10486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    </a:t>
              </a:r>
              <a:r>
                <a:rPr lang="fr-FR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r>
                <a:rPr lang="fr-FR" b="1" dirty="0">
                  <a:solidFill>
                    <a:srgbClr val="10486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14   </a:t>
              </a:r>
              <a:r>
                <a:rPr lang="fr-FR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  <a:r>
                <a:rPr lang="fr-FR" b="1" dirty="0">
                  <a:solidFill>
                    <a:srgbClr val="10486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18</a:t>
              </a:r>
              <a:endParaRPr lang="fr-MA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483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02D33-A197-9308-4876-3B8C4B9A2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3198166F-CF15-D57B-08A0-98615FCA38F5}"/>
              </a:ext>
            </a:extLst>
          </p:cNvPr>
          <p:cNvGrpSpPr/>
          <p:nvPr/>
        </p:nvGrpSpPr>
        <p:grpSpPr>
          <a:xfrm>
            <a:off x="414742" y="2015327"/>
            <a:ext cx="8050017" cy="442468"/>
            <a:chOff x="414742" y="2015327"/>
            <a:chExt cx="8050017" cy="442468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78DA9437-EEB8-6EE8-D254-B9A655C5D92C}"/>
                </a:ext>
              </a:extLst>
            </p:cNvPr>
            <p:cNvSpPr/>
            <p:nvPr/>
          </p:nvSpPr>
          <p:spPr>
            <a:xfrm>
              <a:off x="6072320" y="2015327"/>
              <a:ext cx="1926450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المضاعفات</a:t>
              </a:r>
              <a:endPara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EE9A3011-C9C1-1298-5207-5558D7AB0F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4362" y="201739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68547FD7-B04F-9C3F-CD2C-8CD6DC032C53}"/>
                </a:ext>
              </a:extLst>
            </p:cNvPr>
            <p:cNvSpPr/>
            <p:nvPr/>
          </p:nvSpPr>
          <p:spPr>
            <a:xfrm>
              <a:off x="414742" y="2015327"/>
              <a:ext cx="1926450" cy="4330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1">
                <a:defRPr/>
              </a:pPr>
              <a:r>
                <a:rPr lang="ar-MA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م – م - الأصغر</a:t>
              </a:r>
              <a:endParaRPr lang="fr-FR" b="1" dirty="0">
                <a:solidFill>
                  <a:prstClr val="white"/>
                </a:solidFill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ED208F87-62BD-7828-E1CD-582D434FDE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66784" y="2017398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16385FCB-5EF0-C765-DC94-CEE63AA19069}"/>
                </a:ext>
              </a:extLst>
            </p:cNvPr>
            <p:cNvSpPr/>
            <p:nvPr/>
          </p:nvSpPr>
          <p:spPr>
            <a:xfrm>
              <a:off x="3243531" y="2015327"/>
              <a:ext cx="1926450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أحدد المشتركة</a:t>
              </a:r>
              <a:endPara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8BB73CB2-317E-3245-4A89-D71F91B480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95574" y="201739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2</a:t>
              </a:r>
              <a:endParaRPr kumimoji="0" lang="fr-MA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72A8A0B-EDF1-BFC7-A4BD-3F653DE582D7}"/>
              </a:ext>
            </a:extLst>
          </p:cNvPr>
          <p:cNvGrpSpPr/>
          <p:nvPr/>
        </p:nvGrpSpPr>
        <p:grpSpPr>
          <a:xfrm>
            <a:off x="692359" y="2761810"/>
            <a:ext cx="7772400" cy="2270917"/>
            <a:chOff x="535780" y="4096834"/>
            <a:chExt cx="7772400" cy="227091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AD7718D7-0CD9-EEF9-094F-D77EF9F89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780" y="4096834"/>
              <a:ext cx="7772400" cy="2270917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BBD98E90-57DF-A6F3-5DBC-A449D3C28F0C}"/>
                </a:ext>
              </a:extLst>
            </p:cNvPr>
            <p:cNvSpPr txBox="1"/>
            <p:nvPr/>
          </p:nvSpPr>
          <p:spPr>
            <a:xfrm>
              <a:off x="688948" y="4955355"/>
              <a:ext cx="358586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     </a:t>
              </a:r>
              <a:r>
                <a:rPr lang="fr-FR" b="1" dirty="0">
                  <a:solidFill>
                    <a:srgbClr val="10486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8    12   16   20    24    28   32  36</a:t>
              </a:r>
              <a:endParaRPr lang="fr-MA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F8A75742-4DE8-5730-394B-428C2ACC5D5E}"/>
                </a:ext>
              </a:extLst>
            </p:cNvPr>
            <p:cNvSpPr txBox="1"/>
            <p:nvPr/>
          </p:nvSpPr>
          <p:spPr>
            <a:xfrm>
              <a:off x="4514459" y="4952538"/>
              <a:ext cx="358586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10486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2    </a:t>
              </a:r>
              <a:r>
                <a:rPr lang="fr-FR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fr-FR" b="1" dirty="0">
                  <a:solidFill>
                    <a:srgbClr val="10486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6     8    10    12    14   16  18</a:t>
              </a:r>
              <a:endParaRPr lang="fr-MA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ZoneTexte 2">
            <a:extLst>
              <a:ext uri="{FF2B5EF4-FFF2-40B4-BE49-F238E27FC236}">
                <a16:creationId xmlns:a16="http://schemas.microsoft.com/office/drawing/2014/main" id="{FE398149-C161-7488-981D-03FFDE2ED8EF}"/>
              </a:ext>
            </a:extLst>
          </p:cNvPr>
          <p:cNvSpPr txBox="1"/>
          <p:nvPr/>
        </p:nvSpPr>
        <p:spPr>
          <a:xfrm>
            <a:off x="330317" y="96944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نصحح. من يقوم إلى السبورة ليشرح لنا كيف حدد المضاعف المشترك الأصغر. 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E3224635-CC5E-9038-9FCC-B95B44BC0954}"/>
              </a:ext>
            </a:extLst>
          </p:cNvPr>
          <p:cNvSpPr/>
          <p:nvPr/>
        </p:nvSpPr>
        <p:spPr>
          <a:xfrm>
            <a:off x="3679808" y="4244177"/>
            <a:ext cx="488017" cy="534036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f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0A04FAC-3809-ABFE-978B-41728FC113AD}"/>
              </a:ext>
            </a:extLst>
          </p:cNvPr>
          <p:cNvSpPr/>
          <p:nvPr/>
        </p:nvSpPr>
        <p:spPr>
          <a:xfrm>
            <a:off x="833804" y="3611362"/>
            <a:ext cx="335617" cy="381636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MA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653EA4D8-931D-6E80-AE2F-0585A92A34BD}"/>
              </a:ext>
            </a:extLst>
          </p:cNvPr>
          <p:cNvSpPr/>
          <p:nvPr/>
        </p:nvSpPr>
        <p:spPr>
          <a:xfrm>
            <a:off x="5085029" y="3602728"/>
            <a:ext cx="335617" cy="381636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MA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Image 36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0ECF54F8-A4D2-EC86-91BB-08FBE01B4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71734" y="666857"/>
            <a:ext cx="1241949" cy="97688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0114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D6A70-7359-0CC5-DBC8-6C4EAF5AE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ABAE0CC-8934-CD9D-E62B-87C2597ECB6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5286546-F339-1A29-136A-0D018B40614C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DC0879D-C198-4A16-4197-BAAF73981A0C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6961566-8AA8-04C4-556F-AC0170D54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84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6861993C-16FB-AD2F-AA00-ED2158B70920}"/>
                </a:ext>
              </a:extLst>
            </p:cNvPr>
            <p:cNvSpPr txBox="1"/>
            <p:nvPr/>
          </p:nvSpPr>
          <p:spPr>
            <a:xfrm>
              <a:off x="2092525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EE3532FE-D8FC-F091-BD0B-C6673BAA877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067FA5F3-45B4-A2DC-B815-DC701CC30F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07AF19E-9339-9C6A-19DE-08A724580BC8}"/>
                </a:ext>
              </a:extLst>
            </p:cNvPr>
            <p:cNvSpPr txBox="1"/>
            <p:nvPr/>
          </p:nvSpPr>
          <p:spPr>
            <a:xfrm>
              <a:off x="2196914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A2A851D-3341-0BAB-162C-DDFAF5BF4C9F}"/>
                </a:ext>
              </a:extLst>
            </p:cNvPr>
            <p:cNvSpPr txBox="1"/>
            <p:nvPr/>
          </p:nvSpPr>
          <p:spPr>
            <a:xfrm>
              <a:off x="2077751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59649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2">
            <a:extLst>
              <a:ext uri="{FF2B5EF4-FFF2-40B4-BE49-F238E27FC236}">
                <a16:creationId xmlns:a16="http://schemas.microsoft.com/office/drawing/2014/main" id="{21815FC3-4F8C-6649-A421-EE2EACD44A83}"/>
              </a:ext>
            </a:extLst>
          </p:cNvPr>
          <p:cNvSpPr txBox="1"/>
          <p:nvPr/>
        </p:nvSpPr>
        <p:spPr>
          <a:xfrm>
            <a:off x="620137" y="89146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الألواح، أوجدوا المضاعف المشترك الأصغر للعددين 5 و6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766157D-15E2-265F-3087-8DA7885CE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CADB021E-C8FE-1F0E-1804-98AFDD86623B}"/>
              </a:ext>
            </a:extLst>
          </p:cNvPr>
          <p:cNvSpPr/>
          <p:nvPr/>
        </p:nvSpPr>
        <p:spPr>
          <a:xfrm>
            <a:off x="5431398" y="3520097"/>
            <a:ext cx="165005" cy="351264"/>
          </a:xfrm>
          <a:prstGeom prst="ellipse">
            <a:avLst/>
          </a:prstGeom>
          <a:solidFill>
            <a:srgbClr val="F2DF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algn="ctr" defTabSz="914400" rtl="0" eaLnBrk="1" latinLnBrk="0" hangingPunct="1"/>
            <a:r>
              <a:rPr lang="fr-FR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MA" sz="28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B01EE0A-BE3E-7A02-8634-2B18E38CCF3A}"/>
              </a:ext>
            </a:extLst>
          </p:cNvPr>
          <p:cNvSpPr/>
          <p:nvPr/>
        </p:nvSpPr>
        <p:spPr>
          <a:xfrm>
            <a:off x="1878071" y="3520097"/>
            <a:ext cx="165005" cy="351264"/>
          </a:xfrm>
          <a:prstGeom prst="ellipse">
            <a:avLst/>
          </a:prstGeom>
          <a:solidFill>
            <a:srgbClr val="F2DF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algn="ctr" defTabSz="914400" rtl="0" eaLnBrk="1" latinLnBrk="0" hangingPunct="1"/>
            <a:r>
              <a:rPr lang="fr-FR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fr-MA" sz="28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618CC25-EE4C-11E4-00C1-0D8BDE881E25}"/>
              </a:ext>
            </a:extLst>
          </p:cNvPr>
          <p:cNvSpPr/>
          <p:nvPr/>
        </p:nvSpPr>
        <p:spPr>
          <a:xfrm>
            <a:off x="928149" y="4221366"/>
            <a:ext cx="165005" cy="351264"/>
          </a:xfrm>
          <a:prstGeom prst="ellipse">
            <a:avLst/>
          </a:prstGeom>
          <a:solidFill>
            <a:srgbClr val="F2DF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algn="ctr" defTabSz="914400" rtl="0" eaLnBrk="1" latinLnBrk="0" hangingPunct="1"/>
            <a:r>
              <a:rPr lang="fr-FR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MA" sz="28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age 12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20924304-873A-4A74-52FC-78F216214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92" y="2789619"/>
            <a:ext cx="7772400" cy="195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747FC-FE7F-F152-A134-E97D86692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1B36B0A-1218-EE99-8E66-A3DC768ABD5A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8A3C7D7-49F9-410A-ADD7-02B3114FD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B409C35-87F4-6E6B-7782-378B498F279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25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dirty="0">
                <a:solidFill>
                  <a:srgbClr val="17AB98"/>
                </a:solidFill>
                <a:ea typeface="Calibri" panose="020F0502020204030204" pitchFamily="34" charset="0"/>
              </a:rPr>
              <a:t>برمجة الأسبوع الثاني</a:t>
            </a:r>
            <a:br>
              <a:rPr lang="fr-FR" sz="3600" dirty="0">
                <a:solidFill>
                  <a:srgbClr val="17AB98"/>
                </a:solidFill>
                <a:ea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405078" y="248005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الأعداد الصحيحة الطبيعية: الجداء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8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7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القاسم المشترك الأكبر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3C97D71-1E02-3602-AB82-314ADFEE608F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90EB91C8-34E6-6560-FA42-B8461A5C4FB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DB86AD40-1702-DAFC-20B5-14B97827EF44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B7EB4E9-33DD-3266-C6B4-8B8E3108B286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cs typeface="Calibri" panose="020F0502020204030204" pitchFamily="34" charset="0"/>
                </a:rPr>
                <a:t>مراجعة وتثبيت دروس الأسبوع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9" name="Encre 28">
                <a:extLst>
                  <a:ext uri="{FF2B5EF4-FFF2-40B4-BE49-F238E27FC236}">
                    <a16:creationId xmlns:a16="http://schemas.microsoft.com/office/drawing/2014/main" id="{C7E7C43C-2B0A-0A29-E827-A806F43B1D83}"/>
                  </a:ext>
                </a:extLst>
              </p14:cNvPr>
              <p14:cNvContentPartPr/>
              <p14:nvPr/>
            </p14:nvContentPartPr>
            <p14:xfrm>
              <a:off x="2490766" y="1641083"/>
              <a:ext cx="360" cy="360"/>
            </p14:xfrm>
          </p:contentPart>
        </mc:Choice>
        <mc:Fallback xmlns="">
          <p:pic>
            <p:nvPicPr>
              <p:cNvPr id="29" name="Encre 28">
                <a:extLst>
                  <a:ext uri="{FF2B5EF4-FFF2-40B4-BE49-F238E27FC236}">
                    <a16:creationId xmlns:a16="http://schemas.microsoft.com/office/drawing/2014/main" id="{C7E7C43C-2B0A-0A29-E827-A806F43B1D8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484646" y="1634963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0" name="Encre 29">
                <a:extLst>
                  <a:ext uri="{FF2B5EF4-FFF2-40B4-BE49-F238E27FC236}">
                    <a16:creationId xmlns:a16="http://schemas.microsoft.com/office/drawing/2014/main" id="{865EE843-9415-3578-EE13-942C481CD910}"/>
                  </a:ext>
                </a:extLst>
              </p14:cNvPr>
              <p14:cNvContentPartPr/>
              <p14:nvPr/>
            </p14:nvContentPartPr>
            <p14:xfrm>
              <a:off x="2426326" y="1658363"/>
              <a:ext cx="360" cy="360"/>
            </p14:xfrm>
          </p:contentPart>
        </mc:Choice>
        <mc:Fallback xmlns="">
          <p:pic>
            <p:nvPicPr>
              <p:cNvPr id="30" name="Encre 29">
                <a:extLst>
                  <a:ext uri="{FF2B5EF4-FFF2-40B4-BE49-F238E27FC236}">
                    <a16:creationId xmlns:a16="http://schemas.microsoft.com/office/drawing/2014/main" id="{865EE843-9415-3578-EE13-942C481CD91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420206" y="1652243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5" name="Encre 34">
                <a:extLst>
                  <a:ext uri="{FF2B5EF4-FFF2-40B4-BE49-F238E27FC236}">
                    <a16:creationId xmlns:a16="http://schemas.microsoft.com/office/drawing/2014/main" id="{E8A561F9-DF9D-2F8B-6A2F-143B0424E82A}"/>
                  </a:ext>
                </a:extLst>
              </p14:cNvPr>
              <p14:cNvContentPartPr/>
              <p14:nvPr/>
            </p14:nvContentPartPr>
            <p14:xfrm>
              <a:off x="2473486" y="1564763"/>
              <a:ext cx="360" cy="360"/>
            </p14:xfrm>
          </p:contentPart>
        </mc:Choice>
        <mc:Fallback xmlns="">
          <p:pic>
            <p:nvPicPr>
              <p:cNvPr id="35" name="Encre 34">
                <a:extLst>
                  <a:ext uri="{FF2B5EF4-FFF2-40B4-BE49-F238E27FC236}">
                    <a16:creationId xmlns:a16="http://schemas.microsoft.com/office/drawing/2014/main" id="{E8A561F9-DF9D-2F8B-6A2F-143B0424E82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467366" y="1558643"/>
                <a:ext cx="12600" cy="1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42" name="Groupe 41">
            <a:extLst>
              <a:ext uri="{FF2B5EF4-FFF2-40B4-BE49-F238E27FC236}">
                <a16:creationId xmlns:a16="http://schemas.microsoft.com/office/drawing/2014/main" id="{31869017-CF43-F957-19FC-0AEC71DA59D9}"/>
              </a:ext>
            </a:extLst>
          </p:cNvPr>
          <p:cNvGrpSpPr/>
          <p:nvPr/>
        </p:nvGrpSpPr>
        <p:grpSpPr>
          <a:xfrm>
            <a:off x="1523806" y="2010083"/>
            <a:ext cx="93960" cy="360"/>
            <a:chOff x="1523806" y="2010083"/>
            <a:chExt cx="939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0" name="Encre 39">
                  <a:extLst>
                    <a:ext uri="{FF2B5EF4-FFF2-40B4-BE49-F238E27FC236}">
                      <a16:creationId xmlns:a16="http://schemas.microsoft.com/office/drawing/2014/main" id="{891B3939-64B8-FB19-BB3D-64D02B0D3764}"/>
                    </a:ext>
                  </a:extLst>
                </p14:cNvPr>
                <p14:cNvContentPartPr/>
                <p14:nvPr/>
              </p14:nvContentPartPr>
              <p14:xfrm>
                <a:off x="1617406" y="2010083"/>
                <a:ext cx="360" cy="360"/>
              </p14:xfrm>
            </p:contentPart>
          </mc:Choice>
          <mc:Fallback xmlns="">
            <p:pic>
              <p:nvPicPr>
                <p:cNvPr id="40" name="Encre 39">
                  <a:extLst>
                    <a:ext uri="{FF2B5EF4-FFF2-40B4-BE49-F238E27FC236}">
                      <a16:creationId xmlns:a16="http://schemas.microsoft.com/office/drawing/2014/main" id="{891B3939-64B8-FB19-BB3D-64D02B0D376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611286" y="2003963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1" name="Encre 40">
                  <a:extLst>
                    <a:ext uri="{FF2B5EF4-FFF2-40B4-BE49-F238E27FC236}">
                      <a16:creationId xmlns:a16="http://schemas.microsoft.com/office/drawing/2014/main" id="{9B430748-6510-F7D7-5AE8-22ECFD791113}"/>
                    </a:ext>
                  </a:extLst>
                </p14:cNvPr>
                <p14:cNvContentPartPr/>
                <p14:nvPr/>
              </p14:nvContentPartPr>
              <p14:xfrm>
                <a:off x="1523806" y="2010083"/>
                <a:ext cx="360" cy="360"/>
              </p14:xfrm>
            </p:contentPart>
          </mc:Choice>
          <mc:Fallback xmlns="">
            <p:pic>
              <p:nvPicPr>
                <p:cNvPr id="41" name="Encre 40">
                  <a:extLst>
                    <a:ext uri="{FF2B5EF4-FFF2-40B4-BE49-F238E27FC236}">
                      <a16:creationId xmlns:a16="http://schemas.microsoft.com/office/drawing/2014/main" id="{9B430748-6510-F7D7-5AE8-22ECFD79111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517686" y="2003963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290F4116-25E0-DA68-A21A-7052EF9BEE0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9228" y="2669984"/>
            <a:ext cx="3958377" cy="929994"/>
          </a:xfrm>
          <a:prstGeom prst="rect">
            <a:avLst/>
          </a:prstGeom>
        </p:spPr>
      </p:pic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196716-157F-F80C-0E20-715431991450}"/>
              </a:ext>
            </a:extLst>
          </p:cNvPr>
          <p:cNvSpPr txBox="1">
            <a:spLocks/>
          </p:cNvSpPr>
          <p:nvPr/>
        </p:nvSpPr>
        <p:spPr>
          <a:xfrm>
            <a:off x="570564" y="2797860"/>
            <a:ext cx="3420000" cy="631140"/>
          </a:xfrm>
          <a:prstGeom prst="round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MA" sz="1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المضاعف المشترك الأصغر</a:t>
            </a:r>
            <a:endParaRPr lang="fr-FR" sz="18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Organigramme : Terminateur 21">
            <a:extLst>
              <a:ext uri="{FF2B5EF4-FFF2-40B4-BE49-F238E27FC236}">
                <a16:creationId xmlns:a16="http://schemas.microsoft.com/office/drawing/2014/main" id="{AA8C5508-B6BD-C109-DFF7-97796CF2606C}"/>
              </a:ext>
            </a:extLst>
          </p:cNvPr>
          <p:cNvSpPr/>
          <p:nvPr/>
        </p:nvSpPr>
        <p:spPr>
          <a:xfrm>
            <a:off x="2611702" y="2412415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6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B8D20-9BCD-6A9F-208E-906E2EF50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CBD41023-8AA6-03B6-CFC5-4FE0BCC23DAA}"/>
              </a:ext>
            </a:extLst>
          </p:cNvPr>
          <p:cNvSpPr txBox="1"/>
          <p:nvPr/>
        </p:nvSpPr>
        <p:spPr>
          <a:xfrm>
            <a:off x="785164" y="927768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ليشرح لنا كيف وجد النتيجة مذكرا بالخطوات؟ </a:t>
            </a:r>
          </a:p>
        </p:txBody>
      </p:sp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79CA8840-54AE-5275-889D-3386F3A67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71734" y="666857"/>
            <a:ext cx="1241949" cy="976883"/>
          </a:xfrm>
          <a:prstGeom prst="ellipse">
            <a:avLst/>
          </a:prstGeom>
        </p:spPr>
      </p:pic>
      <p:pic>
        <p:nvPicPr>
          <p:cNvPr id="13" name="Image 12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BD1B60C6-D585-07F6-B130-2C800A738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67" y="2824798"/>
            <a:ext cx="7772400" cy="193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7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1760B-465E-7B34-B8EF-0975A496D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4DE8AC6-8C6B-15FA-94FC-4C98780B6B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48AE266-DBF5-F315-6530-5D4074C11BBC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A339C278-47D3-04C1-1299-542026475CDE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4DA6763-7E7B-5625-F4EA-5591C620C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95267" y="435704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FEB1D39-2A2B-2A0B-CCA2-8E22B974FBA3}"/>
                </a:ext>
              </a:extLst>
            </p:cNvPr>
            <p:cNvSpPr txBox="1"/>
            <p:nvPr/>
          </p:nvSpPr>
          <p:spPr>
            <a:xfrm>
              <a:off x="2092525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3C1744A9-EA74-D4CE-DAEB-E0299EC9A06F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AEE764E7-B295-1C1A-5963-699972F084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2ECADF1-B222-C0E6-511A-FE44FB6D2D27}"/>
                </a:ext>
              </a:extLst>
            </p:cNvPr>
            <p:cNvSpPr txBox="1"/>
            <p:nvPr/>
          </p:nvSpPr>
          <p:spPr>
            <a:xfrm>
              <a:off x="2146114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8AE272B-F200-4437-025A-A97A95A5037B}"/>
                </a:ext>
              </a:extLst>
            </p:cNvPr>
            <p:cNvSpPr txBox="1"/>
            <p:nvPr/>
          </p:nvSpPr>
          <p:spPr>
            <a:xfrm>
              <a:off x="2077751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82482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47510" y="92263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21.</a:t>
            </a:r>
            <a:endParaRPr kumimoji="0" lang="ar-MA" b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C82B00C-85B3-596A-035A-14F778415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84" y="1858199"/>
            <a:ext cx="6745232" cy="4654960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72D85BF-4BAE-0935-A5F3-FE0BF4C560F4}"/>
              </a:ext>
            </a:extLst>
          </p:cNvPr>
          <p:cNvSpPr/>
          <p:nvPr/>
        </p:nvSpPr>
        <p:spPr>
          <a:xfrm>
            <a:off x="1956278" y="2285315"/>
            <a:ext cx="2514600" cy="17723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92FCA86-9D93-40A9-D319-6EB322D5042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82319F9-5C8E-5653-1377-DCA4461D2FA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7047928-E11D-081D-1E8F-2BF421CEE47A}"/>
              </a:ext>
            </a:extLst>
          </p:cNvPr>
          <p:cNvSpPr txBox="1"/>
          <p:nvPr/>
        </p:nvSpPr>
        <p:spPr>
          <a:xfrm>
            <a:off x="437065" y="928788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دقيقتان  للإنجاز؛ </a:t>
            </a:r>
            <a:r>
              <a:rPr kumimoji="0" lang="ar-MA" b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B7CBCEE-89AB-17BB-A680-71AC4C7AE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5784" y="3031646"/>
            <a:ext cx="1983386" cy="1983386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08D81E49-7310-90DD-9BA4-489863CCFE68}"/>
              </a:ext>
            </a:extLst>
          </p:cNvPr>
          <p:cNvGrpSpPr/>
          <p:nvPr/>
        </p:nvGrpSpPr>
        <p:grpSpPr>
          <a:xfrm>
            <a:off x="544373" y="905954"/>
            <a:ext cx="614494" cy="688367"/>
            <a:chOff x="924143" y="3511073"/>
            <a:chExt cx="614494" cy="68836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48F9A2F-CB81-5A4A-2CDE-0CD858591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22FE8BC4-937F-6080-B0A0-07F939B91783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4668C59A-C811-DFFC-C223-A2E2F13C4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20" y="1890522"/>
            <a:ext cx="5566527" cy="347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3267F0B-565A-4884-E2CE-2DA41CDB326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F6E4BA9-926B-5509-5F90-DCA28B87AB9A}"/>
              </a:ext>
            </a:extLst>
          </p:cNvPr>
          <p:cNvSpPr txBox="1"/>
          <p:nvPr/>
        </p:nvSpPr>
        <p:spPr>
          <a:xfrm>
            <a:off x="367005" y="1075860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</a:p>
        </p:txBody>
      </p:sp>
      <p:pic>
        <p:nvPicPr>
          <p:cNvPr id="6" name="Image 5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51F3DBF4-58C7-DEDA-5373-8B52977A3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3" y="2740294"/>
            <a:ext cx="2132524" cy="213252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0745B72-599A-C44B-8D96-108DC96B4BB5}"/>
              </a:ext>
            </a:extLst>
          </p:cNvPr>
          <p:cNvSpPr txBox="1"/>
          <p:nvPr/>
        </p:nvSpPr>
        <p:spPr>
          <a:xfrm>
            <a:off x="367004" y="78521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الآن؛ ستشتغلون في ثنائيات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1283082-9366-72B6-DD8C-A18310368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1" y="2381707"/>
            <a:ext cx="4824045" cy="266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49731" y="931802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sz="2000" b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0195181E-1CFF-B93C-1E23-8272407509E0}"/>
              </a:ext>
            </a:extLst>
          </p:cNvPr>
          <p:cNvGrpSpPr/>
          <p:nvPr/>
        </p:nvGrpSpPr>
        <p:grpSpPr>
          <a:xfrm>
            <a:off x="910710" y="2673441"/>
            <a:ext cx="7116323" cy="1850837"/>
            <a:chOff x="860336" y="2604689"/>
            <a:chExt cx="7116323" cy="1850837"/>
          </a:xfrm>
        </p:grpSpPr>
        <p:pic>
          <p:nvPicPr>
            <p:cNvPr id="3" name="Image 2" descr="Une image contenant texte, capture d’écran, Police, ligne&#10;&#10;Le contenu généré par l’IA peut être incorrect.">
              <a:extLst>
                <a:ext uri="{FF2B5EF4-FFF2-40B4-BE49-F238E27FC236}">
                  <a16:creationId xmlns:a16="http://schemas.microsoft.com/office/drawing/2014/main" id="{14F08746-C9F0-ADF3-6E51-1E5E8ABE2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336" y="2604689"/>
              <a:ext cx="7116323" cy="1850837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80D500F-C524-E4EF-837F-E246B06D198A}"/>
                </a:ext>
              </a:extLst>
            </p:cNvPr>
            <p:cNvSpPr txBox="1"/>
            <p:nvPr/>
          </p:nvSpPr>
          <p:spPr>
            <a:xfrm>
              <a:off x="1142625" y="3250454"/>
              <a:ext cx="311190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dirty="0">
                  <a:solidFill>
                    <a:srgbClr val="C00000"/>
                  </a:solidFill>
                </a:rPr>
                <a:t>9   18  27 </a:t>
              </a:r>
              <a:r>
                <a:rPr lang="ar-SA" dirty="0">
                  <a:solidFill>
                    <a:srgbClr val="C00000"/>
                  </a:solidFill>
                </a:rPr>
                <a:t> </a:t>
              </a:r>
              <a:r>
                <a:rPr lang="fr-FR" dirty="0">
                  <a:solidFill>
                    <a:srgbClr val="C00000"/>
                  </a:solidFill>
                </a:rPr>
                <a:t>36  45  54  63  72  81</a:t>
              </a:r>
              <a:endParaRPr lang="fr-MA" dirty="0">
                <a:solidFill>
                  <a:srgbClr val="C00000"/>
                </a:solidFill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DB1C954B-954E-5936-2FE4-52C3DB99794D}"/>
                </a:ext>
              </a:extLst>
            </p:cNvPr>
            <p:cNvSpPr txBox="1"/>
            <p:nvPr/>
          </p:nvSpPr>
          <p:spPr>
            <a:xfrm>
              <a:off x="4630525" y="3255819"/>
              <a:ext cx="311190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dirty="0">
                  <a:solidFill>
                    <a:srgbClr val="C00000"/>
                  </a:solidFill>
                </a:rPr>
                <a:t>6   12  18  24  30 </a:t>
              </a:r>
              <a:r>
                <a:rPr lang="ar-SA" dirty="0">
                  <a:solidFill>
                    <a:srgbClr val="C00000"/>
                  </a:solidFill>
                </a:rPr>
                <a:t> </a:t>
              </a:r>
              <a:r>
                <a:rPr lang="fr-FR" dirty="0">
                  <a:solidFill>
                    <a:srgbClr val="C00000"/>
                  </a:solidFill>
                </a:rPr>
                <a:t> 36 42  48  54</a:t>
              </a:r>
              <a:endParaRPr lang="fr-MA" dirty="0">
                <a:solidFill>
                  <a:srgbClr val="C00000"/>
                </a:solidFill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725563F-5319-6A0A-D1A4-DB07208AF6BC}"/>
                </a:ext>
              </a:extLst>
            </p:cNvPr>
            <p:cNvSpPr/>
            <p:nvPr/>
          </p:nvSpPr>
          <p:spPr>
            <a:xfrm>
              <a:off x="1456099" y="3161982"/>
              <a:ext cx="327804" cy="534036"/>
            </a:xfrm>
            <a:prstGeom prst="ellips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MA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F1F0B23B-2226-8245-E13B-7593C281AA36}"/>
                </a:ext>
              </a:extLst>
            </p:cNvPr>
            <p:cNvSpPr/>
            <p:nvPr/>
          </p:nvSpPr>
          <p:spPr>
            <a:xfrm>
              <a:off x="5276623" y="3173467"/>
              <a:ext cx="327804" cy="534036"/>
            </a:xfrm>
            <a:prstGeom prst="ellips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MA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D426BF74-D6C6-275E-BF0C-BCE6D539E963}"/>
                </a:ext>
              </a:extLst>
            </p:cNvPr>
            <p:cNvSpPr txBox="1"/>
            <p:nvPr/>
          </p:nvSpPr>
          <p:spPr>
            <a:xfrm>
              <a:off x="2765110" y="3852990"/>
              <a:ext cx="56636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dirty="0">
                  <a:solidFill>
                    <a:srgbClr val="C00000"/>
                  </a:solidFill>
                </a:rPr>
                <a:t>18</a:t>
              </a:r>
              <a:endParaRPr lang="fr-MA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538816B-BB43-004B-509D-2AD6C96FA839}"/>
              </a:ext>
            </a:extLst>
          </p:cNvPr>
          <p:cNvGrpSpPr/>
          <p:nvPr/>
        </p:nvGrpSpPr>
        <p:grpSpPr>
          <a:xfrm>
            <a:off x="1930085" y="2415654"/>
            <a:ext cx="5182232" cy="2026691"/>
            <a:chOff x="1997212" y="2436266"/>
            <a:chExt cx="4747833" cy="1742377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BA81C787-96A2-700D-DF8F-9F46A3A9EF88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BD8EE03-C8F1-25AD-5736-A7FE0CC69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555034" y="329380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4E93C29-E8DD-7951-63B4-9FE30F60BA3A}"/>
                </a:ext>
              </a:extLst>
            </p:cNvPr>
            <p:cNvSpPr txBox="1"/>
            <p:nvPr/>
          </p:nvSpPr>
          <p:spPr>
            <a:xfrm>
              <a:off x="1997212" y="3219252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DEBD41A2-BD5D-8490-639A-787E1D1476E7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394C1A04-D281-9FFF-6EE0-B72CDBFD40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1272261" y="868271"/>
            <a:ext cx="6249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، الصفحة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وأنجزوا النشاط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5 دقائق.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لكم المساعدة وأدون ملاحظاتي في كراساتكم.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32F9FBB-A9DA-ED24-E5B6-BD3FF6DBC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6D3ED3E-A3F2-0149-A8F3-C080CB70C3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5871" y="2180105"/>
            <a:ext cx="2441950" cy="2497790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609620A-99CB-6049-11DB-51F052FE5C6E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EA48D17-6E63-E9DE-FEB2-0AE832282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0D078B3-A98B-5B71-CF5D-691087754BDD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10" name="Image 9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22142CBC-3115-3779-9340-A9E5C48C49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4" y="1873828"/>
            <a:ext cx="2903095" cy="4115901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A74E93A-F911-B015-DDE9-8E9C26351193}"/>
              </a:ext>
            </a:extLst>
          </p:cNvPr>
          <p:cNvSpPr/>
          <p:nvPr/>
        </p:nvSpPr>
        <p:spPr>
          <a:xfrm>
            <a:off x="2281744" y="3931778"/>
            <a:ext cx="2584174" cy="93324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7FB12-A402-2F94-BB92-0A628EF80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">
            <a:extLst>
              <a:ext uri="{FF2B5EF4-FFF2-40B4-BE49-F238E27FC236}">
                <a16:creationId xmlns:a16="http://schemas.microsoft.com/office/drawing/2014/main" id="{03F582B8-5DB2-C0B6-02CE-19EE3A800818}"/>
              </a:ext>
            </a:extLst>
          </p:cNvPr>
          <p:cNvSpPr txBox="1"/>
          <p:nvPr/>
        </p:nvSpPr>
        <p:spPr>
          <a:xfrm>
            <a:off x="1114636" y="939988"/>
            <a:ext cx="624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على كراساتكم.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F3A0258-151E-5BFA-D496-CC4861FE0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75B67057-1BDE-0D15-B008-69D461E0B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28123"/>
            <a:ext cx="7772400" cy="267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0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67005" y="955377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 في المنزل، ستنجزون الأنشطة المتبقية على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كراساتكم.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88AD3BC-1478-4444-AA0B-99F41BDFC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84" y="1858199"/>
            <a:ext cx="6745232" cy="46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المضاعف المشترك الأصغر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0E34E09-6FF0-F775-E282-E432EED1A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61" y="2395975"/>
            <a:ext cx="5755341" cy="39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التمارين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>
            <a:extLst>
              <a:ext uri="{FF2B5EF4-FFF2-40B4-BE49-F238E27FC236}">
                <a16:creationId xmlns:a16="http://schemas.microsoft.com/office/drawing/2014/main" id="{65C12CA8-CCF9-3616-1895-9A43513F7305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12" name="Image 11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EF38A5C2-D9BB-E7BC-24D2-866B3AE22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5B67F8-4E41-C120-5707-131162781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589B9F8-91F4-0E12-F451-42F92D77D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655689" y="5386638"/>
            <a:ext cx="558587" cy="75492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839D1C6-F51D-6885-BDAF-5715862E0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6" t="60837" r="1736" b="18847"/>
          <a:stretch>
            <a:fillRect/>
          </a:stretch>
        </p:blipFill>
        <p:spPr>
          <a:xfrm>
            <a:off x="1655689" y="4652994"/>
            <a:ext cx="558587" cy="754926"/>
          </a:xfrm>
          <a:prstGeom prst="rect">
            <a:avLst/>
          </a:prstGeom>
        </p:spPr>
      </p:pic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283AC15E-9BD6-92BD-7136-6CC756C069EE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BF1698E-3A69-E0B5-F9A3-FA1D5038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2F2DEA8-A74D-904C-CABB-8907DFEF94DC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0362808-6A54-B3AC-EDCB-C5DC360AE4A3}"/>
              </a:ext>
            </a:extLst>
          </p:cNvPr>
          <p:cNvGrpSpPr/>
          <p:nvPr/>
        </p:nvGrpSpPr>
        <p:grpSpPr>
          <a:xfrm>
            <a:off x="1626293" y="3237261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E1872AA4-78F9-BDD0-835C-2666555ED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A8AD85F6-6C61-0461-4135-0DFE4461EEC4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4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B7FCE3B-DA79-7656-EEA7-E9C769E2CB03}"/>
              </a:ext>
            </a:extLst>
          </p:cNvPr>
          <p:cNvGrpSpPr/>
          <p:nvPr/>
        </p:nvGrpSpPr>
        <p:grpSpPr>
          <a:xfrm>
            <a:off x="1653038" y="4011911"/>
            <a:ext cx="612561" cy="625740"/>
            <a:chOff x="976754" y="4005561"/>
            <a:chExt cx="612561" cy="625740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36070E25-1926-855A-DEA7-865B4A020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3D3E8AEB-7175-CD90-18E9-3FE4B5FAE739}"/>
                </a:ext>
              </a:extLst>
            </p:cNvPr>
            <p:cNvSpPr txBox="1"/>
            <p:nvPr/>
          </p:nvSpPr>
          <p:spPr>
            <a:xfrm>
              <a:off x="1030728" y="4161932"/>
              <a:ext cx="55858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8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9931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4270409-47D4-04D7-6829-BE43D91B0067}"/>
              </a:ext>
            </a:extLst>
          </p:cNvPr>
          <p:cNvGrpSpPr/>
          <p:nvPr/>
        </p:nvGrpSpPr>
        <p:grpSpPr>
          <a:xfrm>
            <a:off x="1484028" y="2089999"/>
            <a:ext cx="6175944" cy="922270"/>
            <a:chOff x="1711174" y="2035893"/>
            <a:chExt cx="5721651" cy="922270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DA386291-89F8-D7A6-A7EF-5A028AD91254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436CF3BF-3E58-BCCD-E7DB-38F4296B6DB1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578E0241-D13D-6F74-B0CB-132CC3864041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917FA913-1B3E-99C2-B767-A3D5A94B836E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4373D28A-CF2C-2581-7D72-A89A99F8F866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EEC91571-D438-F70D-72C2-075BA063EB9D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DE7792CC-B4DC-51FC-E6EA-913B429E9D82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3FC61AC9-747C-DF78-D18B-2A5CB3C9563D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2" name="Chevron 5">
                <a:extLst>
                  <a:ext uri="{FF2B5EF4-FFF2-40B4-BE49-F238E27FC236}">
                    <a16:creationId xmlns:a16="http://schemas.microsoft.com/office/drawing/2014/main" id="{436A494B-058A-4FFB-424E-A84C30ABC9BB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D145BE0D-D6D6-F6A7-9F3F-5AF2B4E6BCAA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8CF17F8E-F5BD-0CAC-B765-07555B344E6B}"/>
              </a:ext>
            </a:extLst>
          </p:cNvPr>
          <p:cNvSpPr txBox="1"/>
          <p:nvPr/>
        </p:nvSpPr>
        <p:spPr>
          <a:xfrm>
            <a:off x="2365285" y="3647024"/>
            <a:ext cx="474248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 rtl="1">
              <a:spcAft>
                <a:spcPts val="600"/>
              </a:spcAft>
              <a:defRPr sz="2600" b="1" ker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rtl="1"/>
            <a:r>
              <a:rPr lang="ar-MA" sz="2600" kern="0" dirty="0">
                <a:solidFill>
                  <a:schemeClr val="accent2">
                    <a:lumMod val="50000"/>
                  </a:schemeClr>
                </a:solidFill>
              </a:rPr>
              <a:t>إيجاد المضاعف المشترك الأصغر لعددين صحيحين طبيعيين</a:t>
            </a:r>
            <a:endParaRPr lang="fr-FR" sz="2600" kern="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193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3AFA2CB-E18C-EEF6-454D-B1DA9F051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554" y="2126039"/>
            <a:ext cx="5108891" cy="2914141"/>
          </a:xfrm>
          <a:prstGeom prst="rect">
            <a:avLst/>
          </a:prstGeom>
        </p:spPr>
      </p:pic>
      <p:pic>
        <p:nvPicPr>
          <p:cNvPr id="10" name="Image 9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9E20D7F1-F09E-D426-78AE-26544B533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115305" y="3195255"/>
            <a:ext cx="631873" cy="6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865243" y="94892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الصفحة 19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4606EF-8296-AFFA-79B2-8B66F2FE2E2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284513F-33EB-6D82-2009-D90BC651B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54" y="1444300"/>
            <a:ext cx="7478356" cy="498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5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7FC44-EB76-2E60-5F34-658E8EB4E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82EDE7A-04A5-5027-B128-467FC736BA70}"/>
              </a:ext>
            </a:extLst>
          </p:cNvPr>
          <p:cNvSpPr txBox="1"/>
          <p:nvPr/>
        </p:nvSpPr>
        <p:spPr>
          <a:xfrm>
            <a:off x="1286964" y="938382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دقيقة واحدة. صححوا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EBC552E-AD90-FDBB-E607-E63C6ABB62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4CC9A8E-7412-AF6F-531F-6802AF6A4467}"/>
              </a:ext>
            </a:extLst>
          </p:cNvPr>
          <p:cNvSpPr/>
          <p:nvPr/>
        </p:nvSpPr>
        <p:spPr>
          <a:xfrm>
            <a:off x="4858043" y="3863926"/>
            <a:ext cx="1941342" cy="2055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42E526E-A21E-175B-32AE-734C354A3ADA}"/>
              </a:ext>
            </a:extLst>
          </p:cNvPr>
          <p:cNvSpPr/>
          <p:nvPr/>
        </p:nvSpPr>
        <p:spPr>
          <a:xfrm>
            <a:off x="5889107" y="4015269"/>
            <a:ext cx="123157" cy="111254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fr-MA" sz="105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CD92B45-3CD0-5B85-3473-7873B07FBC44}"/>
              </a:ext>
            </a:extLst>
          </p:cNvPr>
          <p:cNvSpPr/>
          <p:nvPr/>
        </p:nvSpPr>
        <p:spPr>
          <a:xfrm>
            <a:off x="5889106" y="3858403"/>
            <a:ext cx="123157" cy="111254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fr-MA" sz="105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6CE888C-1D9E-683C-1CE1-C52C315F62A2}"/>
              </a:ext>
            </a:extLst>
          </p:cNvPr>
          <p:cNvSpPr/>
          <p:nvPr/>
        </p:nvSpPr>
        <p:spPr>
          <a:xfrm>
            <a:off x="6121613" y="3858403"/>
            <a:ext cx="123157" cy="111254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fr-MA" sz="105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19" name="Image 18" descr="Une image contenant texte, capture d’écran, diagramme, nombre&#10;&#10;Le contenu généré par l’IA peut être incorrect.">
            <a:extLst>
              <a:ext uri="{FF2B5EF4-FFF2-40B4-BE49-F238E27FC236}">
                <a16:creationId xmlns:a16="http://schemas.microsoft.com/office/drawing/2014/main" id="{0B3BE222-DC1C-F79E-7B72-7714F89FD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19" y="2490529"/>
            <a:ext cx="8190464" cy="374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0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13873</TotalTime>
  <Words>711</Words>
  <Application>Microsoft Office PowerPoint</Application>
  <PresentationFormat>Affichage à l'écran (4:3)</PresentationFormat>
  <Paragraphs>177</Paragraphs>
  <Slides>41</Slides>
  <Notes>6</Notes>
  <HiddenSlides>0</HiddenSlides>
  <MMClips>6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41</vt:i4>
      </vt:variant>
    </vt:vector>
  </HeadingPairs>
  <TitlesOfParts>
    <vt:vector size="53" baseType="lpstr">
      <vt:lpstr>DengXian</vt:lpstr>
      <vt:lpstr>Aptos</vt:lpstr>
      <vt:lpstr>Aptos Display</vt:lpstr>
      <vt:lpstr>Arial</vt:lpstr>
      <vt:lpstr>Calibri</vt:lpstr>
      <vt:lpstr>Dosis</vt:lpstr>
      <vt:lpstr>Effra CC Arbc</vt:lpstr>
      <vt:lpstr>2_Conception personnalisée</vt:lpstr>
      <vt:lpstr>Page d'entree</vt:lpstr>
      <vt:lpstr>partie 1</vt:lpstr>
      <vt:lpstr>1_partie 1</vt:lpstr>
      <vt:lpstr>1_Page d'entree</vt:lpstr>
      <vt:lpstr>Présentation PowerPoint</vt:lpstr>
      <vt:lpstr>Présentation PowerPoint</vt:lpstr>
      <vt:lpstr>برمجة الأسبوع الثاني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SSLIMANI . Hp</dc:creator>
  <cp:lastModifiedBy>EL HAMDOUNI BTIHAJ</cp:lastModifiedBy>
  <cp:revision>153</cp:revision>
  <cp:lastPrinted>2025-08-13T10:11:39Z</cp:lastPrinted>
  <dcterms:created xsi:type="dcterms:W3CDTF">2025-08-01T12:31:49Z</dcterms:created>
  <dcterms:modified xsi:type="dcterms:W3CDTF">2025-11-03T18:46:15Z</dcterms:modified>
</cp:coreProperties>
</file>