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  <p:sldMasterId id="2147483907" r:id="rId5"/>
    <p:sldMasterId id="2147483909" r:id="rId6"/>
  </p:sldMasterIdLst>
  <p:notesMasterIdLst>
    <p:notesMasterId r:id="rId49"/>
  </p:notesMasterIdLst>
  <p:handoutMasterIdLst>
    <p:handoutMasterId r:id="rId50"/>
  </p:handoutMasterIdLst>
  <p:sldIdLst>
    <p:sldId id="939" r:id="rId7"/>
    <p:sldId id="1038" r:id="rId8"/>
    <p:sldId id="738" r:id="rId9"/>
    <p:sldId id="780" r:id="rId10"/>
    <p:sldId id="2134806701" r:id="rId11"/>
    <p:sldId id="893" r:id="rId12"/>
    <p:sldId id="995" r:id="rId13"/>
    <p:sldId id="746" r:id="rId14"/>
    <p:sldId id="796" r:id="rId15"/>
    <p:sldId id="996" r:id="rId16"/>
    <p:sldId id="958" r:id="rId17"/>
    <p:sldId id="798" r:id="rId18"/>
    <p:sldId id="802" r:id="rId19"/>
    <p:sldId id="998" r:id="rId20"/>
    <p:sldId id="812" r:id="rId21"/>
    <p:sldId id="910" r:id="rId22"/>
    <p:sldId id="911" r:id="rId23"/>
    <p:sldId id="1039" r:id="rId24"/>
    <p:sldId id="777" r:id="rId25"/>
    <p:sldId id="913" r:id="rId26"/>
    <p:sldId id="965" r:id="rId27"/>
    <p:sldId id="966" r:id="rId28"/>
    <p:sldId id="740" r:id="rId29"/>
    <p:sldId id="967" r:id="rId30"/>
    <p:sldId id="963" r:id="rId31"/>
    <p:sldId id="752" r:id="rId32"/>
    <p:sldId id="806" r:id="rId33"/>
    <p:sldId id="968" r:id="rId34"/>
    <p:sldId id="964" r:id="rId35"/>
    <p:sldId id="807" r:id="rId36"/>
    <p:sldId id="1040" r:id="rId37"/>
    <p:sldId id="848" r:id="rId38"/>
    <p:sldId id="922" r:id="rId39"/>
    <p:sldId id="924" r:id="rId40"/>
    <p:sldId id="849" r:id="rId41"/>
    <p:sldId id="1041" r:id="rId42"/>
    <p:sldId id="961" r:id="rId43"/>
    <p:sldId id="962" r:id="rId44"/>
    <p:sldId id="1000" r:id="rId45"/>
    <p:sldId id="809" r:id="rId46"/>
    <p:sldId id="793" r:id="rId47"/>
    <p:sldId id="2134806700" r:id="rId48"/>
  </p:sldIdLst>
  <p:sldSz cx="9144000" cy="6858000" type="screen4x3"/>
  <p:notesSz cx="6735763" cy="9866313"/>
  <p:embeddedFontLst>
    <p:embeddedFont>
      <p:font typeface="Dosis" pitchFamily="2" charset="0"/>
      <p:regular r:id="rId51"/>
      <p:bold r:id="rId5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4862"/>
    <a:srgbClr val="FFC000"/>
    <a:srgbClr val="F6BB00"/>
    <a:srgbClr val="7FC5C2"/>
    <a:srgbClr val="17AB98"/>
    <a:srgbClr val="FC8D00"/>
    <a:srgbClr val="4B5050"/>
    <a:srgbClr val="FAE496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05" autoAdjust="0"/>
    <p:restoredTop sz="96690" autoAdjust="0"/>
  </p:normalViewPr>
  <p:slideViewPr>
    <p:cSldViewPr snapToGrid="0">
      <p:cViewPr varScale="1">
        <p:scale>
          <a:sx n="75" d="100"/>
          <a:sy n="75" d="100"/>
        </p:scale>
        <p:origin x="54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Animation des </a:t>
            </a:r>
            <a:r>
              <a:rPr lang="fr-MA" dirty="0" err="1"/>
              <a:t>gateau</a:t>
            </a:r>
            <a:br>
              <a:rPr lang="fr-MA" dirty="0"/>
            </a:br>
            <a:r>
              <a:rPr lang="fr-MA" dirty="0"/>
              <a:t>les 3 plats s’affichent. </a:t>
            </a:r>
          </a:p>
          <a:p>
            <a:r>
              <a:rPr lang="fr-MA" dirty="0"/>
              <a:t>Puis 15 </a:t>
            </a:r>
            <a:r>
              <a:rPr lang="fr-MA" dirty="0" err="1"/>
              <a:t>gateaux</a:t>
            </a:r>
            <a:r>
              <a:rPr lang="fr-MA" dirty="0"/>
              <a:t> chocolat apparaissent et se divisent en 3 groupe de 5 gâteaux et chaque groupe se met dans une plat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/>
              <a:t>Puis 18 gâteaux fraise apparaissent et se divisent en 3 groupe de 6 gâteaux et chaque groupe se met dans une plat</a:t>
            </a:r>
          </a:p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4074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D6A44-F578-7F54-7046-7B7DCE685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57C907-11A9-C9D2-BE97-3CD268B60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485B9E-3F27-2122-24D0-0BEBDAA31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7D3816-72E2-B020-F3B3-E19A75297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144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44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2C78-6341-3D0B-B33D-C41371D8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FD13BF-B2FC-60AD-01E8-CB6CF4072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1143C1-5FBC-0ED9-A988-CEEC80D60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B30C20-E611-4EAD-168E-66F3CB73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1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5393-A01D-539D-F82B-67DD4A87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75DFE5-C3CA-84EF-730E-B1C9182C0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C02E76-8DC5-A18B-AC7E-89F2279E3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84C46F-236C-E318-68FC-EBFF312AA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565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7919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425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6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3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49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9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20AAA5-FFC7-47AA-06DC-19D729A37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0462D6-4672-1CBF-1B4E-4E3A91B5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EC858F-F4DE-B4B7-3A42-B61433EC9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64DDDB-E9BB-9257-AE36-4D6303FBA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417AB8-1ACF-2734-8E92-26D41055C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4" r:id="rId2"/>
    <p:sldLayoutId id="21474839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0" r:id="rId2"/>
    <p:sldLayoutId id="2147483891" r:id="rId3"/>
    <p:sldLayoutId id="2147483892" r:id="rId4"/>
    <p:sldLayoutId id="214748390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71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1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6.gi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6.mp4"/><Relationship Id="rId7" Type="http://schemas.openxmlformats.org/officeDocument/2006/relationships/image" Target="../media/image3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6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4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2824FFD-E2FF-37E6-2BD7-520A37445624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E4CA5EE-CF21-C4DE-277F-CEF0DEB9D7FF}"/>
              </a:ext>
            </a:extLst>
          </p:cNvPr>
          <p:cNvSpPr/>
          <p:nvPr/>
        </p:nvSpPr>
        <p:spPr>
          <a:xfrm>
            <a:off x="7163608" y="6043668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27AC75E-B594-5F52-C3BC-28E080592409}"/>
              </a:ext>
            </a:extLst>
          </p:cNvPr>
          <p:cNvSpPr/>
          <p:nvPr/>
        </p:nvSpPr>
        <p:spPr>
          <a:xfrm>
            <a:off x="5606555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0A8DBF2-46ED-A229-B713-7C7E6A97CB90}"/>
              </a:ext>
            </a:extLst>
          </p:cNvPr>
          <p:cNvSpPr/>
          <p:nvPr/>
        </p:nvSpPr>
        <p:spPr>
          <a:xfrm>
            <a:off x="5561939" y="6043668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DC3EA7F-DA22-8146-237D-C0716E31C719}"/>
              </a:ext>
            </a:extLst>
          </p:cNvPr>
          <p:cNvSpPr/>
          <p:nvPr/>
        </p:nvSpPr>
        <p:spPr>
          <a:xfrm>
            <a:off x="4009767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627BBD-229F-3797-3B89-614D64459585}"/>
              </a:ext>
            </a:extLst>
          </p:cNvPr>
          <p:cNvSpPr/>
          <p:nvPr/>
        </p:nvSpPr>
        <p:spPr>
          <a:xfrm>
            <a:off x="3965151" y="602745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48316-308F-BF14-9FA6-FED5691E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F0B2B4-557A-4238-2E93-BDEECC9450E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AB989E3-0653-2862-E234-B76EA8CC5DDF}"/>
              </a:ext>
            </a:extLst>
          </p:cNvPr>
          <p:cNvGrpSpPr/>
          <p:nvPr/>
        </p:nvGrpSpPr>
        <p:grpSpPr>
          <a:xfrm>
            <a:off x="2125347" y="2436267"/>
            <a:ext cx="4619698" cy="2471400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A1D59E3-C0E0-1FDC-CC1C-31505D1BEF82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0722BF4-ABEE-1B53-EF8B-AEA497FE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764523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80415FE-B1A0-E2E7-2A70-EAD0679B0631}"/>
                </a:ext>
              </a:extLst>
            </p:cNvPr>
            <p:cNvSpPr txBox="1"/>
            <p:nvPr/>
          </p:nvSpPr>
          <p:spPr>
            <a:xfrm>
              <a:off x="2362015" y="3148375"/>
              <a:ext cx="3555109" cy="48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182974A7-5C73-D557-A5AB-01A96AAD0A5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25EE4CE-803F-F63E-CD58-D014E393E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ABC6F95-7C9D-6BC7-C826-BA038277CD7A}"/>
                </a:ext>
              </a:extLst>
            </p:cNvPr>
            <p:cNvSpPr txBox="1"/>
            <p:nvPr/>
          </p:nvSpPr>
          <p:spPr>
            <a:xfrm>
              <a:off x="2505452" y="3814054"/>
              <a:ext cx="3447931" cy="55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36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2893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68ABC7-4F0F-DEA7-473E-DE0DD75161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72090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AFF80-0B03-79D5-799A-7120942F3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51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0724-C495-DF1B-B790-9CD0738E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633845" y="938363"/>
            <a:ext cx="688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لديكم دقيقة واحدة لحساب هذه العمليات على السطر. دوّنوا النتيجة على دفاتركم.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5 L4 (S2)">
            <a:hlinkClick r:id="" action="ppaction://media"/>
            <a:extLst>
              <a:ext uri="{FF2B5EF4-FFF2-40B4-BE49-F238E27FC236}">
                <a16:creationId xmlns:a16="http://schemas.microsoft.com/office/drawing/2014/main" id="{C4AAB981-5609-D2E2-483F-1A7C22CA7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845" y="1878148"/>
            <a:ext cx="7659911" cy="4308700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07FC07E-AE61-80F7-A988-1774097374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0043" y="6435848"/>
            <a:ext cx="675976" cy="422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09DE-FFEE-C848-62AC-25DCF3CD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93836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لديكم دقيقة واحدة للتصحيح.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57DFFB-59C0-C387-F2F2-3AD1D01E3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38" y="2620046"/>
            <a:ext cx="6850524" cy="23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2DC84-9CB0-29B0-6F04-D3D04629734E}"/>
              </a:ext>
            </a:extLst>
          </p:cNvPr>
          <p:cNvGrpSpPr/>
          <p:nvPr/>
        </p:nvGrpSpPr>
        <p:grpSpPr>
          <a:xfrm>
            <a:off x="2215193" y="2436266"/>
            <a:ext cx="4529852" cy="2190959"/>
            <a:chOff x="2215193" y="2436266"/>
            <a:chExt cx="4529852" cy="219095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A951A4-A438-CBD1-A54D-CB1EA841317F}"/>
                </a:ext>
              </a:extLst>
            </p:cNvPr>
            <p:cNvSpPr/>
            <p:nvPr/>
          </p:nvSpPr>
          <p:spPr>
            <a:xfrm>
              <a:off x="2268784" y="2817097"/>
              <a:ext cx="4476261" cy="181012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A5589C-C9BC-24F1-888F-84279F24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803268" y="3439881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4BDF32-78B6-F9CF-FF0E-25EF53E5BD45}"/>
                </a:ext>
              </a:extLst>
            </p:cNvPr>
            <p:cNvSpPr txBox="1"/>
            <p:nvPr/>
          </p:nvSpPr>
          <p:spPr>
            <a:xfrm>
              <a:off x="2215193" y="3255707"/>
              <a:ext cx="35551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بتوظيف المضاعف المشترك الأصغر والقاسم المشترك الأكبر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CC793B3F-E1B6-A1EB-C39B-D6FB5B82896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46C88C-7FBC-D624-6985-536C6363B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33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94775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نحل مسألة بتوظيف المضاعف المشترك الأصغر والقاسم المشترك الأكبر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B2EDC5-BB6F-D3FC-88A7-E66E59F9DC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93127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96B6243E-C351-9D24-99E8-29352483FF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1S2L4v2">
            <a:hlinkClick r:id="" action="ppaction://media"/>
            <a:extLst>
              <a:ext uri="{FF2B5EF4-FFF2-40B4-BE49-F238E27FC236}">
                <a16:creationId xmlns:a16="http://schemas.microsoft.com/office/drawing/2014/main" id="{8ADB868E-42C4-3026-C373-CFAE70157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207" y="1714499"/>
            <a:ext cx="7619059" cy="42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35049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09495C-9B12-3780-B3E3-4F3978F21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/>
          <a:stretch>
            <a:fillRect/>
          </a:stretch>
        </p:blipFill>
        <p:spPr>
          <a:xfrm>
            <a:off x="1335130" y="1639630"/>
            <a:ext cx="6473740" cy="49309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3E917B-6C90-476C-B3BA-96B82928236B}"/>
              </a:ext>
            </a:extLst>
          </p:cNvPr>
          <p:cNvSpPr txBox="1"/>
          <p:nvPr/>
        </p:nvSpPr>
        <p:spPr>
          <a:xfrm>
            <a:off x="1695450" y="2335401"/>
            <a:ext cx="52086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 أَقْرَأُ 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الْمَسْأَلَةَ وَأَتَخَيَّلُها؛</a:t>
            </a:r>
          </a:p>
          <a:p>
            <a:pPr algn="r" rtl="1"/>
            <a:endParaRPr lang="fr-MA" sz="2800" dirty="0"/>
          </a:p>
          <a:p>
            <a:pPr algn="r" rtl="1"/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أَجِدُ 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المُضاعَفَ المُشْتَرَكَ الأَصْغَرَ أَوِ الْقاسِمَ المُشْتَرَكَ الْأَكْبَرَ لِلْعَدَدَيْنِ؛</a:t>
            </a:r>
          </a:p>
          <a:p>
            <a:pPr algn="r" rtl="1"/>
            <a:endParaRPr lang="ar-MA" sz="2800" dirty="0"/>
          </a:p>
          <a:p>
            <a:pPr algn="r" rtl="1"/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أَحُلُّ 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الْمَسْأَلَةَ بِتوْظيفِ المُضاعَفِ المُشْتَرَكِ الأَصْغَرِ أَوِ الْقاسِمِ المُشْتَرَكِ الْأَكْبَرِ لِلْعَدَدَيْنِ.</a:t>
            </a:r>
            <a:endParaRPr lang="fr-M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7BFEB79-BEF0-ECF4-B743-078A5B830E42}"/>
              </a:ext>
            </a:extLst>
          </p:cNvPr>
          <p:cNvGrpSpPr/>
          <p:nvPr/>
        </p:nvGrpSpPr>
        <p:grpSpPr>
          <a:xfrm>
            <a:off x="2080133" y="2436266"/>
            <a:ext cx="4664912" cy="2260425"/>
            <a:chOff x="2080133" y="2436266"/>
            <a:chExt cx="4664912" cy="2260425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DE9C84-3723-345C-F8B8-40B9E73F63EC}"/>
                </a:ext>
              </a:extLst>
            </p:cNvPr>
            <p:cNvSpPr/>
            <p:nvPr/>
          </p:nvSpPr>
          <p:spPr>
            <a:xfrm>
              <a:off x="2268784" y="2817097"/>
              <a:ext cx="4476261" cy="187959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4D5F47-E5A3-C631-0E4A-3A15F07F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300194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4D4184-210C-7BB9-40E3-93FE58E086D1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951CFD60-E87B-D924-3620-AFA64A1D5DF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E32AFCA-3A41-B67C-2DBD-C5C41C5DD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359C8F-4FFF-3A81-6720-FB46BDEDA18D}"/>
                </a:ext>
              </a:extLst>
            </p:cNvPr>
            <p:cNvSpPr txBox="1"/>
            <p:nvPr/>
          </p:nvSpPr>
          <p:spPr>
            <a:xfrm>
              <a:off x="2223570" y="392508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110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440781" y="926914"/>
            <a:ext cx="703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سنحل مسألة باتباع نفس الخطوات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AFEB03-5BDB-857D-BB59-4E3514CE8E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0374" y="1785230"/>
            <a:ext cx="3603251" cy="360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DC5BD9-66B4-F478-7D67-9A2452175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F88C9-6B0D-BDF5-588D-73CFD907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1571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30E186-E6A5-45F8-E877-2D6ECC80DDD4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407D0EF-1DB2-3BAE-07E2-8D1AA486F7B6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A38B296-1797-9DA1-0837-E2F2A1B1C88D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4A44035-C7A6-ED7F-15DC-8418EEA27C96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9F0748B-0D08-2025-A30E-9F64E55E2919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EC96BE18-AC16-9DA5-947C-EF5B261FCC8B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BFD6DF-0D78-FA7B-6C78-D9AB4F06A9D1}"/>
              </a:ext>
            </a:extLst>
          </p:cNvPr>
          <p:cNvSpPr txBox="1"/>
          <p:nvPr/>
        </p:nvSpPr>
        <p:spPr>
          <a:xfrm>
            <a:off x="865856" y="3355832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D55896-3D29-480A-4329-29A76038C3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0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41DE-04E7-C3ED-996B-6C9D5279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5E918F-C2F4-2413-A54E-3AD52DDB8238}"/>
              </a:ext>
            </a:extLst>
          </p:cNvPr>
          <p:cNvSpPr txBox="1"/>
          <p:nvPr/>
        </p:nvSpPr>
        <p:spPr>
          <a:xfrm>
            <a:off x="657031" y="91571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اقرؤوا المسألة وتخيلوها لديكم دقيقة واحدة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66D7A6-6CC8-711D-5C71-F2643E26EA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C313F6A-F94A-710E-11B0-CB284F42A9B1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3B6A761-03BF-9E15-9706-EA8C402D80F6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0B7977-E6BA-8632-B212-189F5273B15A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11476B1-91E7-ACCA-07A4-4E59CB78CFF6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A7868E6-3646-29F6-8F5A-D77F6C3D17C9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2A328ECA-7563-0BF5-3065-CF5894D92987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44D2BB-CF78-4FD1-7E8D-6C4E8F587779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</p:spTree>
    <p:extLst>
      <p:ext uri="{BB962C8B-B14F-4D97-AF65-F5344CB8AC3E}">
        <p14:creationId xmlns:p14="http://schemas.microsoft.com/office/powerpoint/2010/main" val="42218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144B-B9A7-9E05-E143-5D62F339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77CDDE-9E1C-082F-C4F8-DB9D48B3FEFA}"/>
              </a:ext>
            </a:extLst>
          </p:cNvPr>
          <p:cNvSpPr txBox="1"/>
          <p:nvPr/>
        </p:nvSpPr>
        <p:spPr>
          <a:xfrm>
            <a:off x="657031" y="91571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لنا ماذا فهم من المسألة وكيف تخيلها؟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E1E1A51-BA2A-5A1B-B8A3-61AAA3BB96E1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D7229817-4204-3EB4-CABB-3FA46BA6DE55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FD513D9-72C4-1B58-0850-462B4FED2174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8B5DB197-DF38-0A9B-AE52-1A2F79E9F541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8D4E4C2-33B3-6F49-4967-166525AEB05B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EF54BC31-07C2-BA38-5F1F-21EBA1C10CAB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3B36DE-B923-A946-A659-C17EB3C03212}"/>
              </a:ext>
            </a:extLst>
          </p:cNvPr>
          <p:cNvSpPr txBox="1"/>
          <p:nvPr/>
        </p:nvSpPr>
        <p:spPr>
          <a:xfrm>
            <a:off x="911480" y="3429000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2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3B60FE-3637-48EE-596C-CF6B463E8F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628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2F4CDE-6487-6261-A554-A24941270DD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4FBFF-53D7-F883-D6C9-46C4243B7CF1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B5B025E-2ED4-B2C1-12FF-314094B0A756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8FDB1D0-FD72-6FE6-61D7-16670C3436D1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7E00C93-DC83-3623-C2BB-16F890D0111E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94CC5C1-D1F8-DFBA-6AB3-DB9351045945}"/>
              </a:ext>
            </a:extLst>
          </p:cNvPr>
          <p:cNvSpPr/>
          <p:nvPr/>
        </p:nvSpPr>
        <p:spPr>
          <a:xfrm>
            <a:off x="2959101" y="1840444"/>
            <a:ext cx="2545514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2C7FAEE6-4765-A6C4-BE6F-55BE2587C570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0C2059-1758-D5B0-4C2B-8CC389FD4D0E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508704-4071-9F58-CC89-E63A81408F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37"/>
          <a:stretch>
            <a:fillRect/>
          </a:stretch>
        </p:blipFill>
        <p:spPr>
          <a:xfrm>
            <a:off x="760515" y="4279725"/>
            <a:ext cx="7196583" cy="18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1E6F-1C6A-9E84-3F96-724550BA7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F661DA9-0E83-C636-A3B2-171DDDF3CEA5}"/>
              </a:ext>
            </a:extLst>
          </p:cNvPr>
          <p:cNvSpPr txBox="1"/>
          <p:nvPr/>
        </p:nvSpPr>
        <p:spPr>
          <a:xfrm>
            <a:off x="708986" y="90628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القاسم المشترك الأكبر للعددين 18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MA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7CC354-AB14-8138-F006-5388B63225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4D0E69-7549-FEBE-FD6B-362883D8290B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869EC66B-811E-F4FA-1C82-6C01234773D5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C5CAC69-A370-E103-877B-CDAAACF644F3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B3AAF75-6445-88BC-041F-36498CF9268C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D696B2E-6502-85F6-FF67-47E33FD78A0E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14C548C9-6D15-EFB1-0B17-5D0674EC42E6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117386-5B28-987B-97F9-CCD24E9FB0E4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521C0D0-9586-FFA6-D197-065E665F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37"/>
          <a:stretch>
            <a:fillRect/>
          </a:stretch>
        </p:blipFill>
        <p:spPr>
          <a:xfrm>
            <a:off x="760515" y="4279725"/>
            <a:ext cx="7196583" cy="18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8897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BB7B5D-E71A-4A67-AEAD-B5C71BCFC3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0374" y="1785230"/>
            <a:ext cx="3603251" cy="3603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91250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ليذكرنا بالخطوات لإيجاد القاسم المشترك الأكبر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DE6653-269A-2862-D0C3-3B5A0201BB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481260-A7EF-B0F5-648D-B2BC89DDDD73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00576C8F-3873-EEDE-20C4-79C32FA9834C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BB30C7F-C794-0E75-F599-BDA41A668122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9332F833-50B2-2D7A-0C33-7274E4B1A242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A444663-82BA-73B6-2D96-B04D94D85C62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C17BB98B-F26D-BCE6-0A12-DBB839EC6B68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9AA297-9ADC-BA31-6309-2A32C36AE07E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72F58AF-1541-17D0-EC01-876E1334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37"/>
          <a:stretch>
            <a:fillRect/>
          </a:stretch>
        </p:blipFill>
        <p:spPr>
          <a:xfrm>
            <a:off x="760515" y="4279725"/>
            <a:ext cx="7196583" cy="182437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40A1BBA-67B0-2FEB-1B1B-736E37267105}"/>
              </a:ext>
            </a:extLst>
          </p:cNvPr>
          <p:cNvSpPr txBox="1"/>
          <p:nvPr/>
        </p:nvSpPr>
        <p:spPr>
          <a:xfrm>
            <a:off x="3154247" y="4342071"/>
            <a:ext cx="863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CDF3B-FFDB-06D7-09ED-2F60A0E1A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C6A1DA-A860-60FE-FFC3-48F3097BEFFF}"/>
              </a:ext>
            </a:extLst>
          </p:cNvPr>
          <p:cNvSpPr txBox="1"/>
          <p:nvPr/>
        </p:nvSpPr>
        <p:spPr>
          <a:xfrm>
            <a:off x="657031" y="92514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E72433-CF51-9566-5F9B-07088A9EAA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1F64A4C-0C36-DB07-73D9-909F3E4455FE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0FA2D0E5-6AA4-EC09-2A6F-08840C2AAABE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CA3140-3843-CE9D-B68C-D80ECA889C95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DE875A0-5B87-EA82-F160-135C8785D342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7260CA3-A73D-7E35-8D62-5C3FEE9EE885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859FBA4-6F99-DC41-2F7E-A16CB481F88A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F1F6D6-8E11-D38E-7E14-C1E95F3AA091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8E07FF3-C4A8-076F-A030-4D5AE53B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37"/>
          <a:stretch>
            <a:fillRect/>
          </a:stretch>
        </p:blipFill>
        <p:spPr>
          <a:xfrm>
            <a:off x="760515" y="4279725"/>
            <a:ext cx="7196583" cy="182437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433AAB2-FD35-0017-3062-C061601ED6AC}"/>
              </a:ext>
            </a:extLst>
          </p:cNvPr>
          <p:cNvSpPr txBox="1"/>
          <p:nvPr/>
        </p:nvSpPr>
        <p:spPr>
          <a:xfrm>
            <a:off x="3154247" y="4352462"/>
            <a:ext cx="863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C620C-1395-8190-085D-7E2BA91D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FF43E0-0494-BE2E-3425-FE81A48B9FAB}"/>
              </a:ext>
            </a:extLst>
          </p:cNvPr>
          <p:cNvSpPr txBox="1"/>
          <p:nvPr/>
        </p:nvSpPr>
        <p:spPr>
          <a:xfrm>
            <a:off x="666458" y="91571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حل المسألة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466D8A-6F3A-2E0A-151F-753CA5CD81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254FFA-3581-37FF-707B-8CAD9BB8139B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1827E5D-BA32-BE31-840E-2296629F97BF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9043548-F6CB-E083-ACCD-4636542E8133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0BBE98E-1B57-5EEB-A45E-88C797277792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220495B-D365-A62A-058E-3C31C7BF221D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6AC2675-CF3C-76DC-D19F-737BE354A349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301A7B-B566-F8A5-B57E-DFEE679A2D4D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7F5FA85-61D3-54E7-8BF3-039B6173F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37"/>
          <a:stretch>
            <a:fillRect/>
          </a:stretch>
        </p:blipFill>
        <p:spPr>
          <a:xfrm>
            <a:off x="760515" y="4279725"/>
            <a:ext cx="7196583" cy="182437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75E3FD2-86A3-38BB-B097-FC55A2A5B2F2}"/>
              </a:ext>
            </a:extLst>
          </p:cNvPr>
          <p:cNvSpPr txBox="1"/>
          <p:nvPr/>
        </p:nvSpPr>
        <p:spPr>
          <a:xfrm>
            <a:off x="3154247" y="4342071"/>
            <a:ext cx="863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90782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C1ED03-81EE-1610-A245-FF0A3035F0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0374" y="1785230"/>
            <a:ext cx="3603251" cy="3603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0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05078" y="248005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الطبيعية: الجداء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4405078" y="389701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القاسم المشترك الأكبر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44777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المضاعف المشترك الأصغر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D38334-6B71-283D-275F-8218B7B77565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509AFF3-8602-DAFF-F248-EF17FBD0490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4BAE8ACE-F3B9-FAB3-FBB3-F6B00D99C1E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25BDC79B-0C09-BB00-A632-3FB3CC690EC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12E4912E-876D-703D-64B4-D708AC85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57" y="4100484"/>
            <a:ext cx="3938021" cy="940822"/>
          </a:xfrm>
          <a:prstGeom prst="rect">
            <a:avLst/>
          </a:prstGeom>
        </p:spPr>
      </p:pic>
      <p:sp>
        <p:nvSpPr>
          <p:cNvPr id="24" name="Organigramme : Terminateur 21">
            <a:extLst>
              <a:ext uri="{FF2B5EF4-FFF2-40B4-BE49-F238E27FC236}">
                <a16:creationId xmlns:a16="http://schemas.microsoft.com/office/drawing/2014/main" id="{51F78D46-3A50-EC87-E885-E924F8710F70}"/>
              </a:ext>
            </a:extLst>
          </p:cNvPr>
          <p:cNvSpPr/>
          <p:nvPr/>
        </p:nvSpPr>
        <p:spPr>
          <a:xfrm>
            <a:off x="2597605" y="3867188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8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5A85E81-96AA-7831-BA82-AB47E85FDDEB}"/>
              </a:ext>
            </a:extLst>
          </p:cNvPr>
          <p:cNvSpPr txBox="1">
            <a:spLocks/>
          </p:cNvSpPr>
          <p:nvPr/>
        </p:nvSpPr>
        <p:spPr>
          <a:xfrm>
            <a:off x="346608" y="4244172"/>
            <a:ext cx="3578829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7EE4-CB61-BD20-0542-7136E264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03FC12C-53E1-83E3-DFCF-8F1FF30A8CCB}"/>
              </a:ext>
            </a:extLst>
          </p:cNvPr>
          <p:cNvSpPr txBox="1"/>
          <p:nvPr/>
        </p:nvSpPr>
        <p:spPr>
          <a:xfrm>
            <a:off x="681912" y="90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ليكتب الحل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E31B4DC-DDA2-A60C-9E33-115AF30F7C0F}"/>
              </a:ext>
            </a:extLst>
          </p:cNvPr>
          <p:cNvSpPr/>
          <p:nvPr/>
        </p:nvSpPr>
        <p:spPr>
          <a:xfrm>
            <a:off x="6252778" y="1859371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16007143-89C4-FE92-7CF4-49D13ADE6258}"/>
              </a:ext>
            </a:extLst>
          </p:cNvPr>
          <p:cNvSpPr>
            <a:spLocks noChangeAspect="1"/>
          </p:cNvSpPr>
          <p:nvPr/>
        </p:nvSpPr>
        <p:spPr>
          <a:xfrm>
            <a:off x="7610219" y="1861443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0C12DEB-D031-C770-9117-F9F8083B904A}"/>
              </a:ext>
            </a:extLst>
          </p:cNvPr>
          <p:cNvSpPr/>
          <p:nvPr/>
        </p:nvSpPr>
        <p:spPr>
          <a:xfrm>
            <a:off x="969188" y="1830979"/>
            <a:ext cx="1333378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9EF42B84-280D-32DF-14FD-267F487DC1CE}"/>
              </a:ext>
            </a:extLst>
          </p:cNvPr>
          <p:cNvSpPr>
            <a:spLocks noChangeAspect="1"/>
          </p:cNvSpPr>
          <p:nvPr/>
        </p:nvSpPr>
        <p:spPr>
          <a:xfrm>
            <a:off x="2328158" y="1833051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D3C5182C-999E-9B6B-29A9-D2796BF34626}"/>
              </a:ext>
            </a:extLst>
          </p:cNvPr>
          <p:cNvSpPr/>
          <p:nvPr/>
        </p:nvSpPr>
        <p:spPr>
          <a:xfrm>
            <a:off x="3154247" y="1840444"/>
            <a:ext cx="2350367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أو القاسم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4" name="Oval 80">
            <a:extLst>
              <a:ext uri="{FF2B5EF4-FFF2-40B4-BE49-F238E27FC236}">
                <a16:creationId xmlns:a16="http://schemas.microsoft.com/office/drawing/2014/main" id="{4032EB02-0E0D-B0D7-95E3-AA369C0D9CE1}"/>
              </a:ext>
            </a:extLst>
          </p:cNvPr>
          <p:cNvSpPr>
            <a:spLocks noChangeAspect="1"/>
          </p:cNvSpPr>
          <p:nvPr/>
        </p:nvSpPr>
        <p:spPr>
          <a:xfrm>
            <a:off x="5530207" y="184251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AE88FDE-9F8C-ED08-205A-DA7361EBB0A8}"/>
              </a:ext>
            </a:extLst>
          </p:cNvPr>
          <p:cNvSpPr txBox="1"/>
          <p:nvPr/>
        </p:nvSpPr>
        <p:spPr>
          <a:xfrm>
            <a:off x="834106" y="2690618"/>
            <a:ext cx="73210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361950" algn="r" rtl="1"/>
            <a:r>
              <a:rPr lang="ar-MA" sz="2400" dirty="0"/>
              <a:t>تُريدُ أُمٌّ تَوْزيعَ </a:t>
            </a:r>
            <a:r>
              <a:rPr lang="fr-MA" sz="2400" dirty="0"/>
              <a:t>18</a:t>
            </a:r>
            <a:r>
              <a:rPr lang="ar-MA" sz="2400" dirty="0"/>
              <a:t> حَلْوى فَراوِلَةٍ وَ15 حَلْوى شوكولاتَةٍ في أَطْباقٍ،</a:t>
            </a:r>
            <a:br>
              <a:rPr lang="ar-MA" sz="2400" dirty="0"/>
            </a:br>
            <a:r>
              <a:rPr lang="ar-MA" sz="2400" dirty="0"/>
              <a:t>بِحَيْثُ يَكونُ في كُلِّ طَبَقٍ نَفْسُ العَدَدِ مِنْ نَوْعَيِ الحَلْوى مَعاً.</a:t>
            </a:r>
          </a:p>
          <a:p>
            <a:pPr indent="361950" algn="r" rtl="1"/>
            <a:r>
              <a:rPr lang="ar-MA" sz="2400" dirty="0"/>
              <a:t>ما أَكْبَرُ عَدَدٍ مُمْكِنٍ مِنَ الأَطْباقِ الَّتي يُمْكِنُها إِعْدادُهُ؟</a:t>
            </a:r>
            <a:endParaRPr lang="fr-MA" sz="2400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22374F7-0A60-C69A-844B-05818CA27F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37"/>
          <a:stretch>
            <a:fillRect/>
          </a:stretch>
        </p:blipFill>
        <p:spPr>
          <a:xfrm>
            <a:off x="760515" y="4269334"/>
            <a:ext cx="7196583" cy="182437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D1C1817-70D9-DD56-A3CD-B2B06778B9D1}"/>
              </a:ext>
            </a:extLst>
          </p:cNvPr>
          <p:cNvSpPr txBox="1"/>
          <p:nvPr/>
        </p:nvSpPr>
        <p:spPr>
          <a:xfrm>
            <a:off x="3154247" y="4331680"/>
            <a:ext cx="863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C9FEF3-26A1-D4B4-39E1-8082E7C0E6EF}"/>
              </a:ext>
            </a:extLst>
          </p:cNvPr>
          <p:cNvSpPr txBox="1"/>
          <p:nvPr/>
        </p:nvSpPr>
        <p:spPr>
          <a:xfrm>
            <a:off x="1972290" y="4787435"/>
            <a:ext cx="863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2400" dirty="0">
              <a:solidFill>
                <a:srgbClr val="C00000"/>
              </a:solidFill>
            </a:endParaRPr>
          </a:p>
        </p:txBody>
      </p:sp>
      <p:grpSp>
        <p:nvGrpSpPr>
          <p:cNvPr id="1028" name="Groupe 1027">
            <a:extLst>
              <a:ext uri="{FF2B5EF4-FFF2-40B4-BE49-F238E27FC236}">
                <a16:creationId xmlns:a16="http://schemas.microsoft.com/office/drawing/2014/main" id="{B9556116-CC87-92F0-9A5B-842D3010F671}"/>
              </a:ext>
            </a:extLst>
          </p:cNvPr>
          <p:cNvGrpSpPr/>
          <p:nvPr/>
        </p:nvGrpSpPr>
        <p:grpSpPr>
          <a:xfrm>
            <a:off x="681912" y="5480898"/>
            <a:ext cx="2250137" cy="1266195"/>
            <a:chOff x="623069" y="5257596"/>
            <a:chExt cx="2902558" cy="1816170"/>
          </a:xfrm>
        </p:grpSpPr>
        <p:pic>
          <p:nvPicPr>
            <p:cNvPr id="18" name="Graphique 17" descr="Assiette avec un remplissage uni">
              <a:extLst>
                <a:ext uri="{FF2B5EF4-FFF2-40B4-BE49-F238E27FC236}">
                  <a16:creationId xmlns:a16="http://schemas.microsoft.com/office/drawing/2014/main" id="{FECBC8D0-6DE9-880D-77CB-666EE28D3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3069" y="5257596"/>
              <a:ext cx="2902558" cy="181617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7051207-F36F-90DA-E1BF-3EA75652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3503" y="5619327"/>
              <a:ext cx="373791" cy="368354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1AD1AC2-DEE5-6CCC-0550-5065D05D7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5952" y="5856022"/>
              <a:ext cx="373791" cy="368354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4FD766A-1B26-8974-9882-0D3D167DD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3985" y="5619327"/>
              <a:ext cx="373791" cy="36835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6C7607C-DFC5-CB0F-BF30-B5A6E2075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7139" y="5630667"/>
              <a:ext cx="373791" cy="36835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C11059D-6711-3A30-303C-79E02EF6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57621" y="5804318"/>
              <a:ext cx="373791" cy="368354"/>
            </a:xfrm>
            <a:prstGeom prst="rect">
              <a:avLst/>
            </a:prstGeom>
          </p:spPr>
        </p:pic>
        <p:pic>
          <p:nvPicPr>
            <p:cNvPr id="1026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216DF6B2-5966-CFD5-2BB1-5067D3078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43" y="5790067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236970F9-E751-BB6F-439E-D09BE773A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666" y="5790066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18A639C9-2F97-74BD-0A65-936DD2864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10" y="5833590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1A3D13CE-6175-6E3F-417E-52151A1DC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74" y="6062530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C00CD61B-0E83-BD58-4A53-5D7446D71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694" y="6079888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7A31C7CC-C4D8-8752-ADF4-4A84D6C7C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578" y="6028293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A4ABE3AE-2158-D889-F2BA-647A3E3C730E}"/>
              </a:ext>
            </a:extLst>
          </p:cNvPr>
          <p:cNvGrpSpPr/>
          <p:nvPr/>
        </p:nvGrpSpPr>
        <p:grpSpPr>
          <a:xfrm>
            <a:off x="3462701" y="5480898"/>
            <a:ext cx="2250137" cy="1266195"/>
            <a:chOff x="623069" y="5257596"/>
            <a:chExt cx="2902558" cy="1816170"/>
          </a:xfrm>
        </p:grpSpPr>
        <p:pic>
          <p:nvPicPr>
            <p:cNvPr id="1030" name="Graphique 1029" descr="Assiette avec un remplissage uni">
              <a:extLst>
                <a:ext uri="{FF2B5EF4-FFF2-40B4-BE49-F238E27FC236}">
                  <a16:creationId xmlns:a16="http://schemas.microsoft.com/office/drawing/2014/main" id="{FEF37BB4-8EE6-A3FE-7FE4-9BFA0C96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3069" y="5257596"/>
              <a:ext cx="2902558" cy="1816170"/>
            </a:xfrm>
            <a:prstGeom prst="rect">
              <a:avLst/>
            </a:prstGeom>
          </p:spPr>
        </p:pic>
        <p:pic>
          <p:nvPicPr>
            <p:cNvPr id="1031" name="Image 1030">
              <a:extLst>
                <a:ext uri="{FF2B5EF4-FFF2-40B4-BE49-F238E27FC236}">
                  <a16:creationId xmlns:a16="http://schemas.microsoft.com/office/drawing/2014/main" id="{AD5DCE8F-8D5F-4997-037F-5ACF2AC8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3503" y="5619327"/>
              <a:ext cx="373791" cy="368354"/>
            </a:xfrm>
            <a:prstGeom prst="rect">
              <a:avLst/>
            </a:prstGeom>
          </p:spPr>
        </p:pic>
        <p:pic>
          <p:nvPicPr>
            <p:cNvPr id="1032" name="Image 1031">
              <a:extLst>
                <a:ext uri="{FF2B5EF4-FFF2-40B4-BE49-F238E27FC236}">
                  <a16:creationId xmlns:a16="http://schemas.microsoft.com/office/drawing/2014/main" id="{5579D932-6213-D242-32A7-CF630C392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5952" y="5856022"/>
              <a:ext cx="373791" cy="368354"/>
            </a:xfrm>
            <a:prstGeom prst="rect">
              <a:avLst/>
            </a:prstGeom>
          </p:spPr>
        </p:pic>
        <p:pic>
          <p:nvPicPr>
            <p:cNvPr id="1033" name="Image 1032">
              <a:extLst>
                <a:ext uri="{FF2B5EF4-FFF2-40B4-BE49-F238E27FC236}">
                  <a16:creationId xmlns:a16="http://schemas.microsoft.com/office/drawing/2014/main" id="{C5D1EDEE-9C57-BA81-45C3-89EF012AB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3985" y="5619327"/>
              <a:ext cx="373791" cy="368354"/>
            </a:xfrm>
            <a:prstGeom prst="rect">
              <a:avLst/>
            </a:prstGeom>
          </p:spPr>
        </p:pic>
        <p:pic>
          <p:nvPicPr>
            <p:cNvPr id="1034" name="Image 1033">
              <a:extLst>
                <a:ext uri="{FF2B5EF4-FFF2-40B4-BE49-F238E27FC236}">
                  <a16:creationId xmlns:a16="http://schemas.microsoft.com/office/drawing/2014/main" id="{5F238AF8-5273-4520-80AB-3DD0910FF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7139" y="5630667"/>
              <a:ext cx="373791" cy="368354"/>
            </a:xfrm>
            <a:prstGeom prst="rect">
              <a:avLst/>
            </a:prstGeom>
          </p:spPr>
        </p:pic>
        <p:pic>
          <p:nvPicPr>
            <p:cNvPr id="1035" name="Image 1034">
              <a:extLst>
                <a:ext uri="{FF2B5EF4-FFF2-40B4-BE49-F238E27FC236}">
                  <a16:creationId xmlns:a16="http://schemas.microsoft.com/office/drawing/2014/main" id="{3CEF3AE8-2E3E-214B-3E3C-92643461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57621" y="5804318"/>
              <a:ext cx="373791" cy="368354"/>
            </a:xfrm>
            <a:prstGeom prst="rect">
              <a:avLst/>
            </a:prstGeom>
          </p:spPr>
        </p:pic>
        <p:pic>
          <p:nvPicPr>
            <p:cNvPr id="1036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40CF19B1-9255-AD31-5E60-E34FC5829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43" y="5790067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15F1C38F-DFEC-7360-7798-5E38364AC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666" y="5790066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E6B6796D-E506-EDFB-775E-4318A0A57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10" y="5833590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45307CBA-31EB-38DA-11AB-9A610F967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74" y="6062530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86E61175-F125-EFE7-A0EF-721DF69CF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694" y="6079888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22C3D757-9A44-66FC-748C-77181E883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578" y="6028293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F1C8D73B-8F7A-BE11-1BD5-D14F8E7D145F}"/>
              </a:ext>
            </a:extLst>
          </p:cNvPr>
          <p:cNvGrpSpPr/>
          <p:nvPr/>
        </p:nvGrpSpPr>
        <p:grpSpPr>
          <a:xfrm>
            <a:off x="6245489" y="5496074"/>
            <a:ext cx="2250137" cy="1266195"/>
            <a:chOff x="623069" y="5257596"/>
            <a:chExt cx="2902558" cy="1816170"/>
          </a:xfrm>
        </p:grpSpPr>
        <p:pic>
          <p:nvPicPr>
            <p:cNvPr id="1043" name="Graphique 1042" descr="Assiette avec un remplissage uni">
              <a:extLst>
                <a:ext uri="{FF2B5EF4-FFF2-40B4-BE49-F238E27FC236}">
                  <a16:creationId xmlns:a16="http://schemas.microsoft.com/office/drawing/2014/main" id="{D4E8DC9B-8D40-434F-019E-D9EA17AD5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3069" y="5257596"/>
              <a:ext cx="2902558" cy="1816170"/>
            </a:xfrm>
            <a:prstGeom prst="rect">
              <a:avLst/>
            </a:prstGeom>
          </p:spPr>
        </p:pic>
        <p:pic>
          <p:nvPicPr>
            <p:cNvPr id="1044" name="Image 1043">
              <a:extLst>
                <a:ext uri="{FF2B5EF4-FFF2-40B4-BE49-F238E27FC236}">
                  <a16:creationId xmlns:a16="http://schemas.microsoft.com/office/drawing/2014/main" id="{A390C718-45F4-288A-1371-8E07081CD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3503" y="5619327"/>
              <a:ext cx="373791" cy="368354"/>
            </a:xfrm>
            <a:prstGeom prst="rect">
              <a:avLst/>
            </a:prstGeom>
          </p:spPr>
        </p:pic>
        <p:pic>
          <p:nvPicPr>
            <p:cNvPr id="1045" name="Image 1044">
              <a:extLst>
                <a:ext uri="{FF2B5EF4-FFF2-40B4-BE49-F238E27FC236}">
                  <a16:creationId xmlns:a16="http://schemas.microsoft.com/office/drawing/2014/main" id="{A39C51A0-783F-AE10-BEC7-02F418259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5952" y="5856022"/>
              <a:ext cx="373791" cy="368354"/>
            </a:xfrm>
            <a:prstGeom prst="rect">
              <a:avLst/>
            </a:prstGeom>
          </p:spPr>
        </p:pic>
        <p:pic>
          <p:nvPicPr>
            <p:cNvPr id="1046" name="Image 1045">
              <a:extLst>
                <a:ext uri="{FF2B5EF4-FFF2-40B4-BE49-F238E27FC236}">
                  <a16:creationId xmlns:a16="http://schemas.microsoft.com/office/drawing/2014/main" id="{B6EA0096-D8D0-BD7B-7EFB-AC638E748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3985" y="5619327"/>
              <a:ext cx="373791" cy="368354"/>
            </a:xfrm>
            <a:prstGeom prst="rect">
              <a:avLst/>
            </a:prstGeom>
          </p:spPr>
        </p:pic>
        <p:pic>
          <p:nvPicPr>
            <p:cNvPr id="1047" name="Image 1046">
              <a:extLst>
                <a:ext uri="{FF2B5EF4-FFF2-40B4-BE49-F238E27FC236}">
                  <a16:creationId xmlns:a16="http://schemas.microsoft.com/office/drawing/2014/main" id="{3EA538AD-225B-6DB6-E6B8-AC664E9CD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7139" y="5630667"/>
              <a:ext cx="373791" cy="368354"/>
            </a:xfrm>
            <a:prstGeom prst="rect">
              <a:avLst/>
            </a:prstGeom>
          </p:spPr>
        </p:pic>
        <p:pic>
          <p:nvPicPr>
            <p:cNvPr id="1048" name="Image 1047">
              <a:extLst>
                <a:ext uri="{FF2B5EF4-FFF2-40B4-BE49-F238E27FC236}">
                  <a16:creationId xmlns:a16="http://schemas.microsoft.com/office/drawing/2014/main" id="{60C27E12-5397-32B6-2358-3E8BA5437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57621" y="5804318"/>
              <a:ext cx="373791" cy="368354"/>
            </a:xfrm>
            <a:prstGeom prst="rect">
              <a:avLst/>
            </a:prstGeom>
          </p:spPr>
        </p:pic>
        <p:pic>
          <p:nvPicPr>
            <p:cNvPr id="1049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B9EC2361-6ED2-5B87-116F-1CD6E5F0A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43" y="5790067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8DA2BD9D-6E57-6D1F-1F02-EFF7DB833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666" y="5790066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1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C4042577-D134-0A0E-B399-6ECE2824A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10" y="5833590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CC326C48-01ED-665E-C714-1DF81C727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74" y="6062530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3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D50C83AA-E465-B14B-339C-8F2249523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694" y="6079888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2" descr="Gâteau Sucré Png PNG , Petit Gâteau, Gâteau, Sucré Image PNG pour le  téléchargement libre">
              <a:extLst>
                <a:ext uri="{FF2B5EF4-FFF2-40B4-BE49-F238E27FC236}">
                  <a16:creationId xmlns:a16="http://schemas.microsoft.com/office/drawing/2014/main" id="{871CAF91-A6DF-A5A1-6EA5-BAB1E468E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578" y="6028293"/>
              <a:ext cx="413217" cy="41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2E6139-24F8-785A-FB33-A565C52EA8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ZoneTexte 14">
            <a:extLst>
              <a:ext uri="{FF2B5EF4-FFF2-40B4-BE49-F238E27FC236}">
                <a16:creationId xmlns:a16="http://schemas.microsoft.com/office/drawing/2014/main" id="{BCFDD96C-8887-5697-FD78-D3C808F29E33}"/>
              </a:ext>
            </a:extLst>
          </p:cNvPr>
          <p:cNvSpPr txBox="1"/>
          <p:nvPr/>
        </p:nvSpPr>
        <p:spPr>
          <a:xfrm>
            <a:off x="1929495" y="5235491"/>
            <a:ext cx="5434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أَطبَاقٍ، في كُلِّ طَبَقٍ </a:t>
            </a:r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حَلَوِيَّاتٍ شُوكُولاتَةٍ و</a:t>
            </a:r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حَلَوِيَّاتٍ فَرَاوِلَةٍ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AA4B-247C-2E14-F824-414CD343A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E75490A-FC9B-5C16-11A4-55300CA2127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2E631DA-FB10-95E3-EACB-E22A429E0E43}"/>
              </a:ext>
            </a:extLst>
          </p:cNvPr>
          <p:cNvGrpSpPr/>
          <p:nvPr/>
        </p:nvGrpSpPr>
        <p:grpSpPr>
          <a:xfrm>
            <a:off x="2268784" y="2436266"/>
            <a:ext cx="4476261" cy="2260425"/>
            <a:chOff x="2268784" y="2436266"/>
            <a:chExt cx="4476261" cy="2260425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9994D7B-40B4-A841-3922-4DA78E3A9396}"/>
                </a:ext>
              </a:extLst>
            </p:cNvPr>
            <p:cNvSpPr/>
            <p:nvPr/>
          </p:nvSpPr>
          <p:spPr>
            <a:xfrm>
              <a:off x="2268784" y="2817097"/>
              <a:ext cx="4476261" cy="187959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8E81DB87-0EC7-778A-63D5-419B957ED92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28BFEC28-045B-3081-6892-08D9D0E25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</p:grp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91CAA73-0569-84E3-2611-F5F34EB57F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12141" y="3820581"/>
            <a:ext cx="631873" cy="6318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ABCC87-D6DE-6FD8-F0CA-B3C5D14B4002}"/>
              </a:ext>
            </a:extLst>
          </p:cNvPr>
          <p:cNvSpPr txBox="1"/>
          <p:nvPr/>
        </p:nvSpPr>
        <p:spPr>
          <a:xfrm>
            <a:off x="2133165" y="3358916"/>
            <a:ext cx="3555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0FC62C-2974-0921-36A4-90190D3493C1}"/>
              </a:ext>
            </a:extLst>
          </p:cNvPr>
          <p:cNvSpPr txBox="1"/>
          <p:nvPr/>
        </p:nvSpPr>
        <p:spPr>
          <a:xfrm>
            <a:off x="2237554" y="3875419"/>
            <a:ext cx="3447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3459971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D020D8-B81D-9081-7597-C9505599C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90" y="773308"/>
            <a:ext cx="9756505" cy="650433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9005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 التمرين رقم 2 صفحة 24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D6C948-D39D-ACC1-B557-72B6F2DD8A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666268" y="4395880"/>
            <a:ext cx="2460396" cy="1411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432517" y="90230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1780EA-2298-3F04-4C57-EF38D827E5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4E806C-BCE5-5075-9A5D-4D5D45009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360" y="2735063"/>
            <a:ext cx="1983386" cy="198338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E3C4CBF-B359-BC6E-50B7-AD7F60D09C6C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BF610A7-847A-4836-70E7-9C4D720A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FE20FA-C46E-0582-DE2F-6406C501FFC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4</a:t>
              </a:r>
            </a:p>
          </p:txBody>
        </p:sp>
      </p:grp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83257FC-DE2D-25EA-7D19-D92A97D61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6" y="2188494"/>
            <a:ext cx="5562507" cy="30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169B95-E032-0A10-5B5B-C4D2D997E50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49C988-6F62-9AFC-466C-64048130BB35}"/>
              </a:ext>
            </a:extLst>
          </p:cNvPr>
          <p:cNvSpPr txBox="1"/>
          <p:nvPr/>
        </p:nvSpPr>
        <p:spPr>
          <a:xfrm>
            <a:off x="367005" y="106056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6" name="Image 5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16AFA1-3585-FF8F-18D1-F1F43239A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061446" cy="20614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ACB0D7-05A8-E2F1-30E2-2D7167F3F219}"/>
              </a:ext>
            </a:extLst>
          </p:cNvPr>
          <p:cNvSpPr txBox="1"/>
          <p:nvPr/>
        </p:nvSpPr>
        <p:spPr>
          <a:xfrm>
            <a:off x="367004" y="7510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9715D1-99FA-6D82-E124-6BE62787C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23" y="1956293"/>
            <a:ext cx="4823057" cy="36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6BC4F6C-02E5-660E-17A3-0D9E13D77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2284" y="755515"/>
            <a:ext cx="1126352" cy="856469"/>
          </a:xfrm>
          <a:prstGeom prst="ellipse">
            <a:avLst/>
          </a:prstGeom>
        </p:spPr>
      </p:pic>
      <p:pic>
        <p:nvPicPr>
          <p:cNvPr id="17" name="Picture 16" descr="A screenshot of a math test&#10;&#10;Description automatically generated">
            <a:extLst>
              <a:ext uri="{FF2B5EF4-FFF2-40B4-BE49-F238E27FC236}">
                <a16:creationId xmlns:a16="http://schemas.microsoft.com/office/drawing/2014/main" id="{D4DD6735-9CB5-E7FA-1CB7-D0323966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05" y="1963987"/>
            <a:ext cx="6521785" cy="39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581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303197" y="812286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</a:t>
            </a:r>
            <a:r>
              <a:rPr lang="ar-MA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وأنجزوا النشاط 3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لكم المساعدة وأدون ملاحظاتي في كراساتكم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A8643B-321D-CD1D-D85B-76DB20A4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92C463-FE5E-E6E7-671E-961C4E688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740" y="2663365"/>
            <a:ext cx="2441950" cy="249779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61CA727-8BAB-31A6-8147-7637ED9AEF56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1AC27F4-911B-03E5-5602-68A2FF48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1BDC4E5-B737-E693-9D94-0F7AE944DDF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4" name="Picture 3" descr="A screenshot of a math book&#10;&#10;Description automatically generated">
            <a:extLst>
              <a:ext uri="{FF2B5EF4-FFF2-40B4-BE49-F238E27FC236}">
                <a16:creationId xmlns:a16="http://schemas.microsoft.com/office/drawing/2014/main" id="{327F333B-FBA8-7176-957D-35E69A1DA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5" y="1924264"/>
            <a:ext cx="4961280" cy="36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227760" y="938419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على كراساتكم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7F1C9D-79D4-ABFC-C520-4AB72FE4E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Picture 1" descr="A screenshot of a math book&#10;&#10;Description automatically generated">
            <a:extLst>
              <a:ext uri="{FF2B5EF4-FFF2-40B4-BE49-F238E27FC236}">
                <a16:creationId xmlns:a16="http://schemas.microsoft.com/office/drawing/2014/main" id="{2C2C3937-0251-942F-26F7-2A2B921A0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59" y="1805731"/>
            <a:ext cx="5714082" cy="42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DFB7DC-573E-EB57-1835-4391001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6" y="1472861"/>
            <a:ext cx="8480932" cy="56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835114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كراساتكم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81902C-4F13-8E22-8BF9-D7C4AF06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63" y="640456"/>
            <a:ext cx="10021526" cy="6681018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3E12CD1-E8A8-9B5B-F8BF-92B5F429E4B2}"/>
              </a:ext>
            </a:extLst>
          </p:cNvPr>
          <p:cNvSpPr/>
          <p:nvPr/>
        </p:nvSpPr>
        <p:spPr>
          <a:xfrm>
            <a:off x="1899622" y="4303715"/>
            <a:ext cx="2474415" cy="1493769"/>
          </a:xfrm>
          <a:prstGeom prst="roundRect">
            <a:avLst>
              <a:gd name="adj" fmla="val 769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266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A2F28D-8FBA-FAB2-AA36-0038D27B2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E237B4D3-894E-71CB-B61E-1BF90E7E8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A583FB9F-7D64-2CE7-7B39-7543A25C6C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2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4C699B0-AB36-A9C5-9A04-A5DD52AEA90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95475EF-38D4-7556-EA02-7FFDA277F661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C222F9E-6DCC-849E-36CC-EDB358A41D25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D7A9AD4-7D13-F981-B42A-5DC6C9A688F5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7417F6-727A-5F8C-20F5-759F1CE4C002}"/>
              </a:ext>
            </a:extLst>
          </p:cNvPr>
          <p:cNvSpPr txBox="1"/>
          <p:nvPr/>
        </p:nvSpPr>
        <p:spPr>
          <a:xfrm>
            <a:off x="1657309" y="3668995"/>
            <a:ext cx="5458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توظيف المضاعف المشترك الأصغر والقاسم المشترك الأكبر لحل المسائل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878E0E2-5349-B71F-042C-8BA20B066CAC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CC12C57-68B8-4184-E109-F771E5FBCC3D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BBFE5AF-E826-AE8E-F097-924F99BA9902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4041C9F-B71E-DEE7-2B6E-EB52ED173F2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6FAA8B3-A371-CAB7-41A2-7E920CD7A32B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8DE86B46-7F9B-32FC-375E-358F9B802983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0FD621A7-CF52-170D-77A9-8766A1758BD7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25347" y="2436267"/>
            <a:ext cx="4619698" cy="2471400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1293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62015" y="3148374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814054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80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46387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في الرياضيات مع مجد وندى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FC44-EB76-2E60-5F34-658E8EB4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82EDE7A-04A5-5027-B128-467FC736BA70}"/>
              </a:ext>
            </a:extLst>
          </p:cNvPr>
          <p:cNvSpPr txBox="1"/>
          <p:nvPr/>
        </p:nvSpPr>
        <p:spPr>
          <a:xfrm>
            <a:off x="1243049" y="9477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 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B686D4-4879-11F2-5D98-801E93B7E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8630"/>
            <a:ext cx="1008000" cy="1008000"/>
          </a:xfrm>
          <a:prstGeom prst="ellipse">
            <a:avLst/>
          </a:prstGeom>
        </p:spPr>
      </p:pic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5CC5B6F3-DD2E-01ED-0ABF-587F0E112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0" y="2497183"/>
            <a:ext cx="7892640" cy="27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14145</TotalTime>
  <Words>1023</Words>
  <Application>Microsoft Office PowerPoint</Application>
  <PresentationFormat>Affichage à l'écran (4:3)</PresentationFormat>
  <Paragraphs>224</Paragraphs>
  <Slides>42</Slides>
  <Notes>14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42</vt:i4>
      </vt:variant>
    </vt:vector>
  </HeadingPairs>
  <TitlesOfParts>
    <vt:vector size="53" baseType="lpstr">
      <vt:lpstr>Effra CC Arbc</vt:lpstr>
      <vt:lpstr>Calibri</vt:lpstr>
      <vt:lpstr>Aptos</vt:lpstr>
      <vt:lpstr>Arial</vt:lpstr>
      <vt:lpstr>Dosis</vt:lpstr>
      <vt:lpstr>2_Conception personnalisée</vt:lpstr>
      <vt:lpstr>Page d'entree</vt:lpstr>
      <vt:lpstr>partie 1</vt:lpstr>
      <vt:lpstr>1_partie 1</vt:lpstr>
      <vt:lpstr>1_Page d'entree</vt:lpstr>
      <vt:lpstr>2_partie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158</cp:revision>
  <cp:lastPrinted>2025-08-13T10:11:39Z</cp:lastPrinted>
  <dcterms:created xsi:type="dcterms:W3CDTF">2025-08-01T12:31:49Z</dcterms:created>
  <dcterms:modified xsi:type="dcterms:W3CDTF">2025-11-06T19:26:08Z</dcterms:modified>
</cp:coreProperties>
</file>