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46"/>
  </p:notesMasterIdLst>
  <p:handoutMasterIdLst>
    <p:handoutMasterId r:id="rId47"/>
  </p:handoutMasterIdLst>
  <p:sldIdLst>
    <p:sldId id="779" r:id="rId4"/>
    <p:sldId id="955" r:id="rId5"/>
    <p:sldId id="738" r:id="rId6"/>
    <p:sldId id="780" r:id="rId7"/>
    <p:sldId id="842" r:id="rId8"/>
    <p:sldId id="834" r:id="rId9"/>
    <p:sldId id="746" r:id="rId10"/>
    <p:sldId id="784" r:id="rId11"/>
    <p:sldId id="926" r:id="rId12"/>
    <p:sldId id="931" r:id="rId13"/>
    <p:sldId id="766" r:id="rId14"/>
    <p:sldId id="768" r:id="rId15"/>
    <p:sldId id="792" r:id="rId16"/>
    <p:sldId id="837" r:id="rId17"/>
    <p:sldId id="812" r:id="rId18"/>
    <p:sldId id="833" r:id="rId19"/>
    <p:sldId id="832" r:id="rId20"/>
    <p:sldId id="787" r:id="rId21"/>
    <p:sldId id="777" r:id="rId22"/>
    <p:sldId id="740" r:id="rId23"/>
    <p:sldId id="961" r:id="rId24"/>
    <p:sldId id="957" r:id="rId25"/>
    <p:sldId id="753" r:id="rId26"/>
    <p:sldId id="814" r:id="rId27"/>
    <p:sldId id="962" r:id="rId28"/>
    <p:sldId id="958" r:id="rId29"/>
    <p:sldId id="752" r:id="rId30"/>
    <p:sldId id="908" r:id="rId31"/>
    <p:sldId id="754" r:id="rId32"/>
    <p:sldId id="965" r:id="rId33"/>
    <p:sldId id="736" r:id="rId34"/>
    <p:sldId id="914" r:id="rId35"/>
    <p:sldId id="848" r:id="rId36"/>
    <p:sldId id="922" r:id="rId37"/>
    <p:sldId id="924" r:id="rId38"/>
    <p:sldId id="849" r:id="rId39"/>
    <p:sldId id="978" r:id="rId40"/>
    <p:sldId id="644" r:id="rId41"/>
    <p:sldId id="672" r:id="rId42"/>
    <p:sldId id="809" r:id="rId43"/>
    <p:sldId id="956" r:id="rId44"/>
    <p:sldId id="789" r:id="rId45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48"/>
      <p:bold r:id="rId49"/>
    </p:embeddedFont>
    <p:embeddedFont>
      <p:font typeface="Dosis" pitchFamily="2" charset="0"/>
      <p:regular r:id="rId50"/>
      <p:bold r:id="rId5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4862"/>
    <a:srgbClr val="FFC000"/>
    <a:srgbClr val="B2B3AE"/>
    <a:srgbClr val="106585"/>
    <a:srgbClr val="FC8D00"/>
    <a:srgbClr val="17AB98"/>
    <a:srgbClr val="EF7F1C"/>
    <a:srgbClr val="F6BB00"/>
    <a:srgbClr val="FFEFB9"/>
    <a:srgbClr val="4B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79377" autoAdjust="0"/>
  </p:normalViewPr>
  <p:slideViewPr>
    <p:cSldViewPr snapToGrid="0">
      <p:cViewPr varScale="1">
        <p:scale>
          <a:sx n="75" d="100"/>
          <a:sy n="75" d="100"/>
        </p:scale>
        <p:origin x="102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480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3981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gi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image" Target="../media/image22.gif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4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6.mp4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2.gif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2.gif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27A7BA-9F70-4D83-6D03-FBE93D89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36A5CE-D760-3182-F8B0-B494C857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065F1F-24AF-03A8-F06F-C2806D5809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762000" y="907325"/>
            <a:ext cx="6617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أنجزوا العمليات على دفاتر البحث. اكتبوا النتيجة فقط. لديكم دقيقة واحدة فقط</a:t>
            </a: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831CE1E-F0A9-0E69-EE24-7A29DEC7B4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19E89C-5068-D009-FEAC-25BC14F44C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10" y="3010693"/>
            <a:ext cx="8140925" cy="898998"/>
          </a:xfrm>
          <a:prstGeom prst="rect">
            <a:avLst/>
          </a:prstGeom>
        </p:spPr>
      </p:pic>
      <p:pic>
        <p:nvPicPr>
          <p:cNvPr id="9" name="WhatsApp Video 2025-11-09 at 12.16.19">
            <a:hlinkClick r:id="" action="ppaction://media"/>
            <a:extLst>
              <a:ext uri="{FF2B5EF4-FFF2-40B4-BE49-F238E27FC236}">
                <a16:creationId xmlns:a16="http://schemas.microsoft.com/office/drawing/2014/main" id="{EC6D4A66-C91C-26FE-8019-116D8873E1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7510" y="1492438"/>
            <a:ext cx="1011389" cy="10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0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WhatsApp Video 2025-11-09 at 12.16.19">
            <a:hlinkClick r:id="" action="ppaction://media"/>
            <a:extLst>
              <a:ext uri="{FF2B5EF4-FFF2-40B4-BE49-F238E27FC236}">
                <a16:creationId xmlns:a16="http://schemas.microsoft.com/office/drawing/2014/main" id="{D507D441-4B6F-9E28-E6D4-04B820DCD5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511" y="1492439"/>
            <a:ext cx="700240" cy="7002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C4253E-C2FB-7C4A-D5E3-749AF0A1B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11" y="2990543"/>
            <a:ext cx="8949704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أوحد مقامي عددين كسريين</a:t>
              </a: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كيف نوحد مقامي عددين كسريين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73487AC-ED9B-043B-16F9-1774D3A493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14A41A-1C1E-5E08-CC29-AF8F77EF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1AA99B-1351-C750-8AD4-FE6280C7F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CFCEC24D-2D62-88D5-2C46-3E18169935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5P1S3L1">
            <a:hlinkClick r:id="" action="ppaction://media"/>
            <a:extLst>
              <a:ext uri="{FF2B5EF4-FFF2-40B4-BE49-F238E27FC236}">
                <a16:creationId xmlns:a16="http://schemas.microsoft.com/office/drawing/2014/main" id="{8F8392DA-B8AB-F8BA-9E4F-F45E7B29B4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646" y="1672167"/>
            <a:ext cx="7606233" cy="42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53119A-3B5B-37BF-8492-B456608A5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0A28B0-3F69-3FB0-90E1-C5A226A9B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153" y="2033345"/>
            <a:ext cx="6039693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73A7C0-459D-D8AD-0316-062928B5B71E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536162D4-BB42-45C8-9CF9-A2FE38DCCC8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1B7457E6-499A-973A-E45D-704DB5F4AF7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2AB3E1-AB3B-B32E-9503-EF03358FA9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B13A93-1BEA-1850-7DAA-B9B3E3FD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C94ED5AD-29F6-F399-05BC-A80B2A7C514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D45B35-AA44-64DF-0B53-23982236B96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BDD9C60A-F29B-A174-49CC-932C1DC9DFC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D8147FF-167F-1AA9-F49C-D6EE7BFAB3FD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9E4899B-1F16-F470-E1A0-3B3B2AD4BA3E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خذوا ألواحكم. سنوحد مقامي عددين كسريين باتباع نفس الخطوات</a:t>
            </a:r>
            <a:endParaRPr lang="fr-FR" sz="2000" b="1" i="1" dirty="0"/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D47BF8B-E4EB-C333-F9FD-2E38E496F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01D9B2-793D-AE44-B4A6-EE70F8CDCB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693" y="2192683"/>
            <a:ext cx="3475674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DABDE4-3767-C178-902C-7BEAA15DB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413" r="16895" b="71615"/>
          <a:stretch>
            <a:fillRect/>
          </a:stretch>
        </p:blipFill>
        <p:spPr>
          <a:xfrm>
            <a:off x="3587750" y="3083825"/>
            <a:ext cx="2226092" cy="1234175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418B4-7036-115A-4C15-F1EA817899F0}"/>
              </a:ext>
            </a:extLst>
          </p:cNvPr>
          <p:cNvSpPr/>
          <p:nvPr/>
        </p:nvSpPr>
        <p:spPr>
          <a:xfrm>
            <a:off x="4953836" y="2015326"/>
            <a:ext cx="3044934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المشترك للمقامين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6F280483-185C-7A75-E451-E35AE969D60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847553" y="2015326"/>
            <a:ext cx="3342613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421575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3C4CD9-A5B6-4118-ACF1-63E7A55A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59CD3-8ACB-5C57-BA2E-8A28DAAFC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4381321-40C6-CFA2-FDEC-E4A165CBCAD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نجد المضاعف المشترك الأصغر لمقامي العددين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1838BC-4066-2E2B-14DB-72C29EFB10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3C5AA6E-5791-44B9-AFAD-EE61497F4EDC}"/>
              </a:ext>
            </a:extLst>
          </p:cNvPr>
          <p:cNvSpPr/>
          <p:nvPr/>
        </p:nvSpPr>
        <p:spPr>
          <a:xfrm>
            <a:off x="4953836" y="2015326"/>
            <a:ext cx="3044934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المشترك للمقامين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307BEBE-5E95-766F-39BA-1BFA47281441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F0FB001F-7E61-0903-13F9-BF86E7699100}"/>
              </a:ext>
            </a:extLst>
          </p:cNvPr>
          <p:cNvSpPr/>
          <p:nvPr/>
        </p:nvSpPr>
        <p:spPr>
          <a:xfrm>
            <a:off x="847553" y="2015326"/>
            <a:ext cx="3342613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4F396379-938A-DE74-6E44-34AE199C0687}"/>
              </a:ext>
            </a:extLst>
          </p:cNvPr>
          <p:cNvSpPr>
            <a:spLocks noChangeAspect="1"/>
          </p:cNvSpPr>
          <p:nvPr/>
        </p:nvSpPr>
        <p:spPr>
          <a:xfrm>
            <a:off x="421575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7AB839-708F-2410-404C-D0986E2A4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413" r="16895" b="71615"/>
          <a:stretch>
            <a:fillRect/>
          </a:stretch>
        </p:blipFill>
        <p:spPr>
          <a:xfrm>
            <a:off x="3587750" y="3083825"/>
            <a:ext cx="2226092" cy="12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22C736-EFB0-8AEB-6FD5-591FEC16F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21815FC3-4F8C-6649-A421-EE2EACD44A83}"/>
              </a:ext>
            </a:extLst>
          </p:cNvPr>
          <p:cNvSpPr txBox="1"/>
          <p:nvPr/>
        </p:nvSpPr>
        <p:spPr>
          <a:xfrm>
            <a:off x="620137" y="8914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أنجز الخطوة الأولى</a:t>
            </a:r>
          </a:p>
        </p:txBody>
      </p:sp>
      <p:pic>
        <p:nvPicPr>
          <p:cNvPr id="2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179AF7-EA08-674D-9A2D-CEB819C34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0B8585B-9F98-7415-041F-804E4FEA74FB}"/>
              </a:ext>
            </a:extLst>
          </p:cNvPr>
          <p:cNvSpPr/>
          <p:nvPr/>
        </p:nvSpPr>
        <p:spPr>
          <a:xfrm>
            <a:off x="4953836" y="2015326"/>
            <a:ext cx="3044934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المشترك للمقامين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4CF6820D-70B6-D1EF-5EBB-E3C97CD705E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DE1755B-B84E-243C-A7C5-1C2113B2C696}"/>
              </a:ext>
            </a:extLst>
          </p:cNvPr>
          <p:cNvSpPr/>
          <p:nvPr/>
        </p:nvSpPr>
        <p:spPr>
          <a:xfrm>
            <a:off x="847553" y="2015326"/>
            <a:ext cx="3342613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A2E36C3B-5567-607B-F8AE-FF4EAC262B94}"/>
              </a:ext>
            </a:extLst>
          </p:cNvPr>
          <p:cNvSpPr>
            <a:spLocks noChangeAspect="1"/>
          </p:cNvSpPr>
          <p:nvPr/>
        </p:nvSpPr>
        <p:spPr>
          <a:xfrm>
            <a:off x="421575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4A72721-A035-8721-3033-96304AFAC3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990" r="19260" b="35046"/>
          <a:stretch>
            <a:fillRect/>
          </a:stretch>
        </p:blipFill>
        <p:spPr>
          <a:xfrm>
            <a:off x="3943350" y="2844359"/>
            <a:ext cx="1371600" cy="186099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8655531-652F-75AF-00DE-A7B0E797FE3B}"/>
              </a:ext>
            </a:extLst>
          </p:cNvPr>
          <p:cNvSpPr txBox="1"/>
          <p:nvPr/>
        </p:nvSpPr>
        <p:spPr>
          <a:xfrm>
            <a:off x="3801487" y="4277381"/>
            <a:ext cx="770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FR" sz="3600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4BB8225-5860-2DCF-A2AF-9D59CF8E58C6}"/>
              </a:ext>
            </a:extLst>
          </p:cNvPr>
          <p:cNvSpPr txBox="1"/>
          <p:nvPr/>
        </p:nvSpPr>
        <p:spPr>
          <a:xfrm>
            <a:off x="4558219" y="4277381"/>
            <a:ext cx="770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F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8806C-95A1-B93B-4598-973D7783C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75CAE89-5D4C-50F6-FB07-3E5E96A3BFC0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4BB7B6-5C37-AE26-E6B9-FFA6218AC0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7427D6-E3B0-5E9C-E8A7-A4B63A906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3543" y="2844358"/>
            <a:ext cx="2416913" cy="28650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602A90-3FA8-0F8A-4E4D-6127CC847298}"/>
              </a:ext>
            </a:extLst>
          </p:cNvPr>
          <p:cNvSpPr txBox="1"/>
          <p:nvPr/>
        </p:nvSpPr>
        <p:spPr>
          <a:xfrm>
            <a:off x="3801487" y="4277381"/>
            <a:ext cx="770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FR" sz="3600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DB6012-F646-5587-E98F-48125A384288}"/>
              </a:ext>
            </a:extLst>
          </p:cNvPr>
          <p:cNvSpPr txBox="1"/>
          <p:nvPr/>
        </p:nvSpPr>
        <p:spPr>
          <a:xfrm>
            <a:off x="4558219" y="4277381"/>
            <a:ext cx="770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FR" sz="3600" dirty="0">
              <a:solidFill>
                <a:srgbClr val="C00000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DCDFFF8-3E8F-3410-5D9F-191086F291BD}"/>
              </a:ext>
            </a:extLst>
          </p:cNvPr>
          <p:cNvSpPr/>
          <p:nvPr/>
        </p:nvSpPr>
        <p:spPr>
          <a:xfrm>
            <a:off x="4953836" y="2015326"/>
            <a:ext cx="3044934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المشترك للمقامين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E147748B-E53C-F4F4-EC3A-2AABFE4A8EA3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CE50240-FD97-5B42-C218-1A4F5CB91252}"/>
              </a:ext>
            </a:extLst>
          </p:cNvPr>
          <p:cNvSpPr/>
          <p:nvPr/>
        </p:nvSpPr>
        <p:spPr>
          <a:xfrm>
            <a:off x="847553" y="2015326"/>
            <a:ext cx="3342613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AF1481A6-261E-32E4-0F4B-C197B0FE0367}"/>
              </a:ext>
            </a:extLst>
          </p:cNvPr>
          <p:cNvSpPr>
            <a:spLocks noChangeAspect="1"/>
          </p:cNvSpPr>
          <p:nvPr/>
        </p:nvSpPr>
        <p:spPr>
          <a:xfrm>
            <a:off x="421575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0FC6E9-02CC-F83F-2A63-57AA45ACE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54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E3DE9-D5B9-8372-88AF-950C9D722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8EDBC1A-E488-8912-C48B-E9DC78B8289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أوجدوا العددين الكسريين المكافئين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E04CA3-2E18-7EFA-F779-44D7B84492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5B16A01-6DAF-5A7D-A4E4-91AFC606A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543" y="2844358"/>
            <a:ext cx="2416913" cy="286508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18466FC-DC6E-507F-414B-9415A0B86555}"/>
              </a:ext>
            </a:extLst>
          </p:cNvPr>
          <p:cNvSpPr txBox="1"/>
          <p:nvPr/>
        </p:nvSpPr>
        <p:spPr>
          <a:xfrm>
            <a:off x="3801487" y="4277381"/>
            <a:ext cx="770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FR" sz="3600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FFE00BF-2D91-5D91-8AC9-7A3D5B3F76E9}"/>
              </a:ext>
            </a:extLst>
          </p:cNvPr>
          <p:cNvSpPr txBox="1"/>
          <p:nvPr/>
        </p:nvSpPr>
        <p:spPr>
          <a:xfrm>
            <a:off x="4558219" y="4277381"/>
            <a:ext cx="770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fr-FR" sz="3600" dirty="0">
              <a:solidFill>
                <a:srgbClr val="C00000"/>
              </a:solidFill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802CDFE7-8BB3-315C-47D3-5A9E2A29C2AC}"/>
              </a:ext>
            </a:extLst>
          </p:cNvPr>
          <p:cNvSpPr/>
          <p:nvPr/>
        </p:nvSpPr>
        <p:spPr>
          <a:xfrm>
            <a:off x="4953836" y="2015326"/>
            <a:ext cx="3044934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المشترك للمقامين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76B410AE-F9AE-7A91-5A98-FD2DE3125AF6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3742240-B0C9-116E-04AB-5B5FA235B7B0}"/>
              </a:ext>
            </a:extLst>
          </p:cNvPr>
          <p:cNvSpPr/>
          <p:nvPr/>
        </p:nvSpPr>
        <p:spPr>
          <a:xfrm>
            <a:off x="847553" y="2015326"/>
            <a:ext cx="3342613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84449D22-2FAA-A643-34BA-CF7BB40AAD0F}"/>
              </a:ext>
            </a:extLst>
          </p:cNvPr>
          <p:cNvSpPr>
            <a:spLocks noChangeAspect="1"/>
          </p:cNvSpPr>
          <p:nvPr/>
        </p:nvSpPr>
        <p:spPr>
          <a:xfrm>
            <a:off x="421575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0268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8AD87E7-CFF4-AA3F-9559-7DB19D287A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0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إلى السبورة ليشرح لنا الخطوة الثانية؟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F52DC9F-ED85-2E9A-A1BF-BF2E5305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A13FACE-BD41-995F-419E-71CF515554A6}"/>
              </a:ext>
            </a:extLst>
          </p:cNvPr>
          <p:cNvSpPr/>
          <p:nvPr/>
        </p:nvSpPr>
        <p:spPr>
          <a:xfrm>
            <a:off x="4953836" y="2015326"/>
            <a:ext cx="3044934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المضاعف المشترك للمقامين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39BCB671-2434-9A3F-E99B-B165AB0A9D56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93D2FA1-2808-09B2-F581-F76A0121AF2E}"/>
              </a:ext>
            </a:extLst>
          </p:cNvPr>
          <p:cNvSpPr/>
          <p:nvPr/>
        </p:nvSpPr>
        <p:spPr>
          <a:xfrm>
            <a:off x="847553" y="2015326"/>
            <a:ext cx="3342613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الكسرين المكافئين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CA5C1B7F-07D5-9C4A-8F7A-BD2995E50072}"/>
              </a:ext>
            </a:extLst>
          </p:cNvPr>
          <p:cNvSpPr>
            <a:spLocks noChangeAspect="1"/>
          </p:cNvSpPr>
          <p:nvPr/>
        </p:nvSpPr>
        <p:spPr>
          <a:xfrm>
            <a:off x="421575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E3B827D-C695-2246-94D1-D834516E2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020" y="2845342"/>
            <a:ext cx="2414225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6A70-7359-0CC5-DBC8-6C4EAF5AE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ABAE0CC-8934-CD9D-E62B-87C2597ECB6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D7A2720-42AC-4E5E-A7E6-10FDEAE2DEC7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948F89-8A6C-9DCD-12CB-D07E9508B8E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C55E03E3-4D9E-9F0D-221E-42F38839C26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655037-2EC9-6F88-D41F-156204EFDA4D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89D8873-1129-6F24-D1F3-79316CA0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820C103B-6A52-75D4-E234-78DD4B010EE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92721521-D365-8F17-48B9-3627F49B9FD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45E420B5-7E5D-9D68-BDCC-EB039789366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DD2DB44-EF61-6D77-4FCC-3D2AB6E277E6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65EB46-0095-7726-5EA1-97977A481C58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345964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FAA7EAE-C89D-CB76-EF33-C9DCC4D84B6D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الألواح؛ وحدوا مقامي العددين الكسريين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F8CDA9-E586-D0E4-AAFE-8D645F18F6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95BF02-043D-8AA9-8778-B1F30EAC1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3680" y="2168955"/>
            <a:ext cx="2776640" cy="334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الكسرية 2: الاختزال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مجموع وفرق عددين كسريين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29" y="2704348"/>
            <a:ext cx="3938021" cy="940822"/>
          </a:xfrm>
          <a:prstGeom prst="rect">
            <a:avLst/>
          </a:prstGeom>
        </p:spPr>
      </p:pic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8704" y="247105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585963" y="2848036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الكسرية 1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19E1A-20CA-7929-2082-F9E0FBF5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28FA0F4-F44C-4011-EC00-36060510A912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D9F24C-ECE8-6684-BFBA-118EE41C9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D01BFF4-9BB6-750F-CC1B-855B6ABC01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8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6BE30D7-0AEE-0AF5-E623-C5E4F17B6DEB}"/>
              </a:ext>
            </a:extLst>
          </p:cNvPr>
          <p:cNvSpPr txBox="1"/>
          <p:nvPr/>
        </p:nvSpPr>
        <p:spPr>
          <a:xfrm>
            <a:off x="800100" y="8811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الخطوات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FE7343-AB58-CAE3-3EF1-38E25B0C99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6943AAF-07B5-AEC9-1C2D-37358C7A0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991" y="1755503"/>
            <a:ext cx="2780017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46A82EDC-1184-6D33-FAF4-7F58EBC24A87}"/>
              </a:ext>
            </a:extLst>
          </p:cNvPr>
          <p:cNvGrpSpPr/>
          <p:nvPr/>
        </p:nvGrpSpPr>
        <p:grpSpPr>
          <a:xfrm>
            <a:off x="1530640" y="2599628"/>
            <a:ext cx="5090553" cy="3724795"/>
            <a:chOff x="1530640" y="2599628"/>
            <a:chExt cx="5090553" cy="372479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018335F-4CCC-2C62-E1B6-6B2D6719F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3097" y="2599628"/>
              <a:ext cx="2648096" cy="372479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B1FA080-2A44-B268-C256-454B94E2F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0640" y="2618561"/>
              <a:ext cx="2645837" cy="3667875"/>
            </a:xfrm>
            <a:prstGeom prst="rect">
              <a:avLst/>
            </a:prstGeom>
          </p:spPr>
        </p:pic>
      </p:grpSp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29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596259" y="2721705"/>
            <a:ext cx="2514600" cy="14145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78598D-C73C-1EF0-5BC2-48DEC941F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320" y="2805054"/>
            <a:ext cx="5432045" cy="2043025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1C87178-DAC1-6370-7037-080CF019BDCB}"/>
              </a:ext>
            </a:extLst>
          </p:cNvPr>
          <p:cNvSpPr/>
          <p:nvPr/>
        </p:nvSpPr>
        <p:spPr>
          <a:xfrm>
            <a:off x="2506278" y="2624737"/>
            <a:ext cx="3589722" cy="2403657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F7DB076-26CB-5D61-1CC2-81A550793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05" y="2318975"/>
            <a:ext cx="4947946" cy="28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69F17CA-B433-3DD8-6A6D-D7BB89E69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257" y="2390329"/>
            <a:ext cx="8185405" cy="323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C44557-10EB-734A-A4C7-8BD04631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489" y="1801079"/>
            <a:ext cx="3210373" cy="445309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29 وأنجزوا النشاط 6.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622265" y="3584373"/>
            <a:ext cx="2807845" cy="10066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98C3B12-1446-229F-FE20-F6BABE370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209"/>
          <a:stretch>
            <a:fillRect/>
          </a:stretch>
        </p:blipFill>
        <p:spPr>
          <a:xfrm>
            <a:off x="285105" y="2067198"/>
            <a:ext cx="8228128" cy="35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الأعداد الكسرية (1): توحيد المقام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30640" y="2599628"/>
            <a:ext cx="5090553" cy="3724795"/>
            <a:chOff x="1530640" y="2599628"/>
            <a:chExt cx="5090553" cy="372479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3097" y="2599628"/>
              <a:ext cx="2648096" cy="372479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0640" y="2618561"/>
              <a:ext cx="2645837" cy="3667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67F8935-BAC2-879B-6B5E-43709CC28B8F}"/>
              </a:ext>
            </a:extLst>
          </p:cNvPr>
          <p:cNvGrpSpPr/>
          <p:nvPr/>
        </p:nvGrpSpPr>
        <p:grpSpPr>
          <a:xfrm>
            <a:off x="1530640" y="1726602"/>
            <a:ext cx="6247181" cy="4362273"/>
            <a:chOff x="1530640" y="2599628"/>
            <a:chExt cx="5090553" cy="372479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42AA653-28DE-EEC8-3F9B-A010C90A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3097" y="2599628"/>
              <a:ext cx="2648096" cy="372479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3AB5F20-9DF5-76FD-A6BB-303FF067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0640" y="2618561"/>
              <a:ext cx="2645837" cy="3667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توحيد مقامي عددين كسريين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88BFD5-7925-4EAB-E49F-48F13E082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54" y="2126039"/>
            <a:ext cx="5108891" cy="2914141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B58E201-0689-4307-73DB-E49E724E4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15305" y="3195255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1DECD05-FCCF-ECB4-2B07-6AE7A4441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401140B-DC6E-CDE2-0F89-BF0F1BDFBE56}"/>
              </a:ext>
            </a:extLst>
          </p:cNvPr>
          <p:cNvGrpSpPr/>
          <p:nvPr/>
        </p:nvGrpSpPr>
        <p:grpSpPr>
          <a:xfrm>
            <a:off x="589761" y="4754578"/>
            <a:ext cx="8382352" cy="1692513"/>
            <a:chOff x="127178" y="4321169"/>
            <a:chExt cx="8752963" cy="1421050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7D7FF6A-21B6-3C5A-2FA6-96569E4567A8}"/>
                </a:ext>
              </a:extLst>
            </p:cNvPr>
            <p:cNvSpPr txBox="1"/>
            <p:nvPr/>
          </p:nvSpPr>
          <p:spPr>
            <a:xfrm>
              <a:off x="127178" y="4321169"/>
              <a:ext cx="8752963" cy="387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FF0000"/>
                  </a:solidFill>
                </a:rPr>
                <a:t>الدورات تتكرر. إذن سأبحث عن لمضاعف المشترك الأصغر للعددين 40 و60</a:t>
              </a:r>
              <a:endParaRPr lang="fr-MA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FE9D7BC-E219-F3FD-E9C4-2C2519BC6389}"/>
                </a:ext>
              </a:extLst>
            </p:cNvPr>
            <p:cNvSpPr txBox="1"/>
            <p:nvPr/>
          </p:nvSpPr>
          <p:spPr>
            <a:xfrm>
              <a:off x="1126051" y="4875626"/>
              <a:ext cx="6043661" cy="387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FF0000"/>
                  </a:solidFill>
                </a:rPr>
                <a:t>لمضاعف المشترك الأصغر للعددين 40 و60 هو  </a:t>
              </a:r>
              <a:r>
                <a:rPr lang="fr-FR" sz="2400" b="1" dirty="0">
                  <a:solidFill>
                    <a:srgbClr val="FF0000"/>
                  </a:solidFill>
                </a:rPr>
                <a:t>120</a:t>
              </a:r>
              <a:endParaRPr lang="fr-MA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971D011-6F58-F369-DA87-3EFE856757E3}"/>
                </a:ext>
              </a:extLst>
            </p:cNvPr>
            <p:cNvSpPr txBox="1"/>
            <p:nvPr/>
          </p:nvSpPr>
          <p:spPr>
            <a:xfrm>
              <a:off x="383915" y="5302918"/>
              <a:ext cx="7415790" cy="439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2800" b="1" dirty="0">
                  <a:solidFill>
                    <a:srgbClr val="FF0000"/>
                  </a:solidFill>
                </a:rPr>
                <a:t>ستعود الحافلتان إلى المحطة الرئيسية معا بعد </a:t>
              </a:r>
              <a:r>
                <a:rPr lang="fr-FR" sz="2800" b="1" dirty="0">
                  <a:solidFill>
                    <a:srgbClr val="FF0000"/>
                  </a:solidFill>
                </a:rPr>
                <a:t>120</a:t>
              </a:r>
              <a:r>
                <a:rPr lang="ar-MA" sz="2800" b="1" dirty="0">
                  <a:solidFill>
                    <a:srgbClr val="FF0000"/>
                  </a:solidFill>
                </a:rPr>
                <a:t> دقيقة</a:t>
              </a:r>
              <a:endParaRPr lang="fr-MA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WhatsApp Video 2025-11-09 at 12.16.19">
            <a:hlinkClick r:id="" action="ppaction://media"/>
            <a:extLst>
              <a:ext uri="{FF2B5EF4-FFF2-40B4-BE49-F238E27FC236}">
                <a16:creationId xmlns:a16="http://schemas.microsoft.com/office/drawing/2014/main" id="{37340A7D-85B1-8BDA-AEA7-272C5A13C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511" y="1492439"/>
            <a:ext cx="700240" cy="7002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11F3BC-7DED-6AB8-0A3F-A648DD5EFE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341" y="1572026"/>
            <a:ext cx="5882484" cy="28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13069</TotalTime>
  <Words>562</Words>
  <Application>Microsoft Office PowerPoint</Application>
  <PresentationFormat>Affichage à l'écran (4:3)</PresentationFormat>
  <Paragraphs>160</Paragraphs>
  <Slides>42</Slides>
  <Notes>7</Notes>
  <HiddenSlides>0</HiddenSlides>
  <MMClips>8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42</vt:i4>
      </vt:variant>
    </vt:vector>
  </HeadingPairs>
  <TitlesOfParts>
    <vt:vector size="52" baseType="lpstr">
      <vt:lpstr>Aptos Display</vt:lpstr>
      <vt:lpstr>Effra CC Arbc</vt:lpstr>
      <vt:lpstr>Calibri</vt:lpstr>
      <vt:lpstr>DengXian</vt:lpstr>
      <vt:lpstr>Aptos</vt:lpstr>
      <vt:lpstr>Arial</vt:lpstr>
      <vt:lpstr>Dosis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187</cp:revision>
  <cp:lastPrinted>2025-08-13T10:11:39Z</cp:lastPrinted>
  <dcterms:created xsi:type="dcterms:W3CDTF">2025-08-01T12:31:49Z</dcterms:created>
  <dcterms:modified xsi:type="dcterms:W3CDTF">2025-11-09T13:42:21Z</dcterms:modified>
</cp:coreProperties>
</file>