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</p:sldMasterIdLst>
  <p:notesMasterIdLst>
    <p:notesMasterId r:id="rId51"/>
  </p:notesMasterIdLst>
  <p:handoutMasterIdLst>
    <p:handoutMasterId r:id="rId52"/>
  </p:handoutMasterIdLst>
  <p:sldIdLst>
    <p:sldId id="779" r:id="rId4"/>
    <p:sldId id="955" r:id="rId5"/>
    <p:sldId id="738" r:id="rId6"/>
    <p:sldId id="780" r:id="rId7"/>
    <p:sldId id="983" r:id="rId8"/>
    <p:sldId id="1011" r:id="rId9"/>
    <p:sldId id="1016" r:id="rId10"/>
    <p:sldId id="746" r:id="rId11"/>
    <p:sldId id="926" r:id="rId12"/>
    <p:sldId id="1017" r:id="rId13"/>
    <p:sldId id="766" r:id="rId14"/>
    <p:sldId id="768" r:id="rId15"/>
    <p:sldId id="792" r:id="rId16"/>
    <p:sldId id="837" r:id="rId17"/>
    <p:sldId id="812" r:id="rId18"/>
    <p:sldId id="833" r:id="rId19"/>
    <p:sldId id="832" r:id="rId20"/>
    <p:sldId id="1012" r:id="rId21"/>
    <p:sldId id="777" r:id="rId22"/>
    <p:sldId id="740" r:id="rId23"/>
    <p:sldId id="961" r:id="rId24"/>
    <p:sldId id="957" r:id="rId25"/>
    <p:sldId id="753" r:id="rId26"/>
    <p:sldId id="814" r:id="rId27"/>
    <p:sldId id="962" r:id="rId28"/>
    <p:sldId id="958" r:id="rId29"/>
    <p:sldId id="752" r:id="rId30"/>
    <p:sldId id="979" r:id="rId31"/>
    <p:sldId id="980" r:id="rId32"/>
    <p:sldId id="981" r:id="rId33"/>
    <p:sldId id="982" r:id="rId34"/>
    <p:sldId id="909" r:id="rId35"/>
    <p:sldId id="754" r:id="rId36"/>
    <p:sldId id="965" r:id="rId37"/>
    <p:sldId id="736" r:id="rId38"/>
    <p:sldId id="1013" r:id="rId39"/>
    <p:sldId id="848" r:id="rId40"/>
    <p:sldId id="922" r:id="rId41"/>
    <p:sldId id="924" r:id="rId42"/>
    <p:sldId id="849" r:id="rId43"/>
    <p:sldId id="978" r:id="rId44"/>
    <p:sldId id="644" r:id="rId45"/>
    <p:sldId id="672" r:id="rId46"/>
    <p:sldId id="1014" r:id="rId47"/>
    <p:sldId id="809" r:id="rId48"/>
    <p:sldId id="956" r:id="rId49"/>
    <p:sldId id="789" r:id="rId50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6585"/>
    <a:srgbClr val="BFBFBF"/>
    <a:srgbClr val="104862"/>
    <a:srgbClr val="266066"/>
    <a:srgbClr val="B2B3AE"/>
    <a:srgbClr val="FFC000"/>
    <a:srgbClr val="FC8D00"/>
    <a:srgbClr val="17AB98"/>
    <a:srgbClr val="EF7F1C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47" autoAdjust="0"/>
    <p:restoredTop sz="93557" autoAdjust="0"/>
  </p:normalViewPr>
  <p:slideViewPr>
    <p:cSldViewPr snapToGrid="0">
      <p:cViewPr varScale="1">
        <p:scale>
          <a:sx n="75" d="100"/>
          <a:sy n="75" d="100"/>
        </p:scale>
        <p:origin x="85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8/10/relationships/authors" Target="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480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3981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gif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23.gif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6.mp4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3.gif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64504" cy="288630"/>
            <a:chOff x="5372100" y="5877672"/>
            <a:chExt cx="1164504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67553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9597" cy="288630"/>
            <a:chOff x="5372100" y="5877672"/>
            <a:chExt cx="1129597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32646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64504" cy="288630"/>
            <a:chOff x="5372100" y="5877672"/>
            <a:chExt cx="1164504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67553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143713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3" y="2239767"/>
            <a:ext cx="5072774" cy="2819009"/>
            <a:chOff x="2306078" y="2221113"/>
            <a:chExt cx="4675635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1187" y="3859070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78" y="3328298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B2B3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13569" y="3933878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228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91156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065F1F-24AF-03A8-F06F-C2806D5809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muniteur.mp4">
            <a:hlinkClick r:id="" action="ppaction://media"/>
            <a:extLst>
              <a:ext uri="{FF2B5EF4-FFF2-40B4-BE49-F238E27FC236}">
                <a16:creationId xmlns:a16="http://schemas.microsoft.com/office/drawing/2014/main" id="{2C1E7091-BC4C-84D2-2FDB-C0A5C514D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467" y="2006964"/>
            <a:ext cx="7805176" cy="4390412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  </a:t>
            </a: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831CE1E-F0A9-0E69-EE24-7A29DEC7B4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5AB169D0-E6BE-4897-A430-4F5BD36A4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6" b="57102"/>
          <a:stretch>
            <a:fillRect/>
          </a:stretch>
        </p:blipFill>
        <p:spPr>
          <a:xfrm>
            <a:off x="2068520" y="2676694"/>
            <a:ext cx="5158825" cy="752306"/>
          </a:xfrm>
          <a:prstGeom prst="rect">
            <a:avLst/>
          </a:prstGeom>
        </p:spPr>
      </p:pic>
      <p:pic>
        <p:nvPicPr>
          <p:cNvPr id="2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65BA3211-0077-1D06-AC0B-336CC5D8F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5" b="53082"/>
          <a:stretch>
            <a:fillRect/>
          </a:stretch>
        </p:blipFill>
        <p:spPr>
          <a:xfrm>
            <a:off x="2068520" y="3805484"/>
            <a:ext cx="5018080" cy="8235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B93F06-F1A9-45E7-813A-BA46F4AFEF8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159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88909824-A9B7-1FD7-16A3-7EE67D853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" r="49356" b="47835"/>
          <a:stretch>
            <a:fillRect/>
          </a:stretch>
        </p:blipFill>
        <p:spPr>
          <a:xfrm>
            <a:off x="1613907" y="2575983"/>
            <a:ext cx="5282260" cy="937683"/>
          </a:xfrm>
          <a:prstGeom prst="rect">
            <a:avLst/>
          </a:prstGeom>
        </p:spPr>
      </p:pic>
      <p:pic>
        <p:nvPicPr>
          <p:cNvPr id="3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F9C78807-C38D-6D2C-0D9D-E076E453C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4" t="-5049" r="-1238" b="53402"/>
          <a:stretch>
            <a:fillRect/>
          </a:stretch>
        </p:blipFill>
        <p:spPr>
          <a:xfrm>
            <a:off x="1613907" y="3805766"/>
            <a:ext cx="5282260" cy="9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أعدادا كسرية مركبة كتابة مختلطة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0" y="9299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نفكك عددا كسريا بكتابة مختلطة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73487AC-ED9B-043B-16F9-1774D3A493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0E6F88-D5BB-F0B9-454D-8E35F6ACE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2342"/>
            <a:ext cx="1008000" cy="1008000"/>
          </a:xfrm>
          <a:prstGeom prst="ellipse">
            <a:avLst/>
          </a:prstGeom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F37E0A2E-5FCA-ED05-5182-2EDCAABD83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95432" y="899962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CFCEC24D-2D62-88D5-2C46-3E18169935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P1S4L1">
            <a:hlinkClick r:id="" action="ppaction://media"/>
            <a:extLst>
              <a:ext uri="{FF2B5EF4-FFF2-40B4-BE49-F238E27FC236}">
                <a16:creationId xmlns:a16="http://schemas.microsoft.com/office/drawing/2014/main" id="{B1B4317D-EF83-948C-D592-8F970B1F11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201" y="2001988"/>
            <a:ext cx="7032978" cy="39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929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 مع مجد وندى؟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1217EA2-4A15-0FBE-FD27-574D3581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2342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AEDD63-1CE5-7F86-9829-0EA363192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608" y="1946500"/>
            <a:ext cx="7173326" cy="41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42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469656" y="926344"/>
            <a:ext cx="703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 سنكتب عددا كسريا مركبا كتابة مختلطة باتباع نفس الخطوات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01D9B2-793D-AE44-B4A6-EE70F8CDCB4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99693" y="2192683"/>
            <a:ext cx="3475674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2FE5C1-B2F9-7CE5-4CEC-71E0C435C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61264" y="92634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26E7E1-4C2B-B96F-101E-D1ED11063BE7}"/>
              </a:ext>
            </a:extLst>
          </p:cNvPr>
          <p:cNvGrpSpPr/>
          <p:nvPr/>
        </p:nvGrpSpPr>
        <p:grpSpPr>
          <a:xfrm>
            <a:off x="6083122" y="2039370"/>
            <a:ext cx="2187149" cy="442469"/>
            <a:chOff x="6267450" y="2015326"/>
            <a:chExt cx="2187149" cy="442469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7DA418B4-7036-115A-4C15-F1EA817899F0}"/>
                </a:ext>
              </a:extLst>
            </p:cNvPr>
            <p:cNvSpPr/>
            <p:nvPr/>
          </p:nvSpPr>
          <p:spPr>
            <a:xfrm>
              <a:off x="6267450" y="2015326"/>
              <a:ext cx="1731320" cy="440397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أجد المضاعف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6F280483-185C-7A75-E451-E35AE969D6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4202" y="201739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7722EC-9F30-8461-0DC8-574CA36FC232}"/>
              </a:ext>
            </a:extLst>
          </p:cNvPr>
          <p:cNvGrpSpPr/>
          <p:nvPr/>
        </p:nvGrpSpPr>
        <p:grpSpPr>
          <a:xfrm>
            <a:off x="3731596" y="2039371"/>
            <a:ext cx="1917602" cy="442468"/>
            <a:chOff x="3942514" y="2015327"/>
            <a:chExt cx="1917602" cy="4424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3F65E348-A0BA-8DC4-BD70-8D5E8B2CEB5D}"/>
                </a:ext>
              </a:extLst>
            </p:cNvPr>
            <p:cNvSpPr/>
            <p:nvPr/>
          </p:nvSpPr>
          <p:spPr>
            <a:xfrm>
              <a:off x="3942514" y="2015327"/>
              <a:ext cx="1466851" cy="40011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أفكك العدد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032DB070-9C48-41AF-B0F2-E30701D81D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9719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C126A3-E0AA-3C15-7C8A-D600A5CA3F65}"/>
              </a:ext>
            </a:extLst>
          </p:cNvPr>
          <p:cNvGrpSpPr/>
          <p:nvPr/>
        </p:nvGrpSpPr>
        <p:grpSpPr>
          <a:xfrm>
            <a:off x="723511" y="2037299"/>
            <a:ext cx="2574162" cy="442468"/>
            <a:chOff x="907839" y="2013255"/>
            <a:chExt cx="2574162" cy="442468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5D4A8D65-3CC7-1DE5-9C3F-6D4E6E554363}"/>
                </a:ext>
              </a:extLst>
            </p:cNvPr>
            <p:cNvSpPr/>
            <p:nvPr/>
          </p:nvSpPr>
          <p:spPr>
            <a:xfrm>
              <a:off x="907839" y="2013255"/>
              <a:ext cx="2123412" cy="40011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كتابة مختلطة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766F4AC5-4B46-1B1C-8F52-4D6AFC5B4E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604" y="201532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3</a:t>
              </a:r>
              <a:endParaRPr lang="fr-MA" sz="2400" b="1" dirty="0"/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8F4A26-624B-1BED-DDC2-57FFD0DEE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E822D8-857C-8C2F-14FB-E4AFCB7383CB}"/>
              </a:ext>
            </a:extLst>
          </p:cNvPr>
          <p:cNvSpPr txBox="1"/>
          <p:nvPr/>
        </p:nvSpPr>
        <p:spPr>
          <a:xfrm>
            <a:off x="4054549" y="3055065"/>
            <a:ext cx="1652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23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DC16D3-6620-8488-7D1C-481B44933443}"/>
              </a:ext>
            </a:extLst>
          </p:cNvPr>
          <p:cNvCxnSpPr/>
          <p:nvPr/>
        </p:nvCxnSpPr>
        <p:spPr>
          <a:xfrm>
            <a:off x="3942514" y="4070728"/>
            <a:ext cx="12797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216872-D73B-EA75-FBA0-E1BAFD334FFC}"/>
              </a:ext>
            </a:extLst>
          </p:cNvPr>
          <p:cNvSpPr txBox="1"/>
          <p:nvPr/>
        </p:nvSpPr>
        <p:spPr>
          <a:xfrm>
            <a:off x="4305645" y="4019994"/>
            <a:ext cx="740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9</a:t>
            </a:r>
            <a:endParaRPr lang="fr-FR" b="1" dirty="0">
              <a:solidFill>
                <a:srgbClr val="106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59CD3-8ACB-5C57-BA2E-8A28DAAFC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4381321-40C6-CFA2-FDEC-E4A165CBCAD5}"/>
              </a:ext>
            </a:extLst>
          </p:cNvPr>
          <p:cNvSpPr txBox="1"/>
          <p:nvPr/>
        </p:nvSpPr>
        <p:spPr>
          <a:xfrm>
            <a:off x="661264" y="92634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نجد أكبر مضاعف للمقام وأصغر من البسط. اكتبوه على الألواح</a:t>
            </a: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EC143E-4CA2-B826-66C6-5A6E57AE2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D773B76-DE04-6952-82B9-B9AE13126E41}"/>
              </a:ext>
            </a:extLst>
          </p:cNvPr>
          <p:cNvGrpSpPr/>
          <p:nvPr/>
        </p:nvGrpSpPr>
        <p:grpSpPr>
          <a:xfrm>
            <a:off x="6083122" y="2039370"/>
            <a:ext cx="2187149" cy="442469"/>
            <a:chOff x="6267450" y="2015326"/>
            <a:chExt cx="2187149" cy="442469"/>
          </a:xfrm>
        </p:grpSpPr>
        <p:sp>
          <p:nvSpPr>
            <p:cNvPr id="12" name="Rectangle : coins arrondis 13">
              <a:extLst>
                <a:ext uri="{FF2B5EF4-FFF2-40B4-BE49-F238E27FC236}">
                  <a16:creationId xmlns:a16="http://schemas.microsoft.com/office/drawing/2014/main" id="{5D795519-F58A-1B7E-46C5-EA1E0EA079B1}"/>
                </a:ext>
              </a:extLst>
            </p:cNvPr>
            <p:cNvSpPr/>
            <p:nvPr/>
          </p:nvSpPr>
          <p:spPr>
            <a:xfrm>
              <a:off x="6267450" y="2015326"/>
              <a:ext cx="1731320" cy="440397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أجد المضاعف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C5E76D2-878E-C85F-73DA-E85BB07F12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4202" y="201739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C371FC-FD0F-9B45-A73E-92775408DAC8}"/>
              </a:ext>
            </a:extLst>
          </p:cNvPr>
          <p:cNvGrpSpPr/>
          <p:nvPr/>
        </p:nvGrpSpPr>
        <p:grpSpPr>
          <a:xfrm>
            <a:off x="3731596" y="2039371"/>
            <a:ext cx="1917602" cy="442468"/>
            <a:chOff x="3942514" y="2015327"/>
            <a:chExt cx="1917602" cy="442468"/>
          </a:xfrm>
        </p:grpSpPr>
        <p:sp>
          <p:nvSpPr>
            <p:cNvPr id="16" name="Rectangle : coins arrondis 16">
              <a:extLst>
                <a:ext uri="{FF2B5EF4-FFF2-40B4-BE49-F238E27FC236}">
                  <a16:creationId xmlns:a16="http://schemas.microsoft.com/office/drawing/2014/main" id="{D265E248-39A0-704F-5417-2EE9A18EEAE5}"/>
                </a:ext>
              </a:extLst>
            </p:cNvPr>
            <p:cNvSpPr/>
            <p:nvPr/>
          </p:nvSpPr>
          <p:spPr>
            <a:xfrm>
              <a:off x="3942514" y="2015327"/>
              <a:ext cx="1466851" cy="40011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أفكك العدد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E44D5D4B-0734-A902-A091-E8DEE17A09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9719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CE4593-5C50-5E7E-004E-C67157CB0879}"/>
              </a:ext>
            </a:extLst>
          </p:cNvPr>
          <p:cNvGrpSpPr/>
          <p:nvPr/>
        </p:nvGrpSpPr>
        <p:grpSpPr>
          <a:xfrm>
            <a:off x="723511" y="2037299"/>
            <a:ext cx="2574162" cy="442468"/>
            <a:chOff x="907839" y="2013255"/>
            <a:chExt cx="2574162" cy="442468"/>
          </a:xfrm>
        </p:grpSpPr>
        <p:sp>
          <p:nvSpPr>
            <p:cNvPr id="19" name="Rectangle : coins arrondis 1">
              <a:extLst>
                <a:ext uri="{FF2B5EF4-FFF2-40B4-BE49-F238E27FC236}">
                  <a16:creationId xmlns:a16="http://schemas.microsoft.com/office/drawing/2014/main" id="{D8360DC0-E7F0-1BA9-7365-D44BC26BBE29}"/>
                </a:ext>
              </a:extLst>
            </p:cNvPr>
            <p:cNvSpPr/>
            <p:nvPr/>
          </p:nvSpPr>
          <p:spPr>
            <a:xfrm>
              <a:off x="907839" y="2013255"/>
              <a:ext cx="2123412" cy="40011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كتابة مختلطة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1A72C762-024F-C999-425F-2488127FB8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604" y="201532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3</a:t>
              </a:r>
              <a:endParaRPr lang="fr-MA" sz="2400" b="1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39931C2-7CB7-EC1C-475E-20E9DCE6466C}"/>
              </a:ext>
            </a:extLst>
          </p:cNvPr>
          <p:cNvSpPr txBox="1"/>
          <p:nvPr/>
        </p:nvSpPr>
        <p:spPr>
          <a:xfrm>
            <a:off x="4054549" y="3055065"/>
            <a:ext cx="1652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23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7C3F4B-880B-5AF4-37A7-78474C43B217}"/>
              </a:ext>
            </a:extLst>
          </p:cNvPr>
          <p:cNvCxnSpPr/>
          <p:nvPr/>
        </p:nvCxnSpPr>
        <p:spPr>
          <a:xfrm>
            <a:off x="3942514" y="4070728"/>
            <a:ext cx="12797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A23FF0A-1D70-4FB9-4EBF-9B8AA24E35BA}"/>
              </a:ext>
            </a:extLst>
          </p:cNvPr>
          <p:cNvSpPr txBox="1"/>
          <p:nvPr/>
        </p:nvSpPr>
        <p:spPr>
          <a:xfrm>
            <a:off x="4305645" y="4019994"/>
            <a:ext cx="740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9</a:t>
            </a:r>
            <a:endParaRPr lang="fr-FR" b="1" dirty="0">
              <a:solidFill>
                <a:srgbClr val="106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60964" y="90094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B818A6-19B4-3830-2088-331B5ECD6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7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21815FC3-4F8C-6649-A421-EE2EACD44A83}"/>
              </a:ext>
            </a:extLst>
          </p:cNvPr>
          <p:cNvSpPr txBox="1"/>
          <p:nvPr/>
        </p:nvSpPr>
        <p:spPr>
          <a:xfrm>
            <a:off x="670937" y="87876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أنجز الخطوة الأولى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5195EFA-77E3-41B0-90F8-D12E7A3F3F36}"/>
                  </a:ext>
                </a:extLst>
              </p:cNvPr>
              <p:cNvSpPr txBox="1"/>
              <p:nvPr/>
            </p:nvSpPr>
            <p:spPr>
              <a:xfrm>
                <a:off x="1818040" y="5271088"/>
                <a:ext cx="55079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 rtl="1"/>
                <a14:m>
                  <m:oMath xmlns:m="http://schemas.openxmlformats.org/officeDocument/2006/math">
                    <m:r>
                      <a:rPr lang="ar-MA" sz="2800" b="1" smtClean="0">
                        <a:solidFill>
                          <a:srgbClr val="106585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MA" sz="2800" b="1" dirty="0">
                    <a:solidFill>
                      <a:srgbClr val="106585"/>
                    </a:solidFill>
                  </a:rPr>
                  <a:t> أكبر مضاعف للمقام وأصغر من البسط هو </a:t>
                </a:r>
                <a:r>
                  <a:rPr lang="ar-MA" sz="2800" b="1" dirty="0">
                    <a:solidFill>
                      <a:srgbClr val="C00000"/>
                    </a:solidFill>
                  </a:rPr>
                  <a:t>18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5195EFA-77E3-41B0-90F8-D12E7A3F3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40" y="5271088"/>
                <a:ext cx="5507919" cy="430887"/>
              </a:xfrm>
              <a:prstGeom prst="rect">
                <a:avLst/>
              </a:prstGeom>
              <a:blipFill>
                <a:blip r:embed="rId3"/>
                <a:stretch>
                  <a:fillRect l="-2765" t="-30000" r="-2434" b="-4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51BD8BD-7E29-5062-32E5-689BDABED08E}"/>
              </a:ext>
            </a:extLst>
          </p:cNvPr>
          <p:cNvGrpSpPr/>
          <p:nvPr/>
        </p:nvGrpSpPr>
        <p:grpSpPr>
          <a:xfrm>
            <a:off x="6083122" y="2039370"/>
            <a:ext cx="2187149" cy="442469"/>
            <a:chOff x="6267450" y="2015326"/>
            <a:chExt cx="2187149" cy="442469"/>
          </a:xfrm>
        </p:grpSpPr>
        <p:sp>
          <p:nvSpPr>
            <p:cNvPr id="11" name="Rectangle : coins arrondis 13">
              <a:extLst>
                <a:ext uri="{FF2B5EF4-FFF2-40B4-BE49-F238E27FC236}">
                  <a16:creationId xmlns:a16="http://schemas.microsoft.com/office/drawing/2014/main" id="{2EC028EB-AB4D-7FC7-8CFE-F4FDE9727817}"/>
                </a:ext>
              </a:extLst>
            </p:cNvPr>
            <p:cNvSpPr/>
            <p:nvPr/>
          </p:nvSpPr>
          <p:spPr>
            <a:xfrm>
              <a:off x="6267450" y="2015326"/>
              <a:ext cx="1731320" cy="440397"/>
            </a:xfrm>
            <a:prstGeom prst="roundRect">
              <a:avLst/>
            </a:prstGeom>
            <a:solidFill>
              <a:srgbClr val="1048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أجد المضاعف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0C1935AD-E65B-D203-30AE-5A75E7054A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4202" y="201739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F96B1C-0B26-EE1B-EDB0-137C0D8EDB8A}"/>
              </a:ext>
            </a:extLst>
          </p:cNvPr>
          <p:cNvGrpSpPr/>
          <p:nvPr/>
        </p:nvGrpSpPr>
        <p:grpSpPr>
          <a:xfrm>
            <a:off x="3731596" y="2039371"/>
            <a:ext cx="1917602" cy="442468"/>
            <a:chOff x="3942514" y="2015327"/>
            <a:chExt cx="1917602" cy="442468"/>
          </a:xfrm>
        </p:grpSpPr>
        <p:sp>
          <p:nvSpPr>
            <p:cNvPr id="15" name="Rectangle : coins arrondis 16">
              <a:extLst>
                <a:ext uri="{FF2B5EF4-FFF2-40B4-BE49-F238E27FC236}">
                  <a16:creationId xmlns:a16="http://schemas.microsoft.com/office/drawing/2014/main" id="{BF9C5708-22E4-D9E2-1BA3-BA7369C44784}"/>
                </a:ext>
              </a:extLst>
            </p:cNvPr>
            <p:cNvSpPr/>
            <p:nvPr/>
          </p:nvSpPr>
          <p:spPr>
            <a:xfrm>
              <a:off x="3942514" y="2015327"/>
              <a:ext cx="1466851" cy="40011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أفكك العدد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8ED9DD11-3D3E-2456-FFAA-9A2B3459A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9719" y="201739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43098B-B648-9CD2-CA35-CA0B15B433E4}"/>
              </a:ext>
            </a:extLst>
          </p:cNvPr>
          <p:cNvGrpSpPr/>
          <p:nvPr/>
        </p:nvGrpSpPr>
        <p:grpSpPr>
          <a:xfrm>
            <a:off x="723511" y="2037299"/>
            <a:ext cx="2574162" cy="442468"/>
            <a:chOff x="907839" y="2013255"/>
            <a:chExt cx="2574162" cy="442468"/>
          </a:xfrm>
        </p:grpSpPr>
        <p:sp>
          <p:nvSpPr>
            <p:cNvPr id="18" name="Rectangle : coins arrondis 1">
              <a:extLst>
                <a:ext uri="{FF2B5EF4-FFF2-40B4-BE49-F238E27FC236}">
                  <a16:creationId xmlns:a16="http://schemas.microsoft.com/office/drawing/2014/main" id="{61BA2DC3-5597-D528-7C8C-F6DFB2009D61}"/>
                </a:ext>
              </a:extLst>
            </p:cNvPr>
            <p:cNvSpPr/>
            <p:nvPr/>
          </p:nvSpPr>
          <p:spPr>
            <a:xfrm>
              <a:off x="907839" y="2013255"/>
              <a:ext cx="2123412" cy="40011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كتابة مختلطة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8C8087F2-2681-8CDD-C5FA-7C0AB009E5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604" y="201532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3</a:t>
              </a:r>
              <a:endParaRPr lang="fr-MA" sz="2400" b="1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15E1748-3A8F-1900-D70A-4DF1C52395AD}"/>
              </a:ext>
            </a:extLst>
          </p:cNvPr>
          <p:cNvSpPr txBox="1"/>
          <p:nvPr/>
        </p:nvSpPr>
        <p:spPr>
          <a:xfrm>
            <a:off x="4054549" y="3055065"/>
            <a:ext cx="1652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23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D9A9C4-0848-E388-9842-9D679210368D}"/>
              </a:ext>
            </a:extLst>
          </p:cNvPr>
          <p:cNvCxnSpPr/>
          <p:nvPr/>
        </p:nvCxnSpPr>
        <p:spPr>
          <a:xfrm>
            <a:off x="3942514" y="4070728"/>
            <a:ext cx="12797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6883BCD-6127-4BE8-CB03-A6366A3A2AE1}"/>
              </a:ext>
            </a:extLst>
          </p:cNvPr>
          <p:cNvSpPr txBox="1"/>
          <p:nvPr/>
        </p:nvSpPr>
        <p:spPr>
          <a:xfrm>
            <a:off x="4305645" y="4019994"/>
            <a:ext cx="740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9</a:t>
            </a:r>
            <a:endParaRPr lang="fr-FR" b="1" dirty="0">
              <a:solidFill>
                <a:srgbClr val="106585"/>
              </a:solidFill>
            </a:endParaRPr>
          </a:p>
        </p:txBody>
      </p:sp>
      <p:pic>
        <p:nvPicPr>
          <p:cNvPr id="23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F7E5BD9-E2C7-ED8C-FA51-C59BF314E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61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8806C-95A1-B93B-4598-973D7783C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75CAE89-5D4C-50F6-FB07-3E5E96A3BFC0}"/>
              </a:ext>
            </a:extLst>
          </p:cNvPr>
          <p:cNvSpPr txBox="1"/>
          <p:nvPr/>
        </p:nvSpPr>
        <p:spPr>
          <a:xfrm>
            <a:off x="688781" y="9380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6540BF5-6AC3-7D4A-82CE-2D41D4AD9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8">
                <a:extLst>
                  <a:ext uri="{FF2B5EF4-FFF2-40B4-BE49-F238E27FC236}">
                    <a16:creationId xmlns:a16="http://schemas.microsoft.com/office/drawing/2014/main" id="{A10C0E59-A8CD-EF60-856B-67BEBCDDBC72}"/>
                  </a:ext>
                </a:extLst>
              </p:cNvPr>
              <p:cNvSpPr txBox="1"/>
              <p:nvPr/>
            </p:nvSpPr>
            <p:spPr>
              <a:xfrm>
                <a:off x="1818040" y="5271088"/>
                <a:ext cx="55079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 rtl="1"/>
                <a14:m>
                  <m:oMath xmlns:m="http://schemas.openxmlformats.org/officeDocument/2006/math">
                    <m:r>
                      <a:rPr lang="ar-MA" sz="2800" b="1" smtClean="0">
                        <a:solidFill>
                          <a:srgbClr val="106585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MA" sz="2800" b="1" dirty="0">
                    <a:solidFill>
                      <a:srgbClr val="106585"/>
                    </a:solidFill>
                  </a:rPr>
                  <a:t> أكبر مضاعف للمقام وأصغر من البسط هو </a:t>
                </a:r>
                <a:r>
                  <a:rPr lang="ar-MA" sz="2800" b="1" dirty="0">
                    <a:solidFill>
                      <a:srgbClr val="C00000"/>
                    </a:solidFill>
                  </a:rPr>
                  <a:t>18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ZoneTexte 8">
                <a:extLst>
                  <a:ext uri="{FF2B5EF4-FFF2-40B4-BE49-F238E27FC236}">
                    <a16:creationId xmlns:a16="http://schemas.microsoft.com/office/drawing/2014/main" id="{A10C0E59-A8CD-EF60-856B-67BEBCDDB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40" y="5271088"/>
                <a:ext cx="5507919" cy="430887"/>
              </a:xfrm>
              <a:prstGeom prst="rect">
                <a:avLst/>
              </a:prstGeom>
              <a:blipFill>
                <a:blip r:embed="rId3"/>
                <a:stretch>
                  <a:fillRect l="-2765" t="-30000" r="-2434" b="-4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FA4A0523-A252-B9DC-6455-AE4DBFEB277D}"/>
              </a:ext>
            </a:extLst>
          </p:cNvPr>
          <p:cNvGrpSpPr/>
          <p:nvPr/>
        </p:nvGrpSpPr>
        <p:grpSpPr>
          <a:xfrm>
            <a:off x="6083122" y="2039370"/>
            <a:ext cx="2187149" cy="442469"/>
            <a:chOff x="6267450" y="2015326"/>
            <a:chExt cx="2187149" cy="442469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13">
              <a:extLst>
                <a:ext uri="{FF2B5EF4-FFF2-40B4-BE49-F238E27FC236}">
                  <a16:creationId xmlns:a16="http://schemas.microsoft.com/office/drawing/2014/main" id="{632C4128-D69A-830E-B68B-48015763309A}"/>
                </a:ext>
              </a:extLst>
            </p:cNvPr>
            <p:cNvSpPr/>
            <p:nvPr/>
          </p:nvSpPr>
          <p:spPr>
            <a:xfrm>
              <a:off x="6267450" y="2015326"/>
              <a:ext cx="173132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أجد المضاعف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D4076E11-79B2-8375-B9A3-2D57CB28AB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4202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5FA88C-9882-D9D9-2CF4-B32A81017B38}"/>
              </a:ext>
            </a:extLst>
          </p:cNvPr>
          <p:cNvGrpSpPr/>
          <p:nvPr/>
        </p:nvGrpSpPr>
        <p:grpSpPr>
          <a:xfrm>
            <a:off x="3731596" y="2039371"/>
            <a:ext cx="1917602" cy="442468"/>
            <a:chOff x="3942514" y="2015327"/>
            <a:chExt cx="1917602" cy="442468"/>
          </a:xfrm>
          <a:solidFill>
            <a:srgbClr val="104862"/>
          </a:solidFill>
        </p:grpSpPr>
        <p:sp>
          <p:nvSpPr>
            <p:cNvPr id="12" name="Rectangle : coins arrondis 16">
              <a:extLst>
                <a:ext uri="{FF2B5EF4-FFF2-40B4-BE49-F238E27FC236}">
                  <a16:creationId xmlns:a16="http://schemas.microsoft.com/office/drawing/2014/main" id="{E5EC9102-9A3A-DE59-D6E7-BD06A7CD3B34}"/>
                </a:ext>
              </a:extLst>
            </p:cNvPr>
            <p:cNvSpPr/>
            <p:nvPr/>
          </p:nvSpPr>
          <p:spPr>
            <a:xfrm>
              <a:off x="3942514" y="2015327"/>
              <a:ext cx="1466851" cy="4001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أفكك العدد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988D3BB0-0CEB-F32B-B800-8D99CF6988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9719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648C8C-E8B4-93E3-ADE5-F6A93703FC76}"/>
              </a:ext>
            </a:extLst>
          </p:cNvPr>
          <p:cNvGrpSpPr/>
          <p:nvPr/>
        </p:nvGrpSpPr>
        <p:grpSpPr>
          <a:xfrm>
            <a:off x="723511" y="2037299"/>
            <a:ext cx="2574162" cy="442468"/>
            <a:chOff x="907839" y="2013255"/>
            <a:chExt cx="2574162" cy="442468"/>
          </a:xfrm>
        </p:grpSpPr>
        <p:sp>
          <p:nvSpPr>
            <p:cNvPr id="21" name="Rectangle : coins arrondis 1">
              <a:extLst>
                <a:ext uri="{FF2B5EF4-FFF2-40B4-BE49-F238E27FC236}">
                  <a16:creationId xmlns:a16="http://schemas.microsoft.com/office/drawing/2014/main" id="{42BFF073-55FA-63B5-714E-672475FBA310}"/>
                </a:ext>
              </a:extLst>
            </p:cNvPr>
            <p:cNvSpPr/>
            <p:nvPr/>
          </p:nvSpPr>
          <p:spPr>
            <a:xfrm>
              <a:off x="907839" y="2013255"/>
              <a:ext cx="2123412" cy="40011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كتابة مختلطة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545CEC41-B1A6-4471-8280-195A27ADE6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604" y="201532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3</a:t>
              </a:r>
              <a:endParaRPr lang="fr-MA" sz="2400" b="1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2ACA582-37B1-7F51-2CFB-620100C34F14}"/>
              </a:ext>
            </a:extLst>
          </p:cNvPr>
          <p:cNvSpPr txBox="1"/>
          <p:nvPr/>
        </p:nvSpPr>
        <p:spPr>
          <a:xfrm>
            <a:off x="4054549" y="3055065"/>
            <a:ext cx="1652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23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711DA9-1166-9AE7-89D1-6C330155CF02}"/>
              </a:ext>
            </a:extLst>
          </p:cNvPr>
          <p:cNvCxnSpPr/>
          <p:nvPr/>
        </p:nvCxnSpPr>
        <p:spPr>
          <a:xfrm>
            <a:off x="3942514" y="4070728"/>
            <a:ext cx="12797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3B057B2-7426-423A-2EEB-881DB2C0CB54}"/>
              </a:ext>
            </a:extLst>
          </p:cNvPr>
          <p:cNvSpPr txBox="1"/>
          <p:nvPr/>
        </p:nvSpPr>
        <p:spPr>
          <a:xfrm>
            <a:off x="4305645" y="4019994"/>
            <a:ext cx="740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9</a:t>
            </a:r>
            <a:endParaRPr lang="fr-FR" b="1" dirty="0">
              <a:solidFill>
                <a:srgbClr val="106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E3DE9-D5B9-8372-88AF-950C9D722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8EDBC1A-E488-8912-C48B-E9DC78B82892}"/>
              </a:ext>
            </a:extLst>
          </p:cNvPr>
          <p:cNvSpPr txBox="1"/>
          <p:nvPr/>
        </p:nvSpPr>
        <p:spPr>
          <a:xfrm>
            <a:off x="688781" y="92634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نفكك العدد . اكتبوا التفكيك على الألواح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CFAB29E-997F-12EE-C38B-86D1E4F8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8">
                <a:extLst>
                  <a:ext uri="{FF2B5EF4-FFF2-40B4-BE49-F238E27FC236}">
                    <a16:creationId xmlns:a16="http://schemas.microsoft.com/office/drawing/2014/main" id="{C3C9BFFA-4489-1B16-E379-FE54DDEBB013}"/>
                  </a:ext>
                </a:extLst>
              </p:cNvPr>
              <p:cNvSpPr txBox="1"/>
              <p:nvPr/>
            </p:nvSpPr>
            <p:spPr>
              <a:xfrm>
                <a:off x="1818040" y="5271088"/>
                <a:ext cx="55079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 rtl="1"/>
                <a14:m>
                  <m:oMath xmlns:m="http://schemas.openxmlformats.org/officeDocument/2006/math">
                    <m:r>
                      <a:rPr lang="ar-MA" sz="2800" b="1" smtClean="0">
                        <a:solidFill>
                          <a:srgbClr val="106585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MA" sz="2800" b="1" dirty="0">
                    <a:solidFill>
                      <a:srgbClr val="106585"/>
                    </a:solidFill>
                  </a:rPr>
                  <a:t> أكبر مضاعف للمقام وأصغر من البسط هو </a:t>
                </a:r>
                <a:r>
                  <a:rPr lang="ar-MA" sz="2800" b="1" dirty="0">
                    <a:solidFill>
                      <a:srgbClr val="C00000"/>
                    </a:solidFill>
                  </a:rPr>
                  <a:t>18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ZoneTexte 8">
                <a:extLst>
                  <a:ext uri="{FF2B5EF4-FFF2-40B4-BE49-F238E27FC236}">
                    <a16:creationId xmlns:a16="http://schemas.microsoft.com/office/drawing/2014/main" id="{C3C9BFFA-4489-1B16-E379-FE54DDEB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40" y="5271088"/>
                <a:ext cx="5507919" cy="430887"/>
              </a:xfrm>
              <a:prstGeom prst="rect">
                <a:avLst/>
              </a:prstGeom>
              <a:blipFill>
                <a:blip r:embed="rId3"/>
                <a:stretch>
                  <a:fillRect l="-2765" t="-30000" r="-2434" b="-4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87A68CFD-72B5-CAF1-A250-A1E9146434F2}"/>
              </a:ext>
            </a:extLst>
          </p:cNvPr>
          <p:cNvGrpSpPr/>
          <p:nvPr/>
        </p:nvGrpSpPr>
        <p:grpSpPr>
          <a:xfrm>
            <a:off x="6083122" y="2039370"/>
            <a:ext cx="2187149" cy="442469"/>
            <a:chOff x="6267450" y="2015326"/>
            <a:chExt cx="2187149" cy="442469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13">
              <a:extLst>
                <a:ext uri="{FF2B5EF4-FFF2-40B4-BE49-F238E27FC236}">
                  <a16:creationId xmlns:a16="http://schemas.microsoft.com/office/drawing/2014/main" id="{4F764520-9CB5-6695-8866-27949EBF7D4C}"/>
                </a:ext>
              </a:extLst>
            </p:cNvPr>
            <p:cNvSpPr/>
            <p:nvPr/>
          </p:nvSpPr>
          <p:spPr>
            <a:xfrm>
              <a:off x="6267450" y="2015326"/>
              <a:ext cx="173132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أجد المضاعف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F0E9BCE3-7131-DE1C-F025-1F21E07AB2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4202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ED3B2E-BBB0-2D9A-1B50-1672BDB5C107}"/>
              </a:ext>
            </a:extLst>
          </p:cNvPr>
          <p:cNvGrpSpPr/>
          <p:nvPr/>
        </p:nvGrpSpPr>
        <p:grpSpPr>
          <a:xfrm>
            <a:off x="3731596" y="2039371"/>
            <a:ext cx="1917602" cy="442468"/>
            <a:chOff x="3942514" y="2015327"/>
            <a:chExt cx="1917602" cy="442468"/>
          </a:xfrm>
          <a:solidFill>
            <a:srgbClr val="104862"/>
          </a:solidFill>
        </p:grpSpPr>
        <p:sp>
          <p:nvSpPr>
            <p:cNvPr id="18" name="Rectangle : coins arrondis 16">
              <a:extLst>
                <a:ext uri="{FF2B5EF4-FFF2-40B4-BE49-F238E27FC236}">
                  <a16:creationId xmlns:a16="http://schemas.microsoft.com/office/drawing/2014/main" id="{3461A2A7-595E-0EAD-A3BB-4E10BFDF6F62}"/>
                </a:ext>
              </a:extLst>
            </p:cNvPr>
            <p:cNvSpPr/>
            <p:nvPr/>
          </p:nvSpPr>
          <p:spPr>
            <a:xfrm>
              <a:off x="3942514" y="2015327"/>
              <a:ext cx="1466851" cy="4001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أفكك العدد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62C605C8-BF46-AE46-BE43-61193BA435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9719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9C9818-0EF2-079B-CAD2-4D8BEED3A1DE}"/>
              </a:ext>
            </a:extLst>
          </p:cNvPr>
          <p:cNvGrpSpPr/>
          <p:nvPr/>
        </p:nvGrpSpPr>
        <p:grpSpPr>
          <a:xfrm>
            <a:off x="723511" y="2037299"/>
            <a:ext cx="2574162" cy="442468"/>
            <a:chOff x="907839" y="2013255"/>
            <a:chExt cx="2574162" cy="442468"/>
          </a:xfrm>
        </p:grpSpPr>
        <p:sp>
          <p:nvSpPr>
            <p:cNvPr id="21" name="Rectangle : coins arrondis 1">
              <a:extLst>
                <a:ext uri="{FF2B5EF4-FFF2-40B4-BE49-F238E27FC236}">
                  <a16:creationId xmlns:a16="http://schemas.microsoft.com/office/drawing/2014/main" id="{5DCE43AE-619E-F54A-8719-C7E37EBED7D2}"/>
                </a:ext>
              </a:extLst>
            </p:cNvPr>
            <p:cNvSpPr/>
            <p:nvPr/>
          </p:nvSpPr>
          <p:spPr>
            <a:xfrm>
              <a:off x="907839" y="2013255"/>
              <a:ext cx="2123412" cy="40011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كتابة مختلطة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401B1C7E-ED5E-98F5-6B00-DB051FDE06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604" y="201532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3</a:t>
              </a:r>
              <a:endParaRPr lang="fr-MA" sz="2400" b="1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D1CDEAF-327C-0745-8482-515C8506D4C6}"/>
              </a:ext>
            </a:extLst>
          </p:cNvPr>
          <p:cNvSpPr txBox="1"/>
          <p:nvPr/>
        </p:nvSpPr>
        <p:spPr>
          <a:xfrm>
            <a:off x="4054549" y="3055065"/>
            <a:ext cx="1652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23</a:t>
            </a:r>
            <a:endParaRPr lang="fr-FR" b="1" dirty="0">
              <a:solidFill>
                <a:srgbClr val="106585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B66CCD-3834-341C-FDA2-25762EF22D71}"/>
              </a:ext>
            </a:extLst>
          </p:cNvPr>
          <p:cNvCxnSpPr/>
          <p:nvPr/>
        </p:nvCxnSpPr>
        <p:spPr>
          <a:xfrm>
            <a:off x="3942514" y="4070728"/>
            <a:ext cx="1279726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ECC2916-5FB1-20F7-1E0A-26389B238B0F}"/>
              </a:ext>
            </a:extLst>
          </p:cNvPr>
          <p:cNvSpPr txBox="1"/>
          <p:nvPr/>
        </p:nvSpPr>
        <p:spPr>
          <a:xfrm>
            <a:off x="4305645" y="4019994"/>
            <a:ext cx="740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106585"/>
                </a:solidFill>
              </a:rPr>
              <a:t>9</a:t>
            </a:r>
            <a:endParaRPr lang="fr-FR" b="1" dirty="0">
              <a:solidFill>
                <a:srgbClr val="106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8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183962" y="92634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493B0C-685F-3D1C-5668-D5F4F8C1D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030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713662" y="9122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إلى السبورة ليشرح لنا الخطوة الثانية؟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8">
                <a:extLst>
                  <a:ext uri="{FF2B5EF4-FFF2-40B4-BE49-F238E27FC236}">
                    <a16:creationId xmlns:a16="http://schemas.microsoft.com/office/drawing/2014/main" id="{3A883390-D46C-8801-77CC-69FC4644F4D8}"/>
                  </a:ext>
                </a:extLst>
              </p:cNvPr>
              <p:cNvSpPr txBox="1"/>
              <p:nvPr/>
            </p:nvSpPr>
            <p:spPr>
              <a:xfrm>
                <a:off x="1818040" y="5271088"/>
                <a:ext cx="55079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 rtl="1"/>
                <a14:m>
                  <m:oMath xmlns:m="http://schemas.openxmlformats.org/officeDocument/2006/math">
                    <m:r>
                      <a:rPr lang="ar-MA" sz="2800" b="1" smtClean="0">
                        <a:solidFill>
                          <a:srgbClr val="106585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MA" sz="2800" b="1" dirty="0">
                    <a:solidFill>
                      <a:srgbClr val="106585"/>
                    </a:solidFill>
                  </a:rPr>
                  <a:t> أكبر مضاعف للمقام وأصغر من البسط هو </a:t>
                </a:r>
                <a:r>
                  <a:rPr lang="ar-MA" sz="2800" b="1" dirty="0">
                    <a:solidFill>
                      <a:srgbClr val="C00000"/>
                    </a:solidFill>
                  </a:rPr>
                  <a:t>18</a:t>
                </a:r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ZoneTexte 8">
                <a:extLst>
                  <a:ext uri="{FF2B5EF4-FFF2-40B4-BE49-F238E27FC236}">
                    <a16:creationId xmlns:a16="http://schemas.microsoft.com/office/drawing/2014/main" id="{3A883390-D46C-8801-77CC-69FC4644F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40" y="5271088"/>
                <a:ext cx="5507919" cy="430887"/>
              </a:xfrm>
              <a:prstGeom prst="rect">
                <a:avLst/>
              </a:prstGeom>
              <a:blipFill>
                <a:blip r:embed="rId2"/>
                <a:stretch>
                  <a:fillRect l="-2765" t="-30000" r="-2434" b="-4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62E8FC9F-956B-8EB9-E78F-6ABFD8A271FE}"/>
              </a:ext>
            </a:extLst>
          </p:cNvPr>
          <p:cNvGrpSpPr/>
          <p:nvPr/>
        </p:nvGrpSpPr>
        <p:grpSpPr>
          <a:xfrm>
            <a:off x="6083122" y="2039370"/>
            <a:ext cx="2187149" cy="442469"/>
            <a:chOff x="6267450" y="2015326"/>
            <a:chExt cx="2187149" cy="442469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3BBC1EA-C58A-E93C-2D44-12ADAE6654F7}"/>
                </a:ext>
              </a:extLst>
            </p:cNvPr>
            <p:cNvSpPr/>
            <p:nvPr/>
          </p:nvSpPr>
          <p:spPr>
            <a:xfrm>
              <a:off x="6267450" y="2015326"/>
              <a:ext cx="173132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أجد المضاعف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DB2BD60E-1672-3295-EECF-57BB477D02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4202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85EFA5-AA71-AA44-C7BD-3BE317F7CC07}"/>
              </a:ext>
            </a:extLst>
          </p:cNvPr>
          <p:cNvGrpSpPr/>
          <p:nvPr/>
        </p:nvGrpSpPr>
        <p:grpSpPr>
          <a:xfrm>
            <a:off x="3731596" y="2039371"/>
            <a:ext cx="1917602" cy="442468"/>
            <a:chOff x="3942514" y="2015327"/>
            <a:chExt cx="1917602" cy="442468"/>
          </a:xfrm>
          <a:solidFill>
            <a:srgbClr val="104862"/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3D1E36C7-6434-3396-90A4-6C975E998B6A}"/>
                </a:ext>
              </a:extLst>
            </p:cNvPr>
            <p:cNvSpPr/>
            <p:nvPr/>
          </p:nvSpPr>
          <p:spPr>
            <a:xfrm>
              <a:off x="3942514" y="2015327"/>
              <a:ext cx="1466851" cy="4001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أفكك العدد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6DC4937C-5259-2C4C-7FA7-CBD7D0BE88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9719" y="2017398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8C39CA-330F-B1D4-08ED-DD4743D8C8D5}"/>
              </a:ext>
            </a:extLst>
          </p:cNvPr>
          <p:cNvGrpSpPr/>
          <p:nvPr/>
        </p:nvGrpSpPr>
        <p:grpSpPr>
          <a:xfrm>
            <a:off x="723511" y="2037299"/>
            <a:ext cx="2574162" cy="442468"/>
            <a:chOff x="907839" y="2013255"/>
            <a:chExt cx="2574162" cy="442468"/>
          </a:xfrm>
        </p:grpSpPr>
        <p:sp>
          <p:nvSpPr>
            <p:cNvPr id="20" name="Rectangle : coins arrondis 1">
              <a:extLst>
                <a:ext uri="{FF2B5EF4-FFF2-40B4-BE49-F238E27FC236}">
                  <a16:creationId xmlns:a16="http://schemas.microsoft.com/office/drawing/2014/main" id="{F622A1F4-A0AA-BC7E-817D-CCF91AD926FA}"/>
                </a:ext>
              </a:extLst>
            </p:cNvPr>
            <p:cNvSpPr/>
            <p:nvPr/>
          </p:nvSpPr>
          <p:spPr>
            <a:xfrm>
              <a:off x="907839" y="2013255"/>
              <a:ext cx="2123412" cy="40011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كتابة مختلطة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1A579990-110C-FA60-744C-303E41B01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604" y="2015326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3</a:t>
              </a:r>
              <a:endParaRPr lang="fr-MA" sz="2400" b="1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CF8B9BF-563F-B180-6046-6995F916B696}"/>
              </a:ext>
            </a:extLst>
          </p:cNvPr>
          <p:cNvSpPr txBox="1"/>
          <p:nvPr/>
        </p:nvSpPr>
        <p:spPr>
          <a:xfrm>
            <a:off x="2563569" y="3140933"/>
            <a:ext cx="1652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23</a:t>
            </a:r>
            <a:endParaRPr lang="fr-FR" sz="1200" b="1" dirty="0">
              <a:solidFill>
                <a:srgbClr val="106585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ABBAE79-F301-4E50-8569-9F82821D0845}"/>
              </a:ext>
            </a:extLst>
          </p:cNvPr>
          <p:cNvCxnSpPr>
            <a:cxnSpLocks/>
          </p:cNvCxnSpPr>
          <p:nvPr/>
        </p:nvCxnSpPr>
        <p:spPr>
          <a:xfrm>
            <a:off x="2637059" y="3961508"/>
            <a:ext cx="668581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80D5E6-8B6A-26E9-1288-214637B0F549}"/>
              </a:ext>
            </a:extLst>
          </p:cNvPr>
          <p:cNvSpPr txBox="1"/>
          <p:nvPr/>
        </p:nvSpPr>
        <p:spPr>
          <a:xfrm>
            <a:off x="2707180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06585"/>
                </a:solidFill>
              </a:rPr>
              <a:t>9</a:t>
            </a:r>
            <a:endParaRPr lang="fr-FR" sz="1600" b="1" dirty="0">
              <a:solidFill>
                <a:srgbClr val="106585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5E1B1A-0094-CD31-1DCD-49E686A3F7E2}"/>
              </a:ext>
            </a:extLst>
          </p:cNvPr>
          <p:cNvSpPr txBox="1"/>
          <p:nvPr/>
        </p:nvSpPr>
        <p:spPr>
          <a:xfrm>
            <a:off x="3875902" y="3140933"/>
            <a:ext cx="1652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</a:rPr>
              <a:t>18</a:t>
            </a:r>
            <a:endParaRPr lang="fr-FR" sz="1200" b="1" dirty="0">
              <a:solidFill>
                <a:srgbClr val="C00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C9F780-7A91-CD74-7AED-DABFE1726E6C}"/>
              </a:ext>
            </a:extLst>
          </p:cNvPr>
          <p:cNvCxnSpPr>
            <a:cxnSpLocks/>
          </p:cNvCxnSpPr>
          <p:nvPr/>
        </p:nvCxnSpPr>
        <p:spPr>
          <a:xfrm>
            <a:off x="3949392" y="3961508"/>
            <a:ext cx="6685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DA240BE-545F-3258-B466-61309964D8F1}"/>
              </a:ext>
            </a:extLst>
          </p:cNvPr>
          <p:cNvSpPr txBox="1"/>
          <p:nvPr/>
        </p:nvSpPr>
        <p:spPr>
          <a:xfrm>
            <a:off x="4019513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9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3535B0-0B05-87CA-C53F-791479151599}"/>
              </a:ext>
            </a:extLst>
          </p:cNvPr>
          <p:cNvSpPr txBox="1"/>
          <p:nvPr/>
        </p:nvSpPr>
        <p:spPr>
          <a:xfrm>
            <a:off x="5247180" y="3140933"/>
            <a:ext cx="1652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</a:rPr>
              <a:t>5</a:t>
            </a:r>
            <a:endParaRPr lang="fr-FR" sz="1200" b="1" dirty="0">
              <a:solidFill>
                <a:srgbClr val="C0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A75ED55-8301-F548-B1B3-F3FF4022A727}"/>
              </a:ext>
            </a:extLst>
          </p:cNvPr>
          <p:cNvCxnSpPr>
            <a:cxnSpLocks/>
          </p:cNvCxnSpPr>
          <p:nvPr/>
        </p:nvCxnSpPr>
        <p:spPr>
          <a:xfrm>
            <a:off x="5177059" y="3961508"/>
            <a:ext cx="66858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FFDB015-8DDE-9338-423F-FCEF726D726C}"/>
              </a:ext>
            </a:extLst>
          </p:cNvPr>
          <p:cNvSpPr txBox="1"/>
          <p:nvPr/>
        </p:nvSpPr>
        <p:spPr>
          <a:xfrm>
            <a:off x="5247180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C00000"/>
                </a:solidFill>
              </a:rPr>
              <a:t>9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A3A880-1B35-5FC3-5AC1-0DA65F3555A7}"/>
              </a:ext>
            </a:extLst>
          </p:cNvPr>
          <p:cNvSpPr txBox="1"/>
          <p:nvPr/>
        </p:nvSpPr>
        <p:spPr>
          <a:xfrm>
            <a:off x="3396168" y="3569173"/>
            <a:ext cx="42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=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25B684-7C1E-8535-0AC9-0FE186D27329}"/>
              </a:ext>
            </a:extLst>
          </p:cNvPr>
          <p:cNvSpPr txBox="1"/>
          <p:nvPr/>
        </p:nvSpPr>
        <p:spPr>
          <a:xfrm>
            <a:off x="4656902" y="3569173"/>
            <a:ext cx="42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</a:rPr>
              <a:t>+</a:t>
            </a:r>
          </a:p>
        </p:txBody>
      </p:sp>
      <p:pic>
        <p:nvPicPr>
          <p:cNvPr id="35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5E0C103-2BAB-9619-1ABD-EE9C433CC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3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E21DD-2C8C-BC85-4BDF-EADC1238D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6219C2A-EDBB-1EFC-A2C6-9EA1D8E4F39D}"/>
              </a:ext>
            </a:extLst>
          </p:cNvPr>
          <p:cNvSpPr txBox="1"/>
          <p:nvPr/>
        </p:nvSpPr>
        <p:spPr>
          <a:xfrm>
            <a:off x="669731" y="9122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D8DF1E-206E-F38D-28A4-5EE31FE67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9651D80-3F9F-D84B-BC0D-6D73DD29A5E6}"/>
              </a:ext>
            </a:extLst>
          </p:cNvPr>
          <p:cNvGrpSpPr/>
          <p:nvPr/>
        </p:nvGrpSpPr>
        <p:grpSpPr>
          <a:xfrm>
            <a:off x="6083122" y="2039370"/>
            <a:ext cx="2187149" cy="442469"/>
            <a:chOff x="6267450" y="2015326"/>
            <a:chExt cx="2187149" cy="442469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13">
              <a:extLst>
                <a:ext uri="{FF2B5EF4-FFF2-40B4-BE49-F238E27FC236}">
                  <a16:creationId xmlns:a16="http://schemas.microsoft.com/office/drawing/2014/main" id="{C3FB587D-FF7B-CD5A-907E-A33160061130}"/>
                </a:ext>
              </a:extLst>
            </p:cNvPr>
            <p:cNvSpPr/>
            <p:nvPr/>
          </p:nvSpPr>
          <p:spPr>
            <a:xfrm>
              <a:off x="6267450" y="2015326"/>
              <a:ext cx="173132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أجد المضاعف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7D9EA689-62FC-9207-D4AF-CBDFBE502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4202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9E9BEA-22FD-34BB-CA02-9D6A42FD16C2}"/>
              </a:ext>
            </a:extLst>
          </p:cNvPr>
          <p:cNvGrpSpPr/>
          <p:nvPr/>
        </p:nvGrpSpPr>
        <p:grpSpPr>
          <a:xfrm>
            <a:off x="3731596" y="2039371"/>
            <a:ext cx="1917602" cy="442468"/>
            <a:chOff x="3942514" y="2015327"/>
            <a:chExt cx="1917602" cy="442468"/>
          </a:xfrm>
          <a:solidFill>
            <a:srgbClr val="BFBFBF"/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E5D46D98-2DE8-CCC8-AFDE-4C705D37B977}"/>
                </a:ext>
              </a:extLst>
            </p:cNvPr>
            <p:cNvSpPr/>
            <p:nvPr/>
          </p:nvSpPr>
          <p:spPr>
            <a:xfrm>
              <a:off x="3942514" y="2015327"/>
              <a:ext cx="1466851" cy="4001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أفكك العدد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935A276F-8243-7E4E-56FA-5AC084CE64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9719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858162-1A72-3CCA-5802-2EDDFA1B47C6}"/>
              </a:ext>
            </a:extLst>
          </p:cNvPr>
          <p:cNvGrpSpPr/>
          <p:nvPr/>
        </p:nvGrpSpPr>
        <p:grpSpPr>
          <a:xfrm>
            <a:off x="723511" y="2037299"/>
            <a:ext cx="2574162" cy="442468"/>
            <a:chOff x="907839" y="2013255"/>
            <a:chExt cx="2574162" cy="442468"/>
          </a:xfrm>
          <a:solidFill>
            <a:srgbClr val="104862"/>
          </a:solidFill>
        </p:grpSpPr>
        <p:sp>
          <p:nvSpPr>
            <p:cNvPr id="20" name="Rectangle : coins arrondis 1">
              <a:extLst>
                <a:ext uri="{FF2B5EF4-FFF2-40B4-BE49-F238E27FC236}">
                  <a16:creationId xmlns:a16="http://schemas.microsoft.com/office/drawing/2014/main" id="{FE1D80E1-BDEE-5627-7051-CE27FE58A2A6}"/>
                </a:ext>
              </a:extLst>
            </p:cNvPr>
            <p:cNvSpPr/>
            <p:nvPr/>
          </p:nvSpPr>
          <p:spPr>
            <a:xfrm>
              <a:off x="907839" y="2013255"/>
              <a:ext cx="2123412" cy="4001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كتابة مختلطة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0FEC5F90-F448-F614-829C-9C70EE01B9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604" y="2015326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3</a:t>
              </a:r>
              <a:endParaRPr lang="fr-MA" sz="2400" b="1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38A12B8-0ADD-29DB-99FD-83DF990A5B84}"/>
              </a:ext>
            </a:extLst>
          </p:cNvPr>
          <p:cNvSpPr txBox="1"/>
          <p:nvPr/>
        </p:nvSpPr>
        <p:spPr>
          <a:xfrm>
            <a:off x="2563569" y="3140933"/>
            <a:ext cx="1652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23</a:t>
            </a:r>
            <a:endParaRPr lang="fr-FR" sz="1200" b="1" dirty="0">
              <a:solidFill>
                <a:srgbClr val="106585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E30FF3-2A63-0541-0BEB-9ADB475A3ACE}"/>
              </a:ext>
            </a:extLst>
          </p:cNvPr>
          <p:cNvCxnSpPr>
            <a:cxnSpLocks/>
          </p:cNvCxnSpPr>
          <p:nvPr/>
        </p:nvCxnSpPr>
        <p:spPr>
          <a:xfrm>
            <a:off x="2637059" y="3961508"/>
            <a:ext cx="668581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C8C9B0E-0880-4DAC-5DC8-AB58DA51447B}"/>
              </a:ext>
            </a:extLst>
          </p:cNvPr>
          <p:cNvSpPr txBox="1"/>
          <p:nvPr/>
        </p:nvSpPr>
        <p:spPr>
          <a:xfrm>
            <a:off x="2707180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06585"/>
                </a:solidFill>
              </a:rPr>
              <a:t>9</a:t>
            </a:r>
            <a:endParaRPr lang="fr-FR" sz="1600" b="1" dirty="0">
              <a:solidFill>
                <a:srgbClr val="106585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99F2DB-4C7A-A465-3E3B-C0C24EBEF721}"/>
              </a:ext>
            </a:extLst>
          </p:cNvPr>
          <p:cNvSpPr txBox="1"/>
          <p:nvPr/>
        </p:nvSpPr>
        <p:spPr>
          <a:xfrm>
            <a:off x="3875902" y="3140933"/>
            <a:ext cx="1652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18</a:t>
            </a:r>
            <a:endParaRPr lang="fr-FR" sz="1200" b="1" dirty="0">
              <a:solidFill>
                <a:srgbClr val="106585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2BAA0AF-94D1-C3B0-E6A4-2679ED360D9F}"/>
              </a:ext>
            </a:extLst>
          </p:cNvPr>
          <p:cNvCxnSpPr>
            <a:cxnSpLocks/>
          </p:cNvCxnSpPr>
          <p:nvPr/>
        </p:nvCxnSpPr>
        <p:spPr>
          <a:xfrm>
            <a:off x="3949392" y="3961508"/>
            <a:ext cx="668581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0193841-9C85-6E6C-61B9-7F235242FCAF}"/>
              </a:ext>
            </a:extLst>
          </p:cNvPr>
          <p:cNvSpPr txBox="1"/>
          <p:nvPr/>
        </p:nvSpPr>
        <p:spPr>
          <a:xfrm>
            <a:off x="4019513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06585"/>
                </a:solidFill>
              </a:rPr>
              <a:t>9</a:t>
            </a:r>
            <a:endParaRPr lang="fr-FR" sz="1600" b="1" dirty="0">
              <a:solidFill>
                <a:srgbClr val="106585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38756A-F70E-CAAF-084B-A890CBFB3A24}"/>
              </a:ext>
            </a:extLst>
          </p:cNvPr>
          <p:cNvSpPr txBox="1"/>
          <p:nvPr/>
        </p:nvSpPr>
        <p:spPr>
          <a:xfrm>
            <a:off x="5247180" y="3140933"/>
            <a:ext cx="1652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5</a:t>
            </a:r>
            <a:endParaRPr lang="fr-FR" sz="1200" b="1" dirty="0">
              <a:solidFill>
                <a:srgbClr val="106585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2EE921-D44B-FED9-8B5B-268185B7D605}"/>
              </a:ext>
            </a:extLst>
          </p:cNvPr>
          <p:cNvCxnSpPr>
            <a:cxnSpLocks/>
          </p:cNvCxnSpPr>
          <p:nvPr/>
        </p:nvCxnSpPr>
        <p:spPr>
          <a:xfrm>
            <a:off x="5177059" y="3961508"/>
            <a:ext cx="668581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B847DAA-4C49-D7AF-D05F-229645B86E7D}"/>
              </a:ext>
            </a:extLst>
          </p:cNvPr>
          <p:cNvSpPr txBox="1"/>
          <p:nvPr/>
        </p:nvSpPr>
        <p:spPr>
          <a:xfrm>
            <a:off x="5247180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06585"/>
                </a:solidFill>
              </a:rPr>
              <a:t>9</a:t>
            </a:r>
            <a:endParaRPr lang="fr-FR" sz="1600" b="1" dirty="0">
              <a:solidFill>
                <a:srgbClr val="106585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9667E8-F95C-09A6-B761-2115E39502C8}"/>
              </a:ext>
            </a:extLst>
          </p:cNvPr>
          <p:cNvSpPr txBox="1"/>
          <p:nvPr/>
        </p:nvSpPr>
        <p:spPr>
          <a:xfrm>
            <a:off x="3396168" y="3569173"/>
            <a:ext cx="42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9DD137-1E0E-B569-6E22-53AB70A483A7}"/>
              </a:ext>
            </a:extLst>
          </p:cNvPr>
          <p:cNvSpPr txBox="1"/>
          <p:nvPr/>
        </p:nvSpPr>
        <p:spPr>
          <a:xfrm>
            <a:off x="4656902" y="3569173"/>
            <a:ext cx="42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19917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D54FF-6831-E7B2-4DF8-A060DD819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A351BA7-30E8-00DB-CB14-6E453DCA3B1A}"/>
              </a:ext>
            </a:extLst>
          </p:cNvPr>
          <p:cNvSpPr txBox="1"/>
          <p:nvPr/>
        </p:nvSpPr>
        <p:spPr>
          <a:xfrm>
            <a:off x="650681" y="92634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نكتب العدد كتابة مختلطة. اكتبوا على الألواح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9282EA-0415-758A-1F43-829F46B4E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02A1AA-A986-C5B0-185A-721FA43FD0AC}"/>
              </a:ext>
            </a:extLst>
          </p:cNvPr>
          <p:cNvGrpSpPr/>
          <p:nvPr/>
        </p:nvGrpSpPr>
        <p:grpSpPr>
          <a:xfrm>
            <a:off x="6083122" y="2039370"/>
            <a:ext cx="2187149" cy="442469"/>
            <a:chOff x="6267450" y="2015326"/>
            <a:chExt cx="2187149" cy="442469"/>
          </a:xfrm>
          <a:solidFill>
            <a:schemeClr val="bg1">
              <a:lumMod val="75000"/>
            </a:schemeClr>
          </a:solidFill>
        </p:grpSpPr>
        <p:sp>
          <p:nvSpPr>
            <p:cNvPr id="6" name="Rectangle : coins arrondis 13">
              <a:extLst>
                <a:ext uri="{FF2B5EF4-FFF2-40B4-BE49-F238E27FC236}">
                  <a16:creationId xmlns:a16="http://schemas.microsoft.com/office/drawing/2014/main" id="{D2FE87A7-889D-A111-0053-D9EC4700C8D6}"/>
                </a:ext>
              </a:extLst>
            </p:cNvPr>
            <p:cNvSpPr/>
            <p:nvPr/>
          </p:nvSpPr>
          <p:spPr>
            <a:xfrm>
              <a:off x="6267450" y="2015326"/>
              <a:ext cx="173132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أجد المضاعف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19FA9D80-3570-9419-E37E-EB5257C5B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4202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76EC11-3967-790F-7B9D-1B228C205D2B}"/>
              </a:ext>
            </a:extLst>
          </p:cNvPr>
          <p:cNvGrpSpPr/>
          <p:nvPr/>
        </p:nvGrpSpPr>
        <p:grpSpPr>
          <a:xfrm>
            <a:off x="3731596" y="2039371"/>
            <a:ext cx="1917602" cy="442468"/>
            <a:chOff x="3942514" y="2015327"/>
            <a:chExt cx="1917602" cy="442468"/>
          </a:xfrm>
          <a:solidFill>
            <a:srgbClr val="BFBFBF"/>
          </a:solidFill>
        </p:grpSpPr>
        <p:sp>
          <p:nvSpPr>
            <p:cNvPr id="9" name="Rectangle : coins arrondis 16">
              <a:extLst>
                <a:ext uri="{FF2B5EF4-FFF2-40B4-BE49-F238E27FC236}">
                  <a16:creationId xmlns:a16="http://schemas.microsoft.com/office/drawing/2014/main" id="{A7B9CFBA-A87B-0B86-BFC0-96FF7E239057}"/>
                </a:ext>
              </a:extLst>
            </p:cNvPr>
            <p:cNvSpPr/>
            <p:nvPr/>
          </p:nvSpPr>
          <p:spPr>
            <a:xfrm>
              <a:off x="3942514" y="2015327"/>
              <a:ext cx="1466851" cy="4001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أفكك العدد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4224CA81-C1A2-B89E-EF59-DA028DD327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9719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D81E0F-6E29-C0C8-523E-5B2204E2EC64}"/>
              </a:ext>
            </a:extLst>
          </p:cNvPr>
          <p:cNvGrpSpPr/>
          <p:nvPr/>
        </p:nvGrpSpPr>
        <p:grpSpPr>
          <a:xfrm>
            <a:off x="723511" y="2037299"/>
            <a:ext cx="2574162" cy="442468"/>
            <a:chOff x="907839" y="2013255"/>
            <a:chExt cx="2574162" cy="442468"/>
          </a:xfrm>
          <a:solidFill>
            <a:srgbClr val="104862"/>
          </a:solidFill>
        </p:grpSpPr>
        <p:sp>
          <p:nvSpPr>
            <p:cNvPr id="20" name="Rectangle : coins arrondis 1">
              <a:extLst>
                <a:ext uri="{FF2B5EF4-FFF2-40B4-BE49-F238E27FC236}">
                  <a16:creationId xmlns:a16="http://schemas.microsoft.com/office/drawing/2014/main" id="{A8AEA972-D161-EDA3-BF1D-2E564A63B639}"/>
                </a:ext>
              </a:extLst>
            </p:cNvPr>
            <p:cNvSpPr/>
            <p:nvPr/>
          </p:nvSpPr>
          <p:spPr>
            <a:xfrm>
              <a:off x="907839" y="2013255"/>
              <a:ext cx="2123412" cy="4001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كتابة مختلطة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6FAC8D6B-F3BF-A537-9688-DB1424C7F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604" y="2015326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3</a:t>
              </a:r>
              <a:endParaRPr lang="fr-MA" sz="2400" b="1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D0E3833-351F-F33D-8E1D-C83BE0B74808}"/>
              </a:ext>
            </a:extLst>
          </p:cNvPr>
          <p:cNvSpPr txBox="1"/>
          <p:nvPr/>
        </p:nvSpPr>
        <p:spPr>
          <a:xfrm>
            <a:off x="2563569" y="3140933"/>
            <a:ext cx="1652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23</a:t>
            </a:r>
            <a:endParaRPr lang="fr-FR" sz="1200" b="1" dirty="0">
              <a:solidFill>
                <a:srgbClr val="106585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5DCAD1-6042-1917-0EC7-E483581C99C9}"/>
              </a:ext>
            </a:extLst>
          </p:cNvPr>
          <p:cNvCxnSpPr>
            <a:cxnSpLocks/>
          </p:cNvCxnSpPr>
          <p:nvPr/>
        </p:nvCxnSpPr>
        <p:spPr>
          <a:xfrm>
            <a:off x="2637059" y="3961508"/>
            <a:ext cx="668581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F987E8-19A5-A572-8BA8-B3C97A389FB5}"/>
              </a:ext>
            </a:extLst>
          </p:cNvPr>
          <p:cNvSpPr txBox="1"/>
          <p:nvPr/>
        </p:nvSpPr>
        <p:spPr>
          <a:xfrm>
            <a:off x="2707180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06585"/>
                </a:solidFill>
              </a:rPr>
              <a:t>9</a:t>
            </a:r>
            <a:endParaRPr lang="fr-FR" sz="1600" b="1" dirty="0">
              <a:solidFill>
                <a:srgbClr val="106585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29F473-3546-9179-5598-01B3EFFB0B08}"/>
              </a:ext>
            </a:extLst>
          </p:cNvPr>
          <p:cNvSpPr txBox="1"/>
          <p:nvPr/>
        </p:nvSpPr>
        <p:spPr>
          <a:xfrm>
            <a:off x="3875902" y="3140933"/>
            <a:ext cx="1652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18</a:t>
            </a:r>
            <a:endParaRPr lang="fr-FR" sz="1200" b="1" dirty="0">
              <a:solidFill>
                <a:srgbClr val="106585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6FE7FA-63D5-BCBD-46A2-B1A06F837AD8}"/>
              </a:ext>
            </a:extLst>
          </p:cNvPr>
          <p:cNvCxnSpPr>
            <a:cxnSpLocks/>
          </p:cNvCxnSpPr>
          <p:nvPr/>
        </p:nvCxnSpPr>
        <p:spPr>
          <a:xfrm>
            <a:off x="3949392" y="3961508"/>
            <a:ext cx="668581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ABF652C-854D-F693-B9C8-2FFE6BB384CC}"/>
              </a:ext>
            </a:extLst>
          </p:cNvPr>
          <p:cNvSpPr txBox="1"/>
          <p:nvPr/>
        </p:nvSpPr>
        <p:spPr>
          <a:xfrm>
            <a:off x="4019513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06585"/>
                </a:solidFill>
              </a:rPr>
              <a:t>9</a:t>
            </a:r>
            <a:endParaRPr lang="fr-FR" sz="1600" b="1" dirty="0">
              <a:solidFill>
                <a:srgbClr val="106585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46A487-BD1E-B624-635B-A11622B21463}"/>
              </a:ext>
            </a:extLst>
          </p:cNvPr>
          <p:cNvSpPr txBox="1"/>
          <p:nvPr/>
        </p:nvSpPr>
        <p:spPr>
          <a:xfrm>
            <a:off x="5247180" y="3140933"/>
            <a:ext cx="1652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5</a:t>
            </a:r>
            <a:endParaRPr lang="fr-FR" sz="1200" b="1" dirty="0">
              <a:solidFill>
                <a:srgbClr val="106585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824975-6566-815D-9145-C345EF1C0CAF}"/>
              </a:ext>
            </a:extLst>
          </p:cNvPr>
          <p:cNvCxnSpPr>
            <a:cxnSpLocks/>
          </p:cNvCxnSpPr>
          <p:nvPr/>
        </p:nvCxnSpPr>
        <p:spPr>
          <a:xfrm>
            <a:off x="5177059" y="3961508"/>
            <a:ext cx="668581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3ACAA27-9D76-2A90-3482-D7878B0EA841}"/>
              </a:ext>
            </a:extLst>
          </p:cNvPr>
          <p:cNvSpPr txBox="1"/>
          <p:nvPr/>
        </p:nvSpPr>
        <p:spPr>
          <a:xfrm>
            <a:off x="5247180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06585"/>
                </a:solidFill>
              </a:rPr>
              <a:t>9</a:t>
            </a:r>
            <a:endParaRPr lang="fr-FR" sz="1600" b="1" dirty="0">
              <a:solidFill>
                <a:srgbClr val="106585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BCC921-F8C8-8EE4-5A19-9B58EF507EC0}"/>
              </a:ext>
            </a:extLst>
          </p:cNvPr>
          <p:cNvSpPr txBox="1"/>
          <p:nvPr/>
        </p:nvSpPr>
        <p:spPr>
          <a:xfrm>
            <a:off x="3396168" y="3569173"/>
            <a:ext cx="42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0FC72A-746A-7360-2411-DB306CE7330E}"/>
              </a:ext>
            </a:extLst>
          </p:cNvPr>
          <p:cNvSpPr txBox="1"/>
          <p:nvPr/>
        </p:nvSpPr>
        <p:spPr>
          <a:xfrm>
            <a:off x="4656902" y="3569173"/>
            <a:ext cx="42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98791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الكسور العشرية 1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الكسور العشرية 2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29" y="2704348"/>
            <a:ext cx="3938021" cy="940822"/>
          </a:xfrm>
          <a:prstGeom prst="rect">
            <a:avLst/>
          </a:prstGeom>
        </p:spPr>
      </p:pic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8704" y="247105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585963" y="2848036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الكتابة المختلطة للكسور المركبة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31EB9-271C-A8AF-7F9C-E8F67CA73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6B370D9-51B2-E526-F21D-B053412844EF}"/>
              </a:ext>
            </a:extLst>
          </p:cNvPr>
          <p:cNvSpPr txBox="1"/>
          <p:nvPr/>
        </p:nvSpPr>
        <p:spPr>
          <a:xfrm>
            <a:off x="1260964" y="901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4F61D9F-CDBF-0CE2-34CE-32801286A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7F4C3C-E2A5-8EE5-68FB-5A721D95D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25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407A3-5270-11DA-2B62-F48E0BBFC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1447D79-83EF-1161-CD73-984CD6F07205}"/>
              </a:ext>
            </a:extLst>
          </p:cNvPr>
          <p:cNvSpPr txBox="1"/>
          <p:nvPr/>
        </p:nvSpPr>
        <p:spPr>
          <a:xfrm>
            <a:off x="707312" y="9122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إلى السبورة ليشرح لنا الخطوة الثانية؟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9AF879-57D7-EA7A-9CDF-488BD23DAA52}"/>
              </a:ext>
            </a:extLst>
          </p:cNvPr>
          <p:cNvGrpSpPr/>
          <p:nvPr/>
        </p:nvGrpSpPr>
        <p:grpSpPr>
          <a:xfrm>
            <a:off x="6083122" y="2039370"/>
            <a:ext cx="2187149" cy="442469"/>
            <a:chOff x="6267450" y="2015326"/>
            <a:chExt cx="2187149" cy="442469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13">
              <a:extLst>
                <a:ext uri="{FF2B5EF4-FFF2-40B4-BE49-F238E27FC236}">
                  <a16:creationId xmlns:a16="http://schemas.microsoft.com/office/drawing/2014/main" id="{023092DA-8624-58CF-C6AF-0C578FD5A9CC}"/>
                </a:ext>
              </a:extLst>
            </p:cNvPr>
            <p:cNvSpPr/>
            <p:nvPr/>
          </p:nvSpPr>
          <p:spPr>
            <a:xfrm>
              <a:off x="6267450" y="2015326"/>
              <a:ext cx="1731320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أجد المضاعف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BD73BE35-E0B1-5F80-D4A1-0EB038CDA1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4202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578E04-1078-E6DC-F457-01F53D6C24BD}"/>
              </a:ext>
            </a:extLst>
          </p:cNvPr>
          <p:cNvGrpSpPr/>
          <p:nvPr/>
        </p:nvGrpSpPr>
        <p:grpSpPr>
          <a:xfrm>
            <a:off x="3731596" y="2039371"/>
            <a:ext cx="1917602" cy="442468"/>
            <a:chOff x="3942514" y="2015327"/>
            <a:chExt cx="1917602" cy="442468"/>
          </a:xfrm>
          <a:solidFill>
            <a:srgbClr val="BFBFBF"/>
          </a:solidFill>
        </p:grpSpPr>
        <p:sp>
          <p:nvSpPr>
            <p:cNvPr id="7" name="Rectangle : coins arrondis 16">
              <a:extLst>
                <a:ext uri="{FF2B5EF4-FFF2-40B4-BE49-F238E27FC236}">
                  <a16:creationId xmlns:a16="http://schemas.microsoft.com/office/drawing/2014/main" id="{37C16EC2-A0B5-9864-7896-F1E7D6C98DF1}"/>
                </a:ext>
              </a:extLst>
            </p:cNvPr>
            <p:cNvSpPr/>
            <p:nvPr/>
          </p:nvSpPr>
          <p:spPr>
            <a:xfrm>
              <a:off x="3942514" y="2015327"/>
              <a:ext cx="1466851" cy="4001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أفكك العدد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E5CF00D3-B37B-872C-0BD0-99BDFD7FD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9719" y="2017398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240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110784-0286-84FE-DDB2-44D1F72CC602}"/>
              </a:ext>
            </a:extLst>
          </p:cNvPr>
          <p:cNvGrpSpPr/>
          <p:nvPr/>
        </p:nvGrpSpPr>
        <p:grpSpPr>
          <a:xfrm>
            <a:off x="723511" y="2037299"/>
            <a:ext cx="2574162" cy="442468"/>
            <a:chOff x="907839" y="2013255"/>
            <a:chExt cx="2574162" cy="442468"/>
          </a:xfrm>
          <a:solidFill>
            <a:srgbClr val="104862"/>
          </a:solidFill>
        </p:grpSpPr>
        <p:sp>
          <p:nvSpPr>
            <p:cNvPr id="19" name="Rectangle : coins arrondis 1">
              <a:extLst>
                <a:ext uri="{FF2B5EF4-FFF2-40B4-BE49-F238E27FC236}">
                  <a16:creationId xmlns:a16="http://schemas.microsoft.com/office/drawing/2014/main" id="{8DF16158-4044-719B-4D87-EB0BC2C2E2A7}"/>
                </a:ext>
              </a:extLst>
            </p:cNvPr>
            <p:cNvSpPr/>
            <p:nvPr/>
          </p:nvSpPr>
          <p:spPr>
            <a:xfrm>
              <a:off x="907839" y="2013255"/>
              <a:ext cx="2123412" cy="4001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كتابة مختلطة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87749E15-EF4F-B5C7-8FC7-77EE4BB197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1604" y="2015326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3</a:t>
              </a:r>
              <a:endParaRPr lang="fr-MA" sz="2400" b="1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CC219D6-8E60-63CD-0340-5865C253DD7B}"/>
              </a:ext>
            </a:extLst>
          </p:cNvPr>
          <p:cNvSpPr txBox="1"/>
          <p:nvPr/>
        </p:nvSpPr>
        <p:spPr>
          <a:xfrm>
            <a:off x="2116308" y="3140933"/>
            <a:ext cx="1652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23</a:t>
            </a:r>
            <a:endParaRPr lang="fr-FR" sz="1200" b="1" dirty="0">
              <a:solidFill>
                <a:srgbClr val="106585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20F574-3222-32CA-19A2-5F6A463EDAC9}"/>
              </a:ext>
            </a:extLst>
          </p:cNvPr>
          <p:cNvCxnSpPr>
            <a:cxnSpLocks/>
          </p:cNvCxnSpPr>
          <p:nvPr/>
        </p:nvCxnSpPr>
        <p:spPr>
          <a:xfrm>
            <a:off x="2189798" y="3961508"/>
            <a:ext cx="668581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130218-FD47-F591-BA7A-E01384E97B8D}"/>
              </a:ext>
            </a:extLst>
          </p:cNvPr>
          <p:cNvSpPr txBox="1"/>
          <p:nvPr/>
        </p:nvSpPr>
        <p:spPr>
          <a:xfrm>
            <a:off x="2259919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06585"/>
                </a:solidFill>
              </a:rPr>
              <a:t>9</a:t>
            </a:r>
            <a:endParaRPr lang="fr-FR" sz="1600" b="1" dirty="0">
              <a:solidFill>
                <a:srgbClr val="1065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F6E973-3020-2F5F-CF98-1DB84AE37CF4}"/>
              </a:ext>
            </a:extLst>
          </p:cNvPr>
          <p:cNvSpPr txBox="1"/>
          <p:nvPr/>
        </p:nvSpPr>
        <p:spPr>
          <a:xfrm>
            <a:off x="3428642" y="3140933"/>
            <a:ext cx="78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18</a:t>
            </a:r>
            <a:endParaRPr lang="fr-FR" sz="1200" b="1" dirty="0">
              <a:solidFill>
                <a:srgbClr val="106585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2C29A1-9102-2F53-5653-24CD46B648BF}"/>
              </a:ext>
            </a:extLst>
          </p:cNvPr>
          <p:cNvCxnSpPr>
            <a:cxnSpLocks/>
          </p:cNvCxnSpPr>
          <p:nvPr/>
        </p:nvCxnSpPr>
        <p:spPr>
          <a:xfrm>
            <a:off x="3502131" y="3961508"/>
            <a:ext cx="668581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F78DB2B-D9CC-0FA5-CAA3-C6AB1318D5C9}"/>
              </a:ext>
            </a:extLst>
          </p:cNvPr>
          <p:cNvSpPr txBox="1"/>
          <p:nvPr/>
        </p:nvSpPr>
        <p:spPr>
          <a:xfrm>
            <a:off x="3572252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06585"/>
                </a:solidFill>
              </a:rPr>
              <a:t>9</a:t>
            </a:r>
            <a:endParaRPr lang="fr-FR" sz="1600" b="1" dirty="0">
              <a:solidFill>
                <a:srgbClr val="106585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9651B-E9DA-CDC4-F09E-8F404FFF316E}"/>
              </a:ext>
            </a:extLst>
          </p:cNvPr>
          <p:cNvSpPr txBox="1"/>
          <p:nvPr/>
        </p:nvSpPr>
        <p:spPr>
          <a:xfrm>
            <a:off x="4799920" y="3140933"/>
            <a:ext cx="598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5</a:t>
            </a:r>
            <a:endParaRPr lang="fr-FR" sz="1200" b="1" dirty="0">
              <a:solidFill>
                <a:srgbClr val="106585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FF68B3B-B4ED-F9C8-3C96-F8584F75EB35}"/>
              </a:ext>
            </a:extLst>
          </p:cNvPr>
          <p:cNvCxnSpPr>
            <a:cxnSpLocks/>
          </p:cNvCxnSpPr>
          <p:nvPr/>
        </p:nvCxnSpPr>
        <p:spPr>
          <a:xfrm>
            <a:off x="4729798" y="3961508"/>
            <a:ext cx="668581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F30037E-DFAA-2FD6-E387-292919F37803}"/>
              </a:ext>
            </a:extLst>
          </p:cNvPr>
          <p:cNvSpPr txBox="1"/>
          <p:nvPr/>
        </p:nvSpPr>
        <p:spPr>
          <a:xfrm>
            <a:off x="4799919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06585"/>
                </a:solidFill>
              </a:rPr>
              <a:t>9</a:t>
            </a:r>
            <a:endParaRPr lang="fr-FR" sz="1600" b="1" dirty="0">
              <a:solidFill>
                <a:srgbClr val="106585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D16E3F-10E0-E18F-858B-96FB130656EB}"/>
              </a:ext>
            </a:extLst>
          </p:cNvPr>
          <p:cNvSpPr txBox="1"/>
          <p:nvPr/>
        </p:nvSpPr>
        <p:spPr>
          <a:xfrm>
            <a:off x="2948907" y="3569173"/>
            <a:ext cx="42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20623F-C2CB-7534-1CF8-034969B39A1C}"/>
              </a:ext>
            </a:extLst>
          </p:cNvPr>
          <p:cNvSpPr txBox="1"/>
          <p:nvPr/>
        </p:nvSpPr>
        <p:spPr>
          <a:xfrm>
            <a:off x="4209641" y="3569173"/>
            <a:ext cx="42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84F193-8864-9FC4-3440-C0773A7FB6B8}"/>
              </a:ext>
            </a:extLst>
          </p:cNvPr>
          <p:cNvSpPr txBox="1"/>
          <p:nvPr/>
        </p:nvSpPr>
        <p:spPr>
          <a:xfrm>
            <a:off x="6420878" y="3140933"/>
            <a:ext cx="598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5</a:t>
            </a:r>
            <a:endParaRPr lang="fr-FR" sz="1200" b="1" dirty="0">
              <a:solidFill>
                <a:srgbClr val="106585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47D4EA-CFB5-6CF0-E96D-0EECCE4E8008}"/>
              </a:ext>
            </a:extLst>
          </p:cNvPr>
          <p:cNvCxnSpPr>
            <a:cxnSpLocks/>
          </p:cNvCxnSpPr>
          <p:nvPr/>
        </p:nvCxnSpPr>
        <p:spPr>
          <a:xfrm>
            <a:off x="6350756" y="3961508"/>
            <a:ext cx="668581" cy="0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8904DE0-46E7-9B65-75D0-A6E90824E468}"/>
              </a:ext>
            </a:extLst>
          </p:cNvPr>
          <p:cNvSpPr txBox="1"/>
          <p:nvPr/>
        </p:nvSpPr>
        <p:spPr>
          <a:xfrm>
            <a:off x="6420877" y="3972337"/>
            <a:ext cx="74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106585"/>
                </a:solidFill>
              </a:rPr>
              <a:t>9</a:t>
            </a:r>
            <a:endParaRPr lang="fr-FR" sz="1600" b="1" dirty="0">
              <a:solidFill>
                <a:srgbClr val="106585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1D53EF-C838-2AF2-8F35-D042E835C4B9}"/>
              </a:ext>
            </a:extLst>
          </p:cNvPr>
          <p:cNvSpPr txBox="1"/>
          <p:nvPr/>
        </p:nvSpPr>
        <p:spPr>
          <a:xfrm>
            <a:off x="5518147" y="3569173"/>
            <a:ext cx="42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106585"/>
                </a:solidFill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CC617D-C247-624C-8B00-320B43849A68}"/>
              </a:ext>
            </a:extLst>
          </p:cNvPr>
          <p:cNvSpPr txBox="1"/>
          <p:nvPr/>
        </p:nvSpPr>
        <p:spPr>
          <a:xfrm>
            <a:off x="5873177" y="3484179"/>
            <a:ext cx="598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</a:rPr>
              <a:t>2</a:t>
            </a:r>
            <a:endParaRPr lang="fr-FR" sz="1200" b="1" dirty="0">
              <a:solidFill>
                <a:srgbClr val="C00000"/>
              </a:solidFill>
            </a:endParaRPr>
          </a:p>
        </p:txBody>
      </p:sp>
      <p:pic>
        <p:nvPicPr>
          <p:cNvPr id="37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D24AE24-2983-451F-C00D-699C98A72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648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9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FAA7EAE-C89D-CB76-EF33-C9DCC4D84B6D}"/>
              </a:ext>
            </a:extLst>
          </p:cNvPr>
          <p:cNvSpPr txBox="1"/>
          <p:nvPr/>
        </p:nvSpPr>
        <p:spPr>
          <a:xfrm>
            <a:off x="742949" y="9380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الألواح؛ اكتبوا العدد الكسري المركب على شكل كتابة مختلطة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2117DA-01BA-DC3C-E94C-269F9064E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090F73-720B-8388-3915-A8E6DC10E4E9}"/>
              </a:ext>
            </a:extLst>
          </p:cNvPr>
          <p:cNvGrpSpPr/>
          <p:nvPr/>
        </p:nvGrpSpPr>
        <p:grpSpPr>
          <a:xfrm>
            <a:off x="3968162" y="2756891"/>
            <a:ext cx="1764266" cy="2031326"/>
            <a:chOff x="3942514" y="3055065"/>
            <a:chExt cx="1764266" cy="20313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78F885-64FF-47B6-92DA-866EEBA14F38}"/>
                </a:ext>
              </a:extLst>
            </p:cNvPr>
            <p:cNvSpPr txBox="1"/>
            <p:nvPr/>
          </p:nvSpPr>
          <p:spPr>
            <a:xfrm>
              <a:off x="4054549" y="3055065"/>
              <a:ext cx="16522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46</a:t>
              </a:r>
              <a:endParaRPr lang="fr-FR" b="1" dirty="0">
                <a:solidFill>
                  <a:srgbClr val="106585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CFBBE18-C7F5-C882-DA20-9F496B606732}"/>
                </a:ext>
              </a:extLst>
            </p:cNvPr>
            <p:cNvCxnSpPr/>
            <p:nvPr/>
          </p:nvCxnSpPr>
          <p:spPr>
            <a:xfrm>
              <a:off x="3942514" y="4070728"/>
              <a:ext cx="1279726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DEEA1A-6CC6-AE25-1EC0-8D50B55F8A6E}"/>
                </a:ext>
              </a:extLst>
            </p:cNvPr>
            <p:cNvSpPr txBox="1"/>
            <p:nvPr/>
          </p:nvSpPr>
          <p:spPr>
            <a:xfrm>
              <a:off x="4068062" y="4070728"/>
              <a:ext cx="10286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rgbClr val="106585"/>
                  </a:solidFill>
                </a:rPr>
                <a:t>11</a:t>
              </a:r>
              <a:endParaRPr lang="fr-FR" b="1" dirty="0">
                <a:solidFill>
                  <a:srgbClr val="10658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3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19E1A-20CA-7929-2082-F9E0FBF5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28FA0F4-F44C-4011-EC00-36060510A912}"/>
              </a:ext>
            </a:extLst>
          </p:cNvPr>
          <p:cNvSpPr txBox="1"/>
          <p:nvPr/>
        </p:nvSpPr>
        <p:spPr>
          <a:xfrm>
            <a:off x="1260964" y="91364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D9F24C-ECE8-6684-BFBA-118EE41C9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E97DAC8-89DF-C073-AA85-2CCE6B69C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48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6BE30D7-0AEE-0AF5-E623-C5E4F17B6DEB}"/>
              </a:ext>
            </a:extLst>
          </p:cNvPr>
          <p:cNvSpPr txBox="1"/>
          <p:nvPr/>
        </p:nvSpPr>
        <p:spPr>
          <a:xfrm>
            <a:off x="730250" y="92634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الخطوات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D58B7B-9D2C-C437-4A46-308EC80D7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8AB4D87-6D12-E2B6-296E-04356BD6B486}"/>
              </a:ext>
            </a:extLst>
          </p:cNvPr>
          <p:cNvGrpSpPr/>
          <p:nvPr/>
        </p:nvGrpSpPr>
        <p:grpSpPr>
          <a:xfrm>
            <a:off x="1966437" y="3140933"/>
            <a:ext cx="5211126" cy="1671787"/>
            <a:chOff x="2563569" y="3140933"/>
            <a:chExt cx="5211126" cy="16717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B10DE5-9936-A09A-D236-E58E1FC35238}"/>
                </a:ext>
              </a:extLst>
            </p:cNvPr>
            <p:cNvSpPr txBox="1"/>
            <p:nvPr/>
          </p:nvSpPr>
          <p:spPr>
            <a:xfrm>
              <a:off x="2563569" y="3140933"/>
              <a:ext cx="16522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46</a:t>
              </a:r>
              <a:endParaRPr lang="fr-FR" sz="1200" b="1" dirty="0">
                <a:solidFill>
                  <a:srgbClr val="106585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8DD9462-5968-84B3-072E-CE4DC4B339FF}"/>
                </a:ext>
              </a:extLst>
            </p:cNvPr>
            <p:cNvCxnSpPr>
              <a:cxnSpLocks/>
            </p:cNvCxnSpPr>
            <p:nvPr/>
          </p:nvCxnSpPr>
          <p:spPr>
            <a:xfrm>
              <a:off x="2637059" y="3961508"/>
              <a:ext cx="668581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FF2B13-0E72-A6AA-8ECB-0B1BD8903741}"/>
                </a:ext>
              </a:extLst>
            </p:cNvPr>
            <p:cNvSpPr txBox="1"/>
            <p:nvPr/>
          </p:nvSpPr>
          <p:spPr>
            <a:xfrm>
              <a:off x="2567965" y="3981723"/>
              <a:ext cx="9065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b="1" dirty="0">
                  <a:solidFill>
                    <a:srgbClr val="106585"/>
                  </a:solidFill>
                </a:rPr>
                <a:t>11</a:t>
              </a:r>
              <a:endParaRPr lang="fr-FR" sz="1600" b="1" dirty="0">
                <a:solidFill>
                  <a:srgbClr val="106585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4B1516-A012-2B95-2A06-5BBD15E17DB2}"/>
                </a:ext>
              </a:extLst>
            </p:cNvPr>
            <p:cNvSpPr txBox="1"/>
            <p:nvPr/>
          </p:nvSpPr>
          <p:spPr>
            <a:xfrm>
              <a:off x="3875903" y="3140933"/>
              <a:ext cx="781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44</a:t>
              </a:r>
              <a:endParaRPr lang="fr-FR" sz="1200" b="1" dirty="0">
                <a:solidFill>
                  <a:srgbClr val="106585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05AAE3A-4C2B-7F6E-A615-A1A3B072644A}"/>
                </a:ext>
              </a:extLst>
            </p:cNvPr>
            <p:cNvCxnSpPr>
              <a:cxnSpLocks/>
            </p:cNvCxnSpPr>
            <p:nvPr/>
          </p:nvCxnSpPr>
          <p:spPr>
            <a:xfrm>
              <a:off x="3949392" y="3961508"/>
              <a:ext cx="668581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206195-AF6B-89D2-CD41-141D6B6584A7}"/>
                </a:ext>
              </a:extLst>
            </p:cNvPr>
            <p:cNvSpPr txBox="1"/>
            <p:nvPr/>
          </p:nvSpPr>
          <p:spPr>
            <a:xfrm>
              <a:off x="3891994" y="3981723"/>
              <a:ext cx="894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b="1" dirty="0">
                  <a:solidFill>
                    <a:srgbClr val="106585"/>
                  </a:solidFill>
                </a:rPr>
                <a:t>11</a:t>
              </a:r>
              <a:endParaRPr lang="fr-FR" sz="1600" b="1" dirty="0">
                <a:solidFill>
                  <a:srgbClr val="106585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D87AA8-5BF9-6B0F-133F-A109F817EA11}"/>
                </a:ext>
              </a:extLst>
            </p:cNvPr>
            <p:cNvSpPr txBox="1"/>
            <p:nvPr/>
          </p:nvSpPr>
          <p:spPr>
            <a:xfrm>
              <a:off x="5247181" y="3140933"/>
              <a:ext cx="5984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2</a:t>
              </a:r>
              <a:endParaRPr lang="fr-FR" sz="1200" b="1" dirty="0">
                <a:solidFill>
                  <a:srgbClr val="106585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B231D6-4F68-8ED0-F65D-B943325BE58C}"/>
                </a:ext>
              </a:extLst>
            </p:cNvPr>
            <p:cNvCxnSpPr>
              <a:cxnSpLocks/>
            </p:cNvCxnSpPr>
            <p:nvPr/>
          </p:nvCxnSpPr>
          <p:spPr>
            <a:xfrm>
              <a:off x="5177059" y="3961508"/>
              <a:ext cx="668581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7A2DF2-9083-6964-889D-596D8C2CA81B}"/>
                </a:ext>
              </a:extLst>
            </p:cNvPr>
            <p:cNvSpPr txBox="1"/>
            <p:nvPr/>
          </p:nvSpPr>
          <p:spPr>
            <a:xfrm>
              <a:off x="5127606" y="3981723"/>
              <a:ext cx="9065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b="1" dirty="0">
                  <a:solidFill>
                    <a:srgbClr val="106585"/>
                  </a:solidFill>
                </a:rPr>
                <a:t>11</a:t>
              </a:r>
              <a:endParaRPr lang="fr-FR" sz="1600" b="1" dirty="0">
                <a:solidFill>
                  <a:srgbClr val="106585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015A85-8B62-6912-BA93-E943CAC3E50B}"/>
                </a:ext>
              </a:extLst>
            </p:cNvPr>
            <p:cNvSpPr txBox="1"/>
            <p:nvPr/>
          </p:nvSpPr>
          <p:spPr>
            <a:xfrm>
              <a:off x="3396168" y="3569173"/>
              <a:ext cx="4281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996606-38F6-FAC2-4115-F5574729C22A}"/>
                </a:ext>
              </a:extLst>
            </p:cNvPr>
            <p:cNvSpPr txBox="1"/>
            <p:nvPr/>
          </p:nvSpPr>
          <p:spPr>
            <a:xfrm>
              <a:off x="4656902" y="3569173"/>
              <a:ext cx="4281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37C55B-447C-257F-E4F5-AC19DAB7FB26}"/>
                </a:ext>
              </a:extLst>
            </p:cNvPr>
            <p:cNvSpPr txBox="1"/>
            <p:nvPr/>
          </p:nvSpPr>
          <p:spPr>
            <a:xfrm>
              <a:off x="7022186" y="3140933"/>
              <a:ext cx="5984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2</a:t>
              </a:r>
              <a:endParaRPr lang="fr-FR" sz="1200" b="1" dirty="0">
                <a:solidFill>
                  <a:srgbClr val="106585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2E9E38-0BF7-5F14-AE94-DEE6F660593F}"/>
                </a:ext>
              </a:extLst>
            </p:cNvPr>
            <p:cNvCxnSpPr>
              <a:cxnSpLocks/>
            </p:cNvCxnSpPr>
            <p:nvPr/>
          </p:nvCxnSpPr>
          <p:spPr>
            <a:xfrm>
              <a:off x="6904563" y="3961508"/>
              <a:ext cx="668581" cy="0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7E3DBB-523F-6A03-16D1-8C8CCD02838A}"/>
                </a:ext>
              </a:extLst>
            </p:cNvPr>
            <p:cNvSpPr txBox="1"/>
            <p:nvPr/>
          </p:nvSpPr>
          <p:spPr>
            <a:xfrm>
              <a:off x="6868138" y="3981723"/>
              <a:ext cx="9065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b="1" dirty="0">
                  <a:solidFill>
                    <a:srgbClr val="106585"/>
                  </a:solidFill>
                </a:rPr>
                <a:t>11</a:t>
              </a:r>
              <a:endParaRPr lang="fr-FR" sz="1600" b="1" dirty="0">
                <a:solidFill>
                  <a:srgbClr val="106585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34A276-F025-82C6-9C62-6501CC4161F9}"/>
                </a:ext>
              </a:extLst>
            </p:cNvPr>
            <p:cNvSpPr txBox="1"/>
            <p:nvPr/>
          </p:nvSpPr>
          <p:spPr>
            <a:xfrm>
              <a:off x="5965408" y="3569173"/>
              <a:ext cx="4281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106585"/>
                  </a:solidFill>
                </a:rPr>
                <a:t>=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AE54DB-9CB4-1EB1-247A-78FA44034856}"/>
                </a:ext>
              </a:extLst>
            </p:cNvPr>
            <p:cNvSpPr txBox="1"/>
            <p:nvPr/>
          </p:nvSpPr>
          <p:spPr>
            <a:xfrm>
              <a:off x="6363576" y="3474853"/>
              <a:ext cx="5984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solidFill>
                    <a:srgbClr val="C00000"/>
                  </a:solidFill>
                </a:rPr>
                <a:t>4</a:t>
              </a:r>
              <a:endParaRPr lang="fr-FR" sz="12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111849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04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34C47C0D-4FC8-0BDC-793E-250261857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61" y="941547"/>
            <a:ext cx="8874680" cy="5916453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91123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39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751279" y="2265346"/>
            <a:ext cx="2514600" cy="12671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79266" y="92634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C6FFFD-5D0E-E75C-A499-2C4BFC286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  <p:pic>
        <p:nvPicPr>
          <p:cNvPr id="10" name="Picture 9" descr="A math exercise book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61EC8E5C-4915-739B-A39C-02D60121F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0" y="2689383"/>
            <a:ext cx="5315282" cy="237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411455" y="104833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411455" y="78502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6AB280-CEEB-EDB3-3DB9-C1E75B855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BD75C9-7D46-C881-F7CD-BF4152496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627" y="2370961"/>
            <a:ext cx="4787116" cy="274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42F25CCE-3486-2107-21F9-037C4199E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0" y="1273262"/>
            <a:ext cx="8874680" cy="591645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197240" y="1071271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0" y="1363788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الكتابة المختلطة للكسور المركبة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19597" y="92634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522766D-A016-26D9-3A83-70C1E4FC6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07010"/>
            <a:ext cx="1008000" cy="100800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873F2A-FBBE-71F0-4CCA-382905D80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654" y="2273362"/>
            <a:ext cx="7330703" cy="320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4279" y="2831328"/>
            <a:ext cx="1974912" cy="2020072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816877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39 وأنجزوا النشاط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86FC4A-558D-1E3D-56E2-4DA7C29F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32410"/>
            <a:ext cx="1008000" cy="1008000"/>
          </a:xfrm>
          <a:prstGeom prst="ellipse">
            <a:avLst/>
          </a:prstGeom>
        </p:spPr>
      </p:pic>
      <p:pic>
        <p:nvPicPr>
          <p:cNvPr id="9" name="Picture 8" descr="A white paper with black text&#10;&#10;Description automatically generated">
            <a:extLst>
              <a:ext uri="{FF2B5EF4-FFF2-40B4-BE49-F238E27FC236}">
                <a16:creationId xmlns:a16="http://schemas.microsoft.com/office/drawing/2014/main" id="{052EF0BE-7AE9-29B6-B025-34A769B4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0" y="2683191"/>
            <a:ext cx="5937876" cy="231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78007" y="926068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C70549-747C-461D-54FD-55F119E93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32410"/>
            <a:ext cx="1008000" cy="1008000"/>
          </a:xfrm>
          <a:prstGeom prst="ellipse">
            <a:avLst/>
          </a:prstGeom>
        </p:spPr>
      </p:pic>
      <p:pic>
        <p:nvPicPr>
          <p:cNvPr id="15" name="Picture 14" descr="A math problem with numbers&#10;&#10;Description automatically generated">
            <a:extLst>
              <a:ext uri="{FF2B5EF4-FFF2-40B4-BE49-F238E27FC236}">
                <a16:creationId xmlns:a16="http://schemas.microsoft.com/office/drawing/2014/main" id="{0442BBC8-3220-10E6-F178-64F5E38A8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9" y="2717721"/>
            <a:ext cx="7711223" cy="29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9BD73B-5CCC-C241-1D7F-57D99E282C46}"/>
              </a:ext>
            </a:extLst>
          </p:cNvPr>
          <p:cNvGrpSpPr/>
          <p:nvPr/>
        </p:nvGrpSpPr>
        <p:grpSpPr>
          <a:xfrm>
            <a:off x="2656115" y="3065823"/>
            <a:ext cx="3473206" cy="726354"/>
            <a:chOff x="2611042" y="2436266"/>
            <a:chExt cx="3473206" cy="726354"/>
          </a:xfrm>
        </p:grpSpPr>
        <p:sp>
          <p:nvSpPr>
            <p:cNvPr id="5" name="Flowchart: Alternate Process 54">
              <a:extLst>
                <a:ext uri="{FF2B5EF4-FFF2-40B4-BE49-F238E27FC236}">
                  <a16:creationId xmlns:a16="http://schemas.microsoft.com/office/drawing/2014/main" id="{C965000E-4CF8-C955-4ADC-13D0005718CE}"/>
                </a:ext>
              </a:extLst>
            </p:cNvPr>
            <p:cNvSpPr/>
            <p:nvPr/>
          </p:nvSpPr>
          <p:spPr>
            <a:xfrm>
              <a:off x="2611042" y="2436266"/>
              <a:ext cx="3159262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C910D3F7-B68C-DC9E-57F2-53DD49C598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4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7005" y="816877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0B55FC-CEAC-9F0A-9C1B-3ABBA2B09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26060"/>
            <a:ext cx="1008000" cy="1008000"/>
          </a:xfrm>
          <a:prstGeom prst="ellipse">
            <a:avLst/>
          </a:prstGeom>
        </p:spPr>
      </p:pic>
      <p:pic>
        <p:nvPicPr>
          <p:cNvPr id="5" name="Picture 4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680009C9-2FF0-228F-6E33-BEE9C369A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978" y="893421"/>
            <a:ext cx="9375100" cy="625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1792" y="945394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C995BE6-F858-BDF7-5483-A140A8C6D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802" y="62606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929643" y="3853943"/>
            <a:ext cx="4915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kern="0" dirty="0">
                <a:solidFill>
                  <a:srgbClr val="266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أعدادا كسرية مركبة كتابة مختلطة</a:t>
            </a:r>
            <a:endParaRPr lang="fr-FR" sz="2400" b="1" kern="0" dirty="0">
              <a:solidFill>
                <a:srgbClr val="266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3" y="2239767"/>
            <a:ext cx="5072774" cy="2819009"/>
            <a:chOff x="2306078" y="2221113"/>
            <a:chExt cx="4675635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1187" y="3278918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78" y="3328298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8" y="3978355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83736" y="931676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2342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56776" y="90100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25D333-32C4-B113-1CEB-C8B70649E396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32122A-240C-A27A-0892-885C150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DF8C6F-CEEE-8D59-6F37-F0610DC568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6F98AD-DC26-F7C9-55C3-D33FA5F93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6269" y="612342"/>
            <a:ext cx="1008000" cy="1008000"/>
          </a:xfrm>
          <a:prstGeom prst="ellipse">
            <a:avLst/>
          </a:prstGeom>
        </p:spPr>
      </p:pic>
      <p:pic>
        <p:nvPicPr>
          <p:cNvPr id="8" name="Picture 7" descr="A screenshot of a math test&#10;&#10;Description automatically generated">
            <a:extLst>
              <a:ext uri="{FF2B5EF4-FFF2-40B4-BE49-F238E27FC236}">
                <a16:creationId xmlns:a16="http://schemas.microsoft.com/office/drawing/2014/main" id="{C5DA10E4-5F68-F14A-4EDE-280C40AE0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" y="2203956"/>
            <a:ext cx="7760099" cy="37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13311</TotalTime>
  <Words>707</Words>
  <Application>Microsoft Office PowerPoint</Application>
  <PresentationFormat>Affichage à l'écran (4:3)</PresentationFormat>
  <Paragraphs>262</Paragraphs>
  <Slides>47</Slides>
  <Notes>7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47</vt:i4>
      </vt:variant>
    </vt:vector>
  </HeadingPairs>
  <TitlesOfParts>
    <vt:vector size="58" baseType="lpstr">
      <vt:lpstr>DengXian</vt:lpstr>
      <vt:lpstr>Aptos</vt:lpstr>
      <vt:lpstr>Aptos Display</vt:lpstr>
      <vt:lpstr>Arial</vt:lpstr>
      <vt:lpstr>Calibri</vt:lpstr>
      <vt:lpstr>Cambria Math</vt:lpstr>
      <vt:lpstr>Dosis</vt:lpstr>
      <vt:lpstr>Effra CC Arbc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196</cp:revision>
  <cp:lastPrinted>2025-08-13T10:11:39Z</cp:lastPrinted>
  <dcterms:created xsi:type="dcterms:W3CDTF">2025-08-01T12:31:49Z</dcterms:created>
  <dcterms:modified xsi:type="dcterms:W3CDTF">2025-11-16T18:36:19Z</dcterms:modified>
</cp:coreProperties>
</file>