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4"/>
  </p:notesMasterIdLst>
  <p:handoutMasterIdLst>
    <p:handoutMasterId r:id="rId55"/>
  </p:handoutMasterIdLst>
  <p:sldIdLst>
    <p:sldId id="779" r:id="rId4"/>
    <p:sldId id="955" r:id="rId5"/>
    <p:sldId id="738" r:id="rId6"/>
    <p:sldId id="780" r:id="rId7"/>
    <p:sldId id="842" r:id="rId8"/>
    <p:sldId id="834" r:id="rId9"/>
    <p:sldId id="746" r:id="rId10"/>
    <p:sldId id="784" r:id="rId11"/>
    <p:sldId id="926" r:id="rId12"/>
    <p:sldId id="931" r:id="rId13"/>
    <p:sldId id="766" r:id="rId14"/>
    <p:sldId id="768" r:id="rId15"/>
    <p:sldId id="792" r:id="rId16"/>
    <p:sldId id="837" r:id="rId17"/>
    <p:sldId id="812" r:id="rId18"/>
    <p:sldId id="833" r:id="rId19"/>
    <p:sldId id="832" r:id="rId20"/>
    <p:sldId id="984" r:id="rId21"/>
    <p:sldId id="777" r:id="rId22"/>
    <p:sldId id="740" r:id="rId23"/>
    <p:sldId id="961" r:id="rId24"/>
    <p:sldId id="957" r:id="rId25"/>
    <p:sldId id="753" r:id="rId26"/>
    <p:sldId id="814" r:id="rId27"/>
    <p:sldId id="962" r:id="rId28"/>
    <p:sldId id="958" r:id="rId29"/>
    <p:sldId id="752" r:id="rId30"/>
    <p:sldId id="979" r:id="rId31"/>
    <p:sldId id="980" r:id="rId32"/>
    <p:sldId id="981" r:id="rId33"/>
    <p:sldId id="982" r:id="rId34"/>
    <p:sldId id="986" r:id="rId35"/>
    <p:sldId id="987" r:id="rId36"/>
    <p:sldId id="988" r:id="rId37"/>
    <p:sldId id="908" r:id="rId38"/>
    <p:sldId id="754" r:id="rId39"/>
    <p:sldId id="965" r:id="rId40"/>
    <p:sldId id="736" r:id="rId41"/>
    <p:sldId id="914" r:id="rId42"/>
    <p:sldId id="848" r:id="rId43"/>
    <p:sldId id="922" r:id="rId44"/>
    <p:sldId id="924" r:id="rId45"/>
    <p:sldId id="849" r:id="rId46"/>
    <p:sldId id="978" r:id="rId47"/>
    <p:sldId id="644" r:id="rId48"/>
    <p:sldId id="672" r:id="rId49"/>
    <p:sldId id="989" r:id="rId50"/>
    <p:sldId id="809" r:id="rId51"/>
    <p:sldId id="956" r:id="rId52"/>
    <p:sldId id="789" r:id="rId5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6"/>
      <p:bold r:id="rId57"/>
    </p:embeddedFont>
    <p:embeddedFont>
      <p:font typeface="Cambria Math" panose="02040503050406030204" pitchFamily="18" charset="0"/>
      <p:regular r:id="rId58"/>
    </p:embeddedFont>
    <p:embeddedFont>
      <p:font typeface="Dosis" pitchFamily="2" charset="0"/>
      <p:regular r:id="rId59"/>
      <p:bold r:id="rId6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104862"/>
    <a:srgbClr val="FFC000"/>
    <a:srgbClr val="106585"/>
    <a:srgbClr val="FC8D00"/>
    <a:srgbClr val="17AB98"/>
    <a:srgbClr val="EF7F1C"/>
    <a:srgbClr val="F6BB00"/>
    <a:srgbClr val="FFEFB9"/>
    <a:srgbClr val="4B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89883" autoAdjust="0"/>
  </p:normalViewPr>
  <p:slideViewPr>
    <p:cSldViewPr snapToGrid="0">
      <p:cViewPr varScale="1">
        <p:scale>
          <a:sx n="67" d="100"/>
          <a:sy n="67" d="100"/>
        </p:scale>
        <p:origin x="124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3.fntdata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5.fntdata"/><Relationship Id="rId65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19/11/2025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480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image" Target="../media/image22.gif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0.png"/><Relationship Id="rId4" Type="http://schemas.openxmlformats.org/officeDocument/2006/relationships/image" Target="../media/image4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2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2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2.gif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2.gi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emf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73E64-F02D-08DA-EFC3-643DE3478488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5C8A367-B918-AA7E-2E02-113162FE46A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63F9655-21E3-9252-48DB-024F7EC38FB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3B0D2B1-C816-2753-49C6-5F01E59B8892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10E49FF8-7BE3-232A-3AF1-E87C96F8823B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031D4E40-ED78-7002-9F68-E429BADB7A8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21478F8-CA27-A9A3-B7CC-5C42C793B1FA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58F5017B-F4D5-9CAD-6E6E-A9863DDC1CE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16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7FE2781F-5E82-5333-3355-F5A1038DD47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DDDCDB9-D3DE-A0CC-23F7-7A5D3DFB00A0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0E7D9DDD-D243-0B02-F6EC-CF21107BE870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E5DCF955-762B-C6A5-AE3C-B320DA42AE01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810294CF-BE0A-3E5C-99B7-CC9036163670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402E41F-33AF-2937-B9AE-DD3A6A1CDF73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27A7BA-9F70-4D83-6D03-FBE93D89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36A5CE-D760-3182-F8B0-B494C857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065F1F-24AF-03A8-F06F-C2806D5809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الحساب الذهني 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831CE1E-F0A9-0E69-EE24-7A29DEC7B4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BFFD10-B09D-E9B2-57D5-4D29CFA91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08" y="2762157"/>
            <a:ext cx="8145012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D9E9F3-41FC-8115-8636-33FC6D474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4" y="2955116"/>
            <a:ext cx="8145012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أفكك عددا كسريا عشريا إلى كتابة مختلطة</a:t>
              </a: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كيف تفكك عددا كسريا عشريا إلى كتابة مختلطة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73487AC-ED9B-043B-16F9-1774D3A493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14A41A-1C1E-5E08-CC29-AF8F77EF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1AA99B-1351-C750-8AD4-FE6280C7F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CFCEC24D-2D62-88D5-2C46-3E18169935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-P1-S4-L3 (1)">
            <a:hlinkClick r:id="" action="ppaction://media"/>
            <a:extLst>
              <a:ext uri="{FF2B5EF4-FFF2-40B4-BE49-F238E27FC236}">
                <a16:creationId xmlns:a16="http://schemas.microsoft.com/office/drawing/2014/main" id="{2D670FA9-EEC6-3DD5-FD5A-180AF67AE5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0531" y="1813526"/>
            <a:ext cx="6503648" cy="365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 مع مجد وندى؟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53119A-3B5B-37BF-8492-B456608A5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BF697B-9663-FE76-AC66-F6DA18874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10" y="1990774"/>
            <a:ext cx="7192379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73A7C0-459D-D8AD-0316-062928B5B71E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536162D4-BB42-45C8-9CF9-A2FE38DCCC8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1B7457E6-499A-973A-E45D-704DB5F4AF7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2AB3E1-AB3B-B32E-9503-EF03358FA9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B13A93-1BEA-1850-7DAA-B9B3E3FD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C94ED5AD-29F6-F399-05BC-A80B2A7C514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D45B35-AA44-64DF-0B53-23982236B96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BDD9C60A-F29B-A174-49CC-932C1DC9DFC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D8147FF-167F-1AA9-F49C-D6EE7BFAB3FD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9E4899B-1F16-F470-E1A0-3B3B2AD4BA3E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2185375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ألواحكم. سنكتب عددا كسريا عشريا مركبا كتابة مختلطة باتباع نفس الخطوات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D47BF8B-E4EB-C333-F9FD-2E38E496F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01D9B2-793D-AE44-B4A6-EE70F8CDCB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693" y="2192683"/>
            <a:ext cx="3475674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418B4-7036-115A-4C15-F1EA817899F0}"/>
              </a:ext>
            </a:extLst>
          </p:cNvPr>
          <p:cNvSpPr/>
          <p:nvPr/>
        </p:nvSpPr>
        <p:spPr>
          <a:xfrm>
            <a:off x="6267450" y="2015326"/>
            <a:ext cx="1731320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أجد المضاعف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6F280483-185C-7A75-E451-E35AE969D60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3942514" y="2015327"/>
            <a:ext cx="146685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أفكك العدد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543495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D4A8D65-3CC7-1DE5-9C3F-6D4E6E554363}"/>
              </a:ext>
            </a:extLst>
          </p:cNvPr>
          <p:cNvSpPr/>
          <p:nvPr/>
        </p:nvSpPr>
        <p:spPr>
          <a:xfrm>
            <a:off x="907839" y="2013255"/>
            <a:ext cx="2123412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كتابة مختلطة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766F4AC5-4B46-1B1C-8F52-4D6AFC5B4E7F}"/>
              </a:ext>
            </a:extLst>
          </p:cNvPr>
          <p:cNvSpPr>
            <a:spLocks noChangeAspect="1"/>
          </p:cNvSpPr>
          <p:nvPr/>
        </p:nvSpPr>
        <p:spPr>
          <a:xfrm>
            <a:off x="3056844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729C7F8-5390-B40A-8506-A30D55DC3D77}"/>
                  </a:ext>
                </a:extLst>
              </p:cNvPr>
              <p:cNvSpPr txBox="1"/>
              <p:nvPr/>
            </p:nvSpPr>
            <p:spPr>
              <a:xfrm>
                <a:off x="3942514" y="3429000"/>
                <a:ext cx="79188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MA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𝟒𝟖</m:t>
                          </m:r>
                        </m:num>
                        <m:den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729C7F8-5390-B40A-8506-A30D55DC3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514" y="3429000"/>
                <a:ext cx="791883" cy="1272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59CD3-8ACB-5C57-BA2E-8A28DAAFC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4381321-40C6-CFA2-FDEC-E4A165CBCAD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نجد أكبر مضاعف للمقام وأصغر من البسط. اكتبوه على الألواح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1838BC-4066-2E2B-14DB-72C29EFB10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D7992C6-0B3E-C6AF-09DF-162B865261BB}"/>
              </a:ext>
            </a:extLst>
          </p:cNvPr>
          <p:cNvSpPr/>
          <p:nvPr/>
        </p:nvSpPr>
        <p:spPr>
          <a:xfrm>
            <a:off x="6267450" y="2015326"/>
            <a:ext cx="1731320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أجد المضاعف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92F837F9-E24F-CC9E-E0B3-AB8010890A6F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F62AEA0-9EB3-12DC-B5DB-56930BEA9217}"/>
              </a:ext>
            </a:extLst>
          </p:cNvPr>
          <p:cNvSpPr/>
          <p:nvPr/>
        </p:nvSpPr>
        <p:spPr>
          <a:xfrm>
            <a:off x="3942514" y="2015327"/>
            <a:ext cx="146685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أفكك العدد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51028D2C-613D-DDB0-9C63-A0B70EF339B8}"/>
              </a:ext>
            </a:extLst>
          </p:cNvPr>
          <p:cNvSpPr>
            <a:spLocks noChangeAspect="1"/>
          </p:cNvSpPr>
          <p:nvPr/>
        </p:nvSpPr>
        <p:spPr>
          <a:xfrm>
            <a:off x="543495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5BB5CC-1C61-FDB9-32DD-E04D3EE6C789}"/>
              </a:ext>
            </a:extLst>
          </p:cNvPr>
          <p:cNvSpPr/>
          <p:nvPr/>
        </p:nvSpPr>
        <p:spPr>
          <a:xfrm>
            <a:off x="907839" y="2013255"/>
            <a:ext cx="2123412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كتابة مختلطة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FB217D3B-C287-C590-444D-A4EF97CD3BB6}"/>
              </a:ext>
            </a:extLst>
          </p:cNvPr>
          <p:cNvSpPr>
            <a:spLocks noChangeAspect="1"/>
          </p:cNvSpPr>
          <p:nvPr/>
        </p:nvSpPr>
        <p:spPr>
          <a:xfrm>
            <a:off x="3056844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A4B5270-8B6D-0EAD-72EF-09728682BF18}"/>
                  </a:ext>
                </a:extLst>
              </p:cNvPr>
              <p:cNvSpPr txBox="1"/>
              <p:nvPr/>
            </p:nvSpPr>
            <p:spPr>
              <a:xfrm>
                <a:off x="3942514" y="3429000"/>
                <a:ext cx="79188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MA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𝟒𝟖</m:t>
                          </m:r>
                        </m:num>
                        <m:den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A4B5270-8B6D-0EAD-72EF-09728682B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514" y="3429000"/>
                <a:ext cx="791883" cy="1272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96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22C736-EFB0-8AEB-6FD5-591FEC16F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21815FC3-4F8C-6649-A421-EE2EACD44A83}"/>
              </a:ext>
            </a:extLst>
          </p:cNvPr>
          <p:cNvSpPr txBox="1"/>
          <p:nvPr/>
        </p:nvSpPr>
        <p:spPr>
          <a:xfrm>
            <a:off x="620137" y="8914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نصحح. من يقوم إلى السبورة ليشرح لنا كيف أنجز الخطوة الأولى</a:t>
            </a:r>
          </a:p>
        </p:txBody>
      </p:sp>
      <p:pic>
        <p:nvPicPr>
          <p:cNvPr id="2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179AF7-EA08-674D-9A2D-CEB819C34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761BDDA-D4BE-3D06-1008-1662BC16576A}"/>
              </a:ext>
            </a:extLst>
          </p:cNvPr>
          <p:cNvSpPr/>
          <p:nvPr/>
        </p:nvSpPr>
        <p:spPr>
          <a:xfrm>
            <a:off x="6267450" y="2015326"/>
            <a:ext cx="1731320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أجد المضاعف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0729F56C-F8C7-E912-ECDA-DDF7EC469F6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EF3BC08-2294-C9F2-4992-F78F0005D412}"/>
              </a:ext>
            </a:extLst>
          </p:cNvPr>
          <p:cNvSpPr/>
          <p:nvPr/>
        </p:nvSpPr>
        <p:spPr>
          <a:xfrm>
            <a:off x="3942514" y="2015327"/>
            <a:ext cx="146685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أفكك العدد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FC511F5-F4B1-B44A-7E4C-891B04355A3B}"/>
              </a:ext>
            </a:extLst>
          </p:cNvPr>
          <p:cNvSpPr>
            <a:spLocks noChangeAspect="1"/>
          </p:cNvSpPr>
          <p:nvPr/>
        </p:nvSpPr>
        <p:spPr>
          <a:xfrm>
            <a:off x="543495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48D7E03-EBF7-720C-F367-2710A89FFEB4}"/>
              </a:ext>
            </a:extLst>
          </p:cNvPr>
          <p:cNvSpPr/>
          <p:nvPr/>
        </p:nvSpPr>
        <p:spPr>
          <a:xfrm>
            <a:off x="907839" y="2013255"/>
            <a:ext cx="2123412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كتابة مختلطة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5E52ED0C-693C-F2B7-ABE2-803676C1A0C7}"/>
              </a:ext>
            </a:extLst>
          </p:cNvPr>
          <p:cNvSpPr>
            <a:spLocks noChangeAspect="1"/>
          </p:cNvSpPr>
          <p:nvPr/>
        </p:nvSpPr>
        <p:spPr>
          <a:xfrm>
            <a:off x="3056844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344DC94-AEAB-EE4D-591C-0AA1C5AE20EE}"/>
                  </a:ext>
                </a:extLst>
              </p:cNvPr>
              <p:cNvSpPr txBox="1"/>
              <p:nvPr/>
            </p:nvSpPr>
            <p:spPr>
              <a:xfrm>
                <a:off x="3942514" y="3429000"/>
                <a:ext cx="79188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MA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𝟒𝟖</m:t>
                          </m:r>
                        </m:num>
                        <m:den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344DC94-AEAB-EE4D-591C-0AA1C5AE2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514" y="3429000"/>
                <a:ext cx="791883" cy="127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4835D93-7226-D2D7-6E26-C6F5648FC220}"/>
                  </a:ext>
                </a:extLst>
              </p:cNvPr>
              <p:cNvSpPr txBox="1"/>
              <p:nvPr/>
            </p:nvSpPr>
            <p:spPr>
              <a:xfrm>
                <a:off x="1898788" y="5001610"/>
                <a:ext cx="55079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 rtl="1"/>
                <a14:m>
                  <m:oMath xmlns:m="http://schemas.openxmlformats.org/officeDocument/2006/math">
                    <m:r>
                      <a:rPr lang="ar-MA" sz="28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MA" sz="2800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 أكبر مضاعف للمقام وأصغر من البسط هو </a:t>
                </a:r>
                <a:r>
                  <a:rPr lang="ar-MA" sz="2800" b="1" dirty="0">
                    <a:solidFill>
                      <a:srgbClr val="C00000"/>
                    </a:solidFill>
                  </a:rPr>
                  <a:t>40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4835D93-7226-D2D7-6E26-C6F5648FC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788" y="5001610"/>
                <a:ext cx="5507919" cy="430887"/>
              </a:xfrm>
              <a:prstGeom prst="rect">
                <a:avLst/>
              </a:prstGeom>
              <a:blipFill>
                <a:blip r:embed="rId5"/>
                <a:stretch>
                  <a:fillRect l="-2765" t="-29577" r="-2434" b="-4507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1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8806C-95A1-B93B-4598-973D7783C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75CAE89-5D4C-50F6-FB07-3E5E96A3BFC0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 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4BB7B6-5C37-AE26-E6B9-FFA6218AC0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5A68D01-AE67-B5CD-BE14-B3DB3906D184}"/>
              </a:ext>
            </a:extLst>
          </p:cNvPr>
          <p:cNvSpPr/>
          <p:nvPr/>
        </p:nvSpPr>
        <p:spPr>
          <a:xfrm>
            <a:off x="6267450" y="2015326"/>
            <a:ext cx="1731320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أجد المضاعف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0C365FAC-3B52-006B-3DD4-CD28676511C2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213EC5-5A02-6A65-A284-5DB208E34C0E}"/>
              </a:ext>
            </a:extLst>
          </p:cNvPr>
          <p:cNvSpPr/>
          <p:nvPr/>
        </p:nvSpPr>
        <p:spPr>
          <a:xfrm>
            <a:off x="3942514" y="2015327"/>
            <a:ext cx="1466851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أفكك العدد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15F3BF60-8B3C-1A1C-8A9C-0CD3D633E1F3}"/>
              </a:ext>
            </a:extLst>
          </p:cNvPr>
          <p:cNvSpPr>
            <a:spLocks noChangeAspect="1"/>
          </p:cNvSpPr>
          <p:nvPr/>
        </p:nvSpPr>
        <p:spPr>
          <a:xfrm>
            <a:off x="543495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CCA2D09-2507-62FE-4FB2-B3CF5158FD6B}"/>
              </a:ext>
            </a:extLst>
          </p:cNvPr>
          <p:cNvSpPr/>
          <p:nvPr/>
        </p:nvSpPr>
        <p:spPr>
          <a:xfrm>
            <a:off x="907839" y="2013255"/>
            <a:ext cx="2123412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كتابة مختلطة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F0809608-A445-E865-05DF-D08B9CD9C5A3}"/>
              </a:ext>
            </a:extLst>
          </p:cNvPr>
          <p:cNvSpPr>
            <a:spLocks noChangeAspect="1"/>
          </p:cNvSpPr>
          <p:nvPr/>
        </p:nvSpPr>
        <p:spPr>
          <a:xfrm>
            <a:off x="3056844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7605937-0D9A-0E1F-FBCB-2BB32BC05585}"/>
                  </a:ext>
                </a:extLst>
              </p:cNvPr>
              <p:cNvSpPr txBox="1"/>
              <p:nvPr/>
            </p:nvSpPr>
            <p:spPr>
              <a:xfrm>
                <a:off x="3942514" y="3429000"/>
                <a:ext cx="79188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MA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𝟒𝟖</m:t>
                          </m:r>
                        </m:num>
                        <m:den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7605937-0D9A-0E1F-FBCB-2BB32BC05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514" y="3429000"/>
                <a:ext cx="791883" cy="1272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0DE0FA2-6AC6-1D52-9158-A2D6256B0782}"/>
                  </a:ext>
                </a:extLst>
              </p:cNvPr>
              <p:cNvSpPr txBox="1"/>
              <p:nvPr/>
            </p:nvSpPr>
            <p:spPr>
              <a:xfrm>
                <a:off x="1898788" y="5001610"/>
                <a:ext cx="55079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 rtl="1"/>
                <a14:m>
                  <m:oMath xmlns:m="http://schemas.openxmlformats.org/officeDocument/2006/math">
                    <m:r>
                      <a:rPr lang="ar-MA" sz="28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MA" sz="2800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 أكبر مضاعف للمقام وأصغر من البسط هو </a:t>
                </a:r>
                <a:r>
                  <a:rPr lang="ar-MA" sz="2800" b="1" dirty="0">
                    <a:solidFill>
                      <a:srgbClr val="C00000"/>
                    </a:solidFill>
                  </a:rPr>
                  <a:t>40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0DE0FA2-6AC6-1D52-9158-A2D6256B0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788" y="5001610"/>
                <a:ext cx="5507919" cy="430887"/>
              </a:xfrm>
              <a:prstGeom prst="rect">
                <a:avLst/>
              </a:prstGeom>
              <a:blipFill>
                <a:blip r:embed="rId4"/>
                <a:stretch>
                  <a:fillRect l="-2765" t="-29577" r="-2434" b="-4507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4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E3DE9-D5B9-8372-88AF-950C9D722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8EDBC1A-E488-8912-C48B-E9DC78B8289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نفكك العدد . اكتبوا التفكيك على الألواح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E04CA3-2E18-7EFA-F779-44D7B84492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265E48-E1FC-B80A-3C9F-8D11F70F220E}"/>
              </a:ext>
            </a:extLst>
          </p:cNvPr>
          <p:cNvSpPr/>
          <p:nvPr/>
        </p:nvSpPr>
        <p:spPr>
          <a:xfrm>
            <a:off x="6267450" y="2015326"/>
            <a:ext cx="1731320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أجد المضاعف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C8643D69-34B2-590A-171A-B8D5A0420301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3DAE00C-B2F3-7103-85F6-C6CA78398A0F}"/>
              </a:ext>
            </a:extLst>
          </p:cNvPr>
          <p:cNvSpPr/>
          <p:nvPr/>
        </p:nvSpPr>
        <p:spPr>
          <a:xfrm>
            <a:off x="3942514" y="2015327"/>
            <a:ext cx="1466851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أفكك العدد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3768A001-9551-AD5C-14AA-B633AF4FAE2B}"/>
              </a:ext>
            </a:extLst>
          </p:cNvPr>
          <p:cNvSpPr>
            <a:spLocks noChangeAspect="1"/>
          </p:cNvSpPr>
          <p:nvPr/>
        </p:nvSpPr>
        <p:spPr>
          <a:xfrm>
            <a:off x="543495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EA6977A-60EC-BBFA-DCDA-96167D8058CB}"/>
              </a:ext>
            </a:extLst>
          </p:cNvPr>
          <p:cNvSpPr/>
          <p:nvPr/>
        </p:nvSpPr>
        <p:spPr>
          <a:xfrm>
            <a:off x="907839" y="2013255"/>
            <a:ext cx="2123412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كتابة مختلطة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C0637746-D907-D0EB-EEDA-E3B50CFAAD80}"/>
              </a:ext>
            </a:extLst>
          </p:cNvPr>
          <p:cNvSpPr>
            <a:spLocks noChangeAspect="1"/>
          </p:cNvSpPr>
          <p:nvPr/>
        </p:nvSpPr>
        <p:spPr>
          <a:xfrm>
            <a:off x="3056844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0EA7893-5234-B0A5-9320-C8F576A3D2EE}"/>
                  </a:ext>
                </a:extLst>
              </p:cNvPr>
              <p:cNvSpPr txBox="1"/>
              <p:nvPr/>
            </p:nvSpPr>
            <p:spPr>
              <a:xfrm>
                <a:off x="3942514" y="3429000"/>
                <a:ext cx="79188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MA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𝟒𝟖</m:t>
                          </m:r>
                        </m:num>
                        <m:den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0EA7893-5234-B0A5-9320-C8F576A3D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514" y="3429000"/>
                <a:ext cx="791883" cy="1272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2D21AF1-1D89-5235-A406-63B16BF3D5E9}"/>
                  </a:ext>
                </a:extLst>
              </p:cNvPr>
              <p:cNvSpPr txBox="1"/>
              <p:nvPr/>
            </p:nvSpPr>
            <p:spPr>
              <a:xfrm>
                <a:off x="1898788" y="5001610"/>
                <a:ext cx="55079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 rtl="1"/>
                <a14:m>
                  <m:oMath xmlns:m="http://schemas.openxmlformats.org/officeDocument/2006/math">
                    <m:r>
                      <a:rPr lang="ar-MA" sz="28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MA" sz="2800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 أكبر مضاعف للمقام وأصغر من البسط هو </a:t>
                </a:r>
                <a:r>
                  <a:rPr lang="ar-MA" sz="2800" b="1" dirty="0">
                    <a:solidFill>
                      <a:srgbClr val="C00000"/>
                    </a:solidFill>
                  </a:rPr>
                  <a:t>40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2D21AF1-1D89-5235-A406-63B16BF3D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788" y="5001610"/>
                <a:ext cx="5507919" cy="430887"/>
              </a:xfrm>
              <a:prstGeom prst="rect">
                <a:avLst/>
              </a:prstGeom>
              <a:blipFill>
                <a:blip r:embed="rId4"/>
                <a:stretch>
                  <a:fillRect l="-2765" t="-29577" r="-2434" b="-4507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8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8AD87E7-CFF4-AA3F-9559-7DB19D287A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0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 الثانية؟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F52DC9F-ED85-2E9A-A1BF-BF2E5305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337EDA6-F420-A88B-5EFB-DE7A5AE32DA9}"/>
              </a:ext>
            </a:extLst>
          </p:cNvPr>
          <p:cNvSpPr/>
          <p:nvPr/>
        </p:nvSpPr>
        <p:spPr>
          <a:xfrm>
            <a:off x="6267450" y="2015326"/>
            <a:ext cx="1731320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أجد المضاعف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D707D4D-D61F-39C1-F811-06D902281D48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90F9D4-2135-6CC1-E3DF-E5A87538E138}"/>
              </a:ext>
            </a:extLst>
          </p:cNvPr>
          <p:cNvSpPr/>
          <p:nvPr/>
        </p:nvSpPr>
        <p:spPr>
          <a:xfrm>
            <a:off x="3942514" y="2015327"/>
            <a:ext cx="1466851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أفكك العدد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93307157-F773-C695-F67F-5E2CFDFE576B}"/>
              </a:ext>
            </a:extLst>
          </p:cNvPr>
          <p:cNvSpPr>
            <a:spLocks noChangeAspect="1"/>
          </p:cNvSpPr>
          <p:nvPr/>
        </p:nvSpPr>
        <p:spPr>
          <a:xfrm>
            <a:off x="543495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084A2BF-E0BF-4026-7BA3-CF40D715E864}"/>
              </a:ext>
            </a:extLst>
          </p:cNvPr>
          <p:cNvSpPr/>
          <p:nvPr/>
        </p:nvSpPr>
        <p:spPr>
          <a:xfrm>
            <a:off x="907839" y="2013255"/>
            <a:ext cx="2123412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كتابة مختلطة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F64D11B1-A882-BF2E-1CD4-AA17B768F524}"/>
              </a:ext>
            </a:extLst>
          </p:cNvPr>
          <p:cNvSpPr>
            <a:spLocks noChangeAspect="1"/>
          </p:cNvSpPr>
          <p:nvPr/>
        </p:nvSpPr>
        <p:spPr>
          <a:xfrm>
            <a:off x="3056844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52AEAB3-0ED1-AAB9-848F-A8194F17F305}"/>
                  </a:ext>
                </a:extLst>
              </p:cNvPr>
              <p:cNvSpPr txBox="1"/>
              <p:nvPr/>
            </p:nvSpPr>
            <p:spPr>
              <a:xfrm>
                <a:off x="3056844" y="3372071"/>
                <a:ext cx="3016852" cy="978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𝟒𝟖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a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</m:num>
                      <m:den>
                        <m:r>
                          <a:rPr kumimoji="0" lang="a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a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f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52AEAB3-0ED1-AAB9-848F-A8194F17F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844" y="3372071"/>
                <a:ext cx="3016852" cy="978025"/>
              </a:xfrm>
              <a:prstGeom prst="rect">
                <a:avLst/>
              </a:prstGeom>
              <a:blipFill>
                <a:blip r:embed="rId3"/>
                <a:stretch>
                  <a:fillRect t="-3727" r="-10101" b="-20497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E21DD-2C8C-BC85-4BDF-EADC1238D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6219C2A-EDBB-1EFC-A2C6-9EA1D8E4F39D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 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4CC5575-9A3D-24E0-A6C3-036784BFDF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FE0ECFB-5DF4-DBB4-88E2-FC76C3C1E0C2}"/>
              </a:ext>
            </a:extLst>
          </p:cNvPr>
          <p:cNvSpPr/>
          <p:nvPr/>
        </p:nvSpPr>
        <p:spPr>
          <a:xfrm>
            <a:off x="6267450" y="2015326"/>
            <a:ext cx="1731320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أجد المضاعف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161985F4-85DA-E7CF-2929-B56018603AB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7C1C50-EFA2-2D57-01C6-274C75049BC2}"/>
              </a:ext>
            </a:extLst>
          </p:cNvPr>
          <p:cNvSpPr/>
          <p:nvPr/>
        </p:nvSpPr>
        <p:spPr>
          <a:xfrm>
            <a:off x="3942514" y="2015327"/>
            <a:ext cx="1466851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أفكك العدد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773F933F-5429-8340-362B-99170DDFCC26}"/>
              </a:ext>
            </a:extLst>
          </p:cNvPr>
          <p:cNvSpPr>
            <a:spLocks noChangeAspect="1"/>
          </p:cNvSpPr>
          <p:nvPr/>
        </p:nvSpPr>
        <p:spPr>
          <a:xfrm>
            <a:off x="543495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A422A62-0DC2-AAB7-22B4-1EEE01BAD56E}"/>
              </a:ext>
            </a:extLst>
          </p:cNvPr>
          <p:cNvSpPr/>
          <p:nvPr/>
        </p:nvSpPr>
        <p:spPr>
          <a:xfrm>
            <a:off x="907839" y="2013255"/>
            <a:ext cx="212341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كتابة مختلطة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E006E685-4DA7-3760-5120-5E77179CC0AA}"/>
              </a:ext>
            </a:extLst>
          </p:cNvPr>
          <p:cNvSpPr>
            <a:spLocks noChangeAspect="1"/>
          </p:cNvSpPr>
          <p:nvPr/>
        </p:nvSpPr>
        <p:spPr>
          <a:xfrm>
            <a:off x="3056844" y="2015326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4AFA836-D8DD-986E-E957-D3B59F74B84D}"/>
                  </a:ext>
                </a:extLst>
              </p:cNvPr>
              <p:cNvSpPr txBox="1"/>
              <p:nvPr/>
            </p:nvSpPr>
            <p:spPr>
              <a:xfrm>
                <a:off x="3056844" y="3372071"/>
                <a:ext cx="3016852" cy="978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𝟒𝟖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a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</m:num>
                      <m:den>
                        <m:r>
                          <a:rPr kumimoji="0" lang="a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a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f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4AFA836-D8DD-986E-E957-D3B59F74B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844" y="3372071"/>
                <a:ext cx="3016852" cy="978025"/>
              </a:xfrm>
              <a:prstGeom prst="rect">
                <a:avLst/>
              </a:prstGeom>
              <a:blipFill>
                <a:blip r:embed="rId3"/>
                <a:stretch>
                  <a:fillRect t="-3727" r="-10101" b="-20497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917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D54FF-6831-E7B2-4DF8-A060DD819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A351BA7-30E8-00DB-CB14-6E453DCA3B1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نكتب العدد كتابة مختلطة. اكتبوا على الألواح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275709-214C-49BD-2907-3CF8D9BC6D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FAB42C5-BCCF-298A-C35E-B028AC24FA09}"/>
              </a:ext>
            </a:extLst>
          </p:cNvPr>
          <p:cNvSpPr/>
          <p:nvPr/>
        </p:nvSpPr>
        <p:spPr>
          <a:xfrm>
            <a:off x="6267450" y="2015326"/>
            <a:ext cx="1731320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أجد المضاعف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D202E014-1A1D-51D7-02EE-ACC170BA1ADE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11A677B-F697-E612-5BCC-B4AE02E31B36}"/>
              </a:ext>
            </a:extLst>
          </p:cNvPr>
          <p:cNvSpPr/>
          <p:nvPr/>
        </p:nvSpPr>
        <p:spPr>
          <a:xfrm>
            <a:off x="3942514" y="2015327"/>
            <a:ext cx="1466851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أفكك العدد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0B5EB417-C115-3FCB-799D-F124ABEA9CBB}"/>
              </a:ext>
            </a:extLst>
          </p:cNvPr>
          <p:cNvSpPr>
            <a:spLocks noChangeAspect="1"/>
          </p:cNvSpPr>
          <p:nvPr/>
        </p:nvSpPr>
        <p:spPr>
          <a:xfrm>
            <a:off x="543495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05DE592-6561-AFA6-C888-0375548E5EC8}"/>
              </a:ext>
            </a:extLst>
          </p:cNvPr>
          <p:cNvSpPr/>
          <p:nvPr/>
        </p:nvSpPr>
        <p:spPr>
          <a:xfrm>
            <a:off x="907839" y="2013255"/>
            <a:ext cx="212341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كتابة مختلطة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47A955DE-96D6-3C4E-1637-473DFACD69E9}"/>
              </a:ext>
            </a:extLst>
          </p:cNvPr>
          <p:cNvSpPr>
            <a:spLocks noChangeAspect="1"/>
          </p:cNvSpPr>
          <p:nvPr/>
        </p:nvSpPr>
        <p:spPr>
          <a:xfrm>
            <a:off x="3056844" y="2015326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BDB7B06-05ED-A756-8896-A314467C12D4}"/>
                  </a:ext>
                </a:extLst>
              </p:cNvPr>
              <p:cNvSpPr txBox="1"/>
              <p:nvPr/>
            </p:nvSpPr>
            <p:spPr>
              <a:xfrm>
                <a:off x="3056844" y="3372071"/>
                <a:ext cx="3016852" cy="978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𝟒𝟖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a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</m:num>
                      <m:den>
                        <m:r>
                          <a:rPr kumimoji="0" lang="a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a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f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BDB7B06-05ED-A756-8896-A314467C1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844" y="3372071"/>
                <a:ext cx="3016852" cy="978025"/>
              </a:xfrm>
              <a:prstGeom prst="rect">
                <a:avLst/>
              </a:prstGeom>
              <a:blipFill>
                <a:blip r:embed="rId3"/>
                <a:stretch>
                  <a:fillRect t="-3727" r="-10101" b="-20497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791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47096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الكسور العشرية 1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57341" y="244657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5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الكتابة المختلطة للكسور المركبة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535746" y="3907777"/>
            <a:ext cx="3780000" cy="1123837"/>
            <a:chOff x="648000" y="1949241"/>
            <a:chExt cx="3780000" cy="1123837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341" y="4136236"/>
            <a:ext cx="3938021" cy="940822"/>
          </a:xfrm>
          <a:prstGeom prst="rect">
            <a:avLst/>
          </a:prstGeom>
        </p:spPr>
      </p:pic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777316" y="3902940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694575" y="4279924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الكسور العشرية 2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31EB9-271C-A8AF-7F9C-E8F67CA73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6B370D9-51B2-E526-F21D-B053412844EF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4F61D9F-CDBF-0CE2-34CE-32801286A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6A921A-E6CF-C453-2A7E-0728E5E091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5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407A3-5270-11DA-2B62-F48E0BBFC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1447D79-83EF-1161-CD73-984CD6F07205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الثالثة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8391A77-3DD1-D06F-1B7E-F4A7B1D89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2EBAD87-748F-415C-3C17-765BFBAE5C7C}"/>
              </a:ext>
            </a:extLst>
          </p:cNvPr>
          <p:cNvSpPr/>
          <p:nvPr/>
        </p:nvSpPr>
        <p:spPr>
          <a:xfrm>
            <a:off x="6267450" y="2015326"/>
            <a:ext cx="1731320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أجد المضاعف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192BEC86-9819-1516-7716-72269798F67C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9FFCC99-5CC3-5CE0-AB5C-7E5C9D5831F9}"/>
              </a:ext>
            </a:extLst>
          </p:cNvPr>
          <p:cNvSpPr/>
          <p:nvPr/>
        </p:nvSpPr>
        <p:spPr>
          <a:xfrm>
            <a:off x="3942514" y="2015327"/>
            <a:ext cx="1466851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أفكك العدد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C20A800B-4E3A-C8CD-187F-8991C1B806FA}"/>
              </a:ext>
            </a:extLst>
          </p:cNvPr>
          <p:cNvSpPr>
            <a:spLocks noChangeAspect="1"/>
          </p:cNvSpPr>
          <p:nvPr/>
        </p:nvSpPr>
        <p:spPr>
          <a:xfrm>
            <a:off x="543495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9202040-D890-E795-8DBC-2B55FB152C49}"/>
              </a:ext>
            </a:extLst>
          </p:cNvPr>
          <p:cNvSpPr/>
          <p:nvPr/>
        </p:nvSpPr>
        <p:spPr>
          <a:xfrm>
            <a:off x="907839" y="2013255"/>
            <a:ext cx="212341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كتابة مختلطة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8EA88685-02CD-8D58-9F1A-6A050ED41DC0}"/>
              </a:ext>
            </a:extLst>
          </p:cNvPr>
          <p:cNvSpPr>
            <a:spLocks noChangeAspect="1"/>
          </p:cNvSpPr>
          <p:nvPr/>
        </p:nvSpPr>
        <p:spPr>
          <a:xfrm>
            <a:off x="3056844" y="2015326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F79D475-189E-70A6-F137-1D484FF09FDE}"/>
                  </a:ext>
                </a:extLst>
              </p:cNvPr>
              <p:cNvSpPr txBox="1"/>
              <p:nvPr/>
            </p:nvSpPr>
            <p:spPr>
              <a:xfrm>
                <a:off x="3056844" y="3372071"/>
                <a:ext cx="4538102" cy="988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𝟒𝟖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r>
                      <a:rPr kumimoji="0" lang="fr-MA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</m:oMath>
                </a14:m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fr-MA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f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F79D475-189E-70A6-F137-1D484FF09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844" y="3372071"/>
                <a:ext cx="4538102" cy="988091"/>
              </a:xfrm>
              <a:prstGeom prst="rect">
                <a:avLst/>
              </a:prstGeom>
              <a:blipFill>
                <a:blip r:embed="rId3"/>
                <a:stretch>
                  <a:fillRect t="-3704" r="-3221" b="-197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648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C35E1-9C0E-7ADF-8FCE-A1242D58A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77C091F-A253-E1F7-B048-5611DEC5911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أكملوا العبارة على الألواح. كم لدينا من وحدة وكم من عشر؟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08EFF8-52BA-AD5B-5151-B7CD8F270D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749AFF0-1710-DFAB-7927-B3DD4B8478C1}"/>
              </a:ext>
            </a:extLst>
          </p:cNvPr>
          <p:cNvSpPr/>
          <p:nvPr/>
        </p:nvSpPr>
        <p:spPr>
          <a:xfrm>
            <a:off x="6267450" y="2015326"/>
            <a:ext cx="1731320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أجد المضاعف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79A42B98-F5E1-EF97-96DB-85646B8C6D2F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1112C8A-D3F8-F6A8-4794-BAD5FF76E0AE}"/>
              </a:ext>
            </a:extLst>
          </p:cNvPr>
          <p:cNvSpPr/>
          <p:nvPr/>
        </p:nvSpPr>
        <p:spPr>
          <a:xfrm>
            <a:off x="3942514" y="2015327"/>
            <a:ext cx="1466851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أفكك العدد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875594B4-40B8-D650-B963-F9439BF9C389}"/>
              </a:ext>
            </a:extLst>
          </p:cNvPr>
          <p:cNvSpPr>
            <a:spLocks noChangeAspect="1"/>
          </p:cNvSpPr>
          <p:nvPr/>
        </p:nvSpPr>
        <p:spPr>
          <a:xfrm>
            <a:off x="543495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408C0DF-77B4-8731-4398-1E21192ED751}"/>
              </a:ext>
            </a:extLst>
          </p:cNvPr>
          <p:cNvSpPr/>
          <p:nvPr/>
        </p:nvSpPr>
        <p:spPr>
          <a:xfrm>
            <a:off x="907839" y="2013255"/>
            <a:ext cx="212341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كتابة مختلطة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DD3FF6C4-C4C9-DD65-95A5-91C070FDA62E}"/>
              </a:ext>
            </a:extLst>
          </p:cNvPr>
          <p:cNvSpPr>
            <a:spLocks noChangeAspect="1"/>
          </p:cNvSpPr>
          <p:nvPr/>
        </p:nvSpPr>
        <p:spPr>
          <a:xfrm>
            <a:off x="3056844" y="2015326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BEE5CB-894A-E2CF-4F15-368F063AF0C2}"/>
              </a:ext>
            </a:extLst>
          </p:cNvPr>
          <p:cNvSpPr txBox="1"/>
          <p:nvPr/>
        </p:nvSpPr>
        <p:spPr>
          <a:xfrm>
            <a:off x="2900562" y="5264372"/>
            <a:ext cx="257121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rgbClr val="C00000"/>
                </a:solidFill>
                <a:latin typeface="Aptos" panose="02110004020202020204"/>
                <a:cs typeface="Arial" panose="020B0604020202020204" pitchFamily="34" charset="0"/>
              </a:rPr>
              <a:t>...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lang="ar-MA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Cambria Math" panose="02040503050406030204" pitchFamily="18" charset="0"/>
              </a:rPr>
              <a:t>وحدات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و... </a:t>
            </a:r>
            <a:r>
              <a:rPr lang="ar-MA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Cambria Math" panose="02040503050406030204" pitchFamily="18" charset="0"/>
              </a:rPr>
              <a:t>أعشار</a:t>
            </a:r>
            <a:endParaRPr lang="fr-MA" sz="4400" b="1" dirty="0">
              <a:solidFill>
                <a:srgbClr val="0E2841">
                  <a:lumMod val="90000"/>
                  <a:lumOff val="10000"/>
                </a:srgbClr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A6F803F-E005-33EF-1539-4C89AD7763FD}"/>
                  </a:ext>
                </a:extLst>
              </p:cNvPr>
              <p:cNvSpPr txBox="1"/>
              <p:nvPr/>
            </p:nvSpPr>
            <p:spPr>
              <a:xfrm>
                <a:off x="3056844" y="3372071"/>
                <a:ext cx="4360168" cy="978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𝟒𝟖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r>
                      <a:rPr kumimoji="0" lang="fr-MA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</m:oMath>
                </a14:m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fr-MA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𝟖</m:t>
                        </m:r>
                      </m:num>
                      <m:den>
                        <m:r>
                          <a:rPr kumimoji="0" lang="fr-MA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f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A6F803F-E005-33EF-1539-4C89AD776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844" y="3372071"/>
                <a:ext cx="4360168" cy="978025"/>
              </a:xfrm>
              <a:prstGeom prst="rect">
                <a:avLst/>
              </a:prstGeom>
              <a:blipFill>
                <a:blip r:embed="rId3"/>
                <a:stretch>
                  <a:fillRect t="-3727" r="-2374" b="-204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20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EF4A4-3A65-DAB8-A312-7296F7D82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53ED8A6-308D-0140-9D44-9DB4F6E13B2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20FA4C4-0E0F-F0E2-F917-C035A0E24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B26F87-6F52-1358-34A1-BED535F7140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1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EB8BD-7980-57A8-5912-ADC99676C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2F01163-92D5-6229-B466-9D5F011F9A9A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كيف وصل إلى النتيجة؟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16C3F93-D0A5-8CCA-0A2B-329DE9838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7FFF0CE-D85C-4BE4-9099-6EA5D7654301}"/>
              </a:ext>
            </a:extLst>
          </p:cNvPr>
          <p:cNvSpPr/>
          <p:nvPr/>
        </p:nvSpPr>
        <p:spPr>
          <a:xfrm>
            <a:off x="6267450" y="2015326"/>
            <a:ext cx="1731320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أجد المضاعف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2A015DA8-C9C1-B18C-75DB-95F884FA81F6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41EAEB6-A9A9-7655-042D-29CC52E39624}"/>
              </a:ext>
            </a:extLst>
          </p:cNvPr>
          <p:cNvSpPr/>
          <p:nvPr/>
        </p:nvSpPr>
        <p:spPr>
          <a:xfrm>
            <a:off x="3942514" y="2015327"/>
            <a:ext cx="1466851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أفكك العدد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4AB8AB83-073A-2637-036A-360FFA1065E9}"/>
              </a:ext>
            </a:extLst>
          </p:cNvPr>
          <p:cNvSpPr>
            <a:spLocks noChangeAspect="1"/>
          </p:cNvSpPr>
          <p:nvPr/>
        </p:nvSpPr>
        <p:spPr>
          <a:xfrm>
            <a:off x="543495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F5492E0-972B-F46C-E690-EBFAFC904782}"/>
              </a:ext>
            </a:extLst>
          </p:cNvPr>
          <p:cNvSpPr/>
          <p:nvPr/>
        </p:nvSpPr>
        <p:spPr>
          <a:xfrm>
            <a:off x="907839" y="2013255"/>
            <a:ext cx="212341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أكتب كتابة مختلطة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39502C05-C115-00E9-ACF1-1F78358CA12A}"/>
              </a:ext>
            </a:extLst>
          </p:cNvPr>
          <p:cNvSpPr>
            <a:spLocks noChangeAspect="1"/>
          </p:cNvSpPr>
          <p:nvPr/>
        </p:nvSpPr>
        <p:spPr>
          <a:xfrm>
            <a:off x="3056844" y="2015326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F347003-C510-2EF4-9A9F-7BE1F8AE8730}"/>
                  </a:ext>
                </a:extLst>
              </p:cNvPr>
              <p:cNvSpPr txBox="1"/>
              <p:nvPr/>
            </p:nvSpPr>
            <p:spPr>
              <a:xfrm>
                <a:off x="3056844" y="3372071"/>
                <a:ext cx="4358565" cy="978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𝟒𝟖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r>
                      <a:rPr kumimoji="0" lang="fr-MA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</m:oMath>
                </a14:m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fr-MA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f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F347003-C510-2EF4-9A9F-7BE1F8AE8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844" y="3372071"/>
                <a:ext cx="4358565" cy="978025"/>
              </a:xfrm>
              <a:prstGeom prst="rect">
                <a:avLst/>
              </a:prstGeom>
              <a:blipFill>
                <a:blip r:embed="rId3"/>
                <a:stretch>
                  <a:fillRect t="-3727" r="-6573" b="-204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A954B2B3-94F6-1D5A-DEE8-670159570569}"/>
              </a:ext>
            </a:extLst>
          </p:cNvPr>
          <p:cNvSpPr txBox="1"/>
          <p:nvPr/>
        </p:nvSpPr>
        <p:spPr>
          <a:xfrm>
            <a:off x="3104145" y="5264372"/>
            <a:ext cx="236763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lang="ar-MA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Cambria Math" panose="02040503050406030204" pitchFamily="18" charset="0"/>
              </a:rPr>
              <a:t>وحدات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و8 </a:t>
            </a:r>
            <a:r>
              <a:rPr lang="ar-MA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Cambria Math" panose="02040503050406030204" pitchFamily="18" charset="0"/>
              </a:rPr>
              <a:t>أعشار</a:t>
            </a:r>
            <a:endParaRPr lang="fr-MA" sz="4400" b="1" dirty="0">
              <a:solidFill>
                <a:srgbClr val="0E2841">
                  <a:lumMod val="90000"/>
                  <a:lumOff val="10000"/>
                </a:srgbClr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6A70-7359-0CC5-DBC8-6C4EAF5AE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ABAE0CC-8934-CD9D-E62B-87C2597ECB6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D7A2720-42AC-4E5E-A7E6-10FDEAE2DEC7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948F89-8A6C-9DCD-12CB-D07E9508B8E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C55E03E3-4D9E-9F0D-221E-42F38839C26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655037-2EC9-6F88-D41F-156204EFDA4D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89D8873-1129-6F24-D1F3-79316CA0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820C103B-6A52-75D4-E234-78DD4B010EE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92721521-D365-8F17-48B9-3627F49B9FD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45E420B5-7E5D-9D68-BDCC-EB039789366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DD2DB44-EF61-6D77-4FCC-3D2AB6E277E6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65EB46-0095-7726-5EA1-97977A481C58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345964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F8CDA9-E586-D0E4-AAFE-8D645F18F6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AD8BCC-C959-5F62-34F5-B5D1138E2612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الألواح؛ فككوا واكتبوا العدد الكسري العشري كتابة مختلطة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4035483-C279-6519-FB72-093B31136790}"/>
                  </a:ext>
                </a:extLst>
              </p:cNvPr>
              <p:cNvSpPr txBox="1"/>
              <p:nvPr/>
            </p:nvSpPr>
            <p:spPr>
              <a:xfrm>
                <a:off x="3942514" y="3429000"/>
                <a:ext cx="1130118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MA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𝟕𝟒𝟗</m:t>
                          </m:r>
                        </m:num>
                        <m:den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𝟏</m:t>
                          </m:r>
                          <m:r>
                            <a:rPr kumimoji="0" lang="f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𝟎</m:t>
                          </m:r>
                          <m:r>
                            <a:rPr kumimoji="0" lang="ar-MA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E2841">
                                  <a:lumMod val="90000"/>
                                  <a:lumOff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4035483-C279-6519-FB72-093B31136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514" y="3429000"/>
                <a:ext cx="1130118" cy="1272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63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19E1A-20CA-7929-2082-F9E0FBF5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28FA0F4-F44C-4011-EC00-36060510A912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D9F24C-ECE8-6684-BFBA-118EE41C9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D01BFF4-9BB6-750F-CC1B-855B6ABC01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8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6BE30D7-0AEE-0AF5-E623-C5E4F17B6DEB}"/>
              </a:ext>
            </a:extLst>
          </p:cNvPr>
          <p:cNvSpPr txBox="1"/>
          <p:nvPr/>
        </p:nvSpPr>
        <p:spPr>
          <a:xfrm>
            <a:off x="800100" y="8811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الخطوات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FE7343-AB58-CAE3-3EF1-38E25B0C99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C57854D-FEB8-117A-6C97-8F0C3159DC08}"/>
                  </a:ext>
                </a:extLst>
              </p:cNvPr>
              <p:cNvSpPr txBox="1"/>
              <p:nvPr/>
            </p:nvSpPr>
            <p:spPr>
              <a:xfrm>
                <a:off x="1809224" y="3139314"/>
                <a:ext cx="5323573" cy="978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𝟕𝟒𝟗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𝟕𝟎𝟎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num>
                      <m:den>
                        <m:r>
                          <a:rPr kumimoji="0" lang="fr-MA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r>
                      <a:rPr kumimoji="0" lang="fr-MA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𝟕</m:t>
                    </m:r>
                  </m:oMath>
                </a14:m>
                <a:r>
                  <a:rPr kumimoji="0" lang="f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fr-MA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num>
                      <m:den>
                        <m:r>
                          <a:rPr kumimoji="0" lang="fr-MA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E2841">
                                <a:lumMod val="90000"/>
                                <a:lumOff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f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C57854D-FEB8-117A-6C97-8F0C3159D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224" y="3139314"/>
                <a:ext cx="5323573" cy="978025"/>
              </a:xfrm>
              <a:prstGeom prst="rect">
                <a:avLst/>
              </a:prstGeom>
              <a:blipFill>
                <a:blip r:embed="rId3"/>
                <a:stretch>
                  <a:fillRect l="-115" t="-3750" r="-5155" b="-206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F8896809-CD1A-DD84-6E56-E5C4B4CF6421}"/>
              </a:ext>
            </a:extLst>
          </p:cNvPr>
          <p:cNvSpPr txBox="1"/>
          <p:nvPr/>
        </p:nvSpPr>
        <p:spPr>
          <a:xfrm>
            <a:off x="2815910" y="5264372"/>
            <a:ext cx="351218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7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lang="ar-MA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Cambria Math" panose="02040503050406030204" pitchFamily="18" charset="0"/>
              </a:rPr>
              <a:t>وحدات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و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49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Arial" panose="020B0604020202020204" pitchFamily="34" charset="0"/>
              </a:rPr>
              <a:t>جزءا من المئة</a:t>
            </a:r>
            <a:endParaRPr lang="fr-MA" sz="4400" b="1" dirty="0">
              <a:solidFill>
                <a:srgbClr val="0E2841">
                  <a:lumMod val="90000"/>
                  <a:lumOff val="10000"/>
                </a:srgbClr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تفكيك عدد كسري عشري مركب إلى كتابة مختلطة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50292" y="2618665"/>
            <a:ext cx="5061316" cy="3686720"/>
            <a:chOff x="1550292" y="2618665"/>
            <a:chExt cx="5061316" cy="368672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2681" y="2618665"/>
              <a:ext cx="2628927" cy="368672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0292" y="2639425"/>
              <a:ext cx="2606532" cy="3626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E8AD854-FD04-EE1C-6F12-E257003DA9BE}"/>
              </a:ext>
            </a:extLst>
          </p:cNvPr>
          <p:cNvGrpSpPr/>
          <p:nvPr/>
        </p:nvGrpSpPr>
        <p:grpSpPr>
          <a:xfrm>
            <a:off x="1628092" y="1982184"/>
            <a:ext cx="5061316" cy="3686720"/>
            <a:chOff x="1550292" y="2618665"/>
            <a:chExt cx="5061316" cy="368672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FE21726-DF0E-F6EE-3F17-CC560EBD8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2681" y="2618665"/>
              <a:ext cx="2628927" cy="368672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27E16C6-7E2A-22C5-0B3C-60AA87466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0292" y="2639425"/>
              <a:ext cx="2606532" cy="3626146"/>
            </a:xfrm>
            <a:prstGeom prst="rect">
              <a:avLst/>
            </a:prstGeom>
          </p:spPr>
        </p:pic>
      </p:grpSp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42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234624" y="4322618"/>
            <a:ext cx="2432388" cy="13064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D587CE79-7F3A-7D5E-6877-613829DF3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91" y="2757590"/>
            <a:ext cx="5341474" cy="241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17F23D1-2006-FB94-F8CB-0B393D93A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07" y="2272199"/>
            <a:ext cx="5507573" cy="306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FAB5713-44AC-7640-CA63-3C82ACC54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14" y="2342998"/>
            <a:ext cx="6650120" cy="3002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FD9407E-FA4E-6263-663D-71273C9E6D94}"/>
                  </a:ext>
                </a:extLst>
              </p:cNvPr>
              <p:cNvSpPr txBox="1"/>
              <p:nvPr/>
            </p:nvSpPr>
            <p:spPr>
              <a:xfrm>
                <a:off x="6328090" y="4162633"/>
                <a:ext cx="981038" cy="718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ar-MA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𝟏</m:t>
                    </m:r>
                  </m:oMath>
                </a14:m>
                <a:r>
                  <a:rPr kumimoji="0" lang="fr-M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ar-MA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𝟐𝟓</m:t>
                        </m:r>
                      </m:num>
                      <m:den>
                        <m:r>
                          <a:rPr kumimoji="0" lang="fr-MA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ar-M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FD9407E-FA4E-6263-663D-71273C9E6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090" y="4162633"/>
                <a:ext cx="981038" cy="718658"/>
              </a:xfrm>
              <a:prstGeom prst="rect">
                <a:avLst/>
              </a:prstGeom>
              <a:blipFill>
                <a:blip r:embed="rId4"/>
                <a:stretch>
                  <a:fillRect t="-2542" r="-24224" b="-16949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94A81036-4A6B-8813-87FF-954DE299E640}"/>
              </a:ext>
            </a:extLst>
          </p:cNvPr>
          <p:cNvSpPr txBox="1"/>
          <p:nvPr/>
        </p:nvSpPr>
        <p:spPr>
          <a:xfrm>
            <a:off x="5396195" y="4306518"/>
            <a:ext cx="20037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lang="fr-MA" sz="4400" b="1" dirty="0">
              <a:solidFill>
                <a:srgbClr val="0E2841">
                  <a:lumMod val="90000"/>
                  <a:lumOff val="10000"/>
                </a:srgbClr>
              </a:solidFill>
              <a:latin typeface="Cambria Math" panose="020405030504060302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68F2798-D1C1-1594-4B79-999D2E4F44F5}"/>
              </a:ext>
            </a:extLst>
          </p:cNvPr>
          <p:cNvSpPr txBox="1"/>
          <p:nvPr/>
        </p:nvSpPr>
        <p:spPr>
          <a:xfrm>
            <a:off x="4522007" y="4446253"/>
            <a:ext cx="28533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C00000"/>
                </a:solidFill>
                <a:latin typeface="Aptos" panose="02110004020202020204"/>
                <a:cs typeface="Arial" panose="020B0604020202020204" pitchFamily="34" charset="0"/>
              </a:rPr>
              <a:t>25</a:t>
            </a:r>
            <a:endParaRPr lang="fr-MA" sz="3600" b="1" dirty="0">
              <a:solidFill>
                <a:srgbClr val="0E2841">
                  <a:lumMod val="90000"/>
                  <a:lumOff val="10000"/>
                </a:srgbClr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7798383-7EF4-07FB-0D8F-F19360CD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032" y="1984389"/>
            <a:ext cx="3042860" cy="4233155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وأنجزوا النشاط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906047" y="2654898"/>
            <a:ext cx="2807845" cy="20334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قبل البدء تأكدوا من أن مقامي العددين داخل الإطار مقامهما 100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0F70A6-E4F2-CA87-EB6B-739C391B5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670" y="1518514"/>
            <a:ext cx="5611774" cy="4816405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E2CF052A-8765-4BDB-72FF-87E2F611696B}"/>
              </a:ext>
            </a:extLst>
          </p:cNvPr>
          <p:cNvSpPr/>
          <p:nvPr/>
        </p:nvSpPr>
        <p:spPr>
          <a:xfrm>
            <a:off x="1906047" y="4123113"/>
            <a:ext cx="1502171" cy="18530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6536-9882-F3A4-E12E-4B129311E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B45B59A9-8491-E7C7-7ADF-ADA2F0E6AE2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35D6EE-3B39-26D0-88DA-FAC15BE1B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A63D25-5920-9BDD-3D4F-2C9629385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670" y="1518514"/>
            <a:ext cx="5611774" cy="4816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4D794E7-5728-2296-B513-A30BCF924257}"/>
                  </a:ext>
                </a:extLst>
              </p:cNvPr>
              <p:cNvSpPr txBox="1"/>
              <p:nvPr/>
            </p:nvSpPr>
            <p:spPr>
              <a:xfrm>
                <a:off x="5629821" y="3379125"/>
                <a:ext cx="801501" cy="711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𝟑</m:t>
                    </m:r>
                  </m:oMath>
                </a14:m>
                <a:r>
                  <a:rPr kumimoji="0" lang="fr-M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fr-FR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𝟖</m:t>
                        </m:r>
                      </m:num>
                      <m:den>
                        <m:r>
                          <a:rPr kumimoji="0" lang="fr-MA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ar-M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4D794E7-5728-2296-B513-A30BCF924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821" y="3379125"/>
                <a:ext cx="801501" cy="711349"/>
              </a:xfrm>
              <a:prstGeom prst="rect">
                <a:avLst/>
              </a:prstGeom>
              <a:blipFill>
                <a:blip r:embed="rId4"/>
                <a:stretch>
                  <a:fillRect t="-2564" r="-29008" b="-17949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D9B47E5A-09F9-8BB0-3278-CBDE5BCEE7AC}"/>
              </a:ext>
            </a:extLst>
          </p:cNvPr>
          <p:cNvSpPr txBox="1"/>
          <p:nvPr/>
        </p:nvSpPr>
        <p:spPr>
          <a:xfrm>
            <a:off x="4804756" y="3618939"/>
            <a:ext cx="1362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lang="fr-MA" sz="3600" b="1" dirty="0">
              <a:solidFill>
                <a:srgbClr val="0E2841">
                  <a:lumMod val="90000"/>
                  <a:lumOff val="10000"/>
                </a:srgbClr>
              </a:solidFill>
              <a:latin typeface="Cambria Math" panose="020405030504060302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DF9FCFA-CA5C-5488-2E78-5E21DF553E69}"/>
              </a:ext>
            </a:extLst>
          </p:cNvPr>
          <p:cNvSpPr txBox="1"/>
          <p:nvPr/>
        </p:nvSpPr>
        <p:spPr>
          <a:xfrm>
            <a:off x="4115947" y="3596245"/>
            <a:ext cx="1362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Aptos" panose="02110004020202020204"/>
                <a:cs typeface="Arial" panose="020B0604020202020204" pitchFamily="34" charset="0"/>
              </a:rPr>
              <a:t>8</a:t>
            </a:r>
            <a:endParaRPr lang="fr-MA" sz="3600" b="1" dirty="0">
              <a:solidFill>
                <a:srgbClr val="0E2841">
                  <a:lumMod val="90000"/>
                  <a:lumOff val="10000"/>
                </a:srgbClr>
              </a:solidFill>
              <a:latin typeface="Cambria Math" panose="020405030504060302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5B7E72C-1F39-499C-0F3F-0CF0DBF4F36D}"/>
              </a:ext>
            </a:extLst>
          </p:cNvPr>
          <p:cNvSpPr txBox="1"/>
          <p:nvPr/>
        </p:nvSpPr>
        <p:spPr>
          <a:xfrm>
            <a:off x="4924386" y="4535361"/>
            <a:ext cx="1362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lang="fr-MA" sz="3600" b="1" dirty="0">
              <a:solidFill>
                <a:srgbClr val="0E2841">
                  <a:lumMod val="90000"/>
                  <a:lumOff val="10000"/>
                </a:srgbClr>
              </a:solidFill>
              <a:latin typeface="Cambria Math" panose="020405030504060302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95B0338-A691-E967-6AA9-803B5E023A30}"/>
              </a:ext>
            </a:extLst>
          </p:cNvPr>
          <p:cNvSpPr txBox="1"/>
          <p:nvPr/>
        </p:nvSpPr>
        <p:spPr>
          <a:xfrm>
            <a:off x="4099321" y="4512667"/>
            <a:ext cx="27251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Aptos" panose="02110004020202020204"/>
                <a:cs typeface="Arial" panose="020B0604020202020204" pitchFamily="34" charset="0"/>
              </a:rPr>
              <a:t>19</a:t>
            </a:r>
            <a:endParaRPr lang="fr-MA" sz="3600" b="1" dirty="0">
              <a:solidFill>
                <a:srgbClr val="0E2841">
                  <a:lumMod val="90000"/>
                  <a:lumOff val="10000"/>
                </a:srgbClr>
              </a:solidFill>
              <a:latin typeface="Cambria Math" panose="020405030504060302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A7ECA5F-ADCA-B73E-749A-49CE95389344}"/>
              </a:ext>
            </a:extLst>
          </p:cNvPr>
          <p:cNvSpPr txBox="1"/>
          <p:nvPr/>
        </p:nvSpPr>
        <p:spPr>
          <a:xfrm>
            <a:off x="4924386" y="5462175"/>
            <a:ext cx="1362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lang="fr-MA" sz="3600" b="1" dirty="0">
              <a:solidFill>
                <a:srgbClr val="0E2841">
                  <a:lumMod val="90000"/>
                  <a:lumOff val="10000"/>
                </a:srgbClr>
              </a:solidFill>
              <a:latin typeface="Cambria Math" panose="020405030504060302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CECF7A5-C84D-BFBD-C3BF-19971E6EA726}"/>
              </a:ext>
            </a:extLst>
          </p:cNvPr>
          <p:cNvSpPr txBox="1"/>
          <p:nvPr/>
        </p:nvSpPr>
        <p:spPr>
          <a:xfrm>
            <a:off x="4099321" y="5439481"/>
            <a:ext cx="27251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Aptos" panose="02110004020202020204"/>
                <a:cs typeface="Arial" panose="020B0604020202020204" pitchFamily="34" charset="0"/>
              </a:rPr>
              <a:t>97</a:t>
            </a:r>
            <a:endParaRPr lang="fr-MA" sz="3600" b="1" dirty="0">
              <a:solidFill>
                <a:srgbClr val="0E2841">
                  <a:lumMod val="90000"/>
                  <a:lumOff val="10000"/>
                </a:srgbClr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0F2143A-390A-4068-83B2-1882DBCE9BD7}"/>
                  </a:ext>
                </a:extLst>
              </p:cNvPr>
              <p:cNvSpPr txBox="1"/>
              <p:nvPr/>
            </p:nvSpPr>
            <p:spPr>
              <a:xfrm>
                <a:off x="5629821" y="4310880"/>
                <a:ext cx="981038" cy="711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𝟑</m:t>
                    </m:r>
                  </m:oMath>
                </a14:m>
                <a:r>
                  <a:rPr kumimoji="0" lang="fr-M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fr-FR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𝟏𝟗</m:t>
                        </m:r>
                      </m:num>
                      <m:den>
                        <m:r>
                          <a:rPr kumimoji="0" lang="fr-MA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</m:t>
                        </m:r>
                        <m:r>
                          <a:rPr kumimoji="0" lang="fr-FR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𝟎</m:t>
                        </m:r>
                        <m:r>
                          <a:rPr kumimoji="0" lang="fr-MA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𝟎</m:t>
                        </m:r>
                      </m:den>
                    </m:f>
                  </m:oMath>
                </a14:m>
                <a:r>
                  <a:rPr kumimoji="0" lang="ar-M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0F2143A-390A-4068-83B2-1882DBCE9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821" y="4310880"/>
                <a:ext cx="981038" cy="711349"/>
              </a:xfrm>
              <a:prstGeom prst="rect">
                <a:avLst/>
              </a:prstGeom>
              <a:blipFill>
                <a:blip r:embed="rId5"/>
                <a:stretch>
                  <a:fillRect t="-2564" r="-24375" b="-17949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A0AC642-597D-400F-5A9F-4023A9BE94B0}"/>
                  </a:ext>
                </a:extLst>
              </p:cNvPr>
              <p:cNvSpPr txBox="1"/>
              <p:nvPr/>
            </p:nvSpPr>
            <p:spPr>
              <a:xfrm>
                <a:off x="5613194" y="5227138"/>
                <a:ext cx="981038" cy="711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𝟑</m:t>
                    </m:r>
                  </m:oMath>
                </a14:m>
                <a:r>
                  <a:rPr kumimoji="0" lang="fr-M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M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fr-FR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𝟗𝟕</m:t>
                        </m:r>
                      </m:num>
                      <m:den>
                        <m:r>
                          <a:rPr kumimoji="0" lang="fr-MA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</m:t>
                        </m:r>
                        <m:r>
                          <a:rPr kumimoji="0" lang="fr-FR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𝟎</m:t>
                        </m:r>
                        <m:r>
                          <a:rPr kumimoji="0" lang="fr-MA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𝟎</m:t>
                        </m:r>
                      </m:den>
                    </m:f>
                  </m:oMath>
                </a14:m>
                <a:r>
                  <a:rPr kumimoji="0" lang="ar-M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A0AC642-597D-400F-5A9F-4023A9BE9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194" y="5227138"/>
                <a:ext cx="981038" cy="711349"/>
              </a:xfrm>
              <a:prstGeom prst="rect">
                <a:avLst/>
              </a:prstGeom>
              <a:blipFill>
                <a:blip r:embed="rId6"/>
                <a:stretch>
                  <a:fillRect t="-2564" r="-23602" b="-17949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4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B4DE2FA-3A42-71FD-1E9B-3EB0EEE3B512}"/>
              </a:ext>
            </a:extLst>
          </p:cNvPr>
          <p:cNvGrpSpPr/>
          <p:nvPr/>
        </p:nvGrpSpPr>
        <p:grpSpPr>
          <a:xfrm>
            <a:off x="1550292" y="2618665"/>
            <a:ext cx="5061316" cy="3686720"/>
            <a:chOff x="1550292" y="2618665"/>
            <a:chExt cx="5061316" cy="368672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6888A14-A1B9-0CA2-7A4C-0A0BF4654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2681" y="2618665"/>
              <a:ext cx="2628927" cy="368672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E7659F0-11FD-1579-082B-4DA71E88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0292" y="2639425"/>
              <a:ext cx="2606532" cy="3626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عدد كسري عشري مركب إلى كتابة مختلطة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88BFD5-7925-4EAB-E49F-48F13E082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54" y="2126039"/>
            <a:ext cx="5108891" cy="2914141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B58E201-0689-4307-73DB-E49E724E4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15305" y="3195255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1DECD05-FCCF-ECB4-2B07-6AE7A4441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25D333-32C4-B113-1CEB-C8B70649E396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32122A-240C-A27A-0892-885C150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DF8C6F-CEEE-8D59-6F37-F0610DC568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23D8CC0-F182-CEC0-3DE0-93D323EAC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66" y="1893654"/>
            <a:ext cx="7806988" cy="40024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2373F83-AFF7-85E5-1FD2-CAD493BFD88D}"/>
                  </a:ext>
                </a:extLst>
              </p:cNvPr>
              <p:cNvSpPr txBox="1"/>
              <p:nvPr/>
            </p:nvSpPr>
            <p:spPr>
              <a:xfrm>
                <a:off x="1861681" y="2424281"/>
                <a:ext cx="3606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</m:oMath>
                  </m:oMathPara>
                </a14:m>
                <a:endParaRPr lang="fr-MA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2373F83-AFF7-85E5-1FD2-CAD493BFD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681" y="2424281"/>
                <a:ext cx="360675" cy="307777"/>
              </a:xfrm>
              <a:prstGeom prst="rect">
                <a:avLst/>
              </a:prstGeom>
              <a:blipFill>
                <a:blip r:embed="rId7"/>
                <a:stretch>
                  <a:fillRect l="-15000" r="-16667" b="-600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3CB49C1-F6A7-89D8-22F2-089C3A085FF3}"/>
                  </a:ext>
                </a:extLst>
              </p:cNvPr>
              <p:cNvSpPr txBox="1"/>
              <p:nvPr/>
            </p:nvSpPr>
            <p:spPr>
              <a:xfrm>
                <a:off x="3963205" y="2424281"/>
                <a:ext cx="2901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4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fr-MA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3CB49C1-F6A7-89D8-22F2-089C3A085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205" y="2424281"/>
                <a:ext cx="290144" cy="307777"/>
              </a:xfrm>
              <a:prstGeom prst="rect">
                <a:avLst/>
              </a:prstGeom>
              <a:blipFill>
                <a:blip r:embed="rId8"/>
                <a:stretch>
                  <a:fillRect l="-52083" t="-24000" r="-29167" b="-5200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B5DE7D4-7213-2CB4-FBE2-8844C496BEEB}"/>
                  </a:ext>
                </a:extLst>
              </p:cNvPr>
              <p:cNvSpPr txBox="1"/>
              <p:nvPr/>
            </p:nvSpPr>
            <p:spPr>
              <a:xfrm>
                <a:off x="4529978" y="2424281"/>
                <a:ext cx="51456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𝟒𝟎𝟎</m:t>
                      </m:r>
                    </m:oMath>
                  </m:oMathPara>
                </a14:m>
                <a:endParaRPr lang="fr-MA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B5DE7D4-7213-2CB4-FBE2-8844C496B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978" y="2424281"/>
                <a:ext cx="514564" cy="307777"/>
              </a:xfrm>
              <a:prstGeom prst="rect">
                <a:avLst/>
              </a:prstGeom>
              <a:blipFill>
                <a:blip r:embed="rId9"/>
                <a:stretch>
                  <a:fillRect l="-10588" r="-11765" b="-600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E8A3966-C1E1-20B4-D866-5B5E0C7ADC01}"/>
                  </a:ext>
                </a:extLst>
              </p:cNvPr>
              <p:cNvSpPr txBox="1"/>
              <p:nvPr/>
            </p:nvSpPr>
            <p:spPr>
              <a:xfrm>
                <a:off x="1861681" y="3108796"/>
                <a:ext cx="2901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7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fr-MA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E8A3966-C1E1-20B4-D866-5B5E0C7AD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681" y="3108796"/>
                <a:ext cx="290144" cy="307777"/>
              </a:xfrm>
              <a:prstGeom prst="rect">
                <a:avLst/>
              </a:prstGeom>
              <a:blipFill>
                <a:blip r:embed="rId10"/>
                <a:stretch>
                  <a:fillRect l="-52083" t="-24000" r="-29167" b="-5200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5213B3D-B046-269F-1111-4B2148187FA1}"/>
                  </a:ext>
                </a:extLst>
              </p:cNvPr>
              <p:cNvSpPr txBox="1"/>
              <p:nvPr/>
            </p:nvSpPr>
            <p:spPr>
              <a:xfrm>
                <a:off x="2575099" y="3121223"/>
                <a:ext cx="44403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7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</m:oMath>
                </a14:m>
                <a:endParaRPr lang="fr-MA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5213B3D-B046-269F-1111-4B2148187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99" y="3121223"/>
                <a:ext cx="444032" cy="307777"/>
              </a:xfrm>
              <a:prstGeom prst="rect">
                <a:avLst/>
              </a:prstGeom>
              <a:blipFill>
                <a:blip r:embed="rId11"/>
                <a:stretch>
                  <a:fillRect l="-34247" t="-23529" r="-19178" b="-5098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B03BFA61-96C0-9C47-8966-68530FCDA819}"/>
              </a:ext>
            </a:extLst>
          </p:cNvPr>
          <p:cNvSpPr txBox="1"/>
          <p:nvPr/>
        </p:nvSpPr>
        <p:spPr>
          <a:xfrm>
            <a:off x="3963205" y="3108796"/>
            <a:ext cx="27251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15</a:t>
            </a:r>
            <a:endParaRPr lang="fr-MA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AEFDDC7-72A5-E99D-0FB1-C284BCF2CE73}"/>
                  </a:ext>
                </a:extLst>
              </p:cNvPr>
              <p:cNvSpPr txBox="1"/>
              <p:nvPr/>
            </p:nvSpPr>
            <p:spPr>
              <a:xfrm>
                <a:off x="6652582" y="2424281"/>
                <a:ext cx="42639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18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fr-MA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AEFDDC7-72A5-E99D-0FB1-C284BCF2C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582" y="2424281"/>
                <a:ext cx="426399" cy="307777"/>
              </a:xfrm>
              <a:prstGeom prst="rect">
                <a:avLst/>
              </a:prstGeom>
              <a:blipFill>
                <a:blip r:embed="rId12"/>
                <a:stretch>
                  <a:fillRect l="-35714" t="-24000" r="-20000" b="-5200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88A356B8-DAED-61B4-DFE1-80834501EC1E}"/>
              </a:ext>
            </a:extLst>
          </p:cNvPr>
          <p:cNvSpPr txBox="1"/>
          <p:nvPr/>
        </p:nvSpPr>
        <p:spPr>
          <a:xfrm>
            <a:off x="6565992" y="3063716"/>
            <a:ext cx="27251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21</a:t>
            </a:r>
            <a:endParaRPr lang="fr-MA" sz="2000" b="1" dirty="0">
              <a:solidFill>
                <a:srgbClr val="C00000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0C0AF02-6543-6EB0-9DFD-42A2C8B94AD4}"/>
              </a:ext>
            </a:extLst>
          </p:cNvPr>
          <p:cNvGrpSpPr/>
          <p:nvPr/>
        </p:nvGrpSpPr>
        <p:grpSpPr>
          <a:xfrm>
            <a:off x="1313412" y="4958643"/>
            <a:ext cx="515017" cy="494508"/>
            <a:chOff x="1313412" y="4958643"/>
            <a:chExt cx="515017" cy="494508"/>
          </a:xfrm>
        </p:grpSpPr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784B414C-FA1A-F559-6784-5F3DBDCC687C}"/>
                </a:ext>
              </a:extLst>
            </p:cNvPr>
            <p:cNvCxnSpPr>
              <a:cxnSpLocks/>
            </p:cNvCxnSpPr>
            <p:nvPr/>
          </p:nvCxnSpPr>
          <p:spPr>
            <a:xfrm>
              <a:off x="1546167" y="5320145"/>
              <a:ext cx="0" cy="13300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 : coins arrondis 28">
                  <a:extLst>
                    <a:ext uri="{FF2B5EF4-FFF2-40B4-BE49-F238E27FC236}">
                      <a16:creationId xmlns:a16="http://schemas.microsoft.com/office/drawing/2014/main" id="{7FB0C9A8-2F4C-D418-7B12-4A82BABB6BD2}"/>
                    </a:ext>
                  </a:extLst>
                </p:cNvPr>
                <p:cNvSpPr/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MA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𝟐𝟏𝟎</m:t>
                            </m:r>
                          </m:num>
                          <m:den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fr-MA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 : coins arrondis 28">
                  <a:extLst>
                    <a:ext uri="{FF2B5EF4-FFF2-40B4-BE49-F238E27FC236}">
                      <a16:creationId xmlns:a16="http://schemas.microsoft.com/office/drawing/2014/main" id="{7FB0C9A8-2F4C-D418-7B12-4A82BABB6B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blipFill>
                  <a:blip r:embed="rId13"/>
                  <a:stretch>
                    <a:fillRect t="-1563" b="-15625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B25D75E1-0BBA-BCB2-7DCE-CB9F98989D17}"/>
              </a:ext>
            </a:extLst>
          </p:cNvPr>
          <p:cNvGrpSpPr/>
          <p:nvPr/>
        </p:nvGrpSpPr>
        <p:grpSpPr>
          <a:xfrm>
            <a:off x="2333601" y="4931686"/>
            <a:ext cx="515017" cy="494508"/>
            <a:chOff x="1313412" y="4958643"/>
            <a:chExt cx="515017" cy="494508"/>
          </a:xfrm>
        </p:grpSpPr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809F6BC5-E2F2-B8A2-6339-35071B040B25}"/>
                </a:ext>
              </a:extLst>
            </p:cNvPr>
            <p:cNvCxnSpPr>
              <a:cxnSpLocks/>
            </p:cNvCxnSpPr>
            <p:nvPr/>
          </p:nvCxnSpPr>
          <p:spPr>
            <a:xfrm>
              <a:off x="1546167" y="5320145"/>
              <a:ext cx="0" cy="13300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 : coins arrondis 38">
                  <a:extLst>
                    <a:ext uri="{FF2B5EF4-FFF2-40B4-BE49-F238E27FC236}">
                      <a16:creationId xmlns:a16="http://schemas.microsoft.com/office/drawing/2014/main" id="{6DA4BA09-4CFB-98E5-4101-ABF6F0902832}"/>
                    </a:ext>
                  </a:extLst>
                </p:cNvPr>
                <p:cNvSpPr/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MA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𝟐𝟑𝟎</m:t>
                            </m:r>
                          </m:num>
                          <m:den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fr-MA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ctangle : coins arrondis 38">
                  <a:extLst>
                    <a:ext uri="{FF2B5EF4-FFF2-40B4-BE49-F238E27FC236}">
                      <a16:creationId xmlns:a16="http://schemas.microsoft.com/office/drawing/2014/main" id="{6DA4BA09-4CFB-98E5-4101-ABF6F09028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blipFill>
                  <a:blip r:embed="rId14"/>
                  <a:stretch>
                    <a:fillRect t="-3125" b="-14063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1C1EFC5-44EF-16D7-B418-8590B49F61EE}"/>
              </a:ext>
            </a:extLst>
          </p:cNvPr>
          <p:cNvGrpSpPr/>
          <p:nvPr/>
        </p:nvGrpSpPr>
        <p:grpSpPr>
          <a:xfrm>
            <a:off x="4826388" y="4915062"/>
            <a:ext cx="515017" cy="494508"/>
            <a:chOff x="1313412" y="4958643"/>
            <a:chExt cx="515017" cy="494508"/>
          </a:xfrm>
        </p:grpSpPr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5A971AFE-7F15-19ED-32A1-9E21D081FE3F}"/>
                </a:ext>
              </a:extLst>
            </p:cNvPr>
            <p:cNvCxnSpPr>
              <a:cxnSpLocks/>
            </p:cNvCxnSpPr>
            <p:nvPr/>
          </p:nvCxnSpPr>
          <p:spPr>
            <a:xfrm>
              <a:off x="1546167" y="5320145"/>
              <a:ext cx="0" cy="13300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 : coins arrondis 42">
                  <a:extLst>
                    <a:ext uri="{FF2B5EF4-FFF2-40B4-BE49-F238E27FC236}">
                      <a16:creationId xmlns:a16="http://schemas.microsoft.com/office/drawing/2014/main" id="{A05DF5C0-F893-9266-70E5-F6216E007505}"/>
                    </a:ext>
                  </a:extLst>
                </p:cNvPr>
                <p:cNvSpPr/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MA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𝟐𝟖</m:t>
                            </m:r>
                          </m:num>
                          <m:den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fr-MA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Rectangle : coins arrondis 42">
                  <a:extLst>
                    <a:ext uri="{FF2B5EF4-FFF2-40B4-BE49-F238E27FC236}">
                      <a16:creationId xmlns:a16="http://schemas.microsoft.com/office/drawing/2014/main" id="{A05DF5C0-F893-9266-70E5-F6216E0075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blipFill>
                  <a:blip r:embed="rId15"/>
                  <a:stretch>
                    <a:fillRect t="-1563" b="-15625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DB9D0B5-B102-8538-6B64-54F756F19E60}"/>
              </a:ext>
            </a:extLst>
          </p:cNvPr>
          <p:cNvGrpSpPr/>
          <p:nvPr/>
        </p:nvGrpSpPr>
        <p:grpSpPr>
          <a:xfrm>
            <a:off x="5854938" y="5594812"/>
            <a:ext cx="515017" cy="507272"/>
            <a:chOff x="1313412" y="4821392"/>
            <a:chExt cx="515017" cy="507272"/>
          </a:xfrm>
        </p:grpSpPr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0555838B-8CCE-FDB6-7142-5EC33CF2DD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6167" y="4821392"/>
              <a:ext cx="0" cy="13300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 : coins arrondis 45">
                  <a:extLst>
                    <a:ext uri="{FF2B5EF4-FFF2-40B4-BE49-F238E27FC236}">
                      <a16:creationId xmlns:a16="http://schemas.microsoft.com/office/drawing/2014/main" id="{17B7D518-E6E3-A208-D83A-13CE40DB1A0E}"/>
                    </a:ext>
                  </a:extLst>
                </p:cNvPr>
                <p:cNvSpPr/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MA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𝟑𝟎</m:t>
                            </m:r>
                          </m:num>
                          <m:den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fr-MA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 : coins arrondis 45">
                  <a:extLst>
                    <a:ext uri="{FF2B5EF4-FFF2-40B4-BE49-F238E27FC236}">
                      <a16:creationId xmlns:a16="http://schemas.microsoft.com/office/drawing/2014/main" id="{17B7D518-E6E3-A208-D83A-13CE40DB1A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blipFill>
                  <a:blip r:embed="rId16"/>
                  <a:stretch>
                    <a:fillRect t="-1563" b="-15625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8020DF9B-42A6-544E-7F1B-3A245C4F7FF9}"/>
              </a:ext>
            </a:extLst>
          </p:cNvPr>
          <p:cNvGrpSpPr/>
          <p:nvPr/>
        </p:nvGrpSpPr>
        <p:grpSpPr>
          <a:xfrm>
            <a:off x="3096329" y="4958643"/>
            <a:ext cx="515017" cy="494508"/>
            <a:chOff x="1313412" y="4958643"/>
            <a:chExt cx="515017" cy="494508"/>
          </a:xfrm>
        </p:grpSpPr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F2E6585C-466A-D2DC-37C5-BED12EFE1D1C}"/>
                </a:ext>
              </a:extLst>
            </p:cNvPr>
            <p:cNvCxnSpPr>
              <a:cxnSpLocks/>
            </p:cNvCxnSpPr>
            <p:nvPr/>
          </p:nvCxnSpPr>
          <p:spPr>
            <a:xfrm>
              <a:off x="1546167" y="5320145"/>
              <a:ext cx="0" cy="13300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 : coins arrondis 51">
                  <a:extLst>
                    <a:ext uri="{FF2B5EF4-FFF2-40B4-BE49-F238E27FC236}">
                      <a16:creationId xmlns:a16="http://schemas.microsoft.com/office/drawing/2014/main" id="{78A932EA-B337-9F0D-C1E3-E2EF81167CC9}"/>
                    </a:ext>
                  </a:extLst>
                </p:cNvPr>
                <p:cNvSpPr/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MA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𝟐𝟒𝟓</m:t>
                            </m:r>
                          </m:num>
                          <m:den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fr-MA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Rectangle : coins arrondis 51">
                  <a:extLst>
                    <a:ext uri="{FF2B5EF4-FFF2-40B4-BE49-F238E27FC236}">
                      <a16:creationId xmlns:a16="http://schemas.microsoft.com/office/drawing/2014/main" id="{78A932EA-B337-9F0D-C1E3-E2EF81167C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blipFill>
                  <a:blip r:embed="rId17"/>
                  <a:stretch>
                    <a:fillRect t="-3125" b="-15625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3FE7C427-6D7F-ADE9-A704-BEB371B6AC99}"/>
              </a:ext>
            </a:extLst>
          </p:cNvPr>
          <p:cNvGrpSpPr/>
          <p:nvPr/>
        </p:nvGrpSpPr>
        <p:grpSpPr>
          <a:xfrm>
            <a:off x="7099618" y="4977763"/>
            <a:ext cx="515017" cy="494508"/>
            <a:chOff x="1313412" y="4958643"/>
            <a:chExt cx="515017" cy="494508"/>
          </a:xfrm>
        </p:grpSpPr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BAABB386-6A21-C831-1650-9F160A9964E8}"/>
                </a:ext>
              </a:extLst>
            </p:cNvPr>
            <p:cNvCxnSpPr>
              <a:cxnSpLocks/>
            </p:cNvCxnSpPr>
            <p:nvPr/>
          </p:nvCxnSpPr>
          <p:spPr>
            <a:xfrm>
              <a:off x="1546167" y="5320145"/>
              <a:ext cx="0" cy="13300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 : coins arrondis 54">
                  <a:extLst>
                    <a:ext uri="{FF2B5EF4-FFF2-40B4-BE49-F238E27FC236}">
                      <a16:creationId xmlns:a16="http://schemas.microsoft.com/office/drawing/2014/main" id="{29F4F516-47B7-E033-CA33-9B5BE56359B7}"/>
                    </a:ext>
                  </a:extLst>
                </p:cNvPr>
                <p:cNvSpPr/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MA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𝟑𝟐𝟓</m:t>
                            </m:r>
                          </m:num>
                          <m:den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fr-MA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Rectangle : coins arrondis 54">
                  <a:extLst>
                    <a:ext uri="{FF2B5EF4-FFF2-40B4-BE49-F238E27FC236}">
                      <a16:creationId xmlns:a16="http://schemas.microsoft.com/office/drawing/2014/main" id="{29F4F516-47B7-E033-CA33-9B5BE56359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412" y="4958643"/>
                  <a:ext cx="515017" cy="370021"/>
                </a:xfrm>
                <a:prstGeom prst="roundRect">
                  <a:avLst/>
                </a:prstGeom>
                <a:blipFill>
                  <a:blip r:embed="rId18"/>
                  <a:stretch>
                    <a:fillRect t="-4762" b="-17460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M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13706</TotalTime>
  <Words>792</Words>
  <Application>Microsoft Office PowerPoint</Application>
  <PresentationFormat>Affichage à l'écran (4:3)</PresentationFormat>
  <Paragraphs>247</Paragraphs>
  <Slides>50</Slides>
  <Notes>7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50</vt:i4>
      </vt:variant>
    </vt:vector>
  </HeadingPairs>
  <TitlesOfParts>
    <vt:vector size="61" baseType="lpstr">
      <vt:lpstr>DengXian</vt:lpstr>
      <vt:lpstr>Cambria Math</vt:lpstr>
      <vt:lpstr>Dosis</vt:lpstr>
      <vt:lpstr>Effra CC Arbc</vt:lpstr>
      <vt:lpstr>Aptos Display</vt:lpstr>
      <vt:lpstr>Calibri</vt:lpstr>
      <vt:lpstr>Aptos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206</cp:revision>
  <cp:lastPrinted>2025-08-13T10:11:39Z</cp:lastPrinted>
  <dcterms:created xsi:type="dcterms:W3CDTF">2025-08-01T12:31:49Z</dcterms:created>
  <dcterms:modified xsi:type="dcterms:W3CDTF">2025-11-19T19:37:52Z</dcterms:modified>
</cp:coreProperties>
</file>