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80" r:id="rId2"/>
    <p:sldMasterId id="2147483898" r:id="rId3"/>
    <p:sldMasterId id="2147483907" r:id="rId4"/>
    <p:sldMasterId id="2147483909" r:id="rId5"/>
  </p:sldMasterIdLst>
  <p:notesMasterIdLst>
    <p:notesMasterId r:id="rId54"/>
  </p:notesMasterIdLst>
  <p:handoutMasterIdLst>
    <p:handoutMasterId r:id="rId55"/>
  </p:handoutMasterIdLst>
  <p:sldIdLst>
    <p:sldId id="939" r:id="rId6"/>
    <p:sldId id="976" r:id="rId7"/>
    <p:sldId id="738" r:id="rId8"/>
    <p:sldId id="780" r:id="rId9"/>
    <p:sldId id="1032" r:id="rId10"/>
    <p:sldId id="1248" r:id="rId11"/>
    <p:sldId id="1033" r:id="rId12"/>
    <p:sldId id="746" r:id="rId13"/>
    <p:sldId id="796" r:id="rId14"/>
    <p:sldId id="1034" r:id="rId15"/>
    <p:sldId id="958" r:id="rId16"/>
    <p:sldId id="798" r:id="rId17"/>
    <p:sldId id="802" r:id="rId18"/>
    <p:sldId id="1249" r:id="rId19"/>
    <p:sldId id="812" r:id="rId20"/>
    <p:sldId id="910" r:id="rId21"/>
    <p:sldId id="911" r:id="rId22"/>
    <p:sldId id="1250" r:id="rId23"/>
    <p:sldId id="777" r:id="rId24"/>
    <p:sldId id="913" r:id="rId25"/>
    <p:sldId id="965" r:id="rId26"/>
    <p:sldId id="966" r:id="rId27"/>
    <p:sldId id="974" r:id="rId28"/>
    <p:sldId id="975" r:id="rId29"/>
    <p:sldId id="740" r:id="rId30"/>
    <p:sldId id="967" r:id="rId31"/>
    <p:sldId id="963" r:id="rId32"/>
    <p:sldId id="752" r:id="rId33"/>
    <p:sldId id="806" r:id="rId34"/>
    <p:sldId id="968" r:id="rId35"/>
    <p:sldId id="964" r:id="rId36"/>
    <p:sldId id="807" r:id="rId37"/>
    <p:sldId id="970" r:id="rId38"/>
    <p:sldId id="971" r:id="rId39"/>
    <p:sldId id="972" r:id="rId40"/>
    <p:sldId id="973" r:id="rId41"/>
    <p:sldId id="1251" r:id="rId42"/>
    <p:sldId id="848" r:id="rId43"/>
    <p:sldId id="922" r:id="rId44"/>
    <p:sldId id="924" r:id="rId45"/>
    <p:sldId id="849" r:id="rId46"/>
    <p:sldId id="841" r:id="rId47"/>
    <p:sldId id="961" r:id="rId48"/>
    <p:sldId id="962" r:id="rId49"/>
    <p:sldId id="926" r:id="rId50"/>
    <p:sldId id="809" r:id="rId51"/>
    <p:sldId id="793" r:id="rId52"/>
    <p:sldId id="789" r:id="rId53"/>
  </p:sldIdLst>
  <p:sldSz cx="9144000" cy="6858000" type="screen4x3"/>
  <p:notesSz cx="6735763" cy="9866313"/>
  <p:embeddedFontLst>
    <p:embeddedFont>
      <p:font typeface="Dosis" pitchFamily="2" charset="0"/>
      <p:regular r:id="rId56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232B"/>
    <a:srgbClr val="B2B3AE"/>
    <a:srgbClr val="0B4D67"/>
    <a:srgbClr val="104862"/>
    <a:srgbClr val="F6BB00"/>
    <a:srgbClr val="7FC5C2"/>
    <a:srgbClr val="17AB98"/>
    <a:srgbClr val="FC8D00"/>
    <a:srgbClr val="4B5050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3557" autoAdjust="0"/>
  </p:normalViewPr>
  <p:slideViewPr>
    <p:cSldViewPr snapToGrid="0">
      <p:cViewPr>
        <p:scale>
          <a:sx n="75" d="100"/>
          <a:sy n="75" d="100"/>
        </p:scale>
        <p:origin x="86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4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2C78-6341-3D0B-B33D-C41371D8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FD13BF-B2FC-60AD-01E8-CB6CF4072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1143C1-5FBC-0ED9-A988-CEEC80D6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B30C20-E611-4EAD-168E-66F3CB73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17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265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Animation du gabarit: la barre de 9 875</a:t>
            </a:r>
            <a:r>
              <a:rPr lang="ar-MA" dirty="0"/>
              <a:t> </a:t>
            </a:r>
            <a:r>
              <a:rPr lang="fr-FR" dirty="0"/>
              <a:t> avec (</a:t>
            </a:r>
            <a:r>
              <a:rPr lang="ar-MA" dirty="0"/>
              <a:t>يوليوز</a:t>
            </a:r>
            <a:r>
              <a:rPr lang="fr-FR" dirty="0"/>
              <a:t>) s’affiche, puis celle de ? Avec (</a:t>
            </a:r>
            <a:r>
              <a:rPr lang="ar-MA" dirty="0"/>
              <a:t>غشت</a:t>
            </a:r>
            <a:r>
              <a:rPr lang="fr-FR" dirty="0"/>
              <a:t>) Puis la flèche avec 1 245</a:t>
            </a:r>
            <a:endParaRPr lang="fr-MA" dirty="0"/>
          </a:p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1707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Le gabarit se dessine barre par barre… la barre de 125 puis celle de 50 puis celle de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4074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1A7B9-823C-7439-6001-4C97254B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AF72A6-A65B-8151-3AC9-03C8C8AA1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6CAD0E-B295-FF04-3C6F-3504F47C1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/>
              <a:t>Le gabarit se dessine barre par barre… la barre de 175 puis celle de 200 puis celle de ?</a:t>
            </a:r>
          </a:p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FA0B42-5649-1BFA-722B-66F702234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820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20AAA5-FFC7-47AA-06DC-19D729A37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" y="0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0462D6-4672-1CBF-1B4E-4E3A91B5D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EC858F-F4DE-B4B7-3A42-B61433EC9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64DDDB-E9BB-9257-AE36-4D6303FBA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" y="0"/>
            <a:ext cx="9193653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417AB8-1ACF-2734-8E92-26D41055C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4" r:id="rId2"/>
    <p:sldLayoutId id="214748390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0" r:id="rId2"/>
    <p:sldLayoutId id="2147483891" r:id="rId3"/>
    <p:sldLayoutId id="2147483892" r:id="rId4"/>
    <p:sldLayoutId id="2147483906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71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4"/><Relationship Id="rId7" Type="http://schemas.openxmlformats.org/officeDocument/2006/relationships/image" Target="../media/image2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920888" y="826640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3981430" y="6021421"/>
            <a:ext cx="1152805" cy="288630"/>
            <a:chOff x="5343763" y="5877672"/>
            <a:chExt cx="1152805" cy="288630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534376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51833" cy="288630"/>
            <a:chOff x="5372100" y="5877672"/>
            <a:chExt cx="1151833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5488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7203343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547387"/>
            <a:chOff x="2306080" y="2221113"/>
            <a:chExt cx="4675633" cy="234795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5"/>
              <a:ext cx="4476261" cy="19671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2783" y="3727496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269045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06080" y="3788858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14173" y="9261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68ABC7-4F0F-DEA7-473E-DE0DD75161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6951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0724-C495-DF1B-B790-9CD0738E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924027" y="938025"/>
            <a:ext cx="657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لحساب هذه العمليات على السطر. دوّنوا النتيجة على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A0982B-80D1-38C8-488B-DBD63B7A1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13928"/>
            <a:ext cx="1008000" cy="1008000"/>
          </a:xfrm>
          <a:prstGeom prst="ellipse">
            <a:avLst/>
          </a:prstGeom>
        </p:spPr>
      </p:pic>
      <p:pic>
        <p:nvPicPr>
          <p:cNvPr id="46" name="muniteur.mp4">
            <a:hlinkClick r:id="" action="ppaction://media"/>
            <a:extLst>
              <a:ext uri="{FF2B5EF4-FFF2-40B4-BE49-F238E27FC236}">
                <a16:creationId xmlns:a16="http://schemas.microsoft.com/office/drawing/2014/main" id="{B192E589-2768-B854-4655-6D5E94454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2D9EEC0-C19B-D9DB-F90E-99A37C60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9" y="2853909"/>
            <a:ext cx="8229680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09DE-FFEE-C848-62AC-25DCF3CDA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96710" y="93326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 للتصحيح.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28B735-9FF4-7425-60BD-85E22758D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13928"/>
            <a:ext cx="1008000" cy="1008000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68A2A1-6E55-2385-13E1-E17899E33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779" y="2853909"/>
            <a:ext cx="8229680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36670" y="3374620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024715" y="3423136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وضعيات مقارنة باعتماد نموذج الأشرطة</a:t>
              </a:r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3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928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نحل مسألة وضعية مقارنة باعتماد نموذج الأشرطة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3CDC09-1D88-8A1A-15AE-33AEED14C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13928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9A3FC84B-EFEB-CAE1-6B1A-AD8E46E3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87" y="2023426"/>
            <a:ext cx="6609803" cy="389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219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96B6243E-C351-9D24-99E8-29352483FF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– P1 – S4 –L4">
            <a:hlinkClick r:id="" action="ppaction://media"/>
            <a:extLst>
              <a:ext uri="{FF2B5EF4-FFF2-40B4-BE49-F238E27FC236}">
                <a16:creationId xmlns:a16="http://schemas.microsoft.com/office/drawing/2014/main" id="{618FE826-B744-AFB2-3C71-C2CF59EDF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32" y="2027765"/>
            <a:ext cx="7857068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53944" y="878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09495C-9B12-3780-B3E3-4F3978F21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252" y="1892367"/>
            <a:ext cx="5540615" cy="4283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2F9E66-3ED6-D6C9-CBE6-A55B45605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133" y="2952871"/>
            <a:ext cx="4071188" cy="2555319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F4E315-684A-B00B-54F1-95C14D4E4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1392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329770"/>
            <a:chOff x="2054098" y="2436266"/>
            <a:chExt cx="4785052" cy="232977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194893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7614" y="3262485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161276" y="395456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464387" y="907329"/>
            <a:ext cx="703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 سنحل مسألة باتباع نفس الخطوات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AFEB03-5BDB-857D-BB59-4E3514CE8E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2000" y="1692751"/>
            <a:ext cx="3960000" cy="39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D61973-7B65-04B3-F208-8A524798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15" name="Picture 14" descr="A close-up of a black text&#10;&#10;Description automatically generated">
            <a:extLst>
              <a:ext uri="{FF2B5EF4-FFF2-40B4-BE49-F238E27FC236}">
                <a16:creationId xmlns:a16="http://schemas.microsoft.com/office/drawing/2014/main" id="{CD665D6D-7410-DBD0-E011-D016B2CD4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" y="2859222"/>
            <a:ext cx="8142973" cy="1139555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E54AF518-4437-8FB0-04AD-9E3114AD271C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rgbClr val="0B4D67"/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6E11031B-E5E1-E60D-3F4E-1210EAB83A42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C10FEFB-F130-6992-75B5-1FC6C5A15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0" name="Group 11">
            <a:extLst>
              <a:ext uri="{FF2B5EF4-FFF2-40B4-BE49-F238E27FC236}">
                <a16:creationId xmlns:a16="http://schemas.microsoft.com/office/drawing/2014/main" id="{5E180A9C-B6DA-EC6F-A066-E32B1DF2BEF4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21" name="Rectangle : coins arrondis 8">
              <a:extLst>
                <a:ext uri="{FF2B5EF4-FFF2-40B4-BE49-F238E27FC236}">
                  <a16:creationId xmlns:a16="http://schemas.microsoft.com/office/drawing/2014/main" id="{0E51DBFE-7894-EAAE-FCB9-104C67A8C48B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AEAB746-5B87-2512-B551-D59FF0CB9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:a16="http://schemas.microsoft.com/office/drawing/2014/main" id="{D071C832-45F6-13E4-DD61-D96977FE1060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0447C1D-3823-6641-5E60-EB591444880A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CCF24191-E546-9655-5778-D6820D0C78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2F85F8CF-1678-3D2F-663F-FE877595CB42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1DB0EF0E-03A0-E8FF-47D7-44A901B97896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36B2BF5-D159-009E-5039-C918FE269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060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41DE-04E7-C3ED-996B-6C9D5279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5E918F-C2F4-2413-A54E-3AD52DDB8238}"/>
              </a:ext>
            </a:extLst>
          </p:cNvPr>
          <p:cNvSpPr txBox="1"/>
          <p:nvPr/>
        </p:nvSpPr>
        <p:spPr>
          <a:xfrm>
            <a:off x="686513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اقرؤوا المسألة وتخيلوها لديكم دقيقة واحدة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3B9C69F-EC4A-5486-4E07-A82236C14AA1}"/>
              </a:ext>
            </a:extLst>
          </p:cNvPr>
          <p:cNvGrpSpPr/>
          <p:nvPr/>
        </p:nvGrpSpPr>
        <p:grpSpPr>
          <a:xfrm>
            <a:off x="423464" y="914024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0F8BAE8-5F75-36FF-1CC1-2BA2499A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16C6D4D-C072-94A1-6415-D85FD00E41D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1206B2-629C-0943-BB17-7C1F47AA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29" name="Picture 28" descr="A close-up of a black text&#10;&#10;Description automatically generated">
            <a:extLst>
              <a:ext uri="{FF2B5EF4-FFF2-40B4-BE49-F238E27FC236}">
                <a16:creationId xmlns:a16="http://schemas.microsoft.com/office/drawing/2014/main" id="{5D47FE23-FFDF-6B06-98BD-5A3EB89EC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" y="2859222"/>
            <a:ext cx="8142973" cy="113955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D6C4D70-2B4D-D3AB-5156-2D978950265B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rgbClr val="0B4D67"/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C41FB18-719F-1E57-AF71-F55ED5B26FF3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75EFB8D4-9D12-2041-B279-A345A0F54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1608E78F-621E-E9D4-9576-6A2F021B7326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6" name="Rectangle : coins arrondis 8">
              <a:extLst>
                <a:ext uri="{FF2B5EF4-FFF2-40B4-BE49-F238E27FC236}">
                  <a16:creationId xmlns:a16="http://schemas.microsoft.com/office/drawing/2014/main" id="{739DDB18-46A3-98FE-0E6F-71F44C064179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45CE6BE5-AC33-6B9F-1C04-4DE638433F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489BB350-4D78-605A-0285-24FACCF27DC8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80DF0F4-A462-2BA8-2010-E70C03E926A6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97DC57B-9FF9-B921-7DF1-91361B830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F084CB13-DB27-98BA-F1CF-3CDDB4FC2AA6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30" name="Rectangle : coins arrondis 4">
              <a:extLst>
                <a:ext uri="{FF2B5EF4-FFF2-40B4-BE49-F238E27FC236}">
                  <a16:creationId xmlns:a16="http://schemas.microsoft.com/office/drawing/2014/main" id="{EA0DFB28-A416-E8E0-E9AB-D1914CD5E818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411DF177-7A93-ACB7-21E7-26529AACE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18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144B-B9A7-9E05-E143-5D62F339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77CDDE-9E1C-082F-C4F8-DB9D48B3FEFA}"/>
              </a:ext>
            </a:extLst>
          </p:cNvPr>
          <p:cNvSpPr txBox="1"/>
          <p:nvPr/>
        </p:nvSpPr>
        <p:spPr>
          <a:xfrm>
            <a:off x="730131" y="90151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الحرف الذي يوافق عم أبحث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93927A-A3BD-3481-5781-576AF6C52F4B}"/>
              </a:ext>
            </a:extLst>
          </p:cNvPr>
          <p:cNvSpPr txBox="1"/>
          <p:nvPr/>
        </p:nvSpPr>
        <p:spPr>
          <a:xfrm>
            <a:off x="5936602" y="4563340"/>
            <a:ext cx="1621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الكبرى</a:t>
            </a:r>
            <a:endParaRPr lang="fr-MA" dirty="0">
              <a:solidFill>
                <a:srgbClr val="104862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D6CE03B-684D-339A-FFFC-28315D042679}"/>
              </a:ext>
            </a:extLst>
          </p:cNvPr>
          <p:cNvSpPr txBox="1"/>
          <p:nvPr/>
        </p:nvSpPr>
        <p:spPr>
          <a:xfrm>
            <a:off x="3495522" y="4563340"/>
            <a:ext cx="1777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الصغرى</a:t>
            </a:r>
            <a:endParaRPr lang="fr-MA" dirty="0">
              <a:solidFill>
                <a:srgbClr val="10486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E5248F-3778-D538-C33A-2307E784438F}"/>
              </a:ext>
            </a:extLst>
          </p:cNvPr>
          <p:cNvSpPr txBox="1"/>
          <p:nvPr/>
        </p:nvSpPr>
        <p:spPr>
          <a:xfrm>
            <a:off x="730131" y="4563339"/>
            <a:ext cx="2161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الفرق بين القيمتين</a:t>
            </a:r>
            <a:endParaRPr lang="fr-MA" dirty="0">
              <a:solidFill>
                <a:srgbClr val="104862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89778A43-F514-07F9-3730-A149C5A5ED2D}"/>
              </a:ext>
            </a:extLst>
          </p:cNvPr>
          <p:cNvSpPr>
            <a:spLocks noChangeAspect="1"/>
          </p:cNvSpPr>
          <p:nvPr/>
        </p:nvSpPr>
        <p:spPr>
          <a:xfrm>
            <a:off x="7558367" y="4584607"/>
            <a:ext cx="440397" cy="440397"/>
          </a:xfrm>
          <a:prstGeom prst="ellipse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A</a:t>
            </a:r>
            <a:endParaRPr lang="fr-MA" sz="3200" b="1" dirty="0"/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3C5BB02B-9FF6-CF38-6484-D6FBABCA0622}"/>
              </a:ext>
            </a:extLst>
          </p:cNvPr>
          <p:cNvSpPr>
            <a:spLocks noChangeAspect="1"/>
          </p:cNvSpPr>
          <p:nvPr/>
        </p:nvSpPr>
        <p:spPr>
          <a:xfrm>
            <a:off x="5273251" y="4563339"/>
            <a:ext cx="440397" cy="440397"/>
          </a:xfrm>
          <a:prstGeom prst="ellipse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B</a:t>
            </a:r>
            <a:endParaRPr lang="fr-MA" sz="3200" b="1" dirty="0"/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008BC27E-CBC1-94F0-A744-89864FADFD11}"/>
              </a:ext>
            </a:extLst>
          </p:cNvPr>
          <p:cNvSpPr>
            <a:spLocks noChangeAspect="1"/>
          </p:cNvSpPr>
          <p:nvPr/>
        </p:nvSpPr>
        <p:spPr>
          <a:xfrm>
            <a:off x="2832171" y="4563338"/>
            <a:ext cx="440397" cy="440397"/>
          </a:xfrm>
          <a:prstGeom prst="ellipse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C</a:t>
            </a:r>
            <a:endParaRPr lang="fr-MA" sz="3200" b="1" dirty="0"/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F3DBAD-5AF7-90E2-D12E-BFBEC0E8A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32" name="Picture 31" descr="A close-up of a black text&#10;&#10;Description automatically generated">
            <a:extLst>
              <a:ext uri="{FF2B5EF4-FFF2-40B4-BE49-F238E27FC236}">
                <a16:creationId xmlns:a16="http://schemas.microsoft.com/office/drawing/2014/main" id="{1A6F60E4-C801-7A27-45A1-8206E8DDF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" y="2859222"/>
            <a:ext cx="8142973" cy="1139555"/>
          </a:xfrm>
          <a:prstGeom prst="rect">
            <a:avLst/>
          </a:prstGeom>
        </p:spPr>
      </p:pic>
      <p:grpSp>
        <p:nvGrpSpPr>
          <p:cNvPr id="35" name="Group 2">
            <a:extLst>
              <a:ext uri="{FF2B5EF4-FFF2-40B4-BE49-F238E27FC236}">
                <a16:creationId xmlns:a16="http://schemas.microsoft.com/office/drawing/2014/main" id="{48788729-6DE5-F6D3-420E-C18A0F142004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rgbClr val="0B4D67"/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2E6BE1C8-5BBB-7EDD-DE66-671DC58F8416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F6B77FA8-C50B-B521-9679-D8AA7F3E3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id="{0D8B619B-0297-B0F2-5320-60B2D685F850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39" name="Rectangle : coins arrondis 8">
              <a:extLst>
                <a:ext uri="{FF2B5EF4-FFF2-40B4-BE49-F238E27FC236}">
                  <a16:creationId xmlns:a16="http://schemas.microsoft.com/office/drawing/2014/main" id="{AAD6A093-53E0-5EF4-2316-65DF75279A58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00A2B023-8E71-9B92-CFC1-CF095A1D0C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1" name="Group 15">
            <a:extLst>
              <a:ext uri="{FF2B5EF4-FFF2-40B4-BE49-F238E27FC236}">
                <a16:creationId xmlns:a16="http://schemas.microsoft.com/office/drawing/2014/main" id="{C421C3C4-3954-12AA-9E60-2F4BC5A576E7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46736233-D49A-AE61-6724-DC3EA61163C3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36902B25-04A6-8F47-F687-69234D9CE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4" name="Group 21">
            <a:extLst>
              <a:ext uri="{FF2B5EF4-FFF2-40B4-BE49-F238E27FC236}">
                <a16:creationId xmlns:a16="http://schemas.microsoft.com/office/drawing/2014/main" id="{E985910E-C389-85AB-49E5-380074D3AB5F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45" name="Rectangle : coins arrondis 4">
              <a:extLst>
                <a:ext uri="{FF2B5EF4-FFF2-40B4-BE49-F238E27FC236}">
                  <a16:creationId xmlns:a16="http://schemas.microsoft.com/office/drawing/2014/main" id="{14A59032-BEDD-793C-1B4B-5E7E56491DFA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2BED0F75-026F-E070-E5D8-A9A1BB224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4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F095-A7FE-F164-BB44-40E426D9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9F898F9-C91B-0959-6CD8-69C0DCF1CD35}"/>
              </a:ext>
            </a:extLst>
          </p:cNvPr>
          <p:cNvSpPr txBox="1"/>
          <p:nvPr/>
        </p:nvSpPr>
        <p:spPr>
          <a:xfrm>
            <a:off x="1260964" y="92691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6E8A76-F2F2-EB0C-ECD2-6A4CAA39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B82E5B-0276-BEC7-8324-44C142EDA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82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604FE-50B2-086E-4A3A-9938FD778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FF88831-AED1-F695-43BB-6DBFD01A3F6A}"/>
              </a:ext>
            </a:extLst>
          </p:cNvPr>
          <p:cNvSpPr txBox="1"/>
          <p:nvPr/>
        </p:nvSpPr>
        <p:spPr>
          <a:xfrm>
            <a:off x="730131" y="92693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تعرف الجواب</a:t>
            </a:r>
          </a:p>
        </p:txBody>
      </p:sp>
      <p:sp>
        <p:nvSpPr>
          <p:cNvPr id="6" name="ZoneTexte 22">
            <a:extLst>
              <a:ext uri="{FF2B5EF4-FFF2-40B4-BE49-F238E27FC236}">
                <a16:creationId xmlns:a16="http://schemas.microsoft.com/office/drawing/2014/main" id="{2387DFE5-DE4A-6ACC-C1E5-AB7744FD6AB0}"/>
              </a:ext>
            </a:extLst>
          </p:cNvPr>
          <p:cNvSpPr txBox="1"/>
          <p:nvPr/>
        </p:nvSpPr>
        <p:spPr>
          <a:xfrm>
            <a:off x="5936602" y="4563340"/>
            <a:ext cx="1621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الكبرى</a:t>
            </a:r>
            <a:endParaRPr lang="fr-MA" dirty="0">
              <a:solidFill>
                <a:srgbClr val="104862"/>
              </a:solidFill>
            </a:endParaRPr>
          </a:p>
        </p:txBody>
      </p:sp>
      <p:sp>
        <p:nvSpPr>
          <p:cNvPr id="7" name="ZoneTexte 23">
            <a:extLst>
              <a:ext uri="{FF2B5EF4-FFF2-40B4-BE49-F238E27FC236}">
                <a16:creationId xmlns:a16="http://schemas.microsoft.com/office/drawing/2014/main" id="{0199DD40-EB4D-290B-4955-AA9B2273F376}"/>
              </a:ext>
            </a:extLst>
          </p:cNvPr>
          <p:cNvSpPr txBox="1"/>
          <p:nvPr/>
        </p:nvSpPr>
        <p:spPr>
          <a:xfrm>
            <a:off x="3495522" y="4563340"/>
            <a:ext cx="1777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القيمة الصغرى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4" name="ZoneTexte 24">
            <a:extLst>
              <a:ext uri="{FF2B5EF4-FFF2-40B4-BE49-F238E27FC236}">
                <a16:creationId xmlns:a16="http://schemas.microsoft.com/office/drawing/2014/main" id="{53F8912C-CF63-3C4E-8DF9-33360E3EA217}"/>
              </a:ext>
            </a:extLst>
          </p:cNvPr>
          <p:cNvSpPr txBox="1"/>
          <p:nvPr/>
        </p:nvSpPr>
        <p:spPr>
          <a:xfrm>
            <a:off x="730131" y="4563339"/>
            <a:ext cx="2161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الفرق بين القيمتين</a:t>
            </a:r>
            <a:endParaRPr lang="fr-MA" dirty="0">
              <a:solidFill>
                <a:srgbClr val="104862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14FE65D-5047-9B09-BA52-930B2CA4DB23}"/>
              </a:ext>
            </a:extLst>
          </p:cNvPr>
          <p:cNvSpPr>
            <a:spLocks noChangeAspect="1"/>
          </p:cNvSpPr>
          <p:nvPr/>
        </p:nvSpPr>
        <p:spPr>
          <a:xfrm>
            <a:off x="7558367" y="4584607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A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8240EAD3-7651-AC7D-225D-700406804DB8}"/>
              </a:ext>
            </a:extLst>
          </p:cNvPr>
          <p:cNvSpPr>
            <a:spLocks noChangeAspect="1"/>
          </p:cNvSpPr>
          <p:nvPr/>
        </p:nvSpPr>
        <p:spPr>
          <a:xfrm>
            <a:off x="5273251" y="4563339"/>
            <a:ext cx="440397" cy="44039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B</a:t>
            </a:r>
            <a:endParaRPr lang="fr-MA" sz="3200" b="1" dirty="0"/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E25E7B2-81E0-1C98-22CC-D96CA0E342F0}"/>
              </a:ext>
            </a:extLst>
          </p:cNvPr>
          <p:cNvSpPr>
            <a:spLocks noChangeAspect="1"/>
          </p:cNvSpPr>
          <p:nvPr/>
        </p:nvSpPr>
        <p:spPr>
          <a:xfrm>
            <a:off x="2832171" y="4563338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C</a:t>
            </a:r>
            <a:endParaRPr lang="fr-MA" sz="3200" b="1" dirty="0"/>
          </a:p>
        </p:txBody>
      </p:sp>
      <p:pic>
        <p:nvPicPr>
          <p:cNvPr id="38" name="Picture 37" descr="A close-up of a black text&#10;&#10;Description automatically generated">
            <a:extLst>
              <a:ext uri="{FF2B5EF4-FFF2-40B4-BE49-F238E27FC236}">
                <a16:creationId xmlns:a16="http://schemas.microsoft.com/office/drawing/2014/main" id="{2C276069-4B7E-B4B7-E5A5-44B389617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" y="2859222"/>
            <a:ext cx="8142973" cy="1139555"/>
          </a:xfrm>
          <a:prstGeom prst="rect">
            <a:avLst/>
          </a:prstGeom>
        </p:spPr>
      </p:pic>
      <p:pic>
        <p:nvPicPr>
          <p:cNvPr id="39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436BB6A-1F37-D498-32DE-414E131A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0770599-78BD-5423-176C-F366C3E34233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rgbClr val="0B4D67"/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CE28D72-CF91-11AA-7B65-3C3A4AD04A23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A8CFBAA6-9577-DD89-FB0D-B437D6FE08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A01844EE-F252-60AA-0CE8-3A1282812413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F19117E5-19C7-B972-FFB9-1CC38725ADB3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459573A9-932F-BBAC-E2FF-E176421EB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A4957727-B227-62C8-8240-94A2919C80FF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92BFF61-4AF3-424B-25E9-564FAEB5EC38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1BCA863-5D10-9FA0-70DF-A92D0E8CF1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5" name="Group 21">
            <a:extLst>
              <a:ext uri="{FF2B5EF4-FFF2-40B4-BE49-F238E27FC236}">
                <a16:creationId xmlns:a16="http://schemas.microsoft.com/office/drawing/2014/main" id="{BA84C4EC-FBDF-FE4E-9AF8-2D4CA6042FD3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17" name="Rectangle : coins arrondis 4">
              <a:extLst>
                <a:ext uri="{FF2B5EF4-FFF2-40B4-BE49-F238E27FC236}">
                  <a16:creationId xmlns:a16="http://schemas.microsoft.com/office/drawing/2014/main" id="{6FE58BB6-6D04-A8F2-C090-5EE98C14B109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60571143-35F9-399D-3E01-EA9E6CEBB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879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4539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C7FAC5-14C0-B1A4-F2BE-FB4672C0D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26" name="Picture 25" descr="A close-up of a black text&#10;&#10;Description automatically generated">
            <a:extLst>
              <a:ext uri="{FF2B5EF4-FFF2-40B4-BE49-F238E27FC236}">
                <a16:creationId xmlns:a16="http://schemas.microsoft.com/office/drawing/2014/main" id="{CB976D07-2E77-50D0-53ED-B2CAB884B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" y="2859222"/>
            <a:ext cx="8142973" cy="11395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E2014-6DCE-8C3B-11AD-B4DE9410B39E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B32E7FC-0780-254A-2C7E-A8E9CAFF54A5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0997E591-3394-6A43-7692-D7E0DD7521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54037617-76D2-1214-6DE6-314F638E97DB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8" name="Rectangle : coins arrondis 8">
              <a:extLst>
                <a:ext uri="{FF2B5EF4-FFF2-40B4-BE49-F238E27FC236}">
                  <a16:creationId xmlns:a16="http://schemas.microsoft.com/office/drawing/2014/main" id="{2AE50ABF-B689-A173-227C-7D433758B264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A7C06D9-27C5-11F8-513F-B9383F8B20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45D9AA3E-3FEF-9499-4130-98FBF00FBA19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0B4D67"/>
          </a:solidFill>
        </p:grpSpPr>
        <p:sp>
          <p:nvSpPr>
            <p:cNvPr id="19" name="Rectangle : coins arrondis 10">
              <a:extLst>
                <a:ext uri="{FF2B5EF4-FFF2-40B4-BE49-F238E27FC236}">
                  <a16:creationId xmlns:a16="http://schemas.microsoft.com/office/drawing/2014/main" id="{92F29D25-38C8-185A-69EA-D05A78563182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1BD536C-24AF-5D68-7AE8-CEA81238D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DCFF5C86-151C-506E-16CA-7107387372E7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CA196B6C-3B2D-1D00-801F-40E22BA30334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F7D47A43-34CB-B341-5995-D3D7201760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1E6F-1C6A-9E84-3F96-724550BA7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661DA9-0E83-C636-A3B2-171DDDF3CEA5}"/>
              </a:ext>
            </a:extLst>
          </p:cNvPr>
          <p:cNvSpPr txBox="1"/>
          <p:nvPr/>
        </p:nvSpPr>
        <p:spPr>
          <a:xfrm>
            <a:off x="704539" y="9380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المسألة باستعمال نموذج الأشرطة.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6AD3FA-FE22-0FAF-36C3-7057EADE5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A3A5630F-F3C0-E8E9-12B1-F26ECD8B9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1" y="2754497"/>
            <a:ext cx="7442734" cy="3660406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72958738-18BB-6080-E52B-339B4A4F7C6C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C4738ADE-28A3-DA6E-41A5-2B6DA65F7A30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39ABB98-F096-8DB2-1780-84F7E3F236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ACF93-9583-606D-BEB6-EF98C1CD69D7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14" name="Rectangle : coins arrondis 8">
              <a:extLst>
                <a:ext uri="{FF2B5EF4-FFF2-40B4-BE49-F238E27FC236}">
                  <a16:creationId xmlns:a16="http://schemas.microsoft.com/office/drawing/2014/main" id="{91991520-467C-55F6-106E-9A7A43901139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EC3D8F6F-DE85-A174-903F-1AFDFCAA0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EB097D-DDE0-24EA-42EB-631C8DAA49A3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0B4D67"/>
          </a:solidFill>
        </p:grpSpPr>
        <p:sp>
          <p:nvSpPr>
            <p:cNvPr id="17" name="Rectangle : coins arrondis 10">
              <a:extLst>
                <a:ext uri="{FF2B5EF4-FFF2-40B4-BE49-F238E27FC236}">
                  <a16:creationId xmlns:a16="http://schemas.microsoft.com/office/drawing/2014/main" id="{679B08A6-A9FC-45B7-9255-D75EE6635711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4A7EA6A-0F89-C854-2400-2B0D5F635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67BAFEA-E267-DF08-4A85-65FA9DBC9E72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386D57D7-135B-94C7-EE59-16736A006D45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541769E-129B-471D-A9C7-EA99402F0C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971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60964" y="92691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3949D1-F3BD-AACA-D3E2-349214ECC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704539" y="932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لنا كيف مثل المسألة؟</a:t>
            </a:r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E3D238CE-1E84-35AF-3E49-64805A59D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1" y="2727206"/>
            <a:ext cx="7442734" cy="3660406"/>
          </a:xfrm>
          <a:prstGeom prst="rect">
            <a:avLst/>
          </a:prstGeom>
        </p:spPr>
      </p:pic>
      <p:pic>
        <p:nvPicPr>
          <p:cNvPr id="36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3705054-C179-B970-FA60-4576DD48D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E414D2E2-5D4C-AD83-FB0A-020D826B7063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D25FAFB-9066-2640-A236-F27AA2911D74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D789A9A-9970-1141-E629-16ED1FD2B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B548D6A2-E881-08AB-ECFA-F5B225BEB9BD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12" name="Rectangle : coins arrondis 8">
              <a:extLst>
                <a:ext uri="{FF2B5EF4-FFF2-40B4-BE49-F238E27FC236}">
                  <a16:creationId xmlns:a16="http://schemas.microsoft.com/office/drawing/2014/main" id="{668863B1-9E15-9ADE-97CE-DAD9C5F4FE03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06B48AE-67F3-A1AF-785F-CAB0B749E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363EB5-CB7E-41C8-173B-B11448875656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0B4D67"/>
          </a:solidFill>
        </p:grpSpPr>
        <p:sp>
          <p:nvSpPr>
            <p:cNvPr id="17" name="Rectangle : coins arrondis 10">
              <a:extLst>
                <a:ext uri="{FF2B5EF4-FFF2-40B4-BE49-F238E27FC236}">
                  <a16:creationId xmlns:a16="http://schemas.microsoft.com/office/drawing/2014/main" id="{4D886458-886C-A884-9320-7A5969D87F67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E57BB10-4748-5E1F-3023-36D3131DD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7C9EB2B4-EF39-D5C7-9E11-45286A06DDB8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6C669A5F-FB59-5E05-393A-C1F692B65F2B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E952D59-0171-59CA-67D7-36F169020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DF3B-FFDB-06D7-09ED-2F60A0E1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C6A1DA-A860-60FE-FFC3-48F3097BEFFF}"/>
              </a:ext>
            </a:extLst>
          </p:cNvPr>
          <p:cNvSpPr txBox="1"/>
          <p:nvPr/>
        </p:nvSpPr>
        <p:spPr>
          <a:xfrm>
            <a:off x="662414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3006E3-84E9-93DE-E67C-92508EF5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B3036330-8CFD-5A8F-2DB9-92DA7B74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1" y="2727206"/>
            <a:ext cx="7442734" cy="3660406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FDC661F9-24D3-8003-7F24-3C33A5A31CE1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385D5E9E-98A8-838B-0A28-4FD5348298C0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803AA909-9529-FA25-8932-C67674551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9CFF1E5B-C3D5-EF1E-39C4-B158546492B0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0B4D67"/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74DA80C-B1A5-B01E-EE47-2BD5C6A356AE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0BE4285-48BC-F749-E402-08AE68554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3C573165-3166-5F2F-CD36-97563F389B1B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9" name="Rectangle : coins arrondis 10">
              <a:extLst>
                <a:ext uri="{FF2B5EF4-FFF2-40B4-BE49-F238E27FC236}">
                  <a16:creationId xmlns:a16="http://schemas.microsoft.com/office/drawing/2014/main" id="{B0F764A3-5621-9199-8ECD-3D55AA93046D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D0185711-748C-6607-FFF7-B921D392D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0752DB76-7D47-BDCA-E61D-CB4083F4E183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88AD9EA1-E73E-91C0-FB2F-71A874B99BAF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CADA6D1B-9AB7-47C0-E387-FC18C361A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06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E0E92CC-D68A-615D-4D2E-D0805FB355A5}"/>
              </a:ext>
            </a:extLst>
          </p:cNvPr>
          <p:cNvGrpSpPr/>
          <p:nvPr/>
        </p:nvGrpSpPr>
        <p:grpSpPr>
          <a:xfrm>
            <a:off x="4560249" y="391164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4B0CBF8-6AFA-73EE-F9E0-4F431B3DFC3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3078186D-EF36-CD97-EF22-FB74DD3431E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D7F756C1-13E7-DD43-81C6-454E92EEAE9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العشرية 2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7FF19E0-6E25-6190-B99C-09AEC098303B}"/>
              </a:ext>
            </a:extLst>
          </p:cNvPr>
          <p:cNvGrpSpPr/>
          <p:nvPr/>
        </p:nvGrpSpPr>
        <p:grpSpPr>
          <a:xfrm>
            <a:off x="2529015" y="518216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BA59D59-599A-6447-28CE-BD0868180E8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BBC5ADFF-F881-4A9F-7422-A50CFF138E1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331ADF85-3F00-57C9-2D7D-219E8F1058D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C56858-4BD6-BE6E-2B27-CA28BD09B0CF}"/>
              </a:ext>
            </a:extLst>
          </p:cNvPr>
          <p:cNvGrpSpPr/>
          <p:nvPr/>
        </p:nvGrpSpPr>
        <p:grpSpPr>
          <a:xfrm>
            <a:off x="459583" y="3916489"/>
            <a:ext cx="3938021" cy="1174118"/>
            <a:chOff x="370132" y="3956245"/>
            <a:chExt cx="3938021" cy="1174118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14938122-8FB6-12E6-1FBC-4A78854DA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32" y="4189541"/>
              <a:ext cx="3938021" cy="940822"/>
            </a:xfrm>
            <a:prstGeom prst="rect">
              <a:avLst/>
            </a:prstGeom>
          </p:spPr>
        </p:pic>
        <p:sp>
          <p:nvSpPr>
            <p:cNvPr id="56" name="Organigramme : Terminateur 55">
              <a:extLst>
                <a:ext uri="{FF2B5EF4-FFF2-40B4-BE49-F238E27FC236}">
                  <a16:creationId xmlns:a16="http://schemas.microsoft.com/office/drawing/2014/main" id="{518C03B3-667A-1844-4687-CFE8CE128B65}"/>
                </a:ext>
              </a:extLst>
            </p:cNvPr>
            <p:cNvSpPr/>
            <p:nvPr/>
          </p:nvSpPr>
          <p:spPr>
            <a:xfrm>
              <a:off x="2690107" y="3956245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Espace réservé du texte 5">
              <a:extLst>
                <a:ext uri="{FF2B5EF4-FFF2-40B4-BE49-F238E27FC236}">
                  <a16:creationId xmlns:a16="http://schemas.microsoft.com/office/drawing/2014/main" id="{EF0F8759-57FD-ECA0-2890-1A92FB485BE7}"/>
                </a:ext>
              </a:extLst>
            </p:cNvPr>
            <p:cNvSpPr txBox="1">
              <a:spLocks/>
            </p:cNvSpPr>
            <p:nvPr/>
          </p:nvSpPr>
          <p:spPr>
            <a:xfrm>
              <a:off x="607366" y="4333229"/>
              <a:ext cx="3420000" cy="631140"/>
            </a:xfrm>
            <a:prstGeom prst="roundRect">
              <a:avLst/>
            </a:prstGeom>
            <a:noFill/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C6BFC72-C51F-FC68-BC6B-66A2AE1A23E9}"/>
              </a:ext>
            </a:extLst>
          </p:cNvPr>
          <p:cNvGrpSpPr/>
          <p:nvPr/>
        </p:nvGrpSpPr>
        <p:grpSpPr>
          <a:xfrm>
            <a:off x="538593" y="241901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04D53C8-73CB-7E1B-78A0-72B40DD08E6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35975802-3EB7-BFA2-63F8-11BC1ACB13B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AF69B5C-C9AD-7409-FF2A-D2B7EBC593E6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العشرية 1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7A3D595-A9E9-CF49-0190-0BC4613B96BC}"/>
              </a:ext>
            </a:extLst>
          </p:cNvPr>
          <p:cNvGrpSpPr/>
          <p:nvPr/>
        </p:nvGrpSpPr>
        <p:grpSpPr>
          <a:xfrm>
            <a:off x="4560249" y="241901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16631BD-4BA4-A88C-9DB0-20BAB566AF9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F70D5C41-F5F9-FB4A-6772-5C80AC78CD6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638D7BC2-DF69-1DA9-EE65-3B2E88BCA79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الكتابة المختلطة للكسور المركبة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C620C-1395-8190-085D-7E2BA91D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FF43E0-0494-BE2E-3425-FE81A48B9FAB}"/>
              </a:ext>
            </a:extLst>
          </p:cNvPr>
          <p:cNvSpPr txBox="1"/>
          <p:nvPr/>
        </p:nvSpPr>
        <p:spPr>
          <a:xfrm>
            <a:off x="687071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المتساوية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A5BAD8-D82A-319B-AE89-C2088808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E53443DE-BE17-E506-FCC0-68AB2C7D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1" y="2727206"/>
            <a:ext cx="7442734" cy="366040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1A3E8FB-49BD-7895-EA77-FD97C925C92B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DA477F5-DAC2-0A51-EF3C-AEC079713434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DF7DE2EA-9F1A-38FA-4C67-D27DC09CA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A55998-6301-8511-D691-EF2C5E2CA86C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0B4D67"/>
          </a:solidFill>
        </p:grpSpPr>
        <p:sp>
          <p:nvSpPr>
            <p:cNvPr id="14" name="Rectangle : coins arrondis 8">
              <a:extLst>
                <a:ext uri="{FF2B5EF4-FFF2-40B4-BE49-F238E27FC236}">
                  <a16:creationId xmlns:a16="http://schemas.microsoft.com/office/drawing/2014/main" id="{2AC33F14-5971-DC96-A592-FF908FDD0E27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8D7933F-3ACF-5F2B-E3C9-014145B71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1C0F7C-F0FC-FB66-F01F-AF964A4527A9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7" name="Rectangle : coins arrondis 10">
              <a:extLst>
                <a:ext uri="{FF2B5EF4-FFF2-40B4-BE49-F238E27FC236}">
                  <a16:creationId xmlns:a16="http://schemas.microsoft.com/office/drawing/2014/main" id="{433F28AD-9BBD-DD2D-7216-936873ECC266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1B4CE49-400D-DDED-3171-A61B355D82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07447B09-6F1A-26D9-4966-6060717871BA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88D87E9D-3677-8FBF-A46E-B8DA6A0B34AB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4DDF851-23A8-8B67-947A-561C8C060F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868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4A6EEE-F12A-3EEB-E880-FFB35799D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90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7EE4-CB61-BD20-0542-7136E264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03FC12C-53E1-83E3-DFCF-8F1FF30A8CCB}"/>
              </a:ext>
            </a:extLst>
          </p:cNvPr>
          <p:cNvSpPr txBox="1"/>
          <p:nvPr/>
        </p:nvSpPr>
        <p:spPr>
          <a:xfrm>
            <a:off x="704539" y="932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ليشرح كيف استنتج المتساوية؟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E0167BC-B80E-53D8-B725-F6C5D2D1A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90" y="2887593"/>
            <a:ext cx="6845331" cy="3395244"/>
          </a:xfrm>
          <a:prstGeom prst="rect">
            <a:avLst/>
          </a:prstGeom>
        </p:spPr>
      </p:pic>
      <p:pic>
        <p:nvPicPr>
          <p:cNvPr id="42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3C75C5A-24F6-B57B-1ED9-F47E339C1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4FB3595-4B1A-2402-55D3-9C4AC8C72F62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CFFAA0E-6ADC-9C6B-C962-A11026698F94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7740A4E5-1651-4403-575C-F58740D2C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4A41E0AB-E480-9654-9331-1E289C3FB34D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0B4D67"/>
          </a:solidFill>
        </p:grpSpPr>
        <p:sp>
          <p:nvSpPr>
            <p:cNvPr id="6" name="Rectangle : coins arrondis 8">
              <a:extLst>
                <a:ext uri="{FF2B5EF4-FFF2-40B4-BE49-F238E27FC236}">
                  <a16:creationId xmlns:a16="http://schemas.microsoft.com/office/drawing/2014/main" id="{46434CCF-BA27-228F-CC4B-C240C96050EF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6FBA18A7-566C-D266-D71B-4291A5891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2EF84B81-4E1E-A3B7-32EC-273FA3C6712F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B01F4760-D6B3-F6FE-652E-8661F2F4DC07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E9FB7E5C-2E48-3705-A07B-74A53A1B4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641EF3B6-3213-8EBE-F98B-EF9FCE398468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B2B3AE"/>
          </a:solidFill>
        </p:grpSpPr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id="{040C192B-2D93-7300-7713-FEEFDF256863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F68DCE0-AEF5-5AE2-4DB2-6AF752543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408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63E7-1B3A-3A1E-61E7-7B9B3EE7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D0A04D6-EE86-1A13-2625-9BCAB3DE0F86}"/>
              </a:ext>
            </a:extLst>
          </p:cNvPr>
          <p:cNvSpPr txBox="1"/>
          <p:nvPr/>
        </p:nvSpPr>
        <p:spPr>
          <a:xfrm>
            <a:off x="730131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9D91B8-E7DD-28EB-39D0-33AC79030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83DEE3-269A-6CEC-0C5A-E3A3F8252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90" y="2887593"/>
            <a:ext cx="6845331" cy="3395244"/>
          </a:xfrm>
          <a:prstGeom prst="rect">
            <a:avLst/>
          </a:prstGeom>
        </p:spPr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E61273D4-71A2-DCD3-AD7B-F6D6F8BE4B67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29" name="Rectangle : coins arrondis 2">
              <a:extLst>
                <a:ext uri="{FF2B5EF4-FFF2-40B4-BE49-F238E27FC236}">
                  <a16:creationId xmlns:a16="http://schemas.microsoft.com/office/drawing/2014/main" id="{F8C2293C-21AA-ADC7-8FC8-FA6415853E57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2B02C60C-74AE-E737-3BCC-98332D12B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1" name="Group 11">
            <a:extLst>
              <a:ext uri="{FF2B5EF4-FFF2-40B4-BE49-F238E27FC236}">
                <a16:creationId xmlns:a16="http://schemas.microsoft.com/office/drawing/2014/main" id="{56439524-6242-EDC7-71B9-34B95D768B66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32" name="Rectangle : coins arrondis 8">
              <a:extLst>
                <a:ext uri="{FF2B5EF4-FFF2-40B4-BE49-F238E27FC236}">
                  <a16:creationId xmlns:a16="http://schemas.microsoft.com/office/drawing/2014/main" id="{A31692E5-A159-DF7A-076B-6094C0D28B18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8593881C-C1F3-20F5-BEE0-98302F5AA5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4" name="Group 15">
            <a:extLst>
              <a:ext uri="{FF2B5EF4-FFF2-40B4-BE49-F238E27FC236}">
                <a16:creationId xmlns:a16="http://schemas.microsoft.com/office/drawing/2014/main" id="{9A376F4C-A3A2-57B3-572A-0D4BE9E6C2CC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35" name="Rectangle : coins arrondis 10">
              <a:extLst>
                <a:ext uri="{FF2B5EF4-FFF2-40B4-BE49-F238E27FC236}">
                  <a16:creationId xmlns:a16="http://schemas.microsoft.com/office/drawing/2014/main" id="{983B837A-C41F-A3DA-5F72-31C7B8064E02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993F0DFD-FC4B-2528-149C-EA505F2837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8" name="Group 21">
            <a:extLst>
              <a:ext uri="{FF2B5EF4-FFF2-40B4-BE49-F238E27FC236}">
                <a16:creationId xmlns:a16="http://schemas.microsoft.com/office/drawing/2014/main" id="{A3E8372F-9132-4484-CF70-F5610318B4EC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104862"/>
          </a:solidFill>
        </p:grpSpPr>
        <p:sp>
          <p:nvSpPr>
            <p:cNvPr id="39" name="Rectangle : coins arrondis 4">
              <a:extLst>
                <a:ext uri="{FF2B5EF4-FFF2-40B4-BE49-F238E27FC236}">
                  <a16:creationId xmlns:a16="http://schemas.microsoft.com/office/drawing/2014/main" id="{E23A1249-8C30-FA92-1BF8-B1E6A694F1E9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5D905654-4737-DBB3-2B48-A6D07BFD5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51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1281-A091-DEBF-F168-20C1EE8B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AE085A5-289E-DB32-6BDE-3E31FA507C76}"/>
              </a:ext>
            </a:extLst>
          </p:cNvPr>
          <p:cNvSpPr txBox="1"/>
          <p:nvPr/>
        </p:nvSpPr>
        <p:spPr>
          <a:xfrm>
            <a:off x="730131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 عبارة حل المسألة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608187-9D58-3380-FBB9-D9C216AB3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D0D8FEC-5E59-D62D-936B-6ABF58A5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90" y="2887593"/>
            <a:ext cx="6845331" cy="33952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872C38-FF2C-F85E-3E98-918A3588D20F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4" name="Rectangle : coins arrondis 2">
              <a:extLst>
                <a:ext uri="{FF2B5EF4-FFF2-40B4-BE49-F238E27FC236}">
                  <a16:creationId xmlns:a16="http://schemas.microsoft.com/office/drawing/2014/main" id="{4FB8A849-48F0-9709-49F3-80BEE30411C7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DF7D0B8-DB9B-D051-48AE-BE62F277C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CA3EFC35-B79E-01A0-1BDF-EB86948D84FF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7" name="Rectangle : coins arrondis 8">
              <a:extLst>
                <a:ext uri="{FF2B5EF4-FFF2-40B4-BE49-F238E27FC236}">
                  <a16:creationId xmlns:a16="http://schemas.microsoft.com/office/drawing/2014/main" id="{0492E011-18F2-6763-1222-9A1794F9060E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3126B3E-6761-D474-8F81-F8ECCBF89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9E549DE3-0AB1-655D-2053-EB0C8AF0B98B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6131D387-2B4D-57BE-B59B-74F2293562CA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17C6D910-84A3-4264-9790-319994E2B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C88C4FDE-B4C5-CF6B-0BE0-12EC4BEABFF0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104862"/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925F265E-AA6C-7A8D-54EA-263EEDC85383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8AC599A6-AC47-2041-2741-CC471DEF5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468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8351C-1A97-59B1-2238-210F6468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29B17BA-6143-B367-EE93-8A72DD2D9A20}"/>
              </a:ext>
            </a:extLst>
          </p:cNvPr>
          <p:cNvSpPr txBox="1"/>
          <p:nvPr/>
        </p:nvSpPr>
        <p:spPr>
          <a:xfrm>
            <a:off x="1260964" y="9210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DD9486-ED06-D2F5-D4CA-067547CEC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71843E-4DFA-9168-4E52-8B0BBB6F4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2BB0B-9328-72ED-E755-91CB59D11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974FB2B-5A0F-8200-9FDC-6A81295E1312}"/>
              </a:ext>
            </a:extLst>
          </p:cNvPr>
          <p:cNvSpPr txBox="1"/>
          <p:nvPr/>
        </p:nvSpPr>
        <p:spPr>
          <a:xfrm>
            <a:off x="740963" y="9269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من يقوم إلى السبورة ليمثل الخطوة الثانية ويحل المسألة؟</a:t>
            </a:r>
          </a:p>
        </p:txBody>
      </p:sp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10F0EDA7-680B-3BFB-002C-9AC3CB922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" y="2812808"/>
            <a:ext cx="6845331" cy="3544815"/>
          </a:xfrm>
          <a:prstGeom prst="rect">
            <a:avLst/>
          </a:prstGeom>
        </p:spPr>
      </p:pic>
      <p:pic>
        <p:nvPicPr>
          <p:cNvPr id="4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6C8923B-E83C-6AE4-39F3-EEC53B70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9" r="7891" b="3168"/>
          <a:stretch/>
        </p:blipFill>
        <p:spPr>
          <a:xfrm>
            <a:off x="7711170" y="741474"/>
            <a:ext cx="1052385" cy="887301"/>
          </a:xfrm>
          <a:prstGeom prst="ellipse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8FBB54F-B258-5C3B-76CE-F482E8BB1607}"/>
              </a:ext>
            </a:extLst>
          </p:cNvPr>
          <p:cNvGrpSpPr/>
          <p:nvPr/>
        </p:nvGrpSpPr>
        <p:grpSpPr>
          <a:xfrm>
            <a:off x="6302742" y="2095562"/>
            <a:ext cx="1787678" cy="442469"/>
            <a:chOff x="6453466" y="2095562"/>
            <a:chExt cx="1787678" cy="442469"/>
          </a:xfrm>
          <a:solidFill>
            <a:schemeClr val="bg1">
              <a:lumMod val="65000"/>
            </a:schemeClr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23E0D11-EEF6-6E62-6E53-F3456666C274}"/>
                </a:ext>
              </a:extLst>
            </p:cNvPr>
            <p:cNvSpPr/>
            <p:nvPr/>
          </p:nvSpPr>
          <p:spPr>
            <a:xfrm>
              <a:off x="6453466" y="2095562"/>
              <a:ext cx="1331849" cy="423541"/>
            </a:xfrm>
            <a:prstGeom prst="roundRect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أفهم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8C939047-70C6-6537-EB99-E639E5D91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00747" y="2097634"/>
              <a:ext cx="440397" cy="440397"/>
            </a:xfrm>
            <a:prstGeom prst="ellipse">
              <a:avLst/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248CB066-B37E-0B8A-82E9-E15F36EAB134}"/>
              </a:ext>
            </a:extLst>
          </p:cNvPr>
          <p:cNvGrpSpPr/>
          <p:nvPr/>
        </p:nvGrpSpPr>
        <p:grpSpPr>
          <a:xfrm>
            <a:off x="2511122" y="2067170"/>
            <a:ext cx="1472895" cy="442469"/>
            <a:chOff x="2757820" y="2067170"/>
            <a:chExt cx="1472895" cy="442469"/>
          </a:xfrm>
          <a:solidFill>
            <a:srgbClr val="B2B3AE"/>
          </a:solidFill>
        </p:grpSpPr>
        <p:sp>
          <p:nvSpPr>
            <p:cNvPr id="6" name="Rectangle : coins arrondis 8">
              <a:extLst>
                <a:ext uri="{FF2B5EF4-FFF2-40B4-BE49-F238E27FC236}">
                  <a16:creationId xmlns:a16="http://schemas.microsoft.com/office/drawing/2014/main" id="{C5B00ABE-CBBA-058A-081D-9811E35195E8}"/>
                </a:ext>
              </a:extLst>
            </p:cNvPr>
            <p:cNvSpPr/>
            <p:nvPr/>
          </p:nvSpPr>
          <p:spPr>
            <a:xfrm>
              <a:off x="2757820" y="2067170"/>
              <a:ext cx="1022146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D09D14DA-7192-1610-6E45-4EE3DE851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0318" y="206924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6293DCAD-3186-092C-ADF0-FCA289F97C4C}"/>
              </a:ext>
            </a:extLst>
          </p:cNvPr>
          <p:cNvGrpSpPr/>
          <p:nvPr/>
        </p:nvGrpSpPr>
        <p:grpSpPr>
          <a:xfrm>
            <a:off x="4134248" y="2076635"/>
            <a:ext cx="2018263" cy="442468"/>
            <a:chOff x="4349905" y="2076635"/>
            <a:chExt cx="2018263" cy="442468"/>
          </a:xfrm>
          <a:solidFill>
            <a:srgbClr val="B2B3AE"/>
          </a:solidFill>
        </p:grpSpPr>
        <p:sp>
          <p:nvSpPr>
            <p:cNvPr id="9" name="Rectangle : coins arrondis 10">
              <a:extLst>
                <a:ext uri="{FF2B5EF4-FFF2-40B4-BE49-F238E27FC236}">
                  <a16:creationId xmlns:a16="http://schemas.microsoft.com/office/drawing/2014/main" id="{5B226211-80E2-2BE8-559B-91C13AF43F5E}"/>
                </a:ext>
              </a:extLst>
            </p:cNvPr>
            <p:cNvSpPr/>
            <p:nvPr/>
          </p:nvSpPr>
          <p:spPr>
            <a:xfrm>
              <a:off x="4349905" y="2076635"/>
              <a:ext cx="1562433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أمثل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23A850ED-D406-616B-5DE5-8FFE960862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771" y="2078706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070874AE-F41B-1246-43C6-A3C3BAF4D0FC}"/>
              </a:ext>
            </a:extLst>
          </p:cNvPr>
          <p:cNvGrpSpPr/>
          <p:nvPr/>
        </p:nvGrpSpPr>
        <p:grpSpPr>
          <a:xfrm>
            <a:off x="657031" y="2076635"/>
            <a:ext cx="1703860" cy="442469"/>
            <a:chOff x="807755" y="2076635"/>
            <a:chExt cx="1703860" cy="442469"/>
          </a:xfrm>
          <a:solidFill>
            <a:srgbClr val="104862"/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2829213D-082E-9692-472A-E3D6E42E9D9E}"/>
                </a:ext>
              </a:extLst>
            </p:cNvPr>
            <p:cNvSpPr/>
            <p:nvPr/>
          </p:nvSpPr>
          <p:spPr>
            <a:xfrm>
              <a:off x="807755" y="2076635"/>
              <a:ext cx="1253111" cy="4403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أحل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F1DEB07-6910-12C9-37A0-21FD10F05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71218" y="207870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4</a:t>
              </a:r>
              <a:endParaRPr lang="fr-MA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7186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177087"/>
            <a:chOff x="2054098" y="2436266"/>
            <a:chExt cx="4785052" cy="217708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17962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4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08C2D08D-9472-87E9-045A-C772A71F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6" y="1420242"/>
            <a:ext cx="7902068" cy="526804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7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2335696" y="2648224"/>
            <a:ext cx="2236304" cy="14268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47510" y="92397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4E806C-BCE5-5075-9A5D-4D5D4500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140" y="3060619"/>
            <a:ext cx="1983386" cy="198338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E3C4CBF-B359-BC6E-50B7-AD7F60D09C6C}"/>
              </a:ext>
            </a:extLst>
          </p:cNvPr>
          <p:cNvGrpSpPr/>
          <p:nvPr/>
        </p:nvGrpSpPr>
        <p:grpSpPr>
          <a:xfrm>
            <a:off x="463690" y="923979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BF610A7-847A-4836-70E7-9C4D720A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FE20FA-C46E-0582-DE2F-6406C501FFC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4</a:t>
              </a: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D2E59A-929D-F4F1-22C3-32DCC19C6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11" name="Picture 10" descr="A close-up of a document&#10;&#10;Description automatically generated">
            <a:extLst>
              <a:ext uri="{FF2B5EF4-FFF2-40B4-BE49-F238E27FC236}">
                <a16:creationId xmlns:a16="http://schemas.microsoft.com/office/drawing/2014/main" id="{EC844A99-E361-4FF9-42FB-2B05A45B9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0" y="2208557"/>
            <a:ext cx="5783799" cy="36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2E5DCF60-BFB4-50FD-111F-B2B5826A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" y="1423104"/>
            <a:ext cx="8523034" cy="56820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94177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104862"/>
                </a:solidFill>
                <a:latin typeface="Dosis" pitchFamily="2" charset="0"/>
                <a:cs typeface="Calibri" panose="020F0502020204030204" pitchFamily="34" charset="0"/>
              </a:rPr>
              <a:t>حل مسائل  وضعيات مقارنة باعتماد نموذج الأشرطة</a:t>
            </a:r>
            <a:endParaRPr lang="fr-FR" sz="3200" b="1" dirty="0">
              <a:solidFill>
                <a:srgbClr val="104862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49C988-6F62-9AFC-466C-64048130BB35}"/>
              </a:ext>
            </a:extLst>
          </p:cNvPr>
          <p:cNvSpPr txBox="1"/>
          <p:nvPr/>
        </p:nvSpPr>
        <p:spPr>
          <a:xfrm>
            <a:off x="426272" y="102975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6" name="Image 5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16AFA1-3585-FF8F-18D1-F1F43239A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ACB0D7-05A8-E2F1-30E2-2D7167F3F219}"/>
              </a:ext>
            </a:extLst>
          </p:cNvPr>
          <p:cNvSpPr txBox="1"/>
          <p:nvPr/>
        </p:nvSpPr>
        <p:spPr>
          <a:xfrm>
            <a:off x="426271" y="7391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9715D1-99FA-6D82-E124-6BE62787C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652" y="1533432"/>
            <a:ext cx="5037919" cy="379113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EEFBA8-9D0B-7A8A-783E-15FEE9268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1667" y="2473635"/>
            <a:ext cx="3361484" cy="210986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E8A6F2-F5DF-8948-7584-9723E6438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50685" y="9269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صححوا؛ من يشرح لنا كيف حل المسألة؟ 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4F3E35-15DA-E42E-900D-A29AC101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7578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241E43-1ECF-9D35-3833-C0D6E13D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28" y="1880429"/>
            <a:ext cx="6889077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E5BEF53-A0C5-EE49-70BF-E3EAEF0EC435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7D5A975E-4F16-F9B0-FCB6-0D363E15B4B6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89EF607-9375-0C9E-1B46-09C6CAA8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E092346-B6DB-6A28-5CBF-0C1CAB84731B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419FF78F-942F-C84D-E45E-5596A4548EE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4196D091-67C0-3B22-044B-126C4A337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8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292806" y="806715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45 وأنجزوا النشاط 3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92C463-FE5E-E6E7-671E-961C4E688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365" y="2674149"/>
            <a:ext cx="2441950" cy="249779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61CA727-8BAB-31A6-8147-7637ED9AEF56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AC27F4-911B-03E5-5602-68A2FF48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1BDC4E5-B737-E693-9D94-0F7AE944DDF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16A34E-DBE1-114A-4518-181F685B7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32979"/>
            <a:ext cx="1008000" cy="1008000"/>
          </a:xfrm>
          <a:prstGeom prst="ellipse">
            <a:avLst/>
          </a:prstGeom>
        </p:spPr>
      </p:pic>
      <p:pic>
        <p:nvPicPr>
          <p:cNvPr id="5" name="Picture 4" descr="A screenshot of a math test&#10;&#10;Description automatically generated">
            <a:extLst>
              <a:ext uri="{FF2B5EF4-FFF2-40B4-BE49-F238E27FC236}">
                <a16:creationId xmlns:a16="http://schemas.microsoft.com/office/drawing/2014/main" id="{D71F9D8D-9314-850A-4D28-656B69627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6" y="2177657"/>
            <a:ext cx="5388119" cy="37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207769" y="952282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F35EA7-F499-753A-4B6F-22949E3C9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32979"/>
            <a:ext cx="1008000" cy="1008000"/>
          </a:xfrm>
          <a:prstGeom prst="ellipse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69CE46CA-D49E-C0DF-E773-A4448E0AA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5" y="1812756"/>
            <a:ext cx="6957770" cy="419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E63E-098F-17F6-C73A-9FA3E5A4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00B5C9-0A38-4467-362A-6547C779CC1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84CDF826-AA64-174A-1A19-17B7784A0463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B8D6DFC-D4A4-EFD4-E621-AC3FF2E0FFC4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5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50685" y="813813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كراساتكم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النشاط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CD28D2-F7FD-7BB6-3B44-2EFD21EA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24512"/>
            <a:ext cx="1008000" cy="1008000"/>
          </a:xfrm>
          <a:prstGeom prst="ellipse">
            <a:avLst/>
          </a:prstGeom>
        </p:spPr>
      </p:pic>
      <p:pic>
        <p:nvPicPr>
          <p:cNvPr id="9" name="Picture 8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7237B788-4EA3-EA6D-4839-B63E0FBB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6" y="1538776"/>
            <a:ext cx="7902068" cy="52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FE7564-B067-9E55-DD44-51BFE05D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24512"/>
            <a:ext cx="1008000" cy="1008000"/>
          </a:xfrm>
          <a:prstGeom prst="ellipse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2BD59A83-07AA-E9C6-0D56-35AFCFC9E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370CC7B-53F6-DA25-9333-4F3F70310B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4D71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172952" y="3838554"/>
            <a:ext cx="61874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600" b="1" kern="0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مقارنة </a:t>
            </a:r>
            <a:r>
              <a:rPr lang="ar-MA" sz="26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باعتماد نموذج الأشرطة</a:t>
            </a:r>
            <a:endParaRPr lang="fr-FR" sz="2600" b="1" kern="0" dirty="0">
              <a:solidFill>
                <a:srgbClr val="1048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21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601175"/>
            <a:chOff x="2306080" y="2221113"/>
            <a:chExt cx="4675633" cy="239753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5"/>
              <a:ext cx="4476261" cy="201670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16880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233817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83962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93326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في الرياضيات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13928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FC44-EB76-2E60-5F34-658E8EB4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82EDE7A-04A5-5027-B128-467FC736BA70}"/>
              </a:ext>
            </a:extLst>
          </p:cNvPr>
          <p:cNvSpPr txBox="1"/>
          <p:nvPr/>
        </p:nvSpPr>
        <p:spPr>
          <a:xfrm>
            <a:off x="1220401" y="94398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 صححوا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7F085FD8-EE2E-2319-BA77-C63F22D0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Picture 3" descr="A white grid with red numbers and black text&#10;&#10;Description automatically generated">
            <a:extLst>
              <a:ext uri="{FF2B5EF4-FFF2-40B4-BE49-F238E27FC236}">
                <a16:creationId xmlns:a16="http://schemas.microsoft.com/office/drawing/2014/main" id="{8F6ECF92-37D5-DA99-5984-1462E5330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9" y="2028744"/>
            <a:ext cx="7525862" cy="3754618"/>
          </a:xfrm>
          <a:prstGeom prst="rect">
            <a:avLst/>
          </a:prstGeom>
        </p:spPr>
      </p:pic>
      <p:grpSp>
        <p:nvGrpSpPr>
          <p:cNvPr id="6" name="Groupe 19">
            <a:extLst>
              <a:ext uri="{FF2B5EF4-FFF2-40B4-BE49-F238E27FC236}">
                <a16:creationId xmlns:a16="http://schemas.microsoft.com/office/drawing/2014/main" id="{6362EA70-7659-E8F9-8A2A-E3BBB4E8C7D1}"/>
              </a:ext>
            </a:extLst>
          </p:cNvPr>
          <p:cNvGrpSpPr/>
          <p:nvPr/>
        </p:nvGrpSpPr>
        <p:grpSpPr>
          <a:xfrm>
            <a:off x="423464" y="914024"/>
            <a:ext cx="614494" cy="688367"/>
            <a:chOff x="924143" y="3511073"/>
            <a:chExt cx="614494" cy="688367"/>
          </a:xfrm>
        </p:grpSpPr>
        <p:pic>
          <p:nvPicPr>
            <p:cNvPr id="11" name="Image 20">
              <a:extLst>
                <a:ext uri="{FF2B5EF4-FFF2-40B4-BE49-F238E27FC236}">
                  <a16:creationId xmlns:a16="http://schemas.microsoft.com/office/drawing/2014/main" id="{664F0A5E-2F4C-1B40-3F00-F22F7A6C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21">
              <a:extLst>
                <a:ext uri="{FF2B5EF4-FFF2-40B4-BE49-F238E27FC236}">
                  <a16:creationId xmlns:a16="http://schemas.microsoft.com/office/drawing/2014/main" id="{BACD82EA-4168-E1F4-0655-9896FB88767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0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14265</TotalTime>
  <Words>724</Words>
  <Application>Microsoft Office PowerPoint</Application>
  <PresentationFormat>Affichage à l'écran (4:3)</PresentationFormat>
  <Paragraphs>261</Paragraphs>
  <Slides>48</Slides>
  <Notes>10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48</vt:i4>
      </vt:variant>
    </vt:vector>
  </HeadingPairs>
  <TitlesOfParts>
    <vt:vector size="59" baseType="lpstr">
      <vt:lpstr>Effra CC Arbc</vt:lpstr>
      <vt:lpstr>Aptos Display</vt:lpstr>
      <vt:lpstr>Calibri</vt:lpstr>
      <vt:lpstr>Aptos</vt:lpstr>
      <vt:lpstr>Arial</vt:lpstr>
      <vt:lpstr>Dosis</vt:lpstr>
      <vt:lpstr>2_Conception personnalisée</vt:lpstr>
      <vt:lpstr>partie 1</vt:lpstr>
      <vt:lpstr>1_partie 1</vt:lpstr>
      <vt:lpstr>1_Page d'entree</vt:lpstr>
      <vt:lpstr>2_partie 1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181</cp:revision>
  <cp:lastPrinted>2025-08-13T10:11:39Z</cp:lastPrinted>
  <dcterms:created xsi:type="dcterms:W3CDTF">2025-08-01T12:31:49Z</dcterms:created>
  <dcterms:modified xsi:type="dcterms:W3CDTF">2025-11-20T20:43:02Z</dcterms:modified>
</cp:coreProperties>
</file>