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50"/>
  </p:notesMasterIdLst>
  <p:handoutMasterIdLst>
    <p:handoutMasterId r:id="rId51"/>
  </p:handoutMasterIdLst>
  <p:sldIdLst>
    <p:sldId id="2134806695" r:id="rId9"/>
    <p:sldId id="969" r:id="rId10"/>
    <p:sldId id="2134806696" r:id="rId11"/>
    <p:sldId id="2134806697" r:id="rId12"/>
    <p:sldId id="973" r:id="rId13"/>
    <p:sldId id="783" r:id="rId14"/>
    <p:sldId id="784" r:id="rId15"/>
    <p:sldId id="745" r:id="rId16"/>
    <p:sldId id="803" r:id="rId17"/>
    <p:sldId id="2134806680" r:id="rId18"/>
    <p:sldId id="2134806681" r:id="rId19"/>
    <p:sldId id="2134806682" r:id="rId20"/>
    <p:sldId id="2134806683" r:id="rId21"/>
    <p:sldId id="2134806684" r:id="rId22"/>
    <p:sldId id="2134806644" r:id="rId23"/>
    <p:sldId id="2134806592" r:id="rId24"/>
    <p:sldId id="2134806685" r:id="rId25"/>
    <p:sldId id="2134806687" r:id="rId26"/>
    <p:sldId id="2134806688" r:id="rId27"/>
    <p:sldId id="2134806600" r:id="rId28"/>
    <p:sldId id="2134806655" r:id="rId29"/>
    <p:sldId id="2134806689" r:id="rId30"/>
    <p:sldId id="2134806659" r:id="rId31"/>
    <p:sldId id="2134806690" r:id="rId32"/>
    <p:sldId id="2134806661" r:id="rId33"/>
    <p:sldId id="2134806663" r:id="rId34"/>
    <p:sldId id="2134806664" r:id="rId35"/>
    <p:sldId id="2134806665" r:id="rId36"/>
    <p:sldId id="2134806705" r:id="rId37"/>
    <p:sldId id="2134806706" r:id="rId38"/>
    <p:sldId id="2134806707" r:id="rId39"/>
    <p:sldId id="2134806672" r:id="rId40"/>
    <p:sldId id="2134806673" r:id="rId41"/>
    <p:sldId id="2134806701" r:id="rId42"/>
    <p:sldId id="2134806694" r:id="rId43"/>
    <p:sldId id="2134806702" r:id="rId44"/>
    <p:sldId id="2134806703" r:id="rId45"/>
    <p:sldId id="2134806704" r:id="rId46"/>
    <p:sldId id="795" r:id="rId47"/>
    <p:sldId id="794" r:id="rId48"/>
    <p:sldId id="793" r:id="rId49"/>
  </p:sldIdLst>
  <p:sldSz cx="9144000" cy="6858000" type="screen4x3"/>
  <p:notesSz cx="6735763" cy="9866313"/>
  <p:embeddedFontLst>
    <p:embeddedFont>
      <p:font typeface="Dosis" pitchFamily="2" charset="0"/>
      <p:regular r:id="rId52"/>
      <p:bold r:id="rId53"/>
    </p:embeddedFont>
    <p:embeddedFont>
      <p:font typeface="Dosis SemiBold" pitchFamily="2" charset="0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EDEDEC"/>
    <a:srgbClr val="17AB98"/>
    <a:srgbClr val="FC8D00"/>
    <a:srgbClr val="4B5050"/>
    <a:srgbClr val="FAE496"/>
    <a:srgbClr val="F6BB00"/>
    <a:srgbClr val="FFEFB9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2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47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1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2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DDF23A-43BD-8D8D-0864-6E6D390BE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50" y="3046256"/>
            <a:ext cx="8028613" cy="10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59391C-847C-A37E-46A3-5C4DA703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3046256"/>
            <a:ext cx="8028613" cy="10081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CC85BF-4739-E300-16DC-74F381BA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0" y="3046256"/>
            <a:ext cx="8028613" cy="10081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5A61624-200F-7681-39C4-086F911D18F6}"/>
              </a:ext>
            </a:extLst>
          </p:cNvPr>
          <p:cNvSpPr txBox="1"/>
          <p:nvPr/>
        </p:nvSpPr>
        <p:spPr>
          <a:xfrm>
            <a:off x="1466491" y="3132103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27C8B2-C095-4AA4-0283-2C90C4D5F2B6}"/>
              </a:ext>
            </a:extLst>
          </p:cNvPr>
          <p:cNvSpPr txBox="1"/>
          <p:nvPr/>
        </p:nvSpPr>
        <p:spPr>
          <a:xfrm>
            <a:off x="1466491" y="3568809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D135A3-0786-F258-44AE-1EB226821EBA}"/>
              </a:ext>
            </a:extLst>
          </p:cNvPr>
          <p:cNvSpPr txBox="1"/>
          <p:nvPr/>
        </p:nvSpPr>
        <p:spPr>
          <a:xfrm>
            <a:off x="2964611" y="3132103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956F0-3554-6A25-A32F-616FA3200040}"/>
              </a:ext>
            </a:extLst>
          </p:cNvPr>
          <p:cNvSpPr txBox="1"/>
          <p:nvPr/>
        </p:nvSpPr>
        <p:spPr>
          <a:xfrm>
            <a:off x="2964611" y="3568809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2D00D2-3EBD-D1A2-65BF-B32292FE8C77}"/>
              </a:ext>
            </a:extLst>
          </p:cNvPr>
          <p:cNvSpPr txBox="1"/>
          <p:nvPr/>
        </p:nvSpPr>
        <p:spPr>
          <a:xfrm>
            <a:off x="4620882" y="3132103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525E97-50FA-DFCF-9D26-1432D42E951F}"/>
              </a:ext>
            </a:extLst>
          </p:cNvPr>
          <p:cNvSpPr txBox="1"/>
          <p:nvPr/>
        </p:nvSpPr>
        <p:spPr>
          <a:xfrm>
            <a:off x="4620882" y="3568809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A3BC7D-B58E-FB56-7754-3BDB5BBB941A}"/>
              </a:ext>
            </a:extLst>
          </p:cNvPr>
          <p:cNvSpPr txBox="1"/>
          <p:nvPr/>
        </p:nvSpPr>
        <p:spPr>
          <a:xfrm>
            <a:off x="6001108" y="3132103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F11995-6208-0C56-1ED8-8743DAF80A6A}"/>
              </a:ext>
            </a:extLst>
          </p:cNvPr>
          <p:cNvSpPr txBox="1"/>
          <p:nvPr/>
        </p:nvSpPr>
        <p:spPr>
          <a:xfrm>
            <a:off x="6001108" y="3568809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E681D1-D774-7B51-60E9-EC8C220EF45A}"/>
              </a:ext>
            </a:extLst>
          </p:cNvPr>
          <p:cNvSpPr txBox="1"/>
          <p:nvPr/>
        </p:nvSpPr>
        <p:spPr>
          <a:xfrm>
            <a:off x="7677509" y="3132103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006531-B45A-9609-D295-F302F89ECB9E}"/>
              </a:ext>
            </a:extLst>
          </p:cNvPr>
          <p:cNvSpPr txBox="1"/>
          <p:nvPr/>
        </p:nvSpPr>
        <p:spPr>
          <a:xfrm>
            <a:off x="7677509" y="3568809"/>
            <a:ext cx="5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40</a:t>
            </a:r>
            <a:endParaRPr lang="fr-M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البحث عن الجزء أو الكل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قوموا بتمثيل المسألة من النشاط 1 صفحة 54  باستعمال نموذج الأشرطة.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56F08B-CF64-2219-85AF-5458AEC3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8" y="1493574"/>
            <a:ext cx="6161533" cy="48629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6FA72-7F49-178D-6F39-74AE18BD3346}"/>
              </a:ext>
            </a:extLst>
          </p:cNvPr>
          <p:cNvSpPr/>
          <p:nvPr/>
        </p:nvSpPr>
        <p:spPr>
          <a:xfrm>
            <a:off x="5382883" y="1851574"/>
            <a:ext cx="1880559" cy="22028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F63F4A-CA5B-702D-1D71-F2CB777A3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8" y="1493574"/>
            <a:ext cx="6161533" cy="4862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575114-45A9-98DE-5093-AE1C6BA109DC}"/>
              </a:ext>
            </a:extLst>
          </p:cNvPr>
          <p:cNvSpPr/>
          <p:nvPr/>
        </p:nvSpPr>
        <p:spPr>
          <a:xfrm>
            <a:off x="5382883" y="1851574"/>
            <a:ext cx="1880559" cy="22028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51DAB5-0534-2019-3B6D-8237902A2AF1}"/>
              </a:ext>
            </a:extLst>
          </p:cNvPr>
          <p:cNvSpPr txBox="1"/>
          <p:nvPr/>
        </p:nvSpPr>
        <p:spPr>
          <a:xfrm>
            <a:off x="3847933" y="5364426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AD89A1-ACB2-11BF-3EA2-E3E4F81AE214}"/>
              </a:ext>
            </a:extLst>
          </p:cNvPr>
          <p:cNvSpPr txBox="1"/>
          <p:nvPr/>
        </p:nvSpPr>
        <p:spPr>
          <a:xfrm>
            <a:off x="3560296" y="5675791"/>
            <a:ext cx="7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145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F691BD-7043-7270-6657-C6C31B5C0281}"/>
              </a:ext>
            </a:extLst>
          </p:cNvPr>
          <p:cNvCxnSpPr/>
          <p:nvPr/>
        </p:nvCxnSpPr>
        <p:spPr>
          <a:xfrm flipH="1">
            <a:off x="4399472" y="4244196"/>
            <a:ext cx="1897811" cy="914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3D7C-FF0A-4E62-A9DC-9B6ED11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0433A-C4E7-BEB2-F5CB-5254F2A0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690973-5B6B-F1DF-3614-5E54F9670C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أكملوا  إنجاز النشاط رقم 1  على الكراسات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035673-83AB-A963-8A5C-47229F747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8" y="1493574"/>
            <a:ext cx="6161533" cy="48629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F1D0F5-6A74-B8EF-F71B-FF6E9991347A}"/>
              </a:ext>
            </a:extLst>
          </p:cNvPr>
          <p:cNvSpPr txBox="1"/>
          <p:nvPr/>
        </p:nvSpPr>
        <p:spPr>
          <a:xfrm>
            <a:off x="3847933" y="5364426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2BDB16-EB37-1CD5-9B9A-F5AE35A634D1}"/>
              </a:ext>
            </a:extLst>
          </p:cNvPr>
          <p:cNvSpPr txBox="1"/>
          <p:nvPr/>
        </p:nvSpPr>
        <p:spPr>
          <a:xfrm>
            <a:off x="3560296" y="5675791"/>
            <a:ext cx="7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145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FE1F123-696C-BEFD-9E04-610314FE026C}"/>
              </a:ext>
            </a:extLst>
          </p:cNvPr>
          <p:cNvCxnSpPr/>
          <p:nvPr/>
        </p:nvCxnSpPr>
        <p:spPr>
          <a:xfrm flipH="1">
            <a:off x="4399472" y="4244196"/>
            <a:ext cx="1897811" cy="914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532-9B41-D782-B105-23E9F8E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70A7DA-BD72-9D5B-3499-4FD3B004FBF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79CB80-3C72-AAE0-1AF7-E3CC15F4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C6AE9B-B720-ECC0-C73E-717D69E1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8" y="1493574"/>
            <a:ext cx="6161533" cy="48629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98FC24-0BFD-0737-ED08-8C2A4FA8DFA9}"/>
              </a:ext>
            </a:extLst>
          </p:cNvPr>
          <p:cNvSpPr txBox="1"/>
          <p:nvPr/>
        </p:nvSpPr>
        <p:spPr>
          <a:xfrm>
            <a:off x="3847933" y="5364426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25ECB3-A317-4F5F-B3C9-A0245AB9A7BE}"/>
              </a:ext>
            </a:extLst>
          </p:cNvPr>
          <p:cNvSpPr txBox="1"/>
          <p:nvPr/>
        </p:nvSpPr>
        <p:spPr>
          <a:xfrm>
            <a:off x="3560296" y="5675791"/>
            <a:ext cx="7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145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B0EF766-0C63-7FC1-F8D0-B4C1E89EDA18}"/>
              </a:ext>
            </a:extLst>
          </p:cNvPr>
          <p:cNvCxnSpPr/>
          <p:nvPr/>
        </p:nvCxnSpPr>
        <p:spPr>
          <a:xfrm flipH="1">
            <a:off x="4399472" y="4244196"/>
            <a:ext cx="1897811" cy="914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ED25C92-9181-E490-381E-BBB3105549FF}"/>
              </a:ext>
            </a:extLst>
          </p:cNvPr>
          <p:cNvSpPr txBox="1"/>
          <p:nvPr/>
        </p:nvSpPr>
        <p:spPr>
          <a:xfrm>
            <a:off x="2050100" y="5306459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293C82-821B-1355-FE19-7A9E7E1B71FD}"/>
              </a:ext>
            </a:extLst>
          </p:cNvPr>
          <p:cNvSpPr txBox="1"/>
          <p:nvPr/>
        </p:nvSpPr>
        <p:spPr>
          <a:xfrm>
            <a:off x="2565000" y="5613867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04A31C-87A1-CA15-700C-F0799CA9A7A7}"/>
              </a:ext>
            </a:extLst>
          </p:cNvPr>
          <p:cNvSpPr txBox="1"/>
          <p:nvPr/>
        </p:nvSpPr>
        <p:spPr>
          <a:xfrm>
            <a:off x="6319455" y="5675791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4 520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AB66A0-1644-D761-9700-6B90DE779C4C}"/>
              </a:ext>
            </a:extLst>
          </p:cNvPr>
          <p:cNvSpPr txBox="1"/>
          <p:nvPr/>
        </p:nvSpPr>
        <p:spPr>
          <a:xfrm>
            <a:off x="5487958" y="5675791"/>
            <a:ext cx="102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460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59DAC1F-9C1D-D057-1885-F2F440A21F6A}"/>
              </a:ext>
            </a:extLst>
          </p:cNvPr>
          <p:cNvCxnSpPr/>
          <p:nvPr/>
        </p:nvCxnSpPr>
        <p:spPr>
          <a:xfrm flipH="1">
            <a:off x="2465022" y="4244196"/>
            <a:ext cx="1897811" cy="914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B8F6DC6-07B7-69AF-56EC-CCC7A084757F}"/>
              </a:ext>
            </a:extLst>
          </p:cNvPr>
          <p:cNvCxnSpPr>
            <a:cxnSpLocks/>
          </p:cNvCxnSpPr>
          <p:nvPr/>
        </p:nvCxnSpPr>
        <p:spPr>
          <a:xfrm flipH="1" flipV="1">
            <a:off x="2428383" y="4244196"/>
            <a:ext cx="3868900" cy="8767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بتوظيف المضاعف المشترك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الأصغر أو القاسم المشترك الأكبر 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بتوظيف المضاعف المشترك الأصغر، اكتبوا حل المسألة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9C8D89-9100-4C11-D6B3-9C5AF6C54FB0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يَزورُ عِمادٌ جَدَتَهُ مِنْ أَبيهِ كُلَّ 4 أَيّامٍ وَيَزورُ جَدَتَهُ مِنْ أُمِّهِ كُلَّ 7 أَيّامٍ.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زارَ الْجَدَّتَيْنِ في نَفْسِ الْيَوْمِ.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بَعْدَ كَمْ يَوْماً سَيَزورُ جَدَّتَيْهِ مَعاً؟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1489AA5-119B-9B0E-2B0C-9C70D2B4406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BE84987-E250-6088-E452-C001420D43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7BFA9B-4421-05A4-121C-8F2B40DD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19206D-5679-46A5-003E-E578DFBEA0A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DFC850-34B3-B548-951A-65B4A0A6666E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يَزورُ عِمادٌ جَدَتَهُ مِنْ أَبيهِ كُلَّ 4 أَيّامٍ وَيَزورُ جَدَتَهُ مِنْ أُمِّهِ كُلَّ 7 أَيّامٍ.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زارَ الْجَدَّتَيْنِ في نَفْسِ الْيَوْمِ.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بَعْدَ كَمْ يَوْماً سَيَزورُ جَدَّتَيْهِ مَعاً؟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FE239A-DA84-2341-3CB5-71E90090348D}"/>
              </a:ext>
            </a:extLst>
          </p:cNvPr>
          <p:cNvSpPr txBox="1"/>
          <p:nvPr/>
        </p:nvSpPr>
        <p:spPr>
          <a:xfrm>
            <a:off x="2217791" y="4595822"/>
            <a:ext cx="434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</a:rPr>
              <a:t>سَيَزورُ جَدَّتَيْهِ مَعاً بعد 28 يَوْماً</a:t>
            </a:r>
            <a:endParaRPr lang="fr-M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7693-3783-0809-8224-EBBF6EC0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2EE27B-FCEE-1CA6-B2D1-C1FCF641C2AC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أنجزوا النشاط رقم 2 على الكراسات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B577447D-FB2D-00F1-B9B1-21AB48994C96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C84A154-B261-07BD-C140-9B96F298642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3A034A-EA9A-BB74-1249-4B892254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9AB696-4F7F-96D7-2EAA-73D50923867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AA09AF-63AA-8C78-F8E4-0C85CEE8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44ED3D-D5C2-9CF6-ADAC-963B5ED7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89" y="1723787"/>
            <a:ext cx="7135221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171E-75DB-6531-2528-B0A71B38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DA8D0C7-04D7-6E14-59FF-9C4A1BC1E4F6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صححوا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F18EC330-3582-AE77-E588-1736732327C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1828D1A-A3EB-9A1E-F6BE-BE0263A662A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345704-AC64-4D65-A45F-12B9ED4E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06181-B13F-DF76-4813-85FD304F505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905D61-E42E-300A-9042-7ADF1E071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D17B6F-1692-758A-A059-5379D31EE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89" y="1723787"/>
            <a:ext cx="7135221" cy="34104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3740928-E422-B39E-3BA8-D3D7A7775475}"/>
              </a:ext>
            </a:extLst>
          </p:cNvPr>
          <p:cNvSpPr txBox="1"/>
          <p:nvPr/>
        </p:nvSpPr>
        <p:spPr>
          <a:xfrm>
            <a:off x="886427" y="4214612"/>
            <a:ext cx="713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</a:rPr>
              <a:t>أكبر عدد من المجموعات التي يمكن تكوينها هو 6 مجموعات 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3FAA96-7B8F-97F6-3EC3-2E14054AEE99}"/>
              </a:ext>
            </a:extLst>
          </p:cNvPr>
          <p:cNvSpPr txBox="1"/>
          <p:nvPr/>
        </p:nvSpPr>
        <p:spPr>
          <a:xfrm>
            <a:off x="886427" y="3572602"/>
            <a:ext cx="713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</a:rPr>
              <a:t>القاسم المشترك الأكبر للعددين 18 و30 هو 6</a:t>
            </a:r>
            <a:endParaRPr lang="fr-M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2EE-0C20-FC21-B3C0-DFF8AA79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A43668-3188-F721-B467-3BC4291A552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F39BB1-E32A-225A-3CF3-470D7EFC1B26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A2B2E8-5048-5D81-D317-A348823A92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16E8BA-CA44-D6D8-5FA1-BB2C4C41673A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من خطوتين 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D1547A7C-5F53-DE6A-F07E-F7923155300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75A7210-B7F6-2AEC-021D-DE820A847E7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71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52F3BE93-A862-0413-E09E-EE987003CB6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4C6F1E7-0AC2-242E-22C4-070D40E44C0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B3B2DB-B917-E3EA-FD43-C7CE6575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B7B66B-8E1B-4AB0-7421-48A57C48D25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672749C7-E527-3F50-938E-971A41B468D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مثلوا هذه المسألة ثم اكتبوا المتساوية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83A325-503E-E5C9-5154-39C465969842}"/>
              </a:ext>
            </a:extLst>
          </p:cNvPr>
          <p:cNvSpPr txBox="1"/>
          <p:nvPr/>
        </p:nvSpPr>
        <p:spPr>
          <a:xfrm>
            <a:off x="519099" y="1777475"/>
            <a:ext cx="774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بعد افتتاح متجر، زاره 225 زبونا في اليوم الأول، وفي اليوم الثاني زاره 147 زبونا. وخلال الأيام الثلاثة الأولى كان مجموع زوار المتجر 522 زبونا. 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عدد </a:t>
            </a:r>
            <a:r>
              <a:rPr lang="ar-MA" sz="2800" dirty="0" err="1">
                <a:solidFill>
                  <a:srgbClr val="002060"/>
                </a:solidFill>
              </a:rPr>
              <a:t>الزبناء</a:t>
            </a:r>
            <a:r>
              <a:rPr lang="ar-MA" sz="2800" dirty="0">
                <a:solidFill>
                  <a:srgbClr val="002060"/>
                </a:solidFill>
              </a:rPr>
              <a:t> الذين زاروا المتجر في اليوم الثالث؟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DD14B-1B84-7324-C4EC-32703C01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D17656-870C-B866-21E6-FE60D6EF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4F6A69-9472-DF3D-9D71-E6FD7EED22D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40A759-8E77-9F5F-AF74-569398D5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30CD-A97C-D3F0-1A04-6C15DD33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E34FE7-0669-D89C-E843-E85C8F5FA03A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من يقوم إلى السبورة ليشرح كيف وصل إلى النتيجة الصحيحة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4C592089-9D2E-EE9C-B79C-916A401BFE4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A768F297-587B-90A9-C619-5D3D7EA9B0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BB57AB-37FE-C714-6854-6BDFF654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13DAEF-B706-1E0C-B004-BD0C18A2549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E7D0B3B-A100-3479-53EA-74C636534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59CB44D-83D3-D4CC-3E75-F3C42F37C6BB}"/>
              </a:ext>
            </a:extLst>
          </p:cNvPr>
          <p:cNvSpPr/>
          <p:nvPr/>
        </p:nvSpPr>
        <p:spPr>
          <a:xfrm>
            <a:off x="1795767" y="3996842"/>
            <a:ext cx="152400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225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108B92-C0C3-C8AE-C1BA-2F620E8CF422}"/>
              </a:ext>
            </a:extLst>
          </p:cNvPr>
          <p:cNvSpPr/>
          <p:nvPr/>
        </p:nvSpPr>
        <p:spPr>
          <a:xfrm>
            <a:off x="886427" y="3996842"/>
            <a:ext cx="90934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147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95B484-79FB-4336-B8AD-6B7A5B0D6419}"/>
              </a:ext>
            </a:extLst>
          </p:cNvPr>
          <p:cNvSpPr/>
          <p:nvPr/>
        </p:nvSpPr>
        <p:spPr>
          <a:xfrm>
            <a:off x="886427" y="3619433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؟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56C0F02-8A53-A271-4296-4CD6A806327B}"/>
              </a:ext>
            </a:extLst>
          </p:cNvPr>
          <p:cNvSpPr txBox="1"/>
          <p:nvPr/>
        </p:nvSpPr>
        <p:spPr>
          <a:xfrm>
            <a:off x="4172608" y="3555756"/>
            <a:ext cx="3372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225 + 147 = 372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FA347F-982E-483F-8921-D517415EC619}"/>
              </a:ext>
            </a:extLst>
          </p:cNvPr>
          <p:cNvSpPr txBox="1"/>
          <p:nvPr/>
        </p:nvSpPr>
        <p:spPr>
          <a:xfrm>
            <a:off x="3112562" y="4042434"/>
            <a:ext cx="4432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اليومين الأولين عدد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الزبناء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372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2EF281-4716-FF13-0E22-12748BC5707C}"/>
              </a:ext>
            </a:extLst>
          </p:cNvPr>
          <p:cNvSpPr/>
          <p:nvPr/>
        </p:nvSpPr>
        <p:spPr>
          <a:xfrm>
            <a:off x="1795767" y="5326982"/>
            <a:ext cx="152400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372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18B46C-CCAB-4A13-DDCA-23810AFBAB33}"/>
              </a:ext>
            </a:extLst>
          </p:cNvPr>
          <p:cNvSpPr/>
          <p:nvPr/>
        </p:nvSpPr>
        <p:spPr>
          <a:xfrm>
            <a:off x="886427" y="5326982"/>
            <a:ext cx="90934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?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54C330-BE7E-2BCF-E17F-9929D430EE90}"/>
              </a:ext>
            </a:extLst>
          </p:cNvPr>
          <p:cNvSpPr/>
          <p:nvPr/>
        </p:nvSpPr>
        <p:spPr>
          <a:xfrm>
            <a:off x="886427" y="4949573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522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7A64DE9-3BDD-2D3E-7ECC-DFA772D12DF6}"/>
              </a:ext>
            </a:extLst>
          </p:cNvPr>
          <p:cNvSpPr txBox="1"/>
          <p:nvPr/>
        </p:nvSpPr>
        <p:spPr>
          <a:xfrm>
            <a:off x="4204130" y="4796572"/>
            <a:ext cx="3530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522 – 372 = 150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D738980-50C4-530F-0620-93EB0FA8BC17}"/>
              </a:ext>
            </a:extLst>
          </p:cNvPr>
          <p:cNvSpPr txBox="1"/>
          <p:nvPr/>
        </p:nvSpPr>
        <p:spPr>
          <a:xfrm>
            <a:off x="3608897" y="5359247"/>
            <a:ext cx="3936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اليوم الثالث عدد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الزبناء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150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41D38B4B-3E5E-8EE7-15C5-283FEB0B9A0E}"/>
              </a:ext>
            </a:extLst>
          </p:cNvPr>
          <p:cNvSpPr>
            <a:spLocks noChangeAspect="1"/>
          </p:cNvSpPr>
          <p:nvPr/>
        </p:nvSpPr>
        <p:spPr>
          <a:xfrm>
            <a:off x="7307585" y="3489763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20ABD0E2-F228-1DEC-EC20-685A718D7ABE}"/>
              </a:ext>
            </a:extLst>
          </p:cNvPr>
          <p:cNvSpPr>
            <a:spLocks noChangeAspect="1"/>
          </p:cNvSpPr>
          <p:nvPr/>
        </p:nvSpPr>
        <p:spPr>
          <a:xfrm>
            <a:off x="7414777" y="4798774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2</a:t>
            </a:r>
            <a:endParaRPr lang="fr-MA" sz="2000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2ACCBED-0CFA-A80F-8223-AE0FA49FFD51}"/>
              </a:ext>
            </a:extLst>
          </p:cNvPr>
          <p:cNvSpPr txBox="1"/>
          <p:nvPr/>
        </p:nvSpPr>
        <p:spPr>
          <a:xfrm>
            <a:off x="519099" y="1725716"/>
            <a:ext cx="774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بعد افتتاح متجر، زاره 225 زبونا في اليوم الأول، وفي اليوم الثاني زاره 147 زبونا. وخلال الأيام الثلاثة الأولى كان مجموع زوار المتجر 522 زبونا. 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عدد </a:t>
            </a:r>
            <a:r>
              <a:rPr lang="ar-MA" sz="2800" dirty="0" err="1">
                <a:solidFill>
                  <a:srgbClr val="002060"/>
                </a:solidFill>
              </a:rPr>
              <a:t>الزبناء</a:t>
            </a:r>
            <a:r>
              <a:rPr lang="ar-MA" sz="2800" dirty="0">
                <a:solidFill>
                  <a:srgbClr val="002060"/>
                </a:solidFill>
              </a:rPr>
              <a:t> الذين زاروا المتجر في اليوم الثالث؟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964E-F651-E80B-07ED-AE8E9F13F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7DA82E-B5C8-8103-52E7-D45333653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C8465D68-52F5-1B1F-E6C7-22CDDE6C51D9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4ADBC80-12AA-DBDE-7267-3783C438072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7E2F6D-628F-54FF-F5BB-D704B3FB5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075C10-2428-C72F-8902-79D2B8C9BAB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E6177EB5-5DA4-75A8-EB38-D897A20E979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مثلوا هذه المسألة ثم اكتبوا المتساوية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0A6659-2BFC-FF66-5240-083995D0FD27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لدى وليد 27 درهما، أعطته أمه 50 درهما. ثم اشترى قصة بثمن 18 درهما.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المبلغ الذي سيبقى لوليد؟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E0E92CC-D68A-615D-4D2E-D0805FB355A5}"/>
              </a:ext>
            </a:extLst>
          </p:cNvPr>
          <p:cNvGrpSpPr/>
          <p:nvPr/>
        </p:nvGrpSpPr>
        <p:grpSpPr>
          <a:xfrm>
            <a:off x="4484255" y="395139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4B0CBF8-6AFA-73EE-F9E0-4F431B3DFC3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3078186D-EF36-CD97-EF22-FB74DD3431E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19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D7F756C1-13E7-DD43-81C6-454E92EEAE9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تحويل الكسور إلى أعداد عشرية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7FF19E0-6E25-6190-B99C-09AEC098303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BA59D59-599A-6447-28CE-BD0868180E8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BBC5ADFF-F881-4A9F-7422-A50CFF138E1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331ADF85-3F00-57C9-2D7D-219E8F1058D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مراجعة وتثبيت دروس الأسبوع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79B5CF1-CE19-78A8-C7A1-C046C29093DA}"/>
              </a:ext>
            </a:extLst>
          </p:cNvPr>
          <p:cNvGrpSpPr/>
          <p:nvPr/>
        </p:nvGrpSpPr>
        <p:grpSpPr>
          <a:xfrm>
            <a:off x="448537" y="3961082"/>
            <a:ext cx="3780000" cy="1123837"/>
            <a:chOff x="648000" y="1949241"/>
            <a:chExt cx="3780000" cy="1123837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BEBDA409-440A-0509-F7A3-22C0959F2CC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Organigramme : Terminateur 21">
              <a:extLst>
                <a:ext uri="{FF2B5EF4-FFF2-40B4-BE49-F238E27FC236}">
                  <a16:creationId xmlns:a16="http://schemas.microsoft.com/office/drawing/2014/main" id="{D09E8F3D-2603-2BF0-3AF3-D110DEBA591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Espace réservé du texte 5">
              <a:extLst>
                <a:ext uri="{FF2B5EF4-FFF2-40B4-BE49-F238E27FC236}">
                  <a16:creationId xmlns:a16="http://schemas.microsoft.com/office/drawing/2014/main" id="{096F7010-F1F1-61CF-9B05-F7343E2DABD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4938122-8FB6-12E6-1FBC-4A78854D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2" y="4189541"/>
            <a:ext cx="3938021" cy="940822"/>
          </a:xfrm>
          <a:prstGeom prst="rect">
            <a:avLst/>
          </a:prstGeom>
        </p:spPr>
      </p:pic>
      <p:sp>
        <p:nvSpPr>
          <p:cNvPr id="56" name="Organigramme : Terminateur 55">
            <a:extLst>
              <a:ext uri="{FF2B5EF4-FFF2-40B4-BE49-F238E27FC236}">
                <a16:creationId xmlns:a16="http://schemas.microsoft.com/office/drawing/2014/main" id="{518C03B3-667A-1844-4687-CFE8CE128B65}"/>
              </a:ext>
            </a:extLst>
          </p:cNvPr>
          <p:cNvSpPr/>
          <p:nvPr/>
        </p:nvSpPr>
        <p:spPr>
          <a:xfrm>
            <a:off x="2690107" y="3956245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20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Espace réservé du texte 5">
            <a:extLst>
              <a:ext uri="{FF2B5EF4-FFF2-40B4-BE49-F238E27FC236}">
                <a16:creationId xmlns:a16="http://schemas.microsoft.com/office/drawing/2014/main" id="{EF0F8759-57FD-ECA0-2890-1A92FB485BE7}"/>
              </a:ext>
            </a:extLst>
          </p:cNvPr>
          <p:cNvSpPr txBox="1">
            <a:spLocks/>
          </p:cNvSpPr>
          <p:nvPr/>
        </p:nvSpPr>
        <p:spPr>
          <a:xfrm>
            <a:off x="607366" y="4333229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حل المسائل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F52A471-1A54-9189-D46B-FA5D8F2D7AE1}"/>
              </a:ext>
            </a:extLst>
          </p:cNvPr>
          <p:cNvGrpSpPr/>
          <p:nvPr/>
        </p:nvGrpSpPr>
        <p:grpSpPr>
          <a:xfrm>
            <a:off x="370132" y="24709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41FF319-4C09-2E27-4F96-80221AE6DC5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7DB4BAF7-5036-8C61-535E-E8DF2E2E66C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18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D9360D3E-43A6-8268-B689-52728C11A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حساب مجموع وفرق عددين عشريين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14F3842-4DD6-0EB3-DF30-538EC7DA7028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22810A2-1B15-8304-E0CA-20AFB2C94FA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A054A273-7DDF-E317-981D-BF7CEFFD031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13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id="{06B43AD8-437C-3A35-5E77-019E94B64B3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الكتابة المختلطة للكسور المركبة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7018BB-A7DB-BC22-AA10-0D31849C02E2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4EDA947-8179-2FDB-C08E-C1F28382318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50648361-6684-F7FE-0328-3342F15A462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17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33EAF797-0A0A-DF86-3B43-BBAB8B6FC54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مقارنة وترتيب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8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D0BF-6A1F-9C5D-F79B-26B5F5ECA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711926-A6A6-ECA4-9B48-5FC4E1A42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44A6D5-A93B-6978-2C14-69597C54B42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FD4C22-7814-1522-BC36-7B550063D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78645-0BB3-966E-3A01-D793616C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236D65-DB2E-C23B-50EC-EC1CA4CC2980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من يقوم إلى السبورة ليشرح كيف وصل إلى النتيجة الصحيحة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D9090F4F-C73D-A24C-170A-592512CA0997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0D673CBC-0AD8-AF59-23AD-F04A4A1CBE8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DC34D1-C100-40FD-F46F-B253DD0C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D230A51-6CB7-56D0-C26C-0E8FC09A693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B180CD4-42AC-6D7C-2438-D4564E54B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9824539-F52E-7A82-BEB4-BA03D2FCF13C}"/>
              </a:ext>
            </a:extLst>
          </p:cNvPr>
          <p:cNvSpPr txBox="1"/>
          <p:nvPr/>
        </p:nvSpPr>
        <p:spPr>
          <a:xfrm>
            <a:off x="440781" y="1926890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لدى وليد 27 درهما، أعطته أمه 50 درهما. ثم اشترى قصة بثمن 18 درهما.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المبلغ الذي سيبقى لوليد؟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5C8178-63E6-4918-A143-B01E9BF797E1}"/>
              </a:ext>
            </a:extLst>
          </p:cNvPr>
          <p:cNvSpPr/>
          <p:nvPr/>
        </p:nvSpPr>
        <p:spPr>
          <a:xfrm>
            <a:off x="1795767" y="3996842"/>
            <a:ext cx="152400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50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EBA713-1B83-EAD3-A6FB-226444B0601E}"/>
              </a:ext>
            </a:extLst>
          </p:cNvPr>
          <p:cNvSpPr/>
          <p:nvPr/>
        </p:nvSpPr>
        <p:spPr>
          <a:xfrm>
            <a:off x="886427" y="3996842"/>
            <a:ext cx="90934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27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FC429-BD6A-6C84-1B3E-24DA538F2BDC}"/>
              </a:ext>
            </a:extLst>
          </p:cNvPr>
          <p:cNvSpPr/>
          <p:nvPr/>
        </p:nvSpPr>
        <p:spPr>
          <a:xfrm>
            <a:off x="886427" y="3619433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؟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176EBB2-3F28-53AA-6A96-8DD43DEFBFFF}"/>
              </a:ext>
            </a:extLst>
          </p:cNvPr>
          <p:cNvSpPr txBox="1"/>
          <p:nvPr/>
        </p:nvSpPr>
        <p:spPr>
          <a:xfrm>
            <a:off x="4172608" y="3555756"/>
            <a:ext cx="3372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+50 = 77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6CF43DC-38CB-9909-F38B-3DF73BB052E3}"/>
              </a:ext>
            </a:extLst>
          </p:cNvPr>
          <p:cNvSpPr txBox="1"/>
          <p:nvPr/>
        </p:nvSpPr>
        <p:spPr>
          <a:xfrm>
            <a:off x="3112562" y="4042434"/>
            <a:ext cx="4432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أصبح لدى وليد 77 درهما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668FAD-F737-8678-18A4-0BDB29A97AE9}"/>
              </a:ext>
            </a:extLst>
          </p:cNvPr>
          <p:cNvSpPr/>
          <p:nvPr/>
        </p:nvSpPr>
        <p:spPr>
          <a:xfrm>
            <a:off x="1795767" y="5326982"/>
            <a:ext cx="152400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?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241F1C-0641-3883-9B6C-6D21C449579B}"/>
              </a:ext>
            </a:extLst>
          </p:cNvPr>
          <p:cNvSpPr/>
          <p:nvPr/>
        </p:nvSpPr>
        <p:spPr>
          <a:xfrm>
            <a:off x="886427" y="5326982"/>
            <a:ext cx="90934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18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966BF7-9EC0-FD42-49AD-25EDA27148B0}"/>
              </a:ext>
            </a:extLst>
          </p:cNvPr>
          <p:cNvSpPr/>
          <p:nvPr/>
        </p:nvSpPr>
        <p:spPr>
          <a:xfrm>
            <a:off x="886427" y="4949573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77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A525569-A8C0-0B5C-9BB4-E80F7FA598C8}"/>
              </a:ext>
            </a:extLst>
          </p:cNvPr>
          <p:cNvSpPr txBox="1"/>
          <p:nvPr/>
        </p:nvSpPr>
        <p:spPr>
          <a:xfrm>
            <a:off x="4204130" y="4796572"/>
            <a:ext cx="3530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 – 18 = 59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1D2CE70-5CAB-7BD4-6281-F1836FD994C6}"/>
              </a:ext>
            </a:extLst>
          </p:cNvPr>
          <p:cNvSpPr txBox="1"/>
          <p:nvPr/>
        </p:nvSpPr>
        <p:spPr>
          <a:xfrm>
            <a:off x="3608897" y="5359247"/>
            <a:ext cx="3936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شراء القصة اصبح لدى وليد 59 درهما 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345571BB-D98B-EFA8-E57E-4B54DE67912B}"/>
              </a:ext>
            </a:extLst>
          </p:cNvPr>
          <p:cNvSpPr>
            <a:spLocks noChangeAspect="1"/>
          </p:cNvSpPr>
          <p:nvPr/>
        </p:nvSpPr>
        <p:spPr>
          <a:xfrm>
            <a:off x="7307585" y="3489763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F6409472-F723-11E6-AFCE-68E139DC54EC}"/>
              </a:ext>
            </a:extLst>
          </p:cNvPr>
          <p:cNvSpPr>
            <a:spLocks noChangeAspect="1"/>
          </p:cNvSpPr>
          <p:nvPr/>
        </p:nvSpPr>
        <p:spPr>
          <a:xfrm>
            <a:off x="7414777" y="4798774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2</a:t>
            </a:r>
            <a:endParaRPr lang="fr-MA" sz="2000" b="1" dirty="0"/>
          </a:p>
        </p:txBody>
      </p:sp>
    </p:spTree>
    <p:extLst>
      <p:ext uri="{BB962C8B-B14F-4D97-AF65-F5344CB8AC3E}">
        <p14:creationId xmlns:p14="http://schemas.microsoft.com/office/powerpoint/2010/main" val="6808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076450" y="3640440"/>
            <a:ext cx="4071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المقارنة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807A1283-FC76-EB94-E6D2-E34AF844582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1218BD-AAB5-FA47-EC94-97CF00023B6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4E5B0F-5889-769B-912E-5BDFB8AD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7D804A-7104-4EEF-99CE-20970EB1796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CCEF98-4BBD-7938-DF6D-5DC3CC97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1FE7883-3360-7B2D-92D4-A2846C369D3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مثلوا هذه المسألة ثم اكتبوا المتساوية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3B325-7612-918A-BD49-70996BC840CE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كتلة صندوق من البطاطس 34 كيلوغراما، وتفوق كتلة صندوق طماطم ب 6 كيلوغرامات.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كتلة صندوق الطماطم؟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ED5EA-311F-377D-6F5C-04D14460E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7293A3-DCFE-04FF-6290-EC77B0CBC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7EF3BB-F9B4-B784-6A32-754F423BA42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2EF10C-0B03-6C53-42F9-65400AD9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BFA2-E63F-72FB-E728-9870E0D2A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B4CFDF51-0432-2298-332D-7279616D0CD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60582FC-D948-A1D7-DA42-EE285B96736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553B36-54A7-4E84-9D96-A5E72AED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F15EEF-4D64-0A7E-572D-29D40081122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BF68A119-0F90-C6E5-6FE0-570694784B3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00A6F6-896D-986C-8BA3-72FE2B25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F2F2F5-7809-E96A-5858-2BC17BA72559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كتلة صندوق من البطاطس 34 كيلوغراما، وتفوق كتلة صندوق طماطم ب 6 كيلوغرامات.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كتلة صندوق الطماطم؟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8B9F2-EBEC-57D3-7076-45931EC5FC5C}"/>
              </a:ext>
            </a:extLst>
          </p:cNvPr>
          <p:cNvSpPr/>
          <p:nvPr/>
        </p:nvSpPr>
        <p:spPr>
          <a:xfrm>
            <a:off x="5362128" y="4457249"/>
            <a:ext cx="909341" cy="325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6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CEDA4A-F91C-80E4-F943-5976183BBA82}"/>
              </a:ext>
            </a:extLst>
          </p:cNvPr>
          <p:cNvSpPr/>
          <p:nvPr/>
        </p:nvSpPr>
        <p:spPr>
          <a:xfrm>
            <a:off x="3838130" y="4565214"/>
            <a:ext cx="1523998" cy="32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1AE7E-DB29-D98A-66DF-0FE30CEC7B88}"/>
              </a:ext>
            </a:extLst>
          </p:cNvPr>
          <p:cNvSpPr/>
          <p:nvPr/>
        </p:nvSpPr>
        <p:spPr>
          <a:xfrm>
            <a:off x="3838130" y="4098160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FFEA770-13A0-6446-CF32-4D8146B13329}"/>
              </a:ext>
            </a:extLst>
          </p:cNvPr>
          <p:cNvCxnSpPr/>
          <p:nvPr/>
        </p:nvCxnSpPr>
        <p:spPr>
          <a:xfrm>
            <a:off x="5344199" y="4765067"/>
            <a:ext cx="97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500DFC6-B054-C2E2-3744-E45AC32712DC}"/>
              </a:ext>
            </a:extLst>
          </p:cNvPr>
          <p:cNvSpPr txBox="1"/>
          <p:nvPr/>
        </p:nvSpPr>
        <p:spPr>
          <a:xfrm>
            <a:off x="1535502" y="4033826"/>
            <a:ext cx="2256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صندوق البطاطس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E6AD37A-DFEA-BA9B-19E3-29C49AAE4ACD}"/>
              </a:ext>
            </a:extLst>
          </p:cNvPr>
          <p:cNvSpPr txBox="1"/>
          <p:nvPr/>
        </p:nvSpPr>
        <p:spPr>
          <a:xfrm>
            <a:off x="1639983" y="4495491"/>
            <a:ext cx="2256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صندوق الطماطم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5B55EA-080A-5DD5-33F0-00CCDB1B597F}"/>
              </a:ext>
            </a:extLst>
          </p:cNvPr>
          <p:cNvSpPr/>
          <p:nvPr/>
        </p:nvSpPr>
        <p:spPr>
          <a:xfrm>
            <a:off x="3792191" y="5247388"/>
            <a:ext cx="1831269" cy="402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/>
              </a:rPr>
              <a:t>34 – 6 = 28</a:t>
            </a:r>
            <a:endParaRPr lang="fr-MA" sz="28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99FD8-D77E-B1C0-F9C7-EB3DD1BEB995}"/>
              </a:ext>
            </a:extLst>
          </p:cNvPr>
          <p:cNvSpPr/>
          <p:nvPr/>
        </p:nvSpPr>
        <p:spPr>
          <a:xfrm>
            <a:off x="2427851" y="6115015"/>
            <a:ext cx="5236473" cy="26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/>
              </a:rPr>
              <a:t>كتلة صندوق الطماطم هي 28 كيلوغراما</a:t>
            </a:r>
            <a:endParaRPr lang="fr-MA" sz="2800" dirty="0"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44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BBEA-C2C4-7211-2FD4-FD028154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F7222353-D0F3-B186-8AAC-4E099F8AF4C7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B1E81E07-EE30-E321-404B-AD9B90B9C89C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392A49-2E55-99F6-3C4D-2B91DC8E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BB51A12-493B-3B83-35F1-B9071236CD0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F53031-39CB-C0A9-5AA0-91B8C523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A817402-8C6C-5CE1-5069-4F9B2DB5309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مثلوا هذه المسألة ثم اكتبوا المتساوية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E7E8E5-1355-4803-6414-230E69D7A938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كتلة صندوق من البطاطس 34 كيلوغراما، وتفوق كتلة صندوق طماطم ب 6 كيلوغرامات.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كتلة صندوق الطماطم؟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2240C-DEC9-ED65-826C-AEB01D91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509B0A-504F-B1B2-DC80-C89FE934D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999919-151B-96E5-2DF1-0F1EF25309C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20F3AB-7E96-F37C-9DC6-0C4A60C29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1B4F3-5C67-AA79-DF6C-ED84F19B0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18D9B846-14C8-D10B-844B-E1D6462BE26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96E871C-07A3-622C-D4E0-4B8E95D74AF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FCEAFF-AFDA-F90B-CDE2-FDED7194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EEAD2D-7167-053C-0749-44402A03AD7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55EF6E8B-FD2D-8328-6D7F-CB0CEC5E7BF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1035377-23F5-8D85-8533-97F2138B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F63C3E-2FFC-3777-01BE-15A808AEBAB2}"/>
              </a:ext>
            </a:extLst>
          </p:cNvPr>
          <p:cNvSpPr/>
          <p:nvPr/>
        </p:nvSpPr>
        <p:spPr>
          <a:xfrm>
            <a:off x="5362128" y="4457249"/>
            <a:ext cx="909341" cy="325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28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B877F5-79D2-0BDD-6EE8-AB380A6E7A43}"/>
              </a:ext>
            </a:extLst>
          </p:cNvPr>
          <p:cNvSpPr/>
          <p:nvPr/>
        </p:nvSpPr>
        <p:spPr>
          <a:xfrm>
            <a:off x="3838130" y="4565214"/>
            <a:ext cx="1523998" cy="32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A0F0D-6D55-6115-6747-0D7F4623B880}"/>
              </a:ext>
            </a:extLst>
          </p:cNvPr>
          <p:cNvSpPr/>
          <p:nvPr/>
        </p:nvSpPr>
        <p:spPr>
          <a:xfrm>
            <a:off x="3838130" y="4098160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9409937-7ED7-5B9A-4975-4191EF05AD8F}"/>
              </a:ext>
            </a:extLst>
          </p:cNvPr>
          <p:cNvCxnSpPr/>
          <p:nvPr/>
        </p:nvCxnSpPr>
        <p:spPr>
          <a:xfrm>
            <a:off x="5344199" y="4765067"/>
            <a:ext cx="97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82061E6-683A-1D69-8CEF-1C189CC352D1}"/>
              </a:ext>
            </a:extLst>
          </p:cNvPr>
          <p:cNvSpPr txBox="1"/>
          <p:nvPr/>
        </p:nvSpPr>
        <p:spPr>
          <a:xfrm>
            <a:off x="1535502" y="4033826"/>
            <a:ext cx="2256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مبلغ معاذ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D963CC-7255-FBBD-A8B6-377700EBC096}"/>
              </a:ext>
            </a:extLst>
          </p:cNvPr>
          <p:cNvSpPr txBox="1"/>
          <p:nvPr/>
        </p:nvSpPr>
        <p:spPr>
          <a:xfrm>
            <a:off x="1639983" y="4495491"/>
            <a:ext cx="2256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مبلغ هند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0B03D-E15D-42FE-D3F0-54C60414B4E1}"/>
              </a:ext>
            </a:extLst>
          </p:cNvPr>
          <p:cNvSpPr/>
          <p:nvPr/>
        </p:nvSpPr>
        <p:spPr>
          <a:xfrm>
            <a:off x="3792191" y="5247388"/>
            <a:ext cx="2712126" cy="263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/>
              </a:rPr>
              <a:t>144 – 28 = 116</a:t>
            </a:r>
            <a:endParaRPr lang="fr-MA" sz="28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A23F76-D201-E958-5466-2F3B51CD3937}"/>
              </a:ext>
            </a:extLst>
          </p:cNvPr>
          <p:cNvSpPr/>
          <p:nvPr/>
        </p:nvSpPr>
        <p:spPr>
          <a:xfrm>
            <a:off x="2427851" y="6115015"/>
            <a:ext cx="5236473" cy="26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/>
              </a:rPr>
              <a:t>مبلغ هند هو 116 درهما.</a:t>
            </a:r>
            <a:endParaRPr lang="fr-MA" sz="28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BC7376F-F049-E853-1FC6-AD67260FAE15}"/>
              </a:ext>
            </a:extLst>
          </p:cNvPr>
          <p:cNvSpPr txBox="1"/>
          <p:nvPr/>
        </p:nvSpPr>
        <p:spPr>
          <a:xfrm>
            <a:off x="519099" y="2242869"/>
            <a:ext cx="774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002060"/>
                </a:solidFill>
              </a:rPr>
              <a:t>لدى هند مبلغ من المال. ولدى أخيها معاذ  مبلغ يزيد عنها ب 28 درهما.</a:t>
            </a: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إذا كان لدى معاذ 144 درهما، فما المبلغ الذي لدى هند؟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حل مسائل: توليف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2095417" y="2573251"/>
            <a:ext cx="4480500" cy="3194261"/>
            <a:chOff x="2095417" y="2573251"/>
            <a:chExt cx="4480500" cy="319426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9594" y="2573251"/>
              <a:ext cx="2206323" cy="309543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417" y="2587509"/>
              <a:ext cx="2276284" cy="3180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28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الصفحتين 54 و55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5215B70-96CD-FD43-B9B2-59FA94B2618A}"/>
              </a:ext>
            </a:extLst>
          </p:cNvPr>
          <p:cNvGrpSpPr/>
          <p:nvPr/>
        </p:nvGrpSpPr>
        <p:grpSpPr>
          <a:xfrm>
            <a:off x="2095417" y="2573251"/>
            <a:ext cx="4480500" cy="3194261"/>
            <a:chOff x="2095417" y="2573251"/>
            <a:chExt cx="4480500" cy="31942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CADBF5A-F072-5FC0-3CD4-324868E55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9594" y="2573251"/>
              <a:ext cx="2206323" cy="309543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90A3812-2663-57D7-8379-96B0AFBB1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417" y="2587509"/>
              <a:ext cx="2276284" cy="3180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مسائل الأسبوع 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مسائل الأسبوع 2</a:t>
              </a:r>
              <a:endParaRPr lang="fr-MA" sz="2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مسائل الأسبوع 3</a:t>
              </a:r>
              <a:endParaRPr lang="fr-MA" sz="2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مسائل الأسبوع 4</a:t>
              </a:r>
              <a:endParaRPr lang="fr-MA" sz="2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082867" y="4208198"/>
            <a:ext cx="65117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البحث عن الجزء أو الكل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بتوظيف المضاعف المشترك الأصغر أو القاسم المشترك الأكبر 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من خطوتين 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المقارنة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F09C5E-EE95-5F25-BA09-0F5F43AF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C39BBC5-8BF4-65EE-7B82-E84004DF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4">
            <a:extLst>
              <a:ext uri="{FF2B5EF4-FFF2-40B4-BE49-F238E27FC236}">
                <a16:creationId xmlns:a16="http://schemas.microsoft.com/office/drawing/2014/main" id="{134B4191-F265-8BD3-60FB-C0824FE6F3B7}"/>
              </a:ext>
            </a:extLst>
          </p:cNvPr>
          <p:cNvGrpSpPr/>
          <p:nvPr/>
        </p:nvGrpSpPr>
        <p:grpSpPr>
          <a:xfrm>
            <a:off x="630748" y="938861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55D93D-A0C3-21BA-E6A3-AF5A82FE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19">
              <a:extLst>
                <a:ext uri="{FF2B5EF4-FFF2-40B4-BE49-F238E27FC236}">
                  <a16:creationId xmlns:a16="http://schemas.microsoft.com/office/drawing/2014/main" id="{D4F40D70-5E9C-5DDE-FF61-A04EB5AA47F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98408B5-9197-0049-D1BE-798F128CE0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63" y="1752425"/>
            <a:ext cx="8545474" cy="44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DBB18E-E6B2-235D-8725-5510B420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D8B44D1-DCD1-15DD-44AD-958AAD10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16154</TotalTime>
  <Words>940</Words>
  <Application>Microsoft Office PowerPoint</Application>
  <PresentationFormat>Affichage à l'écran (4:3)</PresentationFormat>
  <Paragraphs>233</Paragraphs>
  <Slides>41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41</vt:i4>
      </vt:variant>
    </vt:vector>
  </HeadingPairs>
  <TitlesOfParts>
    <vt:vector size="57" baseType="lpstr">
      <vt:lpstr>Dosis</vt:lpstr>
      <vt:lpstr>Aptos Display</vt:lpstr>
      <vt:lpstr>Dosis SemiBold</vt:lpstr>
      <vt:lpstr>Calibri</vt:lpstr>
      <vt:lpstr>Wingdings</vt:lpstr>
      <vt:lpstr>Aptos</vt:lpstr>
      <vt:lpstr>Arial</vt:lpstr>
      <vt:lpstr>Effra CC Arbc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202</cp:revision>
  <cp:lastPrinted>2025-08-13T10:11:39Z</cp:lastPrinted>
  <dcterms:created xsi:type="dcterms:W3CDTF">2025-08-01T12:31:49Z</dcterms:created>
  <dcterms:modified xsi:type="dcterms:W3CDTF">2025-11-23T12:22:28Z</dcterms:modified>
</cp:coreProperties>
</file>