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50"/>
  </p:notesMasterIdLst>
  <p:handoutMasterIdLst>
    <p:handoutMasterId r:id="rId51"/>
  </p:handoutMasterIdLst>
  <p:sldIdLst>
    <p:sldId id="939" r:id="rId9"/>
    <p:sldId id="971" r:id="rId10"/>
    <p:sldId id="738" r:id="rId11"/>
    <p:sldId id="780" r:id="rId12"/>
    <p:sldId id="2134806642" r:id="rId13"/>
    <p:sldId id="973" r:id="rId14"/>
    <p:sldId id="783" r:id="rId15"/>
    <p:sldId id="784" r:id="rId16"/>
    <p:sldId id="745" r:id="rId17"/>
    <p:sldId id="803" r:id="rId18"/>
    <p:sldId id="2134806680" r:id="rId19"/>
    <p:sldId id="2134806681" r:id="rId20"/>
    <p:sldId id="2134806682" r:id="rId21"/>
    <p:sldId id="2134806683" r:id="rId22"/>
    <p:sldId id="2134806684" r:id="rId23"/>
    <p:sldId id="2134806644" r:id="rId24"/>
    <p:sldId id="2134806592" r:id="rId25"/>
    <p:sldId id="2134806643" r:id="rId26"/>
    <p:sldId id="2134806685" r:id="rId27"/>
    <p:sldId id="2134806687" r:id="rId28"/>
    <p:sldId id="2134806688" r:id="rId29"/>
    <p:sldId id="2134806600" r:id="rId30"/>
    <p:sldId id="2134806655" r:id="rId31"/>
    <p:sldId id="2134806689" r:id="rId32"/>
    <p:sldId id="2134806659" r:id="rId33"/>
    <p:sldId id="2134806690" r:id="rId34"/>
    <p:sldId id="2134806661" r:id="rId35"/>
    <p:sldId id="2134806663" r:id="rId36"/>
    <p:sldId id="2134806664" r:id="rId37"/>
    <p:sldId id="2134806665" r:id="rId38"/>
    <p:sldId id="2134806668" r:id="rId39"/>
    <p:sldId id="2134806691" r:id="rId40"/>
    <p:sldId id="2134806693" r:id="rId41"/>
    <p:sldId id="2134806672" r:id="rId42"/>
    <p:sldId id="2134806673" r:id="rId43"/>
    <p:sldId id="2134806694" r:id="rId44"/>
    <p:sldId id="2134806695" r:id="rId45"/>
    <p:sldId id="2134806696" r:id="rId46"/>
    <p:sldId id="795" r:id="rId47"/>
    <p:sldId id="794" r:id="rId48"/>
    <p:sldId id="793" r:id="rId49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52"/>
    </p:embeddedFont>
    <p:embeddedFont>
      <p:font typeface="Dosis" pitchFamily="2" charset="0"/>
      <p:regular r:id="rId53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EDEDEC"/>
    <a:srgbClr val="17AB98"/>
    <a:srgbClr val="FC8D00"/>
    <a:srgbClr val="4B5050"/>
    <a:srgbClr val="FAE496"/>
    <a:srgbClr val="F6BB00"/>
    <a:srgbClr val="FFEFB9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2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8/10/relationships/authors" Target="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847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1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1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19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</a:t>
              </a: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</a:t>
            </a: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5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0DBB18E-E6B2-235D-8725-5510B420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D8B44D1-DCD1-15DD-44AD-958AAD10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0B6A8D-3B8E-E1F5-2258-4CF52AE57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22" y="3551296"/>
            <a:ext cx="7458436" cy="9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E09BB9-BBA5-18B4-CA3C-7B853D203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22" y="3551296"/>
            <a:ext cx="7458436" cy="9750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9E19C7-01BE-C3ED-2A7F-DEB954B9A38C}"/>
              </a:ext>
            </a:extLst>
          </p:cNvPr>
          <p:cNvSpPr txBox="1"/>
          <p:nvPr/>
        </p:nvSpPr>
        <p:spPr>
          <a:xfrm>
            <a:off x="1495520" y="3614294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04A758-EEAA-1FF5-3C93-CED560DA4920}"/>
              </a:ext>
            </a:extLst>
          </p:cNvPr>
          <p:cNvSpPr txBox="1"/>
          <p:nvPr/>
        </p:nvSpPr>
        <p:spPr>
          <a:xfrm>
            <a:off x="1495520" y="4051000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54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C0D765-A0AA-34FC-578C-0099091DB96B}"/>
              </a:ext>
            </a:extLst>
          </p:cNvPr>
          <p:cNvSpPr txBox="1"/>
          <p:nvPr/>
        </p:nvSpPr>
        <p:spPr>
          <a:xfrm>
            <a:off x="2993640" y="3614294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47C0C-1890-750E-A46C-C1D13CDF287E}"/>
              </a:ext>
            </a:extLst>
          </p:cNvPr>
          <p:cNvSpPr txBox="1"/>
          <p:nvPr/>
        </p:nvSpPr>
        <p:spPr>
          <a:xfrm>
            <a:off x="2993640" y="4051000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9BC8AC-1F1B-FC2A-860A-FC9088AD8F43}"/>
              </a:ext>
            </a:extLst>
          </p:cNvPr>
          <p:cNvSpPr txBox="1"/>
          <p:nvPr/>
        </p:nvSpPr>
        <p:spPr>
          <a:xfrm>
            <a:off x="4446715" y="3614294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36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EFED94-D378-EF1B-C6B9-0F447E72F868}"/>
              </a:ext>
            </a:extLst>
          </p:cNvPr>
          <p:cNvSpPr txBox="1"/>
          <p:nvPr/>
        </p:nvSpPr>
        <p:spPr>
          <a:xfrm>
            <a:off x="4446715" y="4051000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A05517-BFAD-C173-78D3-9859F7B2FB20}"/>
              </a:ext>
            </a:extLst>
          </p:cNvPr>
          <p:cNvSpPr txBox="1"/>
          <p:nvPr/>
        </p:nvSpPr>
        <p:spPr>
          <a:xfrm>
            <a:off x="5826941" y="3614294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6C824E5-0738-2A28-467E-35685C035817}"/>
              </a:ext>
            </a:extLst>
          </p:cNvPr>
          <p:cNvSpPr txBox="1"/>
          <p:nvPr/>
        </p:nvSpPr>
        <p:spPr>
          <a:xfrm>
            <a:off x="5826941" y="4051000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25C77D-8E4B-B3A5-557F-445CA7BBA2C6}"/>
              </a:ext>
            </a:extLst>
          </p:cNvPr>
          <p:cNvSpPr txBox="1"/>
          <p:nvPr/>
        </p:nvSpPr>
        <p:spPr>
          <a:xfrm>
            <a:off x="7416258" y="3614294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18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324D21C-29D1-B7D7-F6A3-0B5DF338D263}"/>
              </a:ext>
            </a:extLst>
          </p:cNvPr>
          <p:cNvSpPr txBox="1"/>
          <p:nvPr/>
        </p:nvSpPr>
        <p:spPr>
          <a:xfrm>
            <a:off x="7416258" y="4051000"/>
            <a:ext cx="5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60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مقارنة وترتيب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7F6D2F-409F-E9EC-544F-224495D37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64" y="2095988"/>
            <a:ext cx="7529508" cy="333235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أنجزوا هذا السطر من النشاط 1 صفحة 56 على كراساتكم.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D6FA72-7F49-178D-6F39-74AE18BD3346}"/>
              </a:ext>
            </a:extLst>
          </p:cNvPr>
          <p:cNvSpPr/>
          <p:nvPr/>
        </p:nvSpPr>
        <p:spPr>
          <a:xfrm>
            <a:off x="657031" y="2496456"/>
            <a:ext cx="3711770" cy="13498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1D580F-3D30-874C-1B74-7E5B107F8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64" y="2095988"/>
            <a:ext cx="7529508" cy="33323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0B4C5D-8D4D-4327-1A05-E271006CEF72}"/>
              </a:ext>
            </a:extLst>
          </p:cNvPr>
          <p:cNvSpPr/>
          <p:nvPr/>
        </p:nvSpPr>
        <p:spPr>
          <a:xfrm>
            <a:off x="657031" y="2496456"/>
            <a:ext cx="3711770" cy="13498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5243137-ACCC-0C1C-B4A0-AA7DB59481BC}"/>
              </a:ext>
            </a:extLst>
          </p:cNvPr>
          <p:cNvSpPr txBox="1"/>
          <p:nvPr/>
        </p:nvSpPr>
        <p:spPr>
          <a:xfrm>
            <a:off x="878249" y="3171370"/>
            <a:ext cx="32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7,4          7,31          7,13        7,04</a:t>
            </a:r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5AAA-60CC-64AA-1C3B-9A0202EB4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766498-E315-60D4-7592-0A82A60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D4F7F71-E9AE-834E-8D59-C4707FC7A2FE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398070-270B-CDC0-EA09-DD0B6DC9A877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25EC93-FE50-9B3A-02BF-39BD63A0013A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718F26E-50ED-B408-DF25-58C6B9EEA4E4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C5A66EE-0C9B-8F92-0768-23D539ED9A4C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E9C238-2FC7-51FB-67E6-B8F4D97F28F8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08A3B5A-E747-1CCB-4257-6115B933DC7E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A21C175-5480-57E2-A1BB-FE719F393983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7D91AEE2-AC5F-1A12-323C-ED6FF6779757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729F0FC-3885-8973-2976-CBC487D9966D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004C8840-9F5D-CD23-2C6C-2F1854CD6136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57532B57-B21B-080C-4514-7DB1B404AE4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6F145E8D-D4BC-6306-3A8D-C44CA63E6458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4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83D7C-FF0A-4E62-A9DC-9B6ED11E3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90433A-C4E7-BEB2-F5CB-5254F2A0F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690973-5B6B-F1DF-3614-5E54F9670C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أكملوا  إنجاز النشاط رقم 1  على الكراسات. قبل ذلك صححوا العدد 34,59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CAAFA4-2E22-AB6F-5544-3449DA81F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64" y="2095988"/>
            <a:ext cx="7529508" cy="333235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D19739-7B92-94D3-CFB2-643A0077D184}"/>
              </a:ext>
            </a:extLst>
          </p:cNvPr>
          <p:cNvSpPr txBox="1"/>
          <p:nvPr/>
        </p:nvSpPr>
        <p:spPr>
          <a:xfrm>
            <a:off x="878249" y="3171370"/>
            <a:ext cx="32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7,4          7,31          7,13        7,04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691BE5-33C7-7897-4B7D-D00614637E2F}"/>
              </a:ext>
            </a:extLst>
          </p:cNvPr>
          <p:cNvSpPr txBox="1"/>
          <p:nvPr/>
        </p:nvSpPr>
        <p:spPr>
          <a:xfrm>
            <a:off x="6691086" y="2685141"/>
            <a:ext cx="33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D761A-D9B9-F6CE-F09F-E4FAE7329683}"/>
              </a:ext>
            </a:extLst>
          </p:cNvPr>
          <p:cNvSpPr/>
          <p:nvPr/>
        </p:nvSpPr>
        <p:spPr>
          <a:xfrm>
            <a:off x="6328229" y="2685141"/>
            <a:ext cx="696686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155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C532-9B41-D782-B105-23E9F8EC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70A7DA-BD72-9D5B-3499-4FD3B004FBF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79CB80-3C72-AAE0-1AF7-E3CC15F4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FEA05F-81EE-53D7-12CD-D7AEF7613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64" y="2095988"/>
            <a:ext cx="7529508" cy="3332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DE6179-E6F8-3006-5E32-B0FEA5A91CD3}"/>
              </a:ext>
            </a:extLst>
          </p:cNvPr>
          <p:cNvSpPr/>
          <p:nvPr/>
        </p:nvSpPr>
        <p:spPr>
          <a:xfrm>
            <a:off x="657031" y="2496456"/>
            <a:ext cx="3711770" cy="134982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76E014-3FD4-FBAE-801B-3569E5FBE171}"/>
              </a:ext>
            </a:extLst>
          </p:cNvPr>
          <p:cNvSpPr txBox="1"/>
          <p:nvPr/>
        </p:nvSpPr>
        <p:spPr>
          <a:xfrm>
            <a:off x="878249" y="3171370"/>
            <a:ext cx="32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7,4          7,31          7,13        7,04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FEFC8B-9709-EF62-BE47-C75B824D1DA9}"/>
              </a:ext>
            </a:extLst>
          </p:cNvPr>
          <p:cNvSpPr txBox="1"/>
          <p:nvPr/>
        </p:nvSpPr>
        <p:spPr>
          <a:xfrm>
            <a:off x="845902" y="4667362"/>
            <a:ext cx="34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90,81    8,81          9,18          9,081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79AC80-03F1-DADA-286A-9C8F423C5210}"/>
              </a:ext>
            </a:extLst>
          </p:cNvPr>
          <p:cNvSpPr txBox="1"/>
          <p:nvPr/>
        </p:nvSpPr>
        <p:spPr>
          <a:xfrm>
            <a:off x="4572000" y="3171370"/>
            <a:ext cx="34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34,05     34,5         34,59       340,5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78B60D-FBDB-82C4-4C51-F00A6FFB867D}"/>
              </a:ext>
            </a:extLst>
          </p:cNvPr>
          <p:cNvSpPr txBox="1"/>
          <p:nvPr/>
        </p:nvSpPr>
        <p:spPr>
          <a:xfrm>
            <a:off x="4585537" y="4667362"/>
            <a:ext cx="34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3,012    3,127       3,172        3,9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10009A-5BCA-6AEF-11F7-F8F106201E9D}"/>
              </a:ext>
            </a:extLst>
          </p:cNvPr>
          <p:cNvSpPr txBox="1"/>
          <p:nvPr/>
        </p:nvSpPr>
        <p:spPr>
          <a:xfrm>
            <a:off x="6691086" y="2685141"/>
            <a:ext cx="33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394F1-4324-7DD2-8647-764553979BC0}"/>
              </a:ext>
            </a:extLst>
          </p:cNvPr>
          <p:cNvSpPr/>
          <p:nvPr/>
        </p:nvSpPr>
        <p:spPr>
          <a:xfrm>
            <a:off x="6328229" y="2685141"/>
            <a:ext cx="696686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225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حساب مجموع وفرق عددين كسريين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B134DD-6DE1-5AC7-146B-C49193BFC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27" y="1785793"/>
            <a:ext cx="7286411" cy="4235775"/>
          </a:xfrm>
          <a:prstGeom prst="rect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النشاط 3. ضعوا وأنجزوا العملية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E22249-E22B-0FAF-C189-2165FD1DB389}"/>
              </a:ext>
            </a:extLst>
          </p:cNvPr>
          <p:cNvSpPr/>
          <p:nvPr/>
        </p:nvSpPr>
        <p:spPr>
          <a:xfrm>
            <a:off x="1262743" y="2393830"/>
            <a:ext cx="3004457" cy="34118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1489AA5-119B-9B0E-2B0C-9C70D2B4406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BE84987-E250-6088-E452-C001420D43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7BFA9B-4421-05A4-121C-8F2B40DD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F19206D-5679-46A5-003E-E578DFBEA0A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1A8C5E-EE8F-F8B9-0BE2-A8AEDF87E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27" y="1785793"/>
            <a:ext cx="7286411" cy="42357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31A049-B4F0-1540-8EC3-EA8CA876DE0B}"/>
              </a:ext>
            </a:extLst>
          </p:cNvPr>
          <p:cNvSpPr/>
          <p:nvPr/>
        </p:nvSpPr>
        <p:spPr>
          <a:xfrm>
            <a:off x="1262743" y="2393830"/>
            <a:ext cx="3004457" cy="34118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C47F3-AAA7-E894-A746-C12055125186}"/>
              </a:ext>
            </a:extLst>
          </p:cNvPr>
          <p:cNvSpPr txBox="1"/>
          <p:nvPr/>
        </p:nvSpPr>
        <p:spPr>
          <a:xfrm>
            <a:off x="2120286" y="3220748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357,65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576861C-4955-6DA0-0F65-FC32D6DF193A}"/>
              </a:ext>
            </a:extLst>
          </p:cNvPr>
          <p:cNvCxnSpPr/>
          <p:nvPr/>
        </p:nvCxnSpPr>
        <p:spPr>
          <a:xfrm>
            <a:off x="1398202" y="4580891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B76B94F-6C3F-0217-AC9E-BBA58D47B009}"/>
              </a:ext>
            </a:extLst>
          </p:cNvPr>
          <p:cNvSpPr txBox="1"/>
          <p:nvPr/>
        </p:nvSpPr>
        <p:spPr>
          <a:xfrm>
            <a:off x="1646077" y="3620964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C84ACB3-C76F-7DA6-30D0-CA79CE770D53}"/>
              </a:ext>
            </a:extLst>
          </p:cNvPr>
          <p:cNvSpPr/>
          <p:nvPr/>
        </p:nvSpPr>
        <p:spPr>
          <a:xfrm>
            <a:off x="2360453" y="296853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86A0A5-E7B6-45A4-3750-B7360A5197CA}"/>
              </a:ext>
            </a:extLst>
          </p:cNvPr>
          <p:cNvSpPr txBox="1"/>
          <p:nvPr/>
        </p:nvSpPr>
        <p:spPr>
          <a:xfrm>
            <a:off x="2130794" y="451071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454,69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132C4F7-2CAE-ED38-0CF8-9DDAAC421C37}"/>
              </a:ext>
            </a:extLst>
          </p:cNvPr>
          <p:cNvSpPr txBox="1"/>
          <p:nvPr/>
        </p:nvSpPr>
        <p:spPr>
          <a:xfrm>
            <a:off x="2303042" y="3777762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97,04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0455004-BB20-DC3B-2F0B-560472FBDE99}"/>
              </a:ext>
            </a:extLst>
          </p:cNvPr>
          <p:cNvSpPr/>
          <p:nvPr/>
        </p:nvSpPr>
        <p:spPr>
          <a:xfrm>
            <a:off x="2065937" y="297469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7693-3783-0809-8224-EBBF6EC0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2EE27B-FCEE-1CA6-B2D1-C1FCF641C2AC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أكملوا إنجاز النشاط رقم 2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B577447D-FB2D-00F1-B9B1-21AB48994C96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C84A154-B261-07BD-C140-9B96F298642F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3A034A-EA9A-BB74-1249-4B892254F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89AB696-4F7F-96D7-2EAA-73D509238672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AA09AF-63AA-8C78-F8E4-0C85CEE8B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908082-74D4-84EE-FDC9-C8C609F9C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27" y="1785793"/>
            <a:ext cx="7286411" cy="42357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652BA4-2448-B0CA-2ECA-70E30FA3C29D}"/>
              </a:ext>
            </a:extLst>
          </p:cNvPr>
          <p:cNvSpPr/>
          <p:nvPr/>
        </p:nvSpPr>
        <p:spPr>
          <a:xfrm>
            <a:off x="1262743" y="2393830"/>
            <a:ext cx="3004457" cy="34118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FFFD2BF-B832-CA9E-BB3A-22E8AA84498A}"/>
              </a:ext>
            </a:extLst>
          </p:cNvPr>
          <p:cNvSpPr txBox="1"/>
          <p:nvPr/>
        </p:nvSpPr>
        <p:spPr>
          <a:xfrm>
            <a:off x="2120286" y="3220748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357,65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0F42320-EB25-5272-B692-F2389F189C1F}"/>
              </a:ext>
            </a:extLst>
          </p:cNvPr>
          <p:cNvCxnSpPr/>
          <p:nvPr/>
        </p:nvCxnSpPr>
        <p:spPr>
          <a:xfrm>
            <a:off x="1398202" y="4580891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1B75A40-42AF-DF06-9712-B78BF1F65C83}"/>
              </a:ext>
            </a:extLst>
          </p:cNvPr>
          <p:cNvSpPr txBox="1"/>
          <p:nvPr/>
        </p:nvSpPr>
        <p:spPr>
          <a:xfrm>
            <a:off x="1646077" y="3620964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83B56CC-F018-3412-7879-0500861339CE}"/>
              </a:ext>
            </a:extLst>
          </p:cNvPr>
          <p:cNvSpPr/>
          <p:nvPr/>
        </p:nvSpPr>
        <p:spPr>
          <a:xfrm>
            <a:off x="2360453" y="296853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8EE2C6-9FEC-38B7-7E4A-2DDD9327A7FB}"/>
              </a:ext>
            </a:extLst>
          </p:cNvPr>
          <p:cNvSpPr txBox="1"/>
          <p:nvPr/>
        </p:nvSpPr>
        <p:spPr>
          <a:xfrm>
            <a:off x="2130794" y="451071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454,69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69D4F3-24BF-27A9-F98B-0694BEBB1B60}"/>
              </a:ext>
            </a:extLst>
          </p:cNvPr>
          <p:cNvSpPr txBox="1"/>
          <p:nvPr/>
        </p:nvSpPr>
        <p:spPr>
          <a:xfrm>
            <a:off x="2303042" y="3777762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97,04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B04A070-3AAE-A657-992B-F247E341346D}"/>
              </a:ext>
            </a:extLst>
          </p:cNvPr>
          <p:cNvSpPr/>
          <p:nvPr/>
        </p:nvSpPr>
        <p:spPr>
          <a:xfrm>
            <a:off x="2065937" y="297469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171E-75DB-6531-2528-B0A71B38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DA8D0C7-04D7-6E14-59FF-9C4A1BC1E4F6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صححوا</a:t>
            </a: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F18EC330-3582-AE77-E588-1736732327C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51828D1A-A3EB-9A1E-F6BE-BE0263A662A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345704-AC64-4D65-A45F-12B9ED4E0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E06181-B13F-DF76-4813-85FD304F505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905D61-E42E-300A-9042-7ADF1E071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70A44D-A186-FB7A-93B4-1417538BC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27" y="1785793"/>
            <a:ext cx="7286411" cy="42357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6A6BA50-D0D3-9EE7-476C-E40B86FC1C5F}"/>
              </a:ext>
            </a:extLst>
          </p:cNvPr>
          <p:cNvSpPr txBox="1"/>
          <p:nvPr/>
        </p:nvSpPr>
        <p:spPr>
          <a:xfrm>
            <a:off x="2120286" y="3220748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357,65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67417E6-4BCD-8149-D99E-18A73DB02BE7}"/>
              </a:ext>
            </a:extLst>
          </p:cNvPr>
          <p:cNvCxnSpPr/>
          <p:nvPr/>
        </p:nvCxnSpPr>
        <p:spPr>
          <a:xfrm>
            <a:off x="1398202" y="4580891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CF0F8F7-2945-93F0-33B4-4B2C04409FFB}"/>
              </a:ext>
            </a:extLst>
          </p:cNvPr>
          <p:cNvSpPr txBox="1"/>
          <p:nvPr/>
        </p:nvSpPr>
        <p:spPr>
          <a:xfrm>
            <a:off x="1646077" y="3620964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6195EC-2358-9456-8EF6-DAF0C7A5CDF4}"/>
              </a:ext>
            </a:extLst>
          </p:cNvPr>
          <p:cNvSpPr/>
          <p:nvPr/>
        </p:nvSpPr>
        <p:spPr>
          <a:xfrm>
            <a:off x="2360453" y="296853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D0BEA9-6565-56BC-449A-0B4FC27EF382}"/>
              </a:ext>
            </a:extLst>
          </p:cNvPr>
          <p:cNvSpPr txBox="1"/>
          <p:nvPr/>
        </p:nvSpPr>
        <p:spPr>
          <a:xfrm>
            <a:off x="2130794" y="4510713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454,69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CE2EC6-C39D-5C17-AEBB-BE990ABAE791}"/>
              </a:ext>
            </a:extLst>
          </p:cNvPr>
          <p:cNvSpPr txBox="1"/>
          <p:nvPr/>
        </p:nvSpPr>
        <p:spPr>
          <a:xfrm>
            <a:off x="2303042" y="3777762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3600" b="1" dirty="0">
                <a:solidFill>
                  <a:schemeClr val="accent1">
                    <a:lumMod val="50000"/>
                  </a:schemeClr>
                </a:solidFill>
              </a:rPr>
              <a:t>97,04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2B35D28-320F-A698-0114-0A7284FEA408}"/>
              </a:ext>
            </a:extLst>
          </p:cNvPr>
          <p:cNvSpPr/>
          <p:nvPr/>
        </p:nvSpPr>
        <p:spPr>
          <a:xfrm>
            <a:off x="2065937" y="2974697"/>
            <a:ext cx="344194" cy="3598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4594D7B-4E8E-2EBF-6621-4B4B2C0B1B2F}"/>
              </a:ext>
            </a:extLst>
          </p:cNvPr>
          <p:cNvSpPr txBox="1"/>
          <p:nvPr/>
        </p:nvSpPr>
        <p:spPr>
          <a:xfrm>
            <a:off x="5688163" y="3539275"/>
            <a:ext cx="168125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271,15</a:t>
            </a:r>
            <a:endParaRPr lang="ar-MA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E2C630A-40F5-1BE2-0901-4CA0FEC8B90B}"/>
              </a:ext>
            </a:extLst>
          </p:cNvPr>
          <p:cNvCxnSpPr/>
          <p:nvPr/>
        </p:nvCxnSpPr>
        <p:spPr>
          <a:xfrm>
            <a:off x="4966079" y="4899418"/>
            <a:ext cx="261289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FA55220-1C5D-ABD1-2F2A-CA033F76C5FC}"/>
              </a:ext>
            </a:extLst>
          </p:cNvPr>
          <p:cNvSpPr txBox="1"/>
          <p:nvPr/>
        </p:nvSpPr>
        <p:spPr>
          <a:xfrm>
            <a:off x="5213954" y="3939491"/>
            <a:ext cx="83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8AD28F6-325A-4CCC-A6E6-C1B14E18483D}"/>
              </a:ext>
            </a:extLst>
          </p:cNvPr>
          <p:cNvSpPr/>
          <p:nvPr/>
        </p:nvSpPr>
        <p:spPr>
          <a:xfrm>
            <a:off x="6652442" y="334174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15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360CF7-18F6-AEC2-F3E7-9A6593F54BE0}"/>
              </a:ext>
            </a:extLst>
          </p:cNvPr>
          <p:cNvSpPr txBox="1"/>
          <p:nvPr/>
        </p:nvSpPr>
        <p:spPr>
          <a:xfrm>
            <a:off x="5698671" y="4829240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233,06</a:t>
            </a:r>
            <a:endParaRPr lang="ar-MA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1B19A1E-221D-33AC-285A-4775C83080A1}"/>
              </a:ext>
            </a:extLst>
          </p:cNvPr>
          <p:cNvSpPr txBox="1"/>
          <p:nvPr/>
        </p:nvSpPr>
        <p:spPr>
          <a:xfrm>
            <a:off x="5870919" y="4096289"/>
            <a:ext cx="1681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chemeClr val="accent1">
                    <a:lumMod val="50000"/>
                  </a:schemeClr>
                </a:solidFill>
              </a:rPr>
              <a:t>38,09</a:t>
            </a:r>
            <a:endParaRPr lang="fr-M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9F0170-D26C-DCBB-517B-AE341673A9B3}"/>
              </a:ext>
            </a:extLst>
          </p:cNvPr>
          <p:cNvSpPr/>
          <p:nvPr/>
        </p:nvSpPr>
        <p:spPr>
          <a:xfrm>
            <a:off x="6360553" y="335986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AB991DF-00B4-B8EE-0789-57BF989448A7}"/>
              </a:ext>
            </a:extLst>
          </p:cNvPr>
          <p:cNvSpPr/>
          <p:nvPr/>
        </p:nvSpPr>
        <p:spPr>
          <a:xfrm>
            <a:off x="6068627" y="3401948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11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6DF63B-A504-49FF-2732-6F3C0C3B0A05}"/>
              </a:ext>
            </a:extLst>
          </p:cNvPr>
          <p:cNvSpPr/>
          <p:nvPr/>
        </p:nvSpPr>
        <p:spPr>
          <a:xfrm>
            <a:off x="5771684" y="3375072"/>
            <a:ext cx="625867" cy="30287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6</a:t>
            </a:r>
            <a:endParaRPr lang="fr-MA" dirty="0">
              <a:solidFill>
                <a:srgbClr val="C00000"/>
              </a:solidFill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753A5D5-D84B-BD54-2C08-E70864EE39F8}"/>
              </a:ext>
            </a:extLst>
          </p:cNvPr>
          <p:cNvCxnSpPr/>
          <p:nvPr/>
        </p:nvCxnSpPr>
        <p:spPr>
          <a:xfrm flipH="1">
            <a:off x="6876875" y="3658672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A28F4898-5874-7F98-7A77-9372DDA02BFC}"/>
              </a:ext>
            </a:extLst>
          </p:cNvPr>
          <p:cNvCxnSpPr/>
          <p:nvPr/>
        </p:nvCxnSpPr>
        <p:spPr>
          <a:xfrm flipH="1">
            <a:off x="6612804" y="3619931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DD24836-6F78-9575-9445-05DB39406D26}"/>
              </a:ext>
            </a:extLst>
          </p:cNvPr>
          <p:cNvCxnSpPr/>
          <p:nvPr/>
        </p:nvCxnSpPr>
        <p:spPr>
          <a:xfrm flipH="1">
            <a:off x="6256874" y="3619930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9D60E61-C9F5-A2A3-3D03-7620D7F39EF4}"/>
              </a:ext>
            </a:extLst>
          </p:cNvPr>
          <p:cNvCxnSpPr/>
          <p:nvPr/>
        </p:nvCxnSpPr>
        <p:spPr>
          <a:xfrm flipH="1">
            <a:off x="5988667" y="3633443"/>
            <a:ext cx="158363" cy="4587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132EE-0C20-FC21-B3C0-DFF8AA79D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A43668-3188-F721-B467-3BC4291A552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CF39BB1-E32A-225A-3CF3-470D7EFC1B26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8A2B2E8-5048-5D81-D317-A348823A92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16E8BA-CA44-D6D8-5FA1-BB2C4C41673A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تحويل الكسور العشرية إلى أعداد عشرية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D1547A7C-5F53-DE6A-F07E-F7923155300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75A7210-B7F6-2AEC-021D-DE820A847E7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71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A8B226-1AF5-6D8B-02DA-3C7C09C6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36" y="2183620"/>
            <a:ext cx="7798861" cy="315499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52F3BE93-A862-0413-E09E-EE987003CB6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4C6F1E7-0AC2-242E-22C4-070D40E44C0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B3B2DB-B917-E3EA-FD43-C7CE65759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0B7B66B-8E1B-4AB0-7421-48A57C48D25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672749C7-E527-3F50-938E-971A41B468D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الألواح، أنجزوا  هذا السطر من النشاط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54514-5BD6-8DA5-DF8A-40BFB429CC14}"/>
              </a:ext>
            </a:extLst>
          </p:cNvPr>
          <p:cNvSpPr/>
          <p:nvPr/>
        </p:nvSpPr>
        <p:spPr>
          <a:xfrm>
            <a:off x="4571999" y="2817689"/>
            <a:ext cx="3338287" cy="9124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25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DD14B-1B84-7324-C4EC-32703C01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D17656-870C-B866-21E6-FE60D6EF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4F6A69-9472-DF3D-9D71-E6FD7EED22D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140A759-8E77-9F5F-AF74-569398D5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الخامس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2588218" y="5359369"/>
            <a:ext cx="3780000" cy="877078"/>
            <a:chOff x="648000" y="2196000"/>
            <a:chExt cx="3780000" cy="87707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ABBAB870-6FA1-2A64-1D57-9CADE610F0B2}"/>
              </a:ext>
            </a:extLst>
          </p:cNvPr>
          <p:cNvGrpSpPr/>
          <p:nvPr/>
        </p:nvGrpSpPr>
        <p:grpSpPr>
          <a:xfrm>
            <a:off x="370132" y="247096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89FC064D-3056-B6DC-563A-76785BC7816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A57D9726-7647-F107-F3BB-8E51FE88347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18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2A852E37-B164-A6F0-FFA9-FB7D990D5DD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حساب مجموع وفرق عددين عشريين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4EFC5D5-3081-34F8-17F2-1E8CA5AE2625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FA219BF-0208-7841-3EE4-9BDFD11DEA0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EBDCFFE6-60D5-5708-2DA1-23B620F20E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13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9D48C7A6-AE48-5D9B-A139-E9E4035C4F8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الكتابة المختلطة للكسور المركبة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B3627C-A5F4-6299-9343-E198699921F2}"/>
              </a:ext>
            </a:extLst>
          </p:cNvPr>
          <p:cNvGrpSpPr/>
          <p:nvPr/>
        </p:nvGrpSpPr>
        <p:grpSpPr>
          <a:xfrm>
            <a:off x="4457341" y="244657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EB09DF9-7915-2EE8-E723-AE67FA1255F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Organigramme : Terminateur 21">
              <a:extLst>
                <a:ext uri="{FF2B5EF4-FFF2-40B4-BE49-F238E27FC236}">
                  <a16:creationId xmlns:a16="http://schemas.microsoft.com/office/drawing/2014/main" id="{CD942362-0D2C-0B45-90F2-A9755F4DF32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17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Espace réservé du texte 5">
              <a:extLst>
                <a:ext uri="{FF2B5EF4-FFF2-40B4-BE49-F238E27FC236}">
                  <a16:creationId xmlns:a16="http://schemas.microsoft.com/office/drawing/2014/main" id="{18CF779D-A882-B827-1508-DBDBA86C983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مقارنة وترتيب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212273-2579-1212-64EE-E86CA6B395AE}"/>
              </a:ext>
            </a:extLst>
          </p:cNvPr>
          <p:cNvGrpSpPr/>
          <p:nvPr/>
        </p:nvGrpSpPr>
        <p:grpSpPr>
          <a:xfrm>
            <a:off x="4484255" y="395139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38614BF-3FC3-DF18-D553-6335E3B262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8C0582FF-BD14-C4DC-B25B-70CB45F99C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19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B506FA19-7953-974E-596A-D7742BE4E86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الأعداد العشرية: تحويل الكسور إلى أعداد عشرية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C85B7D2-2DFC-5651-2B0A-D8DF2FD9F4DA}"/>
              </a:ext>
            </a:extLst>
          </p:cNvPr>
          <p:cNvGrpSpPr/>
          <p:nvPr/>
        </p:nvGrpSpPr>
        <p:grpSpPr>
          <a:xfrm>
            <a:off x="370132" y="393021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CA76E6D-A4D0-AE5D-5875-5A9355CE929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28" name="Organigramme : Terminateur 21">
              <a:extLst>
                <a:ext uri="{FF2B5EF4-FFF2-40B4-BE49-F238E27FC236}">
                  <a16:creationId xmlns:a16="http://schemas.microsoft.com/office/drawing/2014/main" id="{A3021B3B-2197-CE68-1DAF-E5483AA2517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space réservé du texte 5">
              <a:extLst>
                <a:ext uri="{FF2B5EF4-FFF2-40B4-BE49-F238E27FC236}">
                  <a16:creationId xmlns:a16="http://schemas.microsoft.com/office/drawing/2014/main" id="{A1F33CA1-7C67-76C6-7AC8-58365EE868F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30CD-A97C-D3F0-1A04-6C15DD33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E34FE7-0669-D89C-E843-E85C8F5FA03A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من يقوم إلى السبورة ليشرح كيف وصل إلى النتيجة الصحيحة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4C592089-9D2E-EE9C-B79C-916A401BFE4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A768F297-587B-90A9-C619-5D3D7EA9B05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BB57AB-37FE-C714-6854-6BDFF654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F13DAEF-B706-1E0C-B004-BD0C18A2549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E7D0B3B-A100-3479-53EA-74C636534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812C707-DF3E-D937-F802-5C28B7A8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6" y="2183620"/>
            <a:ext cx="7798861" cy="31549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266FA9-503E-80F2-1BCD-F5BC1DDA8439}"/>
              </a:ext>
            </a:extLst>
          </p:cNvPr>
          <p:cNvSpPr/>
          <p:nvPr/>
        </p:nvSpPr>
        <p:spPr>
          <a:xfrm>
            <a:off x="4571999" y="2817689"/>
            <a:ext cx="3338287" cy="9124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1818C78-0597-25B0-49F0-9E563A1AE811}"/>
                  </a:ext>
                </a:extLst>
              </p:cNvPr>
              <p:cNvSpPr txBox="1"/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1818C78-0597-25B0-49F0-9E563A1AE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0570-6708-4E14-65D1-8B669F57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6F33C662-0F57-4148-E544-22FB4EA2AA17}"/>
              </a:ext>
            </a:extLst>
          </p:cNvPr>
          <p:cNvGrpSpPr/>
          <p:nvPr/>
        </p:nvGrpSpPr>
        <p:grpSpPr>
          <a:xfrm>
            <a:off x="1050740" y="2384392"/>
            <a:ext cx="6231407" cy="2517053"/>
            <a:chOff x="1050740" y="2384392"/>
            <a:chExt cx="6231407" cy="2517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13409A-5D02-BDBF-89E5-EC41189529A6}"/>
                </a:ext>
              </a:extLst>
            </p:cNvPr>
            <p:cNvSpPr/>
            <p:nvPr/>
          </p:nvSpPr>
          <p:spPr>
            <a:xfrm>
              <a:off x="1414741" y="3681754"/>
              <a:ext cx="5867406" cy="48454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69063F5-1A22-3B70-834F-DC7BF85B7D4C}"/>
                </a:ext>
              </a:extLst>
            </p:cNvPr>
            <p:cNvSpPr txBox="1"/>
            <p:nvPr/>
          </p:nvSpPr>
          <p:spPr>
            <a:xfrm>
              <a:off x="3136864" y="2384392"/>
              <a:ext cx="2423160" cy="646331"/>
            </a:xfrm>
            <a:prstGeom prst="rect">
              <a:avLst/>
            </a:prstGeom>
            <a:solidFill>
              <a:srgbClr val="10658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احتساب نسبة التحكم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من الدرس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85E318D-F488-5418-0B04-4EA43AC2F4B1}"/>
                </a:ext>
              </a:extLst>
            </p:cNvPr>
            <p:cNvSpPr txBox="1"/>
            <p:nvPr/>
          </p:nvSpPr>
          <p:spPr>
            <a:xfrm>
              <a:off x="5322667" y="305360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أقل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D837726-C533-4B68-A731-63E748548D4B}"/>
                </a:ext>
              </a:extLst>
            </p:cNvPr>
            <p:cNvSpPr txBox="1"/>
            <p:nvPr/>
          </p:nvSpPr>
          <p:spPr>
            <a:xfrm>
              <a:off x="1576916" y="3001266"/>
              <a:ext cx="1417320" cy="369332"/>
            </a:xfrm>
            <a:prstGeom prst="rect">
              <a:avLst/>
            </a:prstGeom>
            <a:solidFill>
              <a:srgbClr val="00AB9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أكبر من 80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9D95AFA-C7ED-B596-773F-FB436F7B453D}"/>
                </a:ext>
              </a:extLst>
            </p:cNvPr>
            <p:cNvSpPr txBox="1"/>
            <p:nvPr/>
          </p:nvSpPr>
          <p:spPr>
            <a:xfrm>
              <a:off x="4763470" y="3737150"/>
              <a:ext cx="24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إعادة النمذجة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1F867AE-6E90-2172-595B-2C511803741D}"/>
                </a:ext>
              </a:extLst>
            </p:cNvPr>
            <p:cNvSpPr txBox="1"/>
            <p:nvPr/>
          </p:nvSpPr>
          <p:spPr>
            <a:xfrm>
              <a:off x="1050740" y="3737150"/>
              <a:ext cx="3660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المرور مباشرة للتدرب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60E3280-4EAB-CB83-8475-FBACC106EB2B}"/>
                </a:ext>
              </a:extLst>
            </p:cNvPr>
            <p:cNvSpPr txBox="1"/>
            <p:nvPr/>
          </p:nvSpPr>
          <p:spPr>
            <a:xfrm>
              <a:off x="2696121" y="4532113"/>
              <a:ext cx="3751758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إنجاز نشاط مراجعة الدرس على الكراسة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9149FB7-7FE9-9176-D74D-FB66E4A6C494}"/>
                </a:ext>
              </a:extLst>
            </p:cNvPr>
            <p:cNvCxnSpPr/>
            <p:nvPr/>
          </p:nvCxnSpPr>
          <p:spPr>
            <a:xfrm>
              <a:off x="2407420" y="3392610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F3C85BE-99C7-8414-2FCC-861157B61435}"/>
                </a:ext>
              </a:extLst>
            </p:cNvPr>
            <p:cNvCxnSpPr/>
            <p:nvPr/>
          </p:nvCxnSpPr>
          <p:spPr>
            <a:xfrm>
              <a:off x="6055324" y="3425536"/>
              <a:ext cx="0" cy="243219"/>
            </a:xfrm>
            <a:prstGeom prst="straightConnector1">
              <a:avLst/>
            </a:prstGeom>
            <a:ln w="28575">
              <a:solidFill>
                <a:srgbClr val="00AB9B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E27958D-3EE4-41CD-FDE6-4BC73B1A8941}"/>
                </a:ext>
              </a:extLst>
            </p:cNvPr>
            <p:cNvCxnSpPr>
              <a:cxnSpLocks/>
            </p:cNvCxnSpPr>
            <p:nvPr/>
          </p:nvCxnSpPr>
          <p:spPr>
            <a:xfrm>
              <a:off x="4476460" y="4166303"/>
              <a:ext cx="0" cy="3432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en angle 23">
              <a:extLst>
                <a:ext uri="{FF2B5EF4-FFF2-40B4-BE49-F238E27FC236}">
                  <a16:creationId xmlns:a16="http://schemas.microsoft.com/office/drawing/2014/main" id="{08C0D4AD-F4C3-2B6C-3EA5-747EA2D94C94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V="1">
              <a:off x="2728744" y="2707557"/>
              <a:ext cx="408120" cy="295469"/>
            </a:xfrm>
            <a:prstGeom prst="bentConnector3">
              <a:avLst>
                <a:gd name="adj1" fmla="val 19631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ngle 27">
              <a:extLst>
                <a:ext uri="{FF2B5EF4-FFF2-40B4-BE49-F238E27FC236}">
                  <a16:creationId xmlns:a16="http://schemas.microsoft.com/office/drawing/2014/main" id="{1682F513-88D3-D102-7276-8DD970D8B005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273512" y="2569057"/>
              <a:ext cx="757815" cy="484549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92A103-3614-6B03-E60D-75CCF86B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895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4E22-9B62-C804-09F6-8FE94068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103CB4-B625-7D63-B3EB-74D414C5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CB85CB32-19BF-A36A-18F2-3B3FDC1D266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F975A4-989B-B87D-9702-854780ECCD4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C9140F-6281-A9E8-C860-8F9272520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86B50D5-226B-1F94-F90E-62A5DC0058B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1674CD03-2E69-17CF-427D-2C81E9DA4CF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الكراسات،  أكملوا إنجاز النشاط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74B0AF-7927-D28C-523F-9A9356DE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6" y="2183620"/>
            <a:ext cx="7798861" cy="31549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9DB74-CC01-AB18-C74A-9412DF6D2C8D}"/>
              </a:ext>
            </a:extLst>
          </p:cNvPr>
          <p:cNvSpPr/>
          <p:nvPr/>
        </p:nvSpPr>
        <p:spPr>
          <a:xfrm>
            <a:off x="4571999" y="2817689"/>
            <a:ext cx="3338287" cy="9124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3BB33E6-F2CE-81EE-2634-08669607C2A0}"/>
                  </a:ext>
                </a:extLst>
              </p:cNvPr>
              <p:cNvSpPr txBox="1"/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3BB33E6-F2CE-81EE-2634-08669607C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2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0447E-BA37-1442-ECA6-79A4811FC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DC85A02-0E4C-E20C-D37F-0653ABD46C5C}"/>
              </a:ext>
            </a:extLst>
          </p:cNvPr>
          <p:cNvSpPr txBox="1"/>
          <p:nvPr/>
        </p:nvSpPr>
        <p:spPr>
          <a:xfrm>
            <a:off x="0" y="868581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صححوا. </a:t>
            </a: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0973C81D-C903-1F26-DD7B-485B1F49FFB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4" name="Corde 3">
            <a:extLst>
              <a:ext uri="{FF2B5EF4-FFF2-40B4-BE49-F238E27FC236}">
                <a16:creationId xmlns:a16="http://schemas.microsoft.com/office/drawing/2014/main" id="{E98007D0-EEA7-50EF-B53A-D8922A837E9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AE931C-0FF8-30F8-C001-C3F230CB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C68BCB-4015-7F6F-7800-3576C46B23D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58D258E-F540-4AFF-EBCE-DAA4BD2B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4F808B-5311-5098-AE1A-E29A1F9EB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6" y="2183620"/>
            <a:ext cx="7798861" cy="3154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5789C26-A00E-56DA-D3D6-C256BB8A7BAF}"/>
                  </a:ext>
                </a:extLst>
              </p:cNvPr>
              <p:cNvSpPr txBox="1"/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num>
                        <m:den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5789C26-A00E-56DA-D3D6-C256BB8A7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0506" y="2950764"/>
                <a:ext cx="2409779" cy="6127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4AA57B3-10A6-7532-998F-97990327E988}"/>
                  </a:ext>
                </a:extLst>
              </p:cNvPr>
              <p:cNvSpPr txBox="1"/>
              <p:nvPr/>
            </p:nvSpPr>
            <p:spPr>
              <a:xfrm>
                <a:off x="1516335" y="4322364"/>
                <a:ext cx="240977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4AA57B3-10A6-7532-998F-97990327E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335" y="4322364"/>
                <a:ext cx="2409779" cy="612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F8F41CC-DD2D-518C-F90A-50F4D787F16A}"/>
                  </a:ext>
                </a:extLst>
              </p:cNvPr>
              <p:cNvSpPr txBox="1"/>
              <p:nvPr/>
            </p:nvSpPr>
            <p:spPr>
              <a:xfrm>
                <a:off x="5217886" y="4322364"/>
                <a:ext cx="2409779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𝟏𝟕𝟓</m:t>
                          </m:r>
                        </m:num>
                        <m:den>
                          <m:r>
                            <a:rPr lang="ar-MA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MA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𝟕𝟓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F8F41CC-DD2D-518C-F90A-50F4D787F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886" y="4322364"/>
                <a:ext cx="2409779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34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A49E47-1B1C-BCF3-0B57-CAEBB5F27EA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 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8455C96-CAAF-F550-F4D1-D4A34A208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524559"/>
            <a:ext cx="631873" cy="631873"/>
          </a:xfrm>
          <a:prstGeom prst="rect">
            <a:avLst/>
          </a:prstGeom>
        </p:spPr>
      </p:pic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1DC9E5A6-B547-1E5B-C97C-1AF3D5CA71A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الدرس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3898106-77A0-E475-EE75-89DCD2A4028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DD5F391-1369-2F42-9397-08C9951E558B}"/>
              </a:ext>
            </a:extLst>
          </p:cNvPr>
          <p:cNvSpPr txBox="1"/>
          <p:nvPr/>
        </p:nvSpPr>
        <p:spPr>
          <a:xfrm>
            <a:off x="2076450" y="3640440"/>
            <a:ext cx="4071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E9830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807A1283-FC76-EB94-E6D2-E34AF844582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B1218BD-AAB5-FA47-EC94-97CF00023B6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4E5B0F-5889-769B-912E-5BDFB8AD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47D804A-7104-4EEF-99CE-20970EB1796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CCEF98-4BBD-7938-DF6D-5DC3CC97B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512A7DA4-5A88-97EE-C65B-7DB35EC389C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الكراسات، أنجزوا النشاط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72BF85-A0D6-D685-819F-1A7088F9B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69" y="1691774"/>
            <a:ext cx="6325130" cy="45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BFA2-E63F-72FB-E728-9870E0D2A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41A8192-1183-CE72-8310-45615CF31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14" y="1690115"/>
            <a:ext cx="6325814" cy="4538084"/>
          </a:xfrm>
          <a:prstGeom prst="rect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B4CFDF51-0432-2298-332D-7279616D0CD8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160582FC-D948-A1D7-DA42-EE285B967365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553B36-54A7-4E84-9D96-A5E72AED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F15EEF-4D64-0A7E-572D-29D400811223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BF68A119-0F90-C6E5-6FE0-570694784B3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B00A6F6-896D-986C-8BA3-72FE2B25C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058102-14D6-1421-D3F0-09F069739700}"/>
              </a:ext>
            </a:extLst>
          </p:cNvPr>
          <p:cNvSpPr/>
          <p:nvPr/>
        </p:nvSpPr>
        <p:spPr>
          <a:xfrm>
            <a:off x="3328414" y="4341865"/>
            <a:ext cx="909341" cy="325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1 500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75AD1E-46AC-BEE4-70EF-77A17CF4E40B}"/>
              </a:ext>
            </a:extLst>
          </p:cNvPr>
          <p:cNvSpPr/>
          <p:nvPr/>
        </p:nvSpPr>
        <p:spPr>
          <a:xfrm>
            <a:off x="1804416" y="4449830"/>
            <a:ext cx="1523998" cy="32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8 675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632F5A-4F58-086D-EEBF-4A5CAD385A0F}"/>
              </a:ext>
            </a:extLst>
          </p:cNvPr>
          <p:cNvSpPr/>
          <p:nvPr/>
        </p:nvSpPr>
        <p:spPr>
          <a:xfrm>
            <a:off x="1804416" y="3982776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؟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415EDFD-52CF-CF3D-5334-916D7B6FA3CA}"/>
              </a:ext>
            </a:extLst>
          </p:cNvPr>
          <p:cNvCxnSpPr/>
          <p:nvPr/>
        </p:nvCxnSpPr>
        <p:spPr>
          <a:xfrm>
            <a:off x="3310485" y="4649683"/>
            <a:ext cx="97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ED9CD61-0F06-B12E-16B7-882F2E329550}"/>
              </a:ext>
            </a:extLst>
          </p:cNvPr>
          <p:cNvSpPr txBox="1"/>
          <p:nvPr/>
        </p:nvSpPr>
        <p:spPr>
          <a:xfrm>
            <a:off x="4653662" y="3918442"/>
            <a:ext cx="2789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8 675 + 1500 = 10 175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B6509A-DE07-27F6-4E27-2B6AB5E1127F}"/>
              </a:ext>
            </a:extLst>
          </p:cNvPr>
          <p:cNvSpPr txBox="1"/>
          <p:nvPr/>
        </p:nvSpPr>
        <p:spPr>
          <a:xfrm>
            <a:off x="4220332" y="4998608"/>
            <a:ext cx="3086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1600" b="1" dirty="0">
                <a:solidFill>
                  <a:srgbClr val="C00000"/>
                </a:solidFill>
              </a:rPr>
              <a:t>عدد المصابين في يناير هو </a:t>
            </a:r>
            <a:r>
              <a:rPr lang="fr-FR" sz="1600" b="1" dirty="0">
                <a:solidFill>
                  <a:srgbClr val="C00000"/>
                </a:solidFill>
              </a:rPr>
              <a:t>10175</a:t>
            </a:r>
            <a:endParaRPr lang="ar-MA" sz="16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469BABE-8703-46D8-0234-74FCC69F9F2B}"/>
              </a:ext>
            </a:extLst>
          </p:cNvPr>
          <p:cNvSpPr txBox="1"/>
          <p:nvPr/>
        </p:nvSpPr>
        <p:spPr>
          <a:xfrm>
            <a:off x="440781" y="3918442"/>
            <a:ext cx="1317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يناير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C286E34-119E-F03E-E93B-DC0E0C28169C}"/>
              </a:ext>
            </a:extLst>
          </p:cNvPr>
          <p:cNvSpPr txBox="1"/>
          <p:nvPr/>
        </p:nvSpPr>
        <p:spPr>
          <a:xfrm>
            <a:off x="545260" y="4380107"/>
            <a:ext cx="1317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دجنبر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2EE3-F2C7-3B2C-A8C5-A5ED8BE82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CDCB9198-A698-FCAD-0376-3A7061F18D7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3D1B4D10-1AB7-AD74-165B-1F444E51A574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91E1E3-8FF7-89D4-D150-A3535395E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BD9006-1FD8-1ACF-B8BC-133EFEE0BA2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BC059B-0513-C8BE-5E7D-A6944F9D4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5CB4F3BB-5F76-4425-BE46-D62CBFB5302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الكراسات، أنجزوا النشاط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476921-BDFA-01AD-CDEB-5156B76C0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8234" y="1691774"/>
            <a:ext cx="6202200" cy="453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52400-72EE-C2EC-4990-9DD291E0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67B205F-48A4-EB04-5380-0E15337DD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587" y="1690115"/>
            <a:ext cx="6203267" cy="4538084"/>
          </a:xfrm>
          <a:prstGeom prst="rect">
            <a:avLst/>
          </a:prstGeom>
        </p:spPr>
      </p:pic>
      <p:sp>
        <p:nvSpPr>
          <p:cNvPr id="5" name="Oval 81">
            <a:extLst>
              <a:ext uri="{FF2B5EF4-FFF2-40B4-BE49-F238E27FC236}">
                <a16:creationId xmlns:a16="http://schemas.microsoft.com/office/drawing/2014/main" id="{DE34B2FF-5596-4073-1A3B-344687E0210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4882D4E2-E3BB-F65C-7C24-030091685177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9F91E-3120-B656-63AC-E58360F3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0B44906-67E1-B4D9-0479-2328BBE5DD9F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CA46FB80-621C-1930-56B0-C9230E2961C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نصحح، من يقوم ليشرح لنا كيف وجد النتيجة مذكرا بالخطوات؟ 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EBEB72A-2C6A-8089-5ED9-81BEC6437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A421F6-E098-0AE6-C123-F5495E6F2CD3}"/>
              </a:ext>
            </a:extLst>
          </p:cNvPr>
          <p:cNvSpPr/>
          <p:nvPr/>
        </p:nvSpPr>
        <p:spPr>
          <a:xfrm>
            <a:off x="3328414" y="4341865"/>
            <a:ext cx="909341" cy="325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250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45D7C-6F10-D95C-4E59-2893CEC06999}"/>
              </a:ext>
            </a:extLst>
          </p:cNvPr>
          <p:cNvSpPr/>
          <p:nvPr/>
        </p:nvSpPr>
        <p:spPr>
          <a:xfrm>
            <a:off x="1804416" y="4449830"/>
            <a:ext cx="1523998" cy="325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982F6E-5032-5D6C-FBD7-FE324A650200}"/>
              </a:ext>
            </a:extLst>
          </p:cNvPr>
          <p:cNvSpPr/>
          <p:nvPr/>
        </p:nvSpPr>
        <p:spPr>
          <a:xfrm>
            <a:off x="1804416" y="3982776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725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23ED41E-03AC-2B40-508F-02B182BF3B56}"/>
              </a:ext>
            </a:extLst>
          </p:cNvPr>
          <p:cNvCxnSpPr/>
          <p:nvPr/>
        </p:nvCxnSpPr>
        <p:spPr>
          <a:xfrm>
            <a:off x="3310485" y="4649683"/>
            <a:ext cx="9720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50C6475D-7031-A143-A1A4-29D4FB368851}"/>
              </a:ext>
            </a:extLst>
          </p:cNvPr>
          <p:cNvSpPr txBox="1"/>
          <p:nvPr/>
        </p:nvSpPr>
        <p:spPr>
          <a:xfrm>
            <a:off x="4653662" y="3918442"/>
            <a:ext cx="2789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725 – 250 = 475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98E340-47AA-52F0-62C4-DFF1E10E8FE2}"/>
              </a:ext>
            </a:extLst>
          </p:cNvPr>
          <p:cNvSpPr txBox="1"/>
          <p:nvPr/>
        </p:nvSpPr>
        <p:spPr>
          <a:xfrm>
            <a:off x="4220332" y="4998608"/>
            <a:ext cx="3086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1600" b="1" dirty="0">
                <a:solidFill>
                  <a:srgbClr val="C00000"/>
                </a:solidFill>
              </a:rPr>
              <a:t>عدد قصص اللغة الفرنسية هو 475 قصة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C6E2762-436A-1320-7696-3552522F43CB}"/>
              </a:ext>
            </a:extLst>
          </p:cNvPr>
          <p:cNvSpPr txBox="1"/>
          <p:nvPr/>
        </p:nvSpPr>
        <p:spPr>
          <a:xfrm>
            <a:off x="440781" y="3918442"/>
            <a:ext cx="1317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 العربية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7F156F7-FED5-F7DE-072D-D213C4697FDA}"/>
              </a:ext>
            </a:extLst>
          </p:cNvPr>
          <p:cNvSpPr txBox="1"/>
          <p:nvPr/>
        </p:nvSpPr>
        <p:spPr>
          <a:xfrm>
            <a:off x="367063" y="4380107"/>
            <a:ext cx="14958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 الفرنسية</a:t>
            </a:r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2104055" y="2580653"/>
            <a:ext cx="4467524" cy="3176164"/>
            <a:chOff x="2104055" y="2580653"/>
            <a:chExt cx="4467524" cy="317616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3930" y="2580653"/>
              <a:ext cx="2197649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598203"/>
              <a:ext cx="2259009" cy="315861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الأسبوع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الصفحتين 56 و57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28DBDDB-FC73-88DC-FE78-39092310B056}"/>
              </a:ext>
            </a:extLst>
          </p:cNvPr>
          <p:cNvGrpSpPr/>
          <p:nvPr/>
        </p:nvGrpSpPr>
        <p:grpSpPr>
          <a:xfrm>
            <a:off x="2104055" y="2580653"/>
            <a:ext cx="4467524" cy="3176164"/>
            <a:chOff x="2104055" y="2580653"/>
            <a:chExt cx="4467524" cy="31761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2C5B046-0EB9-ABA4-C81E-879F0D89E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3930" y="2580653"/>
              <a:ext cx="2197649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E906DA-C6DD-4CCC-722F-1E1BD2173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598203"/>
              <a:ext cx="2259009" cy="3158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1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 الدرس 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963910" y="4163680"/>
            <a:ext cx="65117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مقارنة وترتيب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حساب مجموع وفرق عددين كسريين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العشرية: تحويل الكسور العشرية إلى أعداد عشرية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توليف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F09C5E-EE95-5F25-BA09-0F5F43AF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54" y="2126039"/>
            <a:ext cx="5108891" cy="2914141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C39BBC5-8BF4-65EE-7B82-E84004DF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15305" y="3195255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لديكم دقيقة واحدة</a:t>
            </a: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4">
            <a:extLst>
              <a:ext uri="{FF2B5EF4-FFF2-40B4-BE49-F238E27FC236}">
                <a16:creationId xmlns:a16="http://schemas.microsoft.com/office/drawing/2014/main" id="{134B4191-F265-8BD3-60FB-C0824FE6F3B7}"/>
              </a:ext>
            </a:extLst>
          </p:cNvPr>
          <p:cNvGrpSpPr/>
          <p:nvPr/>
        </p:nvGrpSpPr>
        <p:grpSpPr>
          <a:xfrm>
            <a:off x="630748" y="938861"/>
            <a:ext cx="614494" cy="688367"/>
            <a:chOff x="924143" y="3511073"/>
            <a:chExt cx="614494" cy="6883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D55D93D-A0C3-21BA-E6A3-AF5A82FE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1" name="ZoneTexte 19">
              <a:extLst>
                <a:ext uri="{FF2B5EF4-FFF2-40B4-BE49-F238E27FC236}">
                  <a16:creationId xmlns:a16="http://schemas.microsoft.com/office/drawing/2014/main" id="{D4F40D70-5E9C-5DDE-FF61-A04EB5AA47F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45A5F98-565A-F954-EF9B-F2C5128FB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861" y="1626691"/>
            <a:ext cx="6273817" cy="46951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6072CC-7B7A-11D8-C2C1-A0152B165EF0}"/>
              </a:ext>
            </a:extLst>
          </p:cNvPr>
          <p:cNvSpPr/>
          <p:nvPr/>
        </p:nvSpPr>
        <p:spPr>
          <a:xfrm>
            <a:off x="2544318" y="4345256"/>
            <a:ext cx="152400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?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A4884C-13C2-AAC7-03E8-2556201C2F24}"/>
              </a:ext>
            </a:extLst>
          </p:cNvPr>
          <p:cNvSpPr/>
          <p:nvPr/>
        </p:nvSpPr>
        <p:spPr>
          <a:xfrm>
            <a:off x="1634978" y="4345256"/>
            <a:ext cx="909340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145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CC27CD-5FB9-3DD3-3AE0-691303120BCB}"/>
              </a:ext>
            </a:extLst>
          </p:cNvPr>
          <p:cNvSpPr/>
          <p:nvPr/>
        </p:nvSpPr>
        <p:spPr>
          <a:xfrm>
            <a:off x="1634978" y="3967847"/>
            <a:ext cx="2415916" cy="358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b="1" dirty="0">
                <a:solidFill>
                  <a:srgbClr val="C00000"/>
                </a:solidFill>
              </a:rPr>
              <a:t>1 400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B376E8-57F4-7872-1F95-141561E621F5}"/>
              </a:ext>
            </a:extLst>
          </p:cNvPr>
          <p:cNvSpPr txBox="1"/>
          <p:nvPr/>
        </p:nvSpPr>
        <p:spPr>
          <a:xfrm>
            <a:off x="4205836" y="4145201"/>
            <a:ext cx="27569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1400 – 145 = 1 255</a:t>
            </a:r>
            <a:endParaRPr lang="fr-MA" sz="2000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BD713D-D3F9-04B3-F6AF-A93821C30D74}"/>
              </a:ext>
            </a:extLst>
          </p:cNvPr>
          <p:cNvSpPr txBox="1"/>
          <p:nvPr/>
        </p:nvSpPr>
        <p:spPr>
          <a:xfrm>
            <a:off x="4050894" y="5359247"/>
            <a:ext cx="3016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العجانة هو 1255 درهما</a:t>
            </a:r>
            <a:endParaRPr lang="fr-MA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16120</TotalTime>
  <Words>732</Words>
  <Application>Microsoft Office PowerPoint</Application>
  <PresentationFormat>Affichage à l'écran (4:3)</PresentationFormat>
  <Paragraphs>236</Paragraphs>
  <Slides>41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41</vt:i4>
      </vt:variant>
    </vt:vector>
  </HeadingPairs>
  <TitlesOfParts>
    <vt:vector size="57" baseType="lpstr">
      <vt:lpstr>Dosis</vt:lpstr>
      <vt:lpstr>Aptos Display</vt:lpstr>
      <vt:lpstr>Calibri</vt:lpstr>
      <vt:lpstr>Wingdings</vt:lpstr>
      <vt:lpstr>Aptos</vt:lpstr>
      <vt:lpstr>Arial</vt:lpstr>
      <vt:lpstr>Cambria Math</vt:lpstr>
      <vt:lpstr>Effra CC Arbc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201</cp:revision>
  <cp:lastPrinted>2025-08-13T10:11:39Z</cp:lastPrinted>
  <dcterms:created xsi:type="dcterms:W3CDTF">2025-08-01T12:31:49Z</dcterms:created>
  <dcterms:modified xsi:type="dcterms:W3CDTF">2025-11-23T12:31:56Z</dcterms:modified>
</cp:coreProperties>
</file>