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65"/>
  </p:notesMasterIdLst>
  <p:handoutMasterIdLst>
    <p:handoutMasterId r:id="rId66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996" r:id="rId22"/>
    <p:sldId id="777" r:id="rId23"/>
    <p:sldId id="740" r:id="rId24"/>
    <p:sldId id="961" r:id="rId25"/>
    <p:sldId id="1042" r:id="rId26"/>
    <p:sldId id="1043" r:id="rId27"/>
    <p:sldId id="1044" r:id="rId28"/>
    <p:sldId id="1045" r:id="rId29"/>
    <p:sldId id="1046" r:id="rId30"/>
    <p:sldId id="1047" r:id="rId31"/>
    <p:sldId id="1048" r:id="rId32"/>
    <p:sldId id="1010" r:id="rId33"/>
    <p:sldId id="1049" r:id="rId34"/>
    <p:sldId id="1050" r:id="rId35"/>
    <p:sldId id="1051" r:id="rId36"/>
    <p:sldId id="1052" r:id="rId37"/>
    <p:sldId id="1053" r:id="rId38"/>
    <p:sldId id="1054" r:id="rId39"/>
    <p:sldId id="1055" r:id="rId40"/>
    <p:sldId id="1056" r:id="rId41"/>
    <p:sldId id="1057" r:id="rId42"/>
    <p:sldId id="1058" r:id="rId43"/>
    <p:sldId id="1059" r:id="rId44"/>
    <p:sldId id="1060" r:id="rId45"/>
    <p:sldId id="1061" r:id="rId46"/>
    <p:sldId id="1062" r:id="rId47"/>
    <p:sldId id="1063" r:id="rId48"/>
    <p:sldId id="1064" r:id="rId49"/>
    <p:sldId id="1065" r:id="rId50"/>
    <p:sldId id="914" r:id="rId51"/>
    <p:sldId id="1067" r:id="rId52"/>
    <p:sldId id="1068" r:id="rId53"/>
    <p:sldId id="1066" r:id="rId54"/>
    <p:sldId id="848" r:id="rId55"/>
    <p:sldId id="922" r:id="rId56"/>
    <p:sldId id="924" r:id="rId57"/>
    <p:sldId id="849" r:id="rId58"/>
    <p:sldId id="978" r:id="rId59"/>
    <p:sldId id="644" r:id="rId60"/>
    <p:sldId id="672" r:id="rId61"/>
    <p:sldId id="809" r:id="rId62"/>
    <p:sldId id="956" r:id="rId63"/>
    <p:sldId id="789" r:id="rId6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7"/>
    </p:embeddedFont>
    <p:embeddedFont>
      <p:font typeface="Dosis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FFC000"/>
    <a:srgbClr val="BFBFBF"/>
    <a:srgbClr val="B2B3AE"/>
    <a:srgbClr val="106585"/>
    <a:srgbClr val="FC8D00"/>
    <a:srgbClr val="17AB98"/>
    <a:srgbClr val="EF7F1C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79377" autoAdjust="0"/>
  </p:normalViewPr>
  <p:slideViewPr>
    <p:cSldViewPr snapToGrid="0">
      <p:cViewPr varScale="1">
        <p:scale>
          <a:sx n="59" d="100"/>
          <a:sy n="59" d="100"/>
        </p:scale>
        <p:origin x="14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74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5T22:06:27.034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370 321 24575,'-8'-9'0,"-13"-3"0,-3-8 0,-5-1 0,1-6 0,-3 2 0,4-4 0,-3-6 0,-5 2 0,3-1 0,-1 5 0,-5 6 0,5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5T22:06:29.302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24575,'0'9'0,"0"12"0,0 12 0,9-1 0,3 4 0,-1 5 0,7-5 0,1 1 0,6-7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5T22:06:35.49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0 394 24575,'9'0'0,"3"-9"0,8-3 0,2-8 0,5-1 0,7-6 0,-2-7 0,3 1 0,-6-1 0,3 4 0,-5-1 0,2 4 0,-4-2 0,3 4 0,-4-3 0,-5-6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5T22:06:38.40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383 0 24575,'-8'0'0,"-13"9"0,-12 3 0,1 9 0,-4 0 0,-5 6 0,-4-1 0,5 3 0,1-3 0,6 3 0,10 5 0,8 7 0,-2-5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5T22:06:39.46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0 24575,'0'9'0,"0"12"0,0 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7.emf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image" Target="../media/image27.emf"/><Relationship Id="rId9" Type="http://schemas.openxmlformats.org/officeDocument/2006/relationships/image" Target="../media/image30.png"/><Relationship Id="rId1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dessin humoristique, habits, personne&#10;&#10;Le contenu généré par l’IA peut être incorrect.">
            <a:extLst>
              <a:ext uri="{FF2B5EF4-FFF2-40B4-BE49-F238E27FC236}">
                <a16:creationId xmlns:a16="http://schemas.microsoft.com/office/drawing/2014/main" id="{A1E064FF-3583-C68D-405B-89998467B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169" y="1812569"/>
            <a:ext cx="2864522" cy="4082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828604-F234-E623-CC34-1D021F9F7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30" y="3105190"/>
            <a:ext cx="7840552" cy="10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681434-DBA6-A399-5634-C9F4AD57C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651" y="3161672"/>
            <a:ext cx="7663839" cy="9518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4D55C6-3E03-5E2B-DEE3-F3A5BE7D9EC8}"/>
              </a:ext>
            </a:extLst>
          </p:cNvPr>
          <p:cNvSpPr txBox="1"/>
          <p:nvPr/>
        </p:nvSpPr>
        <p:spPr>
          <a:xfrm>
            <a:off x="3216947" y="3333750"/>
            <a:ext cx="66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2700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4711347" y="3339620"/>
            <a:ext cx="66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1200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6220054" y="3333750"/>
            <a:ext cx="66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2100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55F189-FF1E-399C-3EF8-F89C800980CC}"/>
              </a:ext>
            </a:extLst>
          </p:cNvPr>
          <p:cNvSpPr txBox="1"/>
          <p:nvPr/>
        </p:nvSpPr>
        <p:spPr>
          <a:xfrm>
            <a:off x="7687701" y="3333750"/>
            <a:ext cx="563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600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CC2A2B-A3A2-D883-EFBF-83F498AE5C70}"/>
              </a:ext>
            </a:extLst>
          </p:cNvPr>
          <p:cNvSpPr txBox="1"/>
          <p:nvPr/>
        </p:nvSpPr>
        <p:spPr>
          <a:xfrm>
            <a:off x="1693932" y="3696425"/>
            <a:ext cx="73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1200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8A29EC-83E9-8928-9E58-0EDAE69EBEE0}"/>
              </a:ext>
            </a:extLst>
          </p:cNvPr>
          <p:cNvSpPr txBox="1"/>
          <p:nvPr/>
        </p:nvSpPr>
        <p:spPr>
          <a:xfrm>
            <a:off x="3304757" y="3696425"/>
            <a:ext cx="68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5600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4711346" y="3672304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8100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6181846" y="3696425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2400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08C23AC-E714-B5DA-1E44-078B5F8F42A5}"/>
              </a:ext>
            </a:extLst>
          </p:cNvPr>
          <p:cNvSpPr txBox="1"/>
          <p:nvPr/>
        </p:nvSpPr>
        <p:spPr>
          <a:xfrm>
            <a:off x="7728761" y="3696425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87D268-A7EC-9778-9A7B-96BFA3C9C070}"/>
              </a:ext>
            </a:extLst>
          </p:cNvPr>
          <p:cNvSpPr txBox="1"/>
          <p:nvPr/>
        </p:nvSpPr>
        <p:spPr>
          <a:xfrm>
            <a:off x="1693932" y="3333750"/>
            <a:ext cx="66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1000</a:t>
            </a:r>
            <a:endParaRPr lang="fr-M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أتعرف قاعدة وارتفاع المثلث وأنشئه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قاعدة المثلث وارتفاعه وأنشئه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 1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– P2 – S2 – L2-V1 vf">
            <a:hlinkClick r:id="" action="ppaction://media"/>
            <a:extLst>
              <a:ext uri="{FF2B5EF4-FFF2-40B4-BE49-F238E27FC236}">
                <a16:creationId xmlns:a16="http://schemas.microsoft.com/office/drawing/2014/main" id="{A838D3B3-2BCF-597D-9F29-640DB2677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75" y="1979622"/>
            <a:ext cx="7292356" cy="410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16431D-D5D8-5B2A-DF22-A478E7DE0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05" y="2045196"/>
            <a:ext cx="5746111" cy="32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كراساتكم. سنرسم ارتفاع المثلث الموافق للقاعدة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[BC]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 باتباع نفس الخطوات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1D47BF8B-E4EB-C333-F9FD-2E38E496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AFA227-89FE-F079-D2A5-6C608584F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39" y="1927895"/>
            <a:ext cx="7215523" cy="4172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000B71-89B3-FC66-F702-20E880D9BD90}"/>
              </a:ext>
            </a:extLst>
          </p:cNvPr>
          <p:cNvSpPr/>
          <p:nvPr/>
        </p:nvSpPr>
        <p:spPr>
          <a:xfrm>
            <a:off x="3429000" y="2705100"/>
            <a:ext cx="1905000" cy="2990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DD1EA8-4BC0-C23E-A903-39D39AFFBA91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95AA53C-5429-01CD-C4CF-CA25054644A0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4675898-DB95-6D9E-7080-2B017B54AC41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069204CF-65A2-9B76-5795-88F387D30C08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E04CDBE-8BB7-53D6-6DF8-67998A4D67AA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C57DC27-FA18-FF91-3055-81DAE4985CCA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F7E85D-3E47-721E-2A49-9CCA0A4FE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A8B4D3-D94C-AC43-AF0D-D0FC35609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9CD3-8ACB-5C57-BA2E-8A28DAAF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4381321-40C6-CFA2-FDEC-E4A165CBCAD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نحدد القاعدة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[BC]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1838BC-4066-2E2B-14DB-72C29EFB10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2EFA30A-871B-BB9B-6C56-FBF8A01E37B1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E77DC1E-0A59-E0F4-B1FA-48D68478241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AEE976E-2EB2-EC5E-5772-60E64AA53178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5F59BA57-1AB0-AA87-3F43-5D4501FF93B3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A9B6852-96D4-0B59-E551-CD8A23392C73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210D1E66-FAFD-61BA-A5D2-71740B6FBDF3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7604272-18FF-FD23-C3F3-DF038D83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B8E2A-9229-7E78-617A-7B9C33A16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930B680-5FBB-F1BB-3239-74C4BC9C581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لنا القاعدة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[BC]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08F0A9-CE70-AA90-457A-6E6FBD618F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CC0E9D6-4104-377F-1CF8-1312C7553216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3AA22256-13B3-98FE-552C-90EA2473EBF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CB23627-BFA9-4121-8B4B-6F5F5C92BB16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4EF9B8C-E1D7-B58A-11C8-755D433767DE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E8DC1FB-B1BD-1995-B6DD-4B5E0FA53440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57BF0B72-FAAE-5D8D-EFF7-FBF5674B5253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23F929-9369-96B7-29FE-7EBD268D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33A8EF1-4F19-567A-4554-37ED0F86FE94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5D166-14A2-FA4E-8659-B151D95F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D21A4FD-D767-2749-77D6-3E905E4F103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5EFA0E-066E-345F-D137-ED9AFBBA1D93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791DCFC-3475-011C-533C-11CCD5CF2AD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F64D0D-D5D2-4BF6-4DA2-57A52D3A1E90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301073B5-1630-D26C-B6EC-65FA339F29C6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05163F-3606-D3DE-62C4-AF8D9F997382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B14C1CF-778E-DDFE-5B82-39CF6859B88D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556356-EC80-16FD-AE50-B4CEEB9156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2BDC01-F64B-4471-217B-85F91609C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7D30D53-0FCB-04EA-3025-5525FEFFDF44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9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76D50-50FB-2C44-252D-CC3923543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B96210D-1B70-4D75-18D1-8DF6AB4B79E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نرسم المستقيم العمودي على القاعدة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[BC]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والمار من الرأس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D71A06-0972-D49F-EA58-98DDB02B736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66A6EBD-E4F9-ACC0-E047-7914BE48A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E57D3D-051B-E820-9337-D281736C85A2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66AD85B6-65BA-760D-4644-AA4F91A71351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4C58852-0D4D-AEC4-5C3F-04D6A8F8E319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D35A3F39-191B-65E4-B63E-139B7D6CB00C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8F4C886-79A0-2782-D36A-99F2C4774127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02E5F52-E1C1-553D-629A-A23A9C54D14A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BF29CB-671D-7492-2C4F-C98AB5F1E0D8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6988A-CF34-A414-E49C-CEF98F008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CB96B88-8124-942C-F780-28A9CD4876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رسم هذا العمودي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0A3B1B-EE89-27B1-4CA0-1B6A806E41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3A9E74-DB43-9AF7-60D1-BA8D58D5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1E1504A-09B4-A20E-CE38-2242F345118C}"/>
              </a:ext>
            </a:extLst>
          </p:cNvPr>
          <p:cNvCxnSpPr>
            <a:cxnSpLocks/>
          </p:cNvCxnSpPr>
          <p:nvPr/>
        </p:nvCxnSpPr>
        <p:spPr>
          <a:xfrm>
            <a:off x="3843387" y="411138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F38B148-7822-0CDC-106B-41011B2344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387" y="4111382"/>
            <a:ext cx="2687843" cy="1644477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F9A5A22-BC98-7E3F-1F11-3D633BCAB8AD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38999810-DA45-1C2E-19B4-A78AA4984E3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95880F2-5C73-B520-B85B-DBDE8D8FC4A5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09A8FE48-81E1-6741-21EB-7119EF9B6FD7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BCA083B-B42A-DB6D-6DD3-BE8A9701B92F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4C3807F1-9126-84C9-002C-03B577E35A4C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9F6CB43-404D-E402-8664-CC57968CF00C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2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3DED-356A-D878-4C95-BD7372C7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92D6C02-828A-220D-861F-1E3C1597823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D9893A9-8DCD-6BF9-90AB-0C75810C3AC7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9598B5E-F90D-877A-EC8D-14F31B5302E7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AACF7DE-CACC-2623-897B-61644115E856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F435782-944C-7443-98AC-C568D0FEC177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A9330FE-4A64-57A5-8D7A-554D1A825C74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DC57B89B-092F-C094-8FE0-E4A0EFD1C8D2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FBAC32F-412F-4EA9-14CC-CE97B1ACC8C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A63DD3-82E5-1F36-6582-1B5F5BC1A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FEC5008-1E66-D8B3-C324-1DA615E93651}"/>
              </a:ext>
            </a:extLst>
          </p:cNvPr>
          <p:cNvCxnSpPr>
            <a:cxnSpLocks/>
          </p:cNvCxnSpPr>
          <p:nvPr/>
        </p:nvCxnSpPr>
        <p:spPr>
          <a:xfrm>
            <a:off x="3843387" y="411138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0DF7085-CB5F-F18B-3D07-2CF1B1F1AE01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1DA3E9D-EF64-7EC1-D277-CC00DEA6E54C}"/>
              </a:ext>
            </a:extLst>
          </p:cNvPr>
          <p:cNvSpPr/>
          <p:nvPr/>
        </p:nvSpPr>
        <p:spPr>
          <a:xfrm>
            <a:off x="3843387" y="4111382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99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67FA3-C589-7000-9523-9D3D22D0B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A2196C3-B4ED-CD6B-BEF5-162AE3922E3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نرسم المستقيم العمودي على القاعدة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[BC]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والمار من الرأس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932A5C-4921-8A59-293C-2DB65863B8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06C2D4C-743E-EB50-C1C1-1B8F8B1D20E5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4D32E18E-FAD2-88AE-CB2F-EC23B481270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31D7F4E-D7C2-676A-864D-06748EFF9635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8A500029-2F24-C5F8-D94E-A46046D02CB0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F057E79-90BD-DDBE-A4E1-E315CF895FC3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89CE989A-2461-8BBA-01E3-E45C91FB38F4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46B0584-FC74-56FA-A2A2-763F52CB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9E0A04F-7F43-F842-4351-AF8BD177EAF1}"/>
              </a:ext>
            </a:extLst>
          </p:cNvPr>
          <p:cNvCxnSpPr>
            <a:cxnSpLocks/>
          </p:cNvCxnSpPr>
          <p:nvPr/>
        </p:nvCxnSpPr>
        <p:spPr>
          <a:xfrm>
            <a:off x="3843387" y="411138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74A5B23-69A0-5EBA-D67B-E41F9F25AB17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DEACBE2-D0B2-0EEB-8753-1F37CE7A98E3}"/>
              </a:ext>
            </a:extLst>
          </p:cNvPr>
          <p:cNvSpPr/>
          <p:nvPr/>
        </p:nvSpPr>
        <p:spPr>
          <a:xfrm>
            <a:off x="3843387" y="4111382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79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AC25D-0D05-2287-6942-ABDF12404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FD8C96D-54AD-D34D-FE84-131C29BE275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رسم هذا العمودي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E3EE76-1473-D616-EEA7-1D8108B81A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78CB1DC-893D-3696-691B-F9E54DF1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290" y="2924350"/>
            <a:ext cx="2353003" cy="341995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A6DD6F7-7189-8CE4-1915-2621DCE689A5}"/>
              </a:ext>
            </a:extLst>
          </p:cNvPr>
          <p:cNvCxnSpPr>
            <a:cxnSpLocks/>
          </p:cNvCxnSpPr>
          <p:nvPr/>
        </p:nvCxnSpPr>
        <p:spPr>
          <a:xfrm>
            <a:off x="3843387" y="4111382"/>
            <a:ext cx="158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CBD9DA1-9E00-2364-BAE4-C47DA5F68060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F6439E3-61E7-6A41-B148-CC99C0BE52A9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28893BB-D195-A345-81DC-B5D1D42F9B6F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5669B8AE-9C8D-5A9F-6B3A-5F9FE06C08E5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57015F-E52A-D6B6-26DB-026399882839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75823D5-91C9-6C62-4433-702A71EDDA8A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EC65F50-9DC7-62E9-6A48-B63A4B6C8C0C}"/>
              </a:ext>
            </a:extLst>
          </p:cNvPr>
          <p:cNvCxnSpPr/>
          <p:nvPr/>
        </p:nvCxnSpPr>
        <p:spPr>
          <a:xfrm>
            <a:off x="3829050" y="3295650"/>
            <a:ext cx="0" cy="24384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ACB56A5-A423-DCCD-472B-56833EAA1295}"/>
              </a:ext>
            </a:extLst>
          </p:cNvPr>
          <p:cNvSpPr/>
          <p:nvPr/>
        </p:nvSpPr>
        <p:spPr>
          <a:xfrm>
            <a:off x="3843387" y="4111382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36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84255" y="242026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(1)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(3)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395384" y="2384157"/>
            <a:ext cx="3780000" cy="1123837"/>
            <a:chOff x="648000" y="1949241"/>
            <a:chExt cx="3780000" cy="112383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5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79" y="2612616"/>
            <a:ext cx="3938021" cy="940822"/>
          </a:xfrm>
          <a:prstGeom prst="rect">
            <a:avLst/>
          </a:prstGeom>
        </p:spPr>
      </p:pic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2636954" y="2379320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6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554213" y="2756304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المضلعات الرباعية (2)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1EDCB-627A-9E34-85BE-D1254533F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8599539-AF31-FDAD-FA69-4902FBC5B036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دفاتر البحث. ارسموا مثلثا (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ABC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وارسموا الارتفاع الموافق لقاعدته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[AB]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4706FE-1EE7-E241-1EDC-BE3946630D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092CF7E0-CC00-3FF5-0FFC-D75F21C0DE6D}"/>
              </a:ext>
            </a:extLst>
          </p:cNvPr>
          <p:cNvGrpSpPr/>
          <p:nvPr/>
        </p:nvGrpSpPr>
        <p:grpSpPr>
          <a:xfrm>
            <a:off x="2128947" y="2517827"/>
            <a:ext cx="5314654" cy="2688493"/>
            <a:chOff x="2361633" y="3033854"/>
            <a:chExt cx="5314654" cy="2688493"/>
          </a:xfrm>
        </p:grpSpPr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A4CE2CAF-6B4D-8911-91BE-EBEE5111ADD0}"/>
                </a:ext>
              </a:extLst>
            </p:cNvPr>
            <p:cNvSpPr/>
            <p:nvPr/>
          </p:nvSpPr>
          <p:spPr>
            <a:xfrm rot="20902634">
              <a:off x="2605233" y="3063657"/>
              <a:ext cx="4239758" cy="2069314"/>
            </a:xfrm>
            <a:prstGeom prst="triangle">
              <a:avLst>
                <a:gd name="adj" fmla="val 18343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96310C1-6543-28D8-339B-FA60BD9F22A0}"/>
                </a:ext>
              </a:extLst>
            </p:cNvPr>
            <p:cNvSpPr txBox="1"/>
            <p:nvPr/>
          </p:nvSpPr>
          <p:spPr>
            <a:xfrm>
              <a:off x="2361633" y="5260682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3A5672E-93F6-EAD8-BC0B-E66CB27DF2C2}"/>
                </a:ext>
              </a:extLst>
            </p:cNvPr>
            <p:cNvSpPr txBox="1"/>
            <p:nvPr/>
          </p:nvSpPr>
          <p:spPr>
            <a:xfrm>
              <a:off x="2722600" y="3033854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8A3FAF5-60ED-F363-6646-BC242A13DE0D}"/>
                </a:ext>
              </a:extLst>
            </p:cNvPr>
            <p:cNvSpPr txBox="1"/>
            <p:nvPr/>
          </p:nvSpPr>
          <p:spPr>
            <a:xfrm>
              <a:off x="7027473" y="4440378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4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A69E9-EBD0-6E8C-A79C-7991EB96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EB28204-06E6-2D52-E683-E08A29A6226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E126E1-FDBA-D429-562C-B067AEC8AE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9EC0D63-F5AF-F6E5-6A8A-8923056FB47F}"/>
              </a:ext>
            </a:extLst>
          </p:cNvPr>
          <p:cNvGrpSpPr/>
          <p:nvPr/>
        </p:nvGrpSpPr>
        <p:grpSpPr>
          <a:xfrm>
            <a:off x="2128947" y="2517827"/>
            <a:ext cx="5314654" cy="2688493"/>
            <a:chOff x="2361633" y="3033854"/>
            <a:chExt cx="5314654" cy="2688493"/>
          </a:xfrm>
        </p:grpSpPr>
        <p:sp>
          <p:nvSpPr>
            <p:cNvPr id="4" name="Triangle isocèle 3">
              <a:extLst>
                <a:ext uri="{FF2B5EF4-FFF2-40B4-BE49-F238E27FC236}">
                  <a16:creationId xmlns:a16="http://schemas.microsoft.com/office/drawing/2014/main" id="{7AF2AAD2-A71A-8BF7-E312-48ED67ADAC23}"/>
                </a:ext>
              </a:extLst>
            </p:cNvPr>
            <p:cNvSpPr/>
            <p:nvPr/>
          </p:nvSpPr>
          <p:spPr>
            <a:xfrm rot="20902634">
              <a:off x="2605233" y="3063657"/>
              <a:ext cx="4239758" cy="2069314"/>
            </a:xfrm>
            <a:prstGeom prst="triangle">
              <a:avLst>
                <a:gd name="adj" fmla="val 18343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AC0D9B-6FA0-4A52-C620-6009986F3E5D}"/>
                </a:ext>
              </a:extLst>
            </p:cNvPr>
            <p:cNvSpPr txBox="1"/>
            <p:nvPr/>
          </p:nvSpPr>
          <p:spPr>
            <a:xfrm>
              <a:off x="2361633" y="5260682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43A8EC-3087-AC98-615F-15A00292A039}"/>
                </a:ext>
              </a:extLst>
            </p:cNvPr>
            <p:cNvSpPr txBox="1"/>
            <p:nvPr/>
          </p:nvSpPr>
          <p:spPr>
            <a:xfrm>
              <a:off x="2722600" y="3033854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E51FD33-2974-A08A-7E13-4360A3C009AA}"/>
                </a:ext>
              </a:extLst>
            </p:cNvPr>
            <p:cNvSpPr txBox="1"/>
            <p:nvPr/>
          </p:nvSpPr>
          <p:spPr>
            <a:xfrm>
              <a:off x="7027473" y="4440378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7FFC12F-D192-05BE-09EE-E7A6E721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423777">
            <a:off x="2614703" y="2552284"/>
            <a:ext cx="2687843" cy="164447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E00973E-D94F-8B0D-AFD3-9688C41CF426}"/>
              </a:ext>
            </a:extLst>
          </p:cNvPr>
          <p:cNvCxnSpPr>
            <a:cxnSpLocks/>
          </p:cNvCxnSpPr>
          <p:nvPr/>
        </p:nvCxnSpPr>
        <p:spPr>
          <a:xfrm rot="15423777">
            <a:off x="2157478" y="3843130"/>
            <a:ext cx="212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1A52F-BB5D-8250-DA15-EC7F0A744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3BAC774-D45C-9906-15B5-CB3AEAF21C9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07CEA62-B306-6CF9-2088-17002FC0C1A7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17150CC-64BC-BCCD-8E3D-B77544CCC4FF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EEB7D8-E5CE-2D1C-96C9-BC0D26ED7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09225D9-0331-35BD-E599-57371E3BE740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أتعرف قاعدة وارتفاع متوازي أضلاع وأنشئه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D59805C7-5465-5C20-22FD-B93651CDD7BA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968F5921-05D6-22D8-0966-EC44521188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7947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9CF9-3885-8592-B6C3-465A6D7C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B7C4F2-C787-FEC7-886F-BE68785740CA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نتعرف قاعدة متوازي الأضلاع وارتفاعه وأنشئه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12CD6E1-6579-0FC7-A6F8-64B5AF514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9DCA94E-159F-049B-CF6F-14F371F116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161F26-099B-EE94-F874-E12E279DE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C84A55-0F71-9E53-36A9-B6A33BFED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830E-6A85-8E71-44A0-47A3BFDA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0042B11-6C46-9F56-DC76-180E39AC2E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3ADF48E-3445-89C0-3158-26F128F70BA3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 2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913DF7A8-BD59-2E2F-7FDE-BA44E5CDF48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– P2 – S2 – L2- V2 vf">
            <a:hlinkClick r:id="" action="ppaction://media"/>
            <a:extLst>
              <a:ext uri="{FF2B5EF4-FFF2-40B4-BE49-F238E27FC236}">
                <a16:creationId xmlns:a16="http://schemas.microsoft.com/office/drawing/2014/main" id="{57218867-184D-3890-AA56-C4D10BF68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826" y="1984846"/>
            <a:ext cx="7200348" cy="405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5B6A0-3111-68AF-E4E9-30A454176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9E4848-4475-5C62-0157-F296896FB37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410D41C-D08A-18C1-3887-C1D5F38A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D25B2C-62F6-1E4A-F690-C2662199C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4982" y="2059260"/>
            <a:ext cx="5897609" cy="33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92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0534-9295-E98D-FAF4-DA3D0B54B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08BDF4-0B5E-06B4-F173-844AE769AA2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280095D-CD32-CEEB-C6C5-09C6237456C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BF5F4AE0-201A-AB6B-5C68-A38E36DC38C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6687FAA-337A-70C4-4379-E9207781EACC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5F67A21-354F-4AC5-71A4-C4D529B8E546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84119B4-983C-E3DF-1171-F8BD0FC3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78AB789B-F468-3CB8-46AA-27875D55C727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C1458CA7-E794-AB64-AEF3-CDA3FB0751B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A7917C7C-4CFC-DFB6-1E98-39714A4DBE1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CBA1259-0A5C-09A4-F0C2-D261396FBC1F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9B3576-C5CE-0F2C-A761-ED9DBB98B243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687193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3E585-7BCE-8FA9-0659-5E5FB0D5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33F49E5-B877-5E52-1D52-05F43159A3C8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كراساتكم. سنرسم ارتفاع متوازي الأضلاع الموافق للقاعدة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[EF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F1763346-214D-4885-6F40-4A927BC0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35CC38-1B6B-39CA-21AF-D3847593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39" y="2336569"/>
            <a:ext cx="7215523" cy="3354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5BBB2F-2D3A-CF7F-E95D-8492ED23081A}"/>
              </a:ext>
            </a:extLst>
          </p:cNvPr>
          <p:cNvSpPr/>
          <p:nvPr/>
        </p:nvSpPr>
        <p:spPr>
          <a:xfrm>
            <a:off x="3429000" y="2705100"/>
            <a:ext cx="1905000" cy="29908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7872-550D-0897-CE8D-F09EF9C9A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58FEB6-7AE5-8577-1713-FEDE63E5656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7E45CB3-6660-8F2F-0902-23E15FF60631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99CFD08-3AED-DC91-A500-395B125F6E0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4AB3B03-B74F-8BD4-D193-63D7356528AE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CB40DFE-D3A0-EF92-E920-13A74C7B4C95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0E10F4-4D1D-F482-08CD-620C2E28A0D1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266B9236-EA67-C5BF-64B7-B7DFFE5F95D1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5CC972-0A1F-365F-0719-EC3914928F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554D70-A70C-D3F3-13C1-79614E24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F224-C0F6-84FA-C4B3-7FF07907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C6CE44-C05D-50FE-92CF-E9ABE17CFAA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نحدد القاعدة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[EF]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0554B4-CF9E-E448-A29C-3CCE01A700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E907203-D68D-DF1F-01E7-750BC79CB4A5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61EFC6F-AEB8-8B0B-ECA9-26E45168D05F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A9DC3A0-B3EA-C98C-9EC6-C4624D653EA8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4E7AD91-0310-2E42-8552-59D65A733DBA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1AD2189-8254-CBAE-4384-D4E7B62869E2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7F81778-7928-58AC-4C8A-5772DFAA4F25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C48133-3F01-F68F-A17B-4D332D3D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المضلعات </a:t>
            </a:r>
            <a:r>
              <a:rPr lang="ar-MA" sz="3200" b="1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الرباعية (2)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71100" y="2620195"/>
            <a:ext cx="5032141" cy="3683661"/>
            <a:chOff x="1571100" y="2620195"/>
            <a:chExt cx="5032141" cy="368366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20195"/>
              <a:ext cx="2612193" cy="368366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100" y="2653230"/>
              <a:ext cx="2564914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C3686-4AD8-2CCA-A36E-D01166D0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4D30B2-3178-6FD7-95DD-5D6C6B1211C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ليحدد لنا القاعدة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[EF]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4C9C62-53F9-D671-B8DD-5F9E6E5D75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DC075B6-316F-4B87-640F-63200C3013B0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908084E7-F0B8-D297-4C9F-8C82FB6A1341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D1896D-21D8-FE87-54E4-DD7CC08D4AC0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09FA3D78-0D1D-D0DF-BFB2-3848B96C7C42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387198B-0712-A697-F1E0-AB3FB98B5E5B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2669542-10E1-A499-919B-7C34291DDD10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2EF19A6-AE18-6A33-C0D0-F3447C657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DCFDCCB-73EC-3972-F92D-75C1404C3C40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4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67997-EAC6-9637-4061-47713C060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7F59182-FB5C-83A6-495D-23B3DDC7168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674F264-AA71-A62C-0ADB-B78941FBA175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B7DBD274-7F83-B55B-493B-E7AF108AC3F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65CAA5B-A786-7E37-7AD2-CC3D8FA30BF9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145BBB2-4302-F9D2-9511-303C1216AF77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8B3262B-3A6F-0CB4-74A1-CFA1A9C3ABCD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A56CA94F-4707-9B08-5DC1-873B1F78115A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094EFB-B8A1-5845-302A-BF8B4462D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9A6D42-5DBD-C20E-46C3-DC4369BD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7093995-6C82-EF1B-F572-CE4797F9B3B8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5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406DB-0451-F794-132D-DCB790295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69DF22-A4DB-EF0D-E210-C988518AC86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نرسم المستقيم العمودي على القاعدة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[EF]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والمار من الرأس </a:t>
            </a:r>
            <a:r>
              <a:rPr lang="f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7864B3-5BC1-12BA-A721-E9E0B60C44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2AF7017-9360-EDDF-583D-4B11D9A2EA35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093142B-F599-0CB0-9B10-59E65074C21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5F42D78-8721-FC3F-D085-9F6D908CA21F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005D948B-300B-D055-1B09-894AE32C5E21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439EEA7-339D-0BF3-BCB7-BF373F2CCA55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C8549513-E068-F0CE-1478-608BA7ED7380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C3187E-8A26-B0DF-3B97-32606EC8A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8029AC2-DB46-C856-7C22-3A88701DF733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3439-30E2-2E38-AFCE-FEB35E69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9B41115-A40E-283A-360F-3FE1121DA70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رسم هذا العمودي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59BEB1-13D8-3FDF-29EC-232266E455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ABFC68-6283-EF80-044A-974F27B205FF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3B790FC0-FC90-863B-B7D0-25E0EBEC4A2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E0DBB91-E9AF-E400-12B1-1ADC20A132B2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F06525E-05D6-A897-2C05-01781B49209F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D1343B7-1D94-8B4C-A2D7-73F2FFD4D9AC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64F2DCEC-AD16-5278-DFD4-8ACB0FFA8E5C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2A50AD-D119-E2D7-E8B4-B70889001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EDC4DA4-42D2-58FD-E33D-04FE44E8B188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A3953D54-737C-2D6D-8229-E353A51784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0662" y="5167180"/>
            <a:ext cx="2687843" cy="164447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7E59BA1-D7F3-722A-0608-F02C16AFA963}"/>
              </a:ext>
            </a:extLst>
          </p:cNvPr>
          <p:cNvCxnSpPr>
            <a:cxnSpLocks/>
          </p:cNvCxnSpPr>
          <p:nvPr/>
        </p:nvCxnSpPr>
        <p:spPr>
          <a:xfrm>
            <a:off x="3371414" y="514934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3BB2-9BDD-5AA1-53B8-A8BB00A7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009441-A03A-52C4-39AB-D4C327C7B1EC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954F9D5-BA34-0B9D-3528-4D0A0189791E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97644782-800D-E711-01F7-EA61F3D35549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7CB3A7-C939-1684-1EE3-CF30DCD95C9C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6931531-CACE-4FB4-A588-4F372ABF410D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A09E0-5DB3-9624-F2D4-E6DDE72B24CE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757E0D11-1B07-9696-7859-1A200EA7BEF6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87C2D6-4CBB-1A09-04D4-884379A46C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0FD0DF-F5D3-E5EC-CCF7-F0E95628D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B9D9824-1959-8F47-BD7A-6057F5B8A17F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8911504-5223-9416-F1C8-67CD61930EFB}"/>
              </a:ext>
            </a:extLst>
          </p:cNvPr>
          <p:cNvCxnSpPr>
            <a:cxnSpLocks/>
          </p:cNvCxnSpPr>
          <p:nvPr/>
        </p:nvCxnSpPr>
        <p:spPr>
          <a:xfrm>
            <a:off x="3371414" y="514934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9789124-5063-E2D9-A05A-FE7D3289B690}"/>
              </a:ext>
            </a:extLst>
          </p:cNvPr>
          <p:cNvSpPr/>
          <p:nvPr/>
        </p:nvSpPr>
        <p:spPr>
          <a:xfrm>
            <a:off x="3371414" y="4936155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6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2057-AA32-94AC-7542-A673246B4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1DC4C4-C67E-9A46-1089-DCC0AC92B45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نرسم المستقيم العمودي على القاعدة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[BC]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والمار من الرأس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2312C4-1D24-D270-BA8C-8EBBEC8483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2B95D25-E3D3-9EA6-5DAF-32467813FD84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C5C981B-9EA3-6142-7ED2-1BE7EBE8FF9E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0B8348-CE0F-3B21-6810-1142EAB2DEBD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6FF4E8F4-AC2D-CAAD-204C-70C5116D2EDD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6AB2E79-73E4-5783-6524-0CDD147CE6EA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E7DAC85-3FA5-282B-6B06-31EE6F35BF7D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CFB0E5-06A1-6C62-97F6-852458B55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C955612-598F-B3E8-347D-780D5162F288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5AC5D54-92BC-632C-DD6E-3F4EF5371E83}"/>
              </a:ext>
            </a:extLst>
          </p:cNvPr>
          <p:cNvCxnSpPr>
            <a:cxnSpLocks/>
          </p:cNvCxnSpPr>
          <p:nvPr/>
        </p:nvCxnSpPr>
        <p:spPr>
          <a:xfrm>
            <a:off x="3371414" y="5149342"/>
            <a:ext cx="341601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EE5EB44-23FF-33C0-3303-18F3F5CE7931}"/>
              </a:ext>
            </a:extLst>
          </p:cNvPr>
          <p:cNvSpPr/>
          <p:nvPr/>
        </p:nvSpPr>
        <p:spPr>
          <a:xfrm>
            <a:off x="3371414" y="4936155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70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ED459-1515-0DB1-5349-D580D7366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9B27B9F-40CD-0D7E-AFAE-0A02DDACE65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رسم هذا العمودي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F926CB-3922-97CF-8F2C-D249E7DE75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3861346-640D-FF71-5C03-47677DB7D077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القاعدة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1468219-981B-1E11-BFBD-4A3E84A3816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E5A5FFA-BBAF-42B5-6241-9EBAA6F01473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الارتفاع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1C5BD52A-DFDB-F02D-F61A-3A0D6166896E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97E7F50-0F4A-53BE-422C-34C0C8E55B09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العمودي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096DC7FF-8D74-5B4C-7E7E-991AC34C2AD7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3EFA38-0639-2A34-E9C8-A2FC8742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239" y="2642687"/>
            <a:ext cx="2804931" cy="353396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D36989C-7A1B-E81F-58C0-9765026DBE13}"/>
              </a:ext>
            </a:extLst>
          </p:cNvPr>
          <p:cNvCxnSpPr/>
          <p:nvPr/>
        </p:nvCxnSpPr>
        <p:spPr>
          <a:xfrm>
            <a:off x="3371414" y="3585852"/>
            <a:ext cx="0" cy="208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2B760C2-054B-131E-5148-27E9AFEDB06D}"/>
              </a:ext>
            </a:extLst>
          </p:cNvPr>
          <p:cNvCxnSpPr>
            <a:cxnSpLocks/>
          </p:cNvCxnSpPr>
          <p:nvPr/>
        </p:nvCxnSpPr>
        <p:spPr>
          <a:xfrm>
            <a:off x="3371414" y="5149342"/>
            <a:ext cx="176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82F40-3950-A1E6-4BDA-5DBCEE3E103F}"/>
              </a:ext>
            </a:extLst>
          </p:cNvPr>
          <p:cNvSpPr/>
          <p:nvPr/>
        </p:nvSpPr>
        <p:spPr>
          <a:xfrm>
            <a:off x="3371414" y="4936155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7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4515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6A3C-6182-454B-2B79-97F0C15F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0B0D46B-ACC6-6001-0256-9434BAAA8797}"/>
              </a:ext>
            </a:extLst>
          </p:cNvPr>
          <p:cNvSpPr txBox="1"/>
          <p:nvPr/>
        </p:nvSpPr>
        <p:spPr>
          <a:xfrm>
            <a:off x="347510" y="868581"/>
            <a:ext cx="7096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دفاتر البحث. ارسموا متوازي أضلاع (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ABCD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وارسموا الارتفاع الموافق لقاعدته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[AB]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AA9FB8-6AA3-B3B8-070F-75CF97EF86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7D4ADA2-1EB4-599C-FB2B-EBF6877DAAE6}"/>
              </a:ext>
            </a:extLst>
          </p:cNvPr>
          <p:cNvGrpSpPr/>
          <p:nvPr/>
        </p:nvGrpSpPr>
        <p:grpSpPr>
          <a:xfrm>
            <a:off x="1675843" y="2462862"/>
            <a:ext cx="4955763" cy="3154079"/>
            <a:chOff x="1675843" y="2462862"/>
            <a:chExt cx="4955763" cy="3154079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E2EA96B8-71A8-DB5C-FC1C-FE0DA573C019}"/>
                </a:ext>
              </a:extLst>
            </p:cNvPr>
            <p:cNvGrpSpPr/>
            <p:nvPr/>
          </p:nvGrpSpPr>
          <p:grpSpPr>
            <a:xfrm rot="20233687">
              <a:off x="1675843" y="2462862"/>
              <a:ext cx="4955763" cy="3154079"/>
              <a:chOff x="1713943" y="2096011"/>
              <a:chExt cx="4955763" cy="3154079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8ADB2ACA-6EC4-C08D-9274-2258DAB3DBD8}"/>
                  </a:ext>
                </a:extLst>
              </p:cNvPr>
              <p:cNvGrpSpPr/>
              <p:nvPr/>
            </p:nvGrpSpPr>
            <p:grpSpPr>
              <a:xfrm>
                <a:off x="1713943" y="2096011"/>
                <a:ext cx="4955763" cy="3154079"/>
                <a:chOff x="2837348" y="2535838"/>
                <a:chExt cx="4955763" cy="3154079"/>
              </a:xfrm>
            </p:grpSpPr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FEE32C5C-54BA-42B1-8423-E0FAB66E7C51}"/>
                    </a:ext>
                  </a:extLst>
                </p:cNvPr>
                <p:cNvSpPr txBox="1"/>
                <p:nvPr/>
              </p:nvSpPr>
              <p:spPr>
                <a:xfrm rot="1366313">
                  <a:off x="2837348" y="5228251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449003A4-F1FD-FEF1-0879-C855DA577626}"/>
                    </a:ext>
                  </a:extLst>
                </p:cNvPr>
                <p:cNvSpPr txBox="1"/>
                <p:nvPr/>
              </p:nvSpPr>
              <p:spPr>
                <a:xfrm rot="1366313">
                  <a:off x="7144297" y="2535838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141B2B2-6330-88F5-11EF-E08D893CA9A2}"/>
                    </a:ext>
                  </a:extLst>
                </p:cNvPr>
                <p:cNvSpPr txBox="1"/>
                <p:nvPr/>
              </p:nvSpPr>
              <p:spPr>
                <a:xfrm rot="1366313">
                  <a:off x="6400233" y="5228252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Organigramme : Données 3">
                <a:extLst>
                  <a:ext uri="{FF2B5EF4-FFF2-40B4-BE49-F238E27FC236}">
                    <a16:creationId xmlns:a16="http://schemas.microsoft.com/office/drawing/2014/main" id="{A97B3073-A450-8ED9-5932-41E8F8A1A35B}"/>
                  </a:ext>
                </a:extLst>
              </p:cNvPr>
              <p:cNvSpPr/>
              <p:nvPr/>
            </p:nvSpPr>
            <p:spPr>
              <a:xfrm>
                <a:off x="2038350" y="2594028"/>
                <a:ext cx="4038600" cy="2226828"/>
              </a:xfrm>
              <a:prstGeom prst="flowChartInputOutpu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C96E899-8D7B-C6BE-230F-734C29E19AFE}"/>
                </a:ext>
              </a:extLst>
            </p:cNvPr>
            <p:cNvSpPr txBox="1"/>
            <p:nvPr/>
          </p:nvSpPr>
          <p:spPr>
            <a:xfrm>
              <a:off x="2063089" y="3198167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M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0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723A-5E05-3A18-A30B-B495509C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072C794-FC3A-F0BA-FAF7-558693814D2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54516-D127-066C-B20C-84D44113BC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A25340-10A0-2C12-60D2-E52230F72E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858059">
            <a:off x="2223644" y="3301307"/>
            <a:ext cx="2687843" cy="164447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015769F-1549-C952-2B23-63F0B0E44296}"/>
              </a:ext>
            </a:extLst>
          </p:cNvPr>
          <p:cNvCxnSpPr>
            <a:cxnSpLocks/>
          </p:cNvCxnSpPr>
          <p:nvPr/>
        </p:nvCxnSpPr>
        <p:spPr>
          <a:xfrm flipH="1" flipV="1">
            <a:off x="2258362" y="3009900"/>
            <a:ext cx="1080000" cy="2592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4176EB-B4AA-A66D-93B7-821DEB206415}"/>
              </a:ext>
            </a:extLst>
          </p:cNvPr>
          <p:cNvGrpSpPr/>
          <p:nvPr/>
        </p:nvGrpSpPr>
        <p:grpSpPr>
          <a:xfrm>
            <a:off x="1675843" y="2462862"/>
            <a:ext cx="4955763" cy="3154079"/>
            <a:chOff x="1675843" y="2462862"/>
            <a:chExt cx="4955763" cy="315407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CCF1197-EC6F-3D8D-F585-92E357512995}"/>
                </a:ext>
              </a:extLst>
            </p:cNvPr>
            <p:cNvGrpSpPr/>
            <p:nvPr/>
          </p:nvGrpSpPr>
          <p:grpSpPr>
            <a:xfrm rot="20233687">
              <a:off x="1675843" y="2462862"/>
              <a:ext cx="4955763" cy="3154079"/>
              <a:chOff x="1713943" y="2096011"/>
              <a:chExt cx="4955763" cy="3154079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BDDA67CD-2D84-14A7-58E8-139685122DA4}"/>
                  </a:ext>
                </a:extLst>
              </p:cNvPr>
              <p:cNvGrpSpPr/>
              <p:nvPr/>
            </p:nvGrpSpPr>
            <p:grpSpPr>
              <a:xfrm>
                <a:off x="1713943" y="2096011"/>
                <a:ext cx="4955763" cy="3154079"/>
                <a:chOff x="2837348" y="2535838"/>
                <a:chExt cx="4955763" cy="3154079"/>
              </a:xfrm>
            </p:grpSpPr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ECC39C3C-A29C-A9BD-8491-A54031905578}"/>
                    </a:ext>
                  </a:extLst>
                </p:cNvPr>
                <p:cNvSpPr txBox="1"/>
                <p:nvPr/>
              </p:nvSpPr>
              <p:spPr>
                <a:xfrm rot="1366313">
                  <a:off x="2837348" y="5228251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03255F6C-EA22-03B8-4205-79EB274B4E22}"/>
                    </a:ext>
                  </a:extLst>
                </p:cNvPr>
                <p:cNvSpPr txBox="1"/>
                <p:nvPr/>
              </p:nvSpPr>
              <p:spPr>
                <a:xfrm rot="1366313">
                  <a:off x="7144297" y="2535838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26A341DA-31B5-3A37-3868-4C249AE2E49D}"/>
                    </a:ext>
                  </a:extLst>
                </p:cNvPr>
                <p:cNvSpPr txBox="1"/>
                <p:nvPr/>
              </p:nvSpPr>
              <p:spPr>
                <a:xfrm rot="1366313">
                  <a:off x="6400233" y="5228252"/>
                  <a:ext cx="64881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MA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</a:t>
                  </a:r>
                  <a:endParaRPr kumimoji="0" lang="fr-M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Organigramme : Données 14">
                <a:extLst>
                  <a:ext uri="{FF2B5EF4-FFF2-40B4-BE49-F238E27FC236}">
                    <a16:creationId xmlns:a16="http://schemas.microsoft.com/office/drawing/2014/main" id="{38E098C2-E72C-F9DC-612C-CD3D705FF6C5}"/>
                  </a:ext>
                </a:extLst>
              </p:cNvPr>
              <p:cNvSpPr/>
              <p:nvPr/>
            </p:nvSpPr>
            <p:spPr>
              <a:xfrm>
                <a:off x="2038350" y="2594028"/>
                <a:ext cx="4038600" cy="2226828"/>
              </a:xfrm>
              <a:prstGeom prst="flowChartInputOutpu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BC4C8A9-6A94-9001-C9A3-97F1178089C6}"/>
                </a:ext>
              </a:extLst>
            </p:cNvPr>
            <p:cNvSpPr txBox="1"/>
            <p:nvPr/>
          </p:nvSpPr>
          <p:spPr>
            <a:xfrm>
              <a:off x="2063089" y="3198167"/>
              <a:ext cx="6488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MA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84FA12-BCC4-469E-0F8D-11347BA0CE9A}"/>
              </a:ext>
            </a:extLst>
          </p:cNvPr>
          <p:cNvCxnSpPr>
            <a:cxnSpLocks/>
          </p:cNvCxnSpPr>
          <p:nvPr/>
        </p:nvCxnSpPr>
        <p:spPr>
          <a:xfrm flipV="1">
            <a:off x="2621932" y="4706463"/>
            <a:ext cx="2952000" cy="1224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CC3B-F0A8-2C8E-8B58-7A73A41F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AA4C3C1-6075-A4CB-B8D1-EA7F647F2A3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AB91D8E-2606-4162-F3D1-1FB77AFDC501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2DC9071D-AC54-2008-E520-E53B78F384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FA02936-C249-BB84-5CD4-F075AF6D130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0ABDAE-49F2-2276-99AB-4EBA9D5C0443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E951BD8-AF5C-D3FE-6C6A-2C8EB4DD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A794376E-FA23-0E05-F645-15B26233B1E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50F50740-8748-EA87-BFE8-EC5BC3D64E96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A3CD0743-CA17-F804-13FB-1E745F94839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1A4E64-1563-5DEC-23A7-05980862AD0A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AA7CEB-F69A-2FA4-C5AC-205074FF168A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145545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71450" y="844006"/>
            <a:ext cx="7272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النشاطين صفحة 76 و77. أكملوا إنجاز النشاطين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262A7FD2-7788-AF22-181A-20DCD3C3B91C}"/>
              </a:ext>
            </a:extLst>
          </p:cNvPr>
          <p:cNvGrpSpPr/>
          <p:nvPr/>
        </p:nvGrpSpPr>
        <p:grpSpPr>
          <a:xfrm>
            <a:off x="1818750" y="1877245"/>
            <a:ext cx="5032141" cy="3683661"/>
            <a:chOff x="1571100" y="2620195"/>
            <a:chExt cx="5032141" cy="368366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5B795A6-440A-A293-6C84-09D145AE0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20195"/>
              <a:ext cx="2612193" cy="368366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126A8FF-8BFD-EAD6-95C9-8BD19D69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100" y="2653230"/>
              <a:ext cx="2564914" cy="3598536"/>
            </a:xfrm>
            <a:prstGeom prst="rect">
              <a:avLst/>
            </a:prstGeom>
          </p:spPr>
        </p:pic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300098" y="4038601"/>
            <a:ext cx="2489392" cy="1257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F5CFD74-9362-22CB-E7BE-EA4845779D68}"/>
              </a:ext>
            </a:extLst>
          </p:cNvPr>
          <p:cNvSpPr/>
          <p:nvPr/>
        </p:nvSpPr>
        <p:spPr>
          <a:xfrm>
            <a:off x="1749306" y="2171700"/>
            <a:ext cx="2489392" cy="1257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7F3646B-8F92-AF18-305E-EE6EE15A9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60" y="1833388"/>
            <a:ext cx="3885487" cy="22809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459F76F-BA43-345A-E2D2-5E4451F034BF}"/>
              </a:ext>
            </a:extLst>
          </p:cNvPr>
          <p:cNvSpPr/>
          <p:nvPr/>
        </p:nvSpPr>
        <p:spPr>
          <a:xfrm>
            <a:off x="3484728" y="2292422"/>
            <a:ext cx="1258722" cy="1650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BC8D5D-B864-DE08-9FDC-5F9BA9E5A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51" y="4349343"/>
            <a:ext cx="3885996" cy="18198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028D43B-1AB6-CBBE-A6C4-67750DB8C6B9}"/>
              </a:ext>
            </a:extLst>
          </p:cNvPr>
          <p:cNvSpPr/>
          <p:nvPr/>
        </p:nvSpPr>
        <p:spPr>
          <a:xfrm>
            <a:off x="3513223" y="4521019"/>
            <a:ext cx="1258722" cy="16509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D35A4E-93AB-60E3-0F0B-B94F1FABC746}"/>
              </a:ext>
            </a:extLst>
          </p:cNvPr>
          <p:cNvSpPr txBox="1"/>
          <p:nvPr/>
        </p:nvSpPr>
        <p:spPr>
          <a:xfrm>
            <a:off x="1009651" y="2182234"/>
            <a:ext cx="4038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800" dirty="0"/>
              <a:t>1: </a:t>
            </a:r>
            <a:r>
              <a:rPr lang="ar-MA" sz="2800" b="1" dirty="0">
                <a:solidFill>
                  <a:srgbClr val="FFC000"/>
                </a:solidFill>
              </a:rPr>
              <a:t>أُحَدِّدُ</a:t>
            </a:r>
            <a:r>
              <a:rPr lang="ar-MA" sz="2800" b="1" dirty="0"/>
              <a:t> القاعِدَةَ</a:t>
            </a:r>
            <a:r>
              <a:rPr lang="ar-MA" sz="2800" dirty="0"/>
              <a:t>.</a:t>
            </a:r>
            <a:endParaRPr lang="fr-FR" sz="2800" dirty="0"/>
          </a:p>
          <a:p>
            <a:pPr algn="r" rtl="1"/>
            <a:endParaRPr lang="ar-MA" sz="2800" dirty="0"/>
          </a:p>
          <a:p>
            <a:pPr algn="r" rtl="1"/>
            <a:r>
              <a:rPr lang="ar-MA" sz="2800" dirty="0">
                <a:latin typeface="fkGroteskNeue"/>
              </a:rPr>
              <a:t>2 : </a:t>
            </a:r>
            <a:r>
              <a:rPr lang="ar-MA" sz="2800" b="1" dirty="0">
                <a:solidFill>
                  <a:srgbClr val="FFC000"/>
                </a:solidFill>
              </a:rPr>
              <a:t>أَسْتَعْمِلُ</a:t>
            </a:r>
            <a:r>
              <a:rPr lang="ar-MA" sz="2800" b="1" dirty="0"/>
              <a:t> الكوسَ لِرَسْمِ المُسْتَقيمِ الْعَمودِيِّ عَلى القاعِدَةِ وَالمارِّ مِنَ الرَّأْسِ المُقابِلِ لِلْقاعِدَةِ</a:t>
            </a:r>
            <a:r>
              <a:rPr lang="ar-MA" sz="2800" b="1" dirty="0">
                <a:latin typeface="fkGroteskNeue"/>
              </a:rPr>
              <a:t>.</a:t>
            </a:r>
            <a:endParaRPr lang="fr-FR" sz="2800" b="1" dirty="0">
              <a:latin typeface="fkGroteskNeue"/>
            </a:endParaRPr>
          </a:p>
          <a:p>
            <a:pPr algn="r" rtl="1"/>
            <a:endParaRPr lang="fr-MA" sz="2800" dirty="0"/>
          </a:p>
          <a:p>
            <a:pPr algn="r" rtl="1"/>
            <a:r>
              <a:rPr lang="ar-MA" sz="2800" dirty="0"/>
              <a:t>3: </a:t>
            </a:r>
            <a:r>
              <a:rPr lang="ar-MA" sz="2800" b="1" dirty="0">
                <a:solidFill>
                  <a:srgbClr val="FFC000"/>
                </a:solidFill>
              </a:rPr>
              <a:t>أَرْسُمُ</a:t>
            </a:r>
            <a:r>
              <a:rPr lang="ar-MA" sz="2800" b="1" dirty="0">
                <a:latin typeface="fkGroteskNeue"/>
              </a:rPr>
              <a:t> الاِرْتِفاعَ</a:t>
            </a:r>
            <a:r>
              <a:rPr lang="ar-MA" sz="2800" dirty="0">
                <a:latin typeface="fkGroteskNeue"/>
              </a:rPr>
              <a:t>؛ </a:t>
            </a:r>
          </a:p>
          <a:p>
            <a:pPr algn="r" rtl="1"/>
            <a:endParaRPr lang="fr-MA" sz="2800" dirty="0"/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7ED59A-2CD0-C194-91BD-68AD38113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350" t="19077" r="1987" b="4564"/>
          <a:stretch>
            <a:fillRect/>
          </a:stretch>
        </p:blipFill>
        <p:spPr>
          <a:xfrm>
            <a:off x="5175075" y="2887085"/>
            <a:ext cx="3073576" cy="25668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AFBCB9-6AF3-622D-D999-A99C370D78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661" t="20610" r="1043" b="6850"/>
          <a:stretch>
            <a:fillRect/>
          </a:stretch>
        </p:blipFill>
        <p:spPr>
          <a:xfrm>
            <a:off x="895349" y="2887085"/>
            <a:ext cx="2667001" cy="2566870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71E6489-9755-980E-4BB0-CFF3ECC7BD73}"/>
              </a:ext>
            </a:extLst>
          </p:cNvPr>
          <p:cNvGrpSpPr/>
          <p:nvPr/>
        </p:nvGrpSpPr>
        <p:grpSpPr>
          <a:xfrm>
            <a:off x="1219200" y="3429000"/>
            <a:ext cx="1790700" cy="1188000"/>
            <a:chOff x="1219200" y="3429000"/>
            <a:chExt cx="1790700" cy="118800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3F16A3E-591B-0885-798B-F687920E83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3050" y="3429000"/>
              <a:ext cx="0" cy="1188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4C508EEF-2440-2746-442C-20E7067FD97C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3429000"/>
              <a:ext cx="17907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B1366D4-78F9-208B-60DF-8628EFC27148}"/>
              </a:ext>
            </a:extLst>
          </p:cNvPr>
          <p:cNvGrpSpPr/>
          <p:nvPr/>
        </p:nvGrpSpPr>
        <p:grpSpPr>
          <a:xfrm rot="11220200">
            <a:off x="5459590" y="3504291"/>
            <a:ext cx="2376000" cy="792000"/>
            <a:chOff x="443722" y="3428988"/>
            <a:chExt cx="2341723" cy="792000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3D08ECF2-15F8-8943-1FFE-1D9930A35E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3050" y="3428988"/>
              <a:ext cx="0" cy="792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ADABBAE0-3A1F-D91F-1A19-D9C40A879202}"/>
                </a:ext>
              </a:extLst>
            </p:cNvPr>
            <p:cNvCxnSpPr>
              <a:cxnSpLocks/>
            </p:cNvCxnSpPr>
            <p:nvPr/>
          </p:nvCxnSpPr>
          <p:spPr>
            <a:xfrm>
              <a:off x="443722" y="3429705"/>
              <a:ext cx="234172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46D16-DF07-D701-56DD-34A979FEFDD9}"/>
              </a:ext>
            </a:extLst>
          </p:cNvPr>
          <p:cNvSpPr/>
          <p:nvPr/>
        </p:nvSpPr>
        <p:spPr>
          <a:xfrm>
            <a:off x="1543050" y="3439895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0465FD-0A9D-3031-3D94-FBF023DA2BCC}"/>
              </a:ext>
            </a:extLst>
          </p:cNvPr>
          <p:cNvSpPr/>
          <p:nvPr/>
        </p:nvSpPr>
        <p:spPr>
          <a:xfrm rot="5839890">
            <a:off x="6723379" y="4129550"/>
            <a:ext cx="176163" cy="23201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898" y="1845462"/>
            <a:ext cx="3101555" cy="43643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77 وأنجزوا النشاطين 4 و5.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73752" y="3429000"/>
            <a:ext cx="2807845" cy="25162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A1E9A8-B084-B9E6-6223-C35914B8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9" y="2214361"/>
            <a:ext cx="3505689" cy="28864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AB5F7A-E5FB-2CB8-340B-C31714E42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68" y="2219156"/>
            <a:ext cx="3677163" cy="241968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5897C1-E49C-0FF1-4636-4A8FF535D4CA}"/>
              </a:ext>
            </a:extLst>
          </p:cNvPr>
          <p:cNvGrpSpPr/>
          <p:nvPr/>
        </p:nvGrpSpPr>
        <p:grpSpPr>
          <a:xfrm>
            <a:off x="1295375" y="2892150"/>
            <a:ext cx="2196000" cy="1440000"/>
            <a:chOff x="762000" y="3429000"/>
            <a:chExt cx="2196000" cy="144000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AA61B4F3-0BA8-D0D2-ED4D-3077621CA48E}"/>
                </a:ext>
              </a:extLst>
            </p:cNvPr>
            <p:cNvGrpSpPr/>
            <p:nvPr/>
          </p:nvGrpSpPr>
          <p:grpSpPr>
            <a:xfrm>
              <a:off x="762000" y="3429000"/>
              <a:ext cx="2196000" cy="1440000"/>
              <a:chOff x="762000" y="3429000"/>
              <a:chExt cx="2196000" cy="144000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6E376540-2ACE-DA4F-52D8-BFE1E12478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1750" y="3429000"/>
                <a:ext cx="0" cy="14400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2AD950E-DE73-F46E-36C0-1CCB2748C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" y="3429000"/>
                <a:ext cx="21960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D84642-FBFC-A3DA-BE70-FB300E4C0EEA}"/>
                </a:ext>
              </a:extLst>
            </p:cNvPr>
            <p:cNvSpPr/>
            <p:nvPr/>
          </p:nvSpPr>
          <p:spPr>
            <a:xfrm>
              <a:off x="2400300" y="3439895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4E0D6CF-C2D9-33BC-CDD4-245F2545F59C}"/>
              </a:ext>
            </a:extLst>
          </p:cNvPr>
          <p:cNvGrpSpPr/>
          <p:nvPr/>
        </p:nvGrpSpPr>
        <p:grpSpPr>
          <a:xfrm rot="17033136">
            <a:off x="1399629" y="2806248"/>
            <a:ext cx="1476000" cy="2121305"/>
            <a:chOff x="1460782" y="3374484"/>
            <a:chExt cx="1476000" cy="2121305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604C2B4-F6DB-3ECF-2E4D-8080181E0056}"/>
                </a:ext>
              </a:extLst>
            </p:cNvPr>
            <p:cNvGrpSpPr/>
            <p:nvPr/>
          </p:nvGrpSpPr>
          <p:grpSpPr>
            <a:xfrm>
              <a:off x="1460782" y="3374484"/>
              <a:ext cx="1476000" cy="2104941"/>
              <a:chOff x="1460782" y="3374484"/>
              <a:chExt cx="1476000" cy="2104941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1C632B92-0CDF-27EF-6C42-35893F3E99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77875" y="3391425"/>
                <a:ext cx="0" cy="208800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8B7D368B-112D-A5D1-9653-C4004F59E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782" y="3374484"/>
                <a:ext cx="14760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2C2118-8986-906E-6688-A9CBFB6C2DF7}"/>
                </a:ext>
              </a:extLst>
            </p:cNvPr>
            <p:cNvSpPr/>
            <p:nvPr/>
          </p:nvSpPr>
          <p:spPr>
            <a:xfrm>
              <a:off x="1499561" y="5263771"/>
              <a:ext cx="176163" cy="23201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0F23EC76-3915-A265-1A24-38F83A509D77}"/>
              </a:ext>
            </a:extLst>
          </p:cNvPr>
          <p:cNvCxnSpPr>
            <a:cxnSpLocks/>
          </p:cNvCxnSpPr>
          <p:nvPr/>
        </p:nvCxnSpPr>
        <p:spPr>
          <a:xfrm rot="17033136">
            <a:off x="1884357" y="4157033"/>
            <a:ext cx="2592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9B7EEF4-47A8-D828-0DC8-3F04F0DD2D85}"/>
              </a:ext>
            </a:extLst>
          </p:cNvPr>
          <p:cNvGrpSpPr/>
          <p:nvPr/>
        </p:nvGrpSpPr>
        <p:grpSpPr>
          <a:xfrm rot="11487403">
            <a:off x="5115854" y="2992325"/>
            <a:ext cx="2952000" cy="1481620"/>
            <a:chOff x="762000" y="3429004"/>
            <a:chExt cx="2952000" cy="148162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05CF8C94-20AB-6353-A534-430570AB87F2}"/>
                </a:ext>
              </a:extLst>
            </p:cNvPr>
            <p:cNvGrpSpPr/>
            <p:nvPr/>
          </p:nvGrpSpPr>
          <p:grpSpPr>
            <a:xfrm>
              <a:off x="762000" y="3429004"/>
              <a:ext cx="2952000" cy="1481620"/>
              <a:chOff x="762000" y="3429004"/>
              <a:chExt cx="2952000" cy="148162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87CF1481-E288-8F5D-2825-59FAEC05B5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6376" y="3470624"/>
                <a:ext cx="0" cy="14400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FD078ABA-66F5-B6E0-0A61-53CF5D06FA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" y="3429004"/>
                <a:ext cx="29520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C53BF91-D27C-D39B-3029-38602D465C5A}"/>
                </a:ext>
              </a:extLst>
            </p:cNvPr>
            <p:cNvSpPr/>
            <p:nvPr/>
          </p:nvSpPr>
          <p:spPr>
            <a:xfrm>
              <a:off x="2400300" y="3439895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49F9249-1101-DF59-1880-194AA26030B3}"/>
              </a:ext>
            </a:extLst>
          </p:cNvPr>
          <p:cNvGrpSpPr/>
          <p:nvPr/>
        </p:nvGrpSpPr>
        <p:grpSpPr>
          <a:xfrm rot="19426954">
            <a:off x="5265265" y="2649962"/>
            <a:ext cx="2512261" cy="2556031"/>
            <a:chOff x="686686" y="2850707"/>
            <a:chExt cx="2512261" cy="2556031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AE983010-28AB-660E-574C-283EE0A7E517}"/>
                </a:ext>
              </a:extLst>
            </p:cNvPr>
            <p:cNvGrpSpPr/>
            <p:nvPr/>
          </p:nvGrpSpPr>
          <p:grpSpPr>
            <a:xfrm>
              <a:off x="686686" y="2850707"/>
              <a:ext cx="2512261" cy="2556031"/>
              <a:chOff x="686686" y="2850707"/>
              <a:chExt cx="2512261" cy="2556031"/>
            </a:xfrm>
          </p:grpSpPr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D76212FB-BE10-B9A3-1A84-89DB5C88595F}"/>
                  </a:ext>
                </a:extLst>
              </p:cNvPr>
              <p:cNvCxnSpPr>
                <a:cxnSpLocks/>
              </p:cNvCxnSpPr>
              <p:nvPr/>
            </p:nvCxnSpPr>
            <p:spPr>
              <a:xfrm rot="2173046" flipH="1" flipV="1">
                <a:off x="1924992" y="3634105"/>
                <a:ext cx="1273955" cy="1772633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22C8944B-6894-C78C-68B6-94316BE2F9EA}"/>
                  </a:ext>
                </a:extLst>
              </p:cNvPr>
              <p:cNvCxnSpPr>
                <a:cxnSpLocks/>
                <a:endCxn id="37" idx="0"/>
              </p:cNvCxnSpPr>
              <p:nvPr/>
            </p:nvCxnSpPr>
            <p:spPr>
              <a:xfrm rot="2173046" flipV="1">
                <a:off x="686686" y="2850707"/>
                <a:ext cx="1629382" cy="1116113"/>
              </a:xfrm>
              <a:prstGeom prst="line">
                <a:avLst/>
              </a:prstGeom>
              <a:ln w="57150">
                <a:solidFill>
                  <a:srgbClr val="10486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06BA0B9-FB21-CF7B-2090-273DF1B26510}"/>
                </a:ext>
              </a:extLst>
            </p:cNvPr>
            <p:cNvSpPr/>
            <p:nvPr/>
          </p:nvSpPr>
          <p:spPr>
            <a:xfrm>
              <a:off x="2400300" y="3439895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9B306A2-446E-4E94-CD34-1C0A48F12076}"/>
              </a:ext>
            </a:extLst>
          </p:cNvPr>
          <p:cNvGrpSpPr/>
          <p:nvPr/>
        </p:nvGrpSpPr>
        <p:grpSpPr>
          <a:xfrm>
            <a:off x="1894950" y="2048695"/>
            <a:ext cx="5032141" cy="3683661"/>
            <a:chOff x="1571100" y="2620195"/>
            <a:chExt cx="5032141" cy="36836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B8656E6-B35D-EF32-0968-6FA16B391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20195"/>
              <a:ext cx="2612193" cy="368366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07FD5F6-BF6E-2C73-4221-418ACF72A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100" y="2653230"/>
              <a:ext cx="2564914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قاعدة وارتفاع المثلث ومتوازي الأضلاع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B26AF47-ADE1-6076-F601-49808184E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2314443"/>
            <a:ext cx="8014769" cy="3057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531D8349-066E-6131-E25E-0A1233031052}"/>
                  </a:ext>
                </a:extLst>
              </p14:cNvPr>
              <p14:cNvContentPartPr/>
              <p14:nvPr/>
            </p14:nvContentPartPr>
            <p14:xfrm>
              <a:off x="5790990" y="4589610"/>
              <a:ext cx="133560" cy="1155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531D8349-066E-6131-E25E-0A12330310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5350" y="4553970"/>
                <a:ext cx="20520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C36D2A7-F246-C8C0-AFBC-8A888D0DC376}"/>
                  </a:ext>
                </a:extLst>
              </p14:cNvPr>
              <p14:cNvContentPartPr/>
              <p14:nvPr/>
            </p14:nvContentPartPr>
            <p14:xfrm>
              <a:off x="6781710" y="3867090"/>
              <a:ext cx="42120" cy="1108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C36D2A7-F246-C8C0-AFBC-8A888D0DC3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5710" y="3831090"/>
                <a:ext cx="11376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7330CC1-4DD9-5179-0B86-C76853BF3DB8}"/>
                  </a:ext>
                </a:extLst>
              </p14:cNvPr>
              <p14:cNvContentPartPr/>
              <p14:nvPr/>
            </p14:nvContentPartPr>
            <p14:xfrm>
              <a:off x="5905470" y="3858450"/>
              <a:ext cx="145440" cy="14220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7330CC1-4DD9-5179-0B86-C76853BF3D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69470" y="3822450"/>
                <a:ext cx="217080" cy="21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010B99-10BB-7D7E-9FC0-2C4C40A4FEEA}"/>
              </a:ext>
            </a:extLst>
          </p:cNvPr>
          <p:cNvGrpSpPr/>
          <p:nvPr/>
        </p:nvGrpSpPr>
        <p:grpSpPr>
          <a:xfrm>
            <a:off x="6590910" y="4495650"/>
            <a:ext cx="153000" cy="156240"/>
            <a:chOff x="6590910" y="4495650"/>
            <a:chExt cx="15300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1EC683A3-3B50-4CC6-2277-580B34816462}"/>
                    </a:ext>
                  </a:extLst>
                </p14:cNvPr>
                <p14:cNvContentPartPr/>
                <p14:nvPr/>
              </p14:nvContentPartPr>
              <p14:xfrm>
                <a:off x="6605670" y="4495650"/>
                <a:ext cx="138240" cy="11232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1EC683A3-3B50-4CC6-2277-580B348164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69670" y="4459650"/>
                  <a:ext cx="209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C1B28D8C-5ABD-5360-4376-BFB5BB06E70F}"/>
                    </a:ext>
                  </a:extLst>
                </p14:cNvPr>
                <p14:cNvContentPartPr/>
                <p14:nvPr/>
              </p14:nvContentPartPr>
              <p14:xfrm>
                <a:off x="6590910" y="4628850"/>
                <a:ext cx="360" cy="2304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C1B28D8C-5ABD-5360-4376-BFB5BB06E70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54910" y="4592850"/>
                  <a:ext cx="72000" cy="94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04880090-7A2F-A07C-B2BD-C85F99B6CD2B}"/>
              </a:ext>
            </a:extLst>
          </p:cNvPr>
          <p:cNvSpPr txBox="1"/>
          <p:nvPr/>
        </p:nvSpPr>
        <p:spPr>
          <a:xfrm>
            <a:off x="6104692" y="4705170"/>
            <a:ext cx="1438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معين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6AB516-689B-94B6-B213-1C28A7FF6272}"/>
              </a:ext>
            </a:extLst>
          </p:cNvPr>
          <p:cNvSpPr txBox="1"/>
          <p:nvPr/>
        </p:nvSpPr>
        <p:spPr>
          <a:xfrm>
            <a:off x="665541" y="3198167"/>
            <a:ext cx="1438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صحيح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E71B26A-9EE1-83CB-D94F-3BE8B047B0D9}"/>
              </a:ext>
            </a:extLst>
          </p:cNvPr>
          <p:cNvSpPr txBox="1"/>
          <p:nvPr/>
        </p:nvSpPr>
        <p:spPr>
          <a:xfrm>
            <a:off x="562588" y="4127945"/>
            <a:ext cx="1438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صحيح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5AC648A-3868-A7AC-D1D9-4AAAA875022A}"/>
              </a:ext>
            </a:extLst>
          </p:cNvPr>
          <p:cNvSpPr txBox="1"/>
          <p:nvPr/>
        </p:nvSpPr>
        <p:spPr>
          <a:xfrm>
            <a:off x="773718" y="3636257"/>
            <a:ext cx="1438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خطأ</a:t>
            </a:r>
            <a:endParaRPr lang="fr-MA" sz="24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34BE6D4-973E-B3F4-F0E3-BB3A00037585}"/>
              </a:ext>
            </a:extLst>
          </p:cNvPr>
          <p:cNvSpPr txBox="1"/>
          <p:nvPr/>
        </p:nvSpPr>
        <p:spPr>
          <a:xfrm>
            <a:off x="686513" y="4662437"/>
            <a:ext cx="1438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خطأ</a:t>
            </a:r>
            <a:endParaRPr lang="fr-MA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15433</TotalTime>
  <Words>911</Words>
  <Application>Microsoft Office PowerPoint</Application>
  <PresentationFormat>Affichage à l'écran (4:3)</PresentationFormat>
  <Paragraphs>309</Paragraphs>
  <Slides>60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60</vt:i4>
      </vt:variant>
    </vt:vector>
  </HeadingPairs>
  <TitlesOfParts>
    <vt:vector size="72" baseType="lpstr">
      <vt:lpstr>Effra CC Arbc</vt:lpstr>
      <vt:lpstr>Dosis</vt:lpstr>
      <vt:lpstr>Aptos Display</vt:lpstr>
      <vt:lpstr>fkGroteskNeue</vt:lpstr>
      <vt:lpstr>Calibri</vt:lpstr>
      <vt:lpstr>DengXian</vt:lpstr>
      <vt:lpstr>Aptos</vt:lpstr>
      <vt:lpstr>Arial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250</cp:revision>
  <cp:lastPrinted>2025-08-13T10:11:39Z</cp:lastPrinted>
  <dcterms:created xsi:type="dcterms:W3CDTF">2025-08-01T12:31:49Z</dcterms:created>
  <dcterms:modified xsi:type="dcterms:W3CDTF">2025-12-20T08:44:01Z</dcterms:modified>
</cp:coreProperties>
</file>