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9" r:id="rId4"/>
  </p:sldMasterIdLst>
  <p:notesMasterIdLst>
    <p:notesMasterId r:id="rId59"/>
  </p:notesMasterIdLst>
  <p:handoutMasterIdLst>
    <p:handoutMasterId r:id="rId60"/>
  </p:handoutMasterIdLst>
  <p:sldIdLst>
    <p:sldId id="779" r:id="rId5"/>
    <p:sldId id="955" r:id="rId6"/>
    <p:sldId id="738" r:id="rId7"/>
    <p:sldId id="780" r:id="rId8"/>
    <p:sldId id="842" r:id="rId9"/>
    <p:sldId id="834" r:id="rId10"/>
    <p:sldId id="746" r:id="rId11"/>
    <p:sldId id="1035" r:id="rId12"/>
    <p:sldId id="926" r:id="rId13"/>
    <p:sldId id="931" r:id="rId14"/>
    <p:sldId id="766" r:id="rId15"/>
    <p:sldId id="768" r:id="rId16"/>
    <p:sldId id="792" r:id="rId17"/>
    <p:sldId id="837" r:id="rId18"/>
    <p:sldId id="993" r:id="rId19"/>
    <p:sldId id="994" r:id="rId20"/>
    <p:sldId id="995" r:id="rId21"/>
    <p:sldId id="996" r:id="rId22"/>
    <p:sldId id="997" r:id="rId23"/>
    <p:sldId id="998" r:id="rId24"/>
    <p:sldId id="1014" r:id="rId25"/>
    <p:sldId id="1006" r:id="rId26"/>
    <p:sldId id="1007" r:id="rId27"/>
    <p:sldId id="1008" r:id="rId28"/>
    <p:sldId id="1009" r:id="rId29"/>
    <p:sldId id="1036" r:id="rId30"/>
    <p:sldId id="1037" r:id="rId31"/>
    <p:sldId id="1038" r:id="rId32"/>
    <p:sldId id="1039" r:id="rId33"/>
    <p:sldId id="1042" r:id="rId34"/>
    <p:sldId id="1040" r:id="rId35"/>
    <p:sldId id="1041" r:id="rId36"/>
    <p:sldId id="1043" r:id="rId37"/>
    <p:sldId id="1044" r:id="rId38"/>
    <p:sldId id="1045" r:id="rId39"/>
    <p:sldId id="1046" r:id="rId40"/>
    <p:sldId id="1047" r:id="rId41"/>
    <p:sldId id="1048" r:id="rId42"/>
    <p:sldId id="1051" r:id="rId43"/>
    <p:sldId id="1010" r:id="rId44"/>
    <p:sldId id="1011" r:id="rId45"/>
    <p:sldId id="1012" r:id="rId46"/>
    <p:sldId id="1013" r:id="rId47"/>
    <p:sldId id="914" r:id="rId48"/>
    <p:sldId id="848" r:id="rId49"/>
    <p:sldId id="922" r:id="rId50"/>
    <p:sldId id="924" r:id="rId51"/>
    <p:sldId id="849" r:id="rId52"/>
    <p:sldId id="978" r:id="rId53"/>
    <p:sldId id="644" r:id="rId54"/>
    <p:sldId id="672" r:id="rId55"/>
    <p:sldId id="809" r:id="rId56"/>
    <p:sldId id="956" r:id="rId57"/>
    <p:sldId id="789" r:id="rId58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1"/>
      <p:bold r:id="rId62"/>
    </p:embeddedFont>
    <p:embeddedFont>
      <p:font typeface="Dosis" pitchFamily="2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862"/>
    <a:srgbClr val="BFBFBF"/>
    <a:srgbClr val="FFC000"/>
    <a:srgbClr val="B2B3AE"/>
    <a:srgbClr val="106585"/>
    <a:srgbClr val="FC8D00"/>
    <a:srgbClr val="17AB98"/>
    <a:srgbClr val="EF7F1C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79377" autoAdjust="0"/>
  </p:normalViewPr>
  <p:slideViewPr>
    <p:cSldViewPr snapToGrid="0">
      <p:cViewPr varScale="1">
        <p:scale>
          <a:sx n="59" d="100"/>
          <a:sy n="59" d="100"/>
        </p:scale>
        <p:origin x="143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3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4.fntdata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27/12/2025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DE430-E3B0-0B1B-17D0-958AF9014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2FD3C2-FE78-A36C-3049-0D31CC58A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B00B24-83EF-337F-FCDC-04BB1BCCA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3CBD05-9095-70AD-D9C8-580288FA2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5485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8AB7-B43A-6EF5-F2B0-107A81D8F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AEFC2E-5BB2-B97B-7756-3BAD96EAF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AAA9BD-C6D5-3155-F310-113B43C6D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A3E418-4AF4-B684-675F-FB20977BB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1060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E02EF-4067-D7F1-2753-1638B8918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248FEA-E490-D80E-0411-9E8F09689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0FFFA7-FCBB-F2FA-DD72-90FCE7F9F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0EFAD7-499D-86E3-37FC-C74E2C811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2602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3845E-8917-4077-5281-43A006358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F4E72D-7883-5C48-5FEF-13B505547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5FD9F5-D878-1F2F-B154-45D89D7EF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D775FD-8A72-109A-1135-564268BF7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3519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91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52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039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C6D7-FC51-098C-29E1-48556D7FA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7B520CE-8106-03E6-F83B-ADDB12506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3FDD54-7F06-A2CB-C0A4-B1E5DE640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D7B1D8-43F4-D12A-74A9-B4F59E96F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0236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3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gif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 صفحة 10.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capture d’écran, menu, Police&#10;&#10;Le contenu généré par l’IA peut être incorrect.">
            <a:extLst>
              <a:ext uri="{FF2B5EF4-FFF2-40B4-BE49-F238E27FC236}">
                <a16:creationId xmlns:a16="http://schemas.microsoft.com/office/drawing/2014/main" id="{B29828D8-D31F-7525-2AA5-39E4D192E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29" y="1692729"/>
            <a:ext cx="3162741" cy="451548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4369684-0A8F-2F9C-45EF-14A2A5D6ADCF}"/>
              </a:ext>
            </a:extLst>
          </p:cNvPr>
          <p:cNvSpPr/>
          <p:nvPr/>
        </p:nvSpPr>
        <p:spPr>
          <a:xfrm>
            <a:off x="3076464" y="3765803"/>
            <a:ext cx="2991070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الحساب الذهني 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id="{67330D43-5580-B695-1196-06A4FD8FB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19" y="3145671"/>
            <a:ext cx="7561712" cy="91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id="{BF3EFA4C-7B10-37B2-BE18-F5732FB3D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19" y="3145671"/>
            <a:ext cx="7561712" cy="91919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EEDB7F-0D07-1438-223C-8082A64A1387}"/>
              </a:ext>
            </a:extLst>
          </p:cNvPr>
          <p:cNvSpPr txBox="1"/>
          <p:nvPr/>
        </p:nvSpPr>
        <p:spPr>
          <a:xfrm>
            <a:off x="2347357" y="3262680"/>
            <a:ext cx="104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</a:rPr>
              <a:t>1 600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D85B83-B07F-FBD4-A3FD-A47E695F5EA4}"/>
              </a:ext>
            </a:extLst>
          </p:cNvPr>
          <p:cNvSpPr txBox="1"/>
          <p:nvPr/>
        </p:nvSpPr>
        <p:spPr>
          <a:xfrm>
            <a:off x="4724207" y="3300781"/>
            <a:ext cx="104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</a:rPr>
              <a:t>8 100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55F189-FF1E-399C-3EF8-F89C800980CC}"/>
              </a:ext>
            </a:extLst>
          </p:cNvPr>
          <p:cNvSpPr txBox="1"/>
          <p:nvPr/>
        </p:nvSpPr>
        <p:spPr>
          <a:xfrm>
            <a:off x="7183700" y="3262681"/>
            <a:ext cx="104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</a:rPr>
              <a:t>1 200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10DA667-7544-23BC-A0B8-075F0371996F}"/>
              </a:ext>
            </a:extLst>
          </p:cNvPr>
          <p:cNvSpPr txBox="1"/>
          <p:nvPr/>
        </p:nvSpPr>
        <p:spPr>
          <a:xfrm>
            <a:off x="2347357" y="3595365"/>
            <a:ext cx="104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</a:rPr>
              <a:t>2 100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4F21937-6D48-38E9-AC0B-CCA40139571C}"/>
              </a:ext>
            </a:extLst>
          </p:cNvPr>
          <p:cNvSpPr txBox="1"/>
          <p:nvPr/>
        </p:nvSpPr>
        <p:spPr>
          <a:xfrm>
            <a:off x="4686000" y="3663456"/>
            <a:ext cx="104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</a:rPr>
              <a:t>4 000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08C23AC-E714-B5DA-1E44-078B5F8F42A5}"/>
              </a:ext>
            </a:extLst>
          </p:cNvPr>
          <p:cNvSpPr txBox="1"/>
          <p:nvPr/>
        </p:nvSpPr>
        <p:spPr>
          <a:xfrm>
            <a:off x="7224761" y="3625356"/>
            <a:ext cx="1040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</a:rPr>
              <a:t>4 200</a:t>
            </a: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أتعرف التناسبية وأوظفها لحل مسألة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FC35-385A-4B30-F178-6858152F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A60824-473F-84D3-BA6C-C6EB7CEAD833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الآن س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Arial" panose="020B0604020202020204" pitchFamily="34" charset="0"/>
              </a:rPr>
              <a:t>نتعرف التناسبية وسنتعلم كيف نوظفها في حل مسألة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E0FC2E-8DE4-2AFD-9F6E-FD78644A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FC55B6-5550-6F3E-0B89-7612287EED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E977B8-9925-2ACB-450A-13A63210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6AFE57-D808-FAE0-73C1-199FA9BA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7A94-4E72-A674-C3A6-A7FD7AAD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05434A-60C1-4257-0AB8-4EDD0A7F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2614169-A5F2-0C61-22A4-6B3EA38919C8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062145-28AC-B60A-3F70-8F66E37CFF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P2S3L1">
            <a:hlinkClick r:id="" action="ppaction://media"/>
            <a:extLst>
              <a:ext uri="{FF2B5EF4-FFF2-40B4-BE49-F238E27FC236}">
                <a16:creationId xmlns:a16="http://schemas.microsoft.com/office/drawing/2014/main" id="{4E582E67-F1E5-55F7-E687-B9B2E6929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550" y="2223101"/>
            <a:ext cx="7600162" cy="42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74C7-CE14-100F-D834-A6D2FBA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B774B-17A7-926B-DD53-D973791E2B15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5AA959-CB5B-D80D-9351-36892AC9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B5C441C9-EDF1-4873-CE94-ED2A198DE7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87" b="1"/>
          <a:stretch>
            <a:fillRect/>
          </a:stretch>
        </p:blipFill>
        <p:spPr>
          <a:xfrm>
            <a:off x="1136236" y="1969477"/>
            <a:ext cx="6871527" cy="3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09027-18D2-9241-8BA4-2B698BBC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16067C-98DD-E137-87B9-3C90FF02A20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D7707E-1C45-C71E-2626-A3A27A9D63C4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435AB1D-C0F4-41AC-1A7C-766046F8E0BC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FBC4470-A701-DCF3-6161-73A8394EA45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BF03E1-1E7D-067A-3348-537B9F138957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04A9EAF-E28C-F5B5-FD8E-4D28E9F2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D24316F-1BBF-9BAE-EB93-C4E2223589C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AD581B-5FCC-2958-4B79-43BA6D0CDB6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8F2F6EC-D5A6-BB71-E317-5A61173F1F4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00DE569-317B-1EA6-82BE-74FCFE669151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5E1AD22-3CD2-983D-9385-21A8B843ADD9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80271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89BBA-C765-2F70-0CFB-0DE7BD2E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56A6373-0A4E-0740-1B0E-4264AC087D4F}"/>
              </a:ext>
            </a:extLst>
          </p:cNvPr>
          <p:cNvSpPr txBox="1"/>
          <p:nvPr/>
        </p:nvSpPr>
        <p:spPr>
          <a:xfrm>
            <a:off x="590551" y="879779"/>
            <a:ext cx="688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الألواح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6F2E773-58BD-CA6E-AD00-2DD080722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24AFA1-BF06-7AE0-DAB1-9C7616F32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F036E-C3A6-3FB7-4DA8-0F69083C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D337AAA-AF07-7DC5-A21B-A1B12E43625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131E8F-A6B0-9361-B9E9-9A0DC9B2CB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4B50B56-E712-8C3A-42DA-215AF76B823B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10BF481-6BC5-DDFB-8CBC-311691D38922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722EA8A-139B-D22D-2C27-C32748B435AE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D503BD51-9A57-8505-417A-19A55AE3801C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25A9DF7-01EA-3B81-E1BA-78CFE062025E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DD9DB826-75E5-1DE0-33B5-15EC74320A8B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DA0B776-1A6A-4DAD-A382-8501E04CA3EE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5FFA1C88-2404-85CE-9B42-32C1FB67BBA4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0F21676-7F2D-8502-D845-B2369D341E32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DE705-144A-B45A-C5B2-D6E12B5C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0116416-E87B-9AFE-05A5-FD74C989986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اقرؤوا المسألة . من يستخرج لنا معطيات المسألة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168D26-729C-278A-99B3-C01B3B542A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7D0423B-CBC4-D63F-238A-144B55F8FAE3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69D104B8-9CB2-DDCF-58F2-293A9C126A32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697257B-5745-0C2A-2538-0E5150E9C503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04B5E89-836C-846C-BFCA-8C3DC190F29B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B908A7C-FEFB-3C67-378A-7FEA915E7C7A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0E1F03B-2B0C-6FD6-3BC0-A7784B299079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7C5FAA4-49A9-5359-3471-C142854BB105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A2B99E3-9542-CAE3-36C1-586FAB1343B6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CBC0BD-75CD-C402-2F55-EF28B63EB984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77EFA-DF9C-F513-C952-C769D40DD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1457094-9751-F386-1A43-170EE6E1864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 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F1A43A-1080-E3B5-4FD4-2273315C7E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A5B00C0-B0CC-2FF6-92D1-9FDED1CEB178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081B831B-2320-45AD-9271-341654D94056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862FA24-EE68-6767-61D2-73E85C161FC2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813C5E80-55CE-074C-6B07-A953C68DAD5C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57DCF47-F633-399A-F276-CACC8EBED49D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27D76EB-1412-E119-1B8A-3BB848D7479E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D16BC09-DC24-E8F3-3119-61F36AA527E1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BBD2CA1E-1298-6AE7-AACC-7EC6571AE2AC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A4290D5-3283-4986-835D-67AFA9EF5444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CBA6-0173-D3A9-D2E6-57C10333B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B0B29D4-096F-D262-524E-9F402DD3359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نمثل المسألة. ارسموا على الألواح الجدول المناسب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03AA7C-ADAE-4C44-1F5B-A4D87D50DB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4C96A3A-D53A-4D66-092C-B3C58B81F626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1118B00-C7C6-251C-7183-E077E1CB8278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D3A487A-B81C-0C70-A792-98E788FE9A4D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C76F173B-F876-7DF6-BAD3-8930F61DF41D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B59128A-8715-DB1A-D5C6-CEBCBC2817FB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49D2019-533B-4735-9EC4-5591CAD60AE9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241E79E-14C8-D17D-B8F0-909B23A04A94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9EFD630D-E446-1C49-A892-E4E591C6A13F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BFC3C83-131A-E0E4-60BD-854ADDE1F035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FB62A-0F32-3793-1FF7-BDB65902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5B752B-3664-C8A7-FC5C-A7AD83F9158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D7C8E2-2216-9F84-C959-92E4E1EEB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03A4C8-75D1-92AB-EA9A-4372EB7DA3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3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1A24-6022-FFC8-7BD5-D938D3ED8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A8CF0C3-22D8-FCC9-EA92-2062BCDEF1B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 الثانية؟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26F5EBF-CB30-E8C9-611A-35EE45F9B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90FFFE5-1A31-C531-B77B-1B7F73EF7739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D2A3CED5-4ABD-91AA-29CF-F99AE684E57B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CA8F39-E1A5-17A3-A1BB-C68130DA2B26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F54906EC-5D0C-34F2-260C-1985765DD917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1CFFEE6-CD7A-539B-91E9-040C1C161DC5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728D8BB1-B0CB-1B2A-9A6E-9B9341CBB057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C043291-A636-3C4F-D1DE-557D715D25E2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138CB9DF-BDCD-6954-981E-9FA814E1150F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9ED47FB-1BD4-14B2-929D-1B724F637C3A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F40177FC-87D6-4BE0-7444-288073CBB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744109"/>
              </p:ext>
            </p:extLst>
          </p:nvPr>
        </p:nvGraphicFramePr>
        <p:xfrm>
          <a:off x="4279771" y="4172119"/>
          <a:ext cx="40224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2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20112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1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8045E-5944-3A1D-150F-D885E26DC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4D62E90-E71A-47CB-39AA-8244839C694F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نمثل المسألة. ارسموا معطيات في الجدول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301BB9-836A-2CAF-1529-4CBDDD16F0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B4FB097-541C-F146-F9E8-1ED00BE307E6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B9DAF6FF-285A-132B-85CF-B5A165A14B9C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A58B44F-5FF5-7746-3135-A29A6EF8A427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DB1086B-C77D-A193-F258-D2631B225684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80C9003-151B-927B-3EEF-F738C18A60CA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0984F050-CCA1-05E1-BBC6-9062997DAA2C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F3813CE-F1D8-67BC-13DC-2739E551F858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6A75309-5A83-DBED-F4A4-B74A2EFF1FCA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4BD0F05-0A14-DB02-084F-07104A4AEA90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91A3EC0-0B16-B306-9F64-6E623CF15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654632"/>
              </p:ext>
            </p:extLst>
          </p:nvPr>
        </p:nvGraphicFramePr>
        <p:xfrm>
          <a:off x="4279771" y="4172119"/>
          <a:ext cx="40224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2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20112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2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F427C-0322-26FF-F38A-37CA902C5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27AD3BA-72B5-403E-FBA6-CA93604D6ED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A041BE-B3D4-0D61-4B6B-4B47FE076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745EB1-DDBB-DD27-19AA-B8A12F2EF5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5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6F698-BFE7-D317-0E02-E4963DC86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4E925D55-927A-52E3-CB52-6490A836921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 الثانية؟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BE7367A-2A14-2258-05BB-5E1851394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10DDEA6-8BCC-6574-6906-D20A433006B7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70ACBCDE-1EF4-7313-1813-1C4289515DFC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C38EF8-311C-406D-4EED-CA55390E980D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F83D4B86-2805-5DF2-25B8-FED527122384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02068B9-9C93-BB97-87B2-45D78CA1AAB3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E88606BD-917B-CCC3-DD28-2EC475604903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18D5F7F-6148-3BCF-9E53-EFD39870063F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994C56FC-76D7-2AB9-73D2-7D66979F7B72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75750B8-24A8-1CFC-CA25-5135416301D6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53545F94-9483-BE45-D850-0EF677FC9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585468"/>
              </p:ext>
            </p:extLst>
          </p:nvPr>
        </p:nvGraphicFramePr>
        <p:xfrm>
          <a:off x="3934698" y="4242457"/>
          <a:ext cx="40224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2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20112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8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7CDF-93E9-3AE7-5A74-BB62F3D82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F578B5E-C665-BDB5-6E5B-302155350DF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E9A7B1-1707-1E6E-E3F9-CE97E7C1F7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2AE5E53-FDB1-307E-710C-F5C4A75FCA12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EB7DA907-40D5-E9F2-9618-733BB0A9D18A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5921F9-9CF2-25B8-7326-527581F1E17C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F4DAD02-20C2-D425-8B54-6C8683FD11EC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F26BB66-7985-1649-3932-900BBBA3A73F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999CDC21-BFBD-97F7-0DB3-880118C6EDC5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B9FF59-86D2-39AF-6D32-8FA25FF8682F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90E0D6A-766C-CADB-53F0-BF2480F6DB31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D4E709B-ABB9-5FBA-B6CC-5A7495A24C07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47581EE-5D62-362E-92AE-03EE69E0B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206173"/>
              </p:ext>
            </p:extLst>
          </p:nvPr>
        </p:nvGraphicFramePr>
        <p:xfrm>
          <a:off x="4279771" y="4172119"/>
          <a:ext cx="40224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2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20112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6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التناسبية (2)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التناسبية(3)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8704" y="247105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9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585963" y="2848036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التناسبية (1)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9C7BC-F618-4CE7-3E1B-455083D78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C49B7C3-5352-C895-A0C8-D234F5B5E031}"/>
              </a:ext>
            </a:extLst>
          </p:cNvPr>
          <p:cNvSpPr txBox="1"/>
          <p:nvPr/>
        </p:nvSpPr>
        <p:spPr>
          <a:xfrm>
            <a:off x="347510" y="868581"/>
            <a:ext cx="7096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المطلوب لاستنتاج المتساوية. ثم اكتبوا على الألواح عدد كعكات الفراولة في 8 أطباق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D9A3DC-799F-25D0-8ECF-3373B2DCD5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BC0C261-C48F-1D92-80D9-E3B8C5246A45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168423AB-438B-EEFF-E0A2-196C263B7DD1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2810E43-4109-569F-B98B-10D307E64DFA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43C988C2-B8CF-E775-68B9-8D5CAA73AB9D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11692DC-DEF0-5FD7-BBC0-F1F5666C995D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4D4EE189-D3CD-A6D9-1924-20C159583A4C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C3856BC-CF3F-C667-B47D-91A9F1B3689C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B1EC6EA-B435-F4B8-E446-CF7DBAD6737F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7939CD1-57A5-3A09-238B-CF24D8946A06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47D34A5-C4AF-2F45-DB3E-7CCD4AFE4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23315"/>
              </p:ext>
            </p:extLst>
          </p:nvPr>
        </p:nvGraphicFramePr>
        <p:xfrm>
          <a:off x="4279771" y="4172119"/>
          <a:ext cx="40224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2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20112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5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15DA5-296C-F28C-6460-14CB163D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B2F89A0-1A36-7410-34F9-8CB15349EB9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9393C7-948B-7D27-B83C-2EF7B2C8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1FE0CA3-DF76-BD52-0F44-6BD5F01F91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97D0-BF1B-CF77-5745-A8AFBD4C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44181EF-65DA-C733-9CF9-B5C9349D0B4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 الثالثة؟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AA9DE4A-DAAB-CAD3-884A-F4CC238F8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B841036-0673-47B1-8511-9345F07C8E71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4F1B6E7-F90A-38B3-5F2F-568307614135}"/>
              </a:ext>
            </a:extLst>
          </p:cNvPr>
          <p:cNvSpPr txBox="1"/>
          <p:nvPr/>
        </p:nvSpPr>
        <p:spPr>
          <a:xfrm>
            <a:off x="2326771" y="6003636"/>
            <a:ext cx="2809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dirty="0">
                <a:solidFill>
                  <a:srgbClr val="C00000"/>
                </a:solidFill>
              </a:rPr>
              <a:t>24 كَعْكة بِنَكْهَةِ الْفَراوِلَةِ 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3C31F9DB-3F2E-1A5F-5961-AFD89D12B36C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0" name="Oval 80">
            <a:extLst>
              <a:ext uri="{FF2B5EF4-FFF2-40B4-BE49-F238E27FC236}">
                <a16:creationId xmlns:a16="http://schemas.microsoft.com/office/drawing/2014/main" id="{C4574110-4692-9A66-7D5A-340F186E2A32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70DF933A-F4E4-A8CB-A8BD-152BAA5A94B5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2" name="Oval 80">
            <a:extLst>
              <a:ext uri="{FF2B5EF4-FFF2-40B4-BE49-F238E27FC236}">
                <a16:creationId xmlns:a16="http://schemas.microsoft.com/office/drawing/2014/main" id="{6EB81050-F98B-20A6-A5B7-D82C9A6A64A0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368928A5-91EA-82C7-C10A-E6547A930F52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4" name="Oval 80">
            <a:extLst>
              <a:ext uri="{FF2B5EF4-FFF2-40B4-BE49-F238E27FC236}">
                <a16:creationId xmlns:a16="http://schemas.microsoft.com/office/drawing/2014/main" id="{D4DCC51C-9043-6DF1-3039-57432BC9D63A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AEBA7EC2-5D9E-9C00-730C-709C1A8D110A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6" name="Oval 80">
            <a:extLst>
              <a:ext uri="{FF2B5EF4-FFF2-40B4-BE49-F238E27FC236}">
                <a16:creationId xmlns:a16="http://schemas.microsoft.com/office/drawing/2014/main" id="{C0D2B2BD-8DB5-788A-3F60-73F3B0C1CBB4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7539937-6BE3-97F4-4E63-6993C0308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962649"/>
              </p:ext>
            </p:extLst>
          </p:nvPr>
        </p:nvGraphicFramePr>
        <p:xfrm>
          <a:off x="4198611" y="3912408"/>
          <a:ext cx="40224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800">
                  <a:extLst>
                    <a:ext uri="{9D8B030D-6E8A-4147-A177-3AD203B41FA5}">
                      <a16:colId xmlns:a16="http://schemas.microsoft.com/office/drawing/2014/main" val="1441834263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C00000"/>
                          </a:solidFill>
                        </a:rPr>
                        <a:t>24</a:t>
                      </a:r>
                      <a:endParaRPr lang="fr-MA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5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FF0AE-FDB1-528F-069D-81D2656FF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1E75C8-C278-4E61-68D2-2FAA1444F19A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كعكات الشوكولاتة في 8 أطباق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EF4906-22FC-9901-BC62-BFEAB3A169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B4890FB-C2D6-762E-A9A2-6E700725789C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92BF9E1D-0450-E852-7D3F-1FF86110F2CC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2D12E61-B1B5-2DC8-D3FB-4E038CFD570C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6DA69B31-8F7E-0829-5F33-D9DF39E20B29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F2DC44A-A994-E110-5B62-4BF09424D27E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7FBD34C9-E561-420C-3E13-F489502364F5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0F8B948-B139-CF40-F4BC-09A0E96641B3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CF73E113-CCCD-EBC4-D8AD-1B316EB83362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2959255-FE87-015B-C8CA-8B6BFCBE9297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2D48CC44-23D3-DD0E-49A8-AD67E6FBE308}"/>
              </a:ext>
            </a:extLst>
          </p:cNvPr>
          <p:cNvSpPr txBox="1"/>
          <p:nvPr/>
        </p:nvSpPr>
        <p:spPr>
          <a:xfrm>
            <a:off x="4055699" y="5825629"/>
            <a:ext cx="2809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dirty="0">
                <a:solidFill>
                  <a:srgbClr val="C00000"/>
                </a:solidFill>
              </a:rPr>
              <a:t>24 كَعْكة بِنَكْهَةِ الْفَراوِلَةِ </a:t>
            </a:r>
            <a:endParaRPr lang="fr-MA" sz="2400" dirty="0">
              <a:solidFill>
                <a:srgbClr val="C00000"/>
              </a:solidFill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FD65EFD4-D82A-52FE-EF2B-1FFD2B554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237172"/>
              </p:ext>
            </p:extLst>
          </p:nvPr>
        </p:nvGraphicFramePr>
        <p:xfrm>
          <a:off x="4198611" y="3912408"/>
          <a:ext cx="40224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800">
                  <a:extLst>
                    <a:ext uri="{9D8B030D-6E8A-4147-A177-3AD203B41FA5}">
                      <a16:colId xmlns:a16="http://schemas.microsoft.com/office/drawing/2014/main" val="1441834263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C00000"/>
                          </a:solidFill>
                        </a:rPr>
                        <a:t>24</a:t>
                      </a:r>
                      <a:endParaRPr lang="fr-MA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9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F9EAE-AF38-F93A-A92F-9121A6F78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BC3A8F5-28AC-7E50-E02F-C8B5EF17BE08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7B94EAC-23B3-69B0-69B4-711EBFC9A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E90DFC-4E49-CFDB-13C7-5C60E7ABA8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6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AFB0C-38AD-777E-839E-DC841F196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89C6563-1169-219C-6F03-0F9C278FF24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7E05698-9498-CD13-D406-B5CBF6560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60963ED-1908-A9C9-E43E-E071B5249441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045E9B6-35F7-5B05-1C6D-467DBCDED1A4}"/>
              </a:ext>
            </a:extLst>
          </p:cNvPr>
          <p:cNvSpPr txBox="1"/>
          <p:nvPr/>
        </p:nvSpPr>
        <p:spPr>
          <a:xfrm>
            <a:off x="581030" y="5160399"/>
            <a:ext cx="3303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dirty="0">
                <a:solidFill>
                  <a:srgbClr val="C00000"/>
                </a:solidFill>
              </a:rPr>
              <a:t>32 كَعْكة بِنَكْهَةِ بالشوكولاتة 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id="{1CC53E44-5D00-DFA0-4FD6-555045A83EF4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2" name="Oval 80">
            <a:extLst>
              <a:ext uri="{FF2B5EF4-FFF2-40B4-BE49-F238E27FC236}">
                <a16:creationId xmlns:a16="http://schemas.microsoft.com/office/drawing/2014/main" id="{CFDB02C9-7579-1FAE-F4F0-402B793EB789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545D5CFE-2E65-C1B3-AEA6-A6709980E68A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4" name="Oval 80">
            <a:extLst>
              <a:ext uri="{FF2B5EF4-FFF2-40B4-BE49-F238E27FC236}">
                <a16:creationId xmlns:a16="http://schemas.microsoft.com/office/drawing/2014/main" id="{5A65E5F3-B5B3-2755-B903-64142B714B0F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21618212-BE1F-A8AC-750C-6F4CE434ED1B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6" name="Oval 80">
            <a:extLst>
              <a:ext uri="{FF2B5EF4-FFF2-40B4-BE49-F238E27FC236}">
                <a16:creationId xmlns:a16="http://schemas.microsoft.com/office/drawing/2014/main" id="{4BAC23A7-99DF-DCF3-6ABF-AE801B0A270D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9AEFBFCD-AE89-A6A1-65BD-1F53264436F4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8" name="Oval 80">
            <a:extLst>
              <a:ext uri="{FF2B5EF4-FFF2-40B4-BE49-F238E27FC236}">
                <a16:creationId xmlns:a16="http://schemas.microsoft.com/office/drawing/2014/main" id="{DC38F64F-90EF-8A5F-3A2F-4CB35D69D715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84363D9-02FC-60CA-ED3B-CF98FE7D8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94066"/>
              </p:ext>
            </p:extLst>
          </p:nvPr>
        </p:nvGraphicFramePr>
        <p:xfrm>
          <a:off x="4198611" y="3912408"/>
          <a:ext cx="40224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800">
                  <a:extLst>
                    <a:ext uri="{9D8B030D-6E8A-4147-A177-3AD203B41FA5}">
                      <a16:colId xmlns:a16="http://schemas.microsoft.com/office/drawing/2014/main" val="1441834263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24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C00000"/>
                          </a:solidFill>
                        </a:rPr>
                        <a:t>32</a:t>
                      </a:r>
                      <a:endParaRPr lang="fr-MA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8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52C87-0532-2AA6-AFC2-4D1672CA4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B81ABA1-5456-51F2-6734-ED7647C8E017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متساويات الحل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95C391-E4A0-1322-E57D-40BBE335F6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9090E86-762B-F7CD-11BA-9537769BF43D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67AD027-B48C-4C3C-82BC-AF925BE3E82E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69F0B45-ECCD-2E64-84A2-9B9F0D4D1920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35EE4E9B-AA74-DBCF-7168-EF03CCEE16F3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704EE94-2E84-7CE1-CC9E-D18C4D8C2E96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8A8C81B8-A082-0FDD-3000-558BCECE2051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E1B4069-B297-68AB-E56B-21DE25A6459A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4A0D209E-4192-638D-84F9-E2078EFEE3F4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ED62439-7CF2-FD02-DD82-1A2B9082EA9A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CBCA734-0771-3377-ECCE-2804B8651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677313"/>
              </p:ext>
            </p:extLst>
          </p:nvPr>
        </p:nvGraphicFramePr>
        <p:xfrm>
          <a:off x="2463614" y="4191099"/>
          <a:ext cx="40224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800">
                  <a:extLst>
                    <a:ext uri="{9D8B030D-6E8A-4147-A177-3AD203B41FA5}">
                      <a16:colId xmlns:a16="http://schemas.microsoft.com/office/drawing/2014/main" val="1441834263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24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C00000"/>
                          </a:solidFill>
                        </a:rPr>
                        <a:t>32</a:t>
                      </a:r>
                      <a:endParaRPr lang="fr-MA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8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5E72B-E6AC-E958-ADB7-9B426ED18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E6205E8-FD60-6312-4B7D-ED9D2EEFD8F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4D1B53-05CF-FFED-3B19-A3AFB21B2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C54CDC-0369-6358-FEAF-FAB546CC0C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15AE-2E51-F98D-C982-26B686427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18402642-30FF-F3C7-3F78-2DDDE481986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الجواب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8E72063-DBA1-CBB7-012A-CC41C6EC9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F02E99B-DBEC-5D65-71BF-AB3B93698BCB}"/>
              </a:ext>
            </a:extLst>
          </p:cNvPr>
          <p:cNvSpPr/>
          <p:nvPr/>
        </p:nvSpPr>
        <p:spPr>
          <a:xfrm>
            <a:off x="1585609" y="2381250"/>
            <a:ext cx="5905500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id="{D750DD83-18D4-AC6E-A7A8-CA467DE84734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2" name="Oval 80">
            <a:extLst>
              <a:ext uri="{FF2B5EF4-FFF2-40B4-BE49-F238E27FC236}">
                <a16:creationId xmlns:a16="http://schemas.microsoft.com/office/drawing/2014/main" id="{685E425B-E5A0-EFA0-7E43-B04FAEC1E00B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A8A230AB-0F58-0EAC-059D-B55A90757C16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أستنتج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4" name="Oval 80">
            <a:extLst>
              <a:ext uri="{FF2B5EF4-FFF2-40B4-BE49-F238E27FC236}">
                <a16:creationId xmlns:a16="http://schemas.microsoft.com/office/drawing/2014/main" id="{6148F8EF-C0A7-8749-1D96-AFDAEFD1DE09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53015891-366E-E443-BB56-D55959413595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6" name="Oval 80">
            <a:extLst>
              <a:ext uri="{FF2B5EF4-FFF2-40B4-BE49-F238E27FC236}">
                <a16:creationId xmlns:a16="http://schemas.microsoft.com/office/drawing/2014/main" id="{54511911-9C86-71B0-F417-27E57BF7F06A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96E409DD-37AB-8285-FC5B-FA152A940586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8" name="Oval 80">
            <a:extLst>
              <a:ext uri="{FF2B5EF4-FFF2-40B4-BE49-F238E27FC236}">
                <a16:creationId xmlns:a16="http://schemas.microsoft.com/office/drawing/2014/main" id="{8E9BBA35-6E6C-12FB-8682-C3BE4BEB1CF2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E4C372D-F981-99A5-B2A4-71EACFA49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6009"/>
              </p:ext>
            </p:extLst>
          </p:nvPr>
        </p:nvGraphicFramePr>
        <p:xfrm>
          <a:off x="2624112" y="3886368"/>
          <a:ext cx="40224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800">
                  <a:extLst>
                    <a:ext uri="{9D8B030D-6E8A-4147-A177-3AD203B41FA5}">
                      <a16:colId xmlns:a16="http://schemas.microsoft.com/office/drawing/2014/main" val="1441834263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24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C00000"/>
                          </a:solidFill>
                        </a:rPr>
                        <a:t>32</a:t>
                      </a:r>
                      <a:endParaRPr lang="fr-MA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5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CCA0A-EA00-05EE-FB20-91018F5B3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71A46C6-8204-A4E8-FECA-59B3389BFE8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الحل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769B772-D502-E6A8-1968-19F39414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03A967C-FD18-6B34-41F7-EAECC2B7A28B}"/>
              </a:ext>
            </a:extLst>
          </p:cNvPr>
          <p:cNvSpPr/>
          <p:nvPr/>
        </p:nvSpPr>
        <p:spPr>
          <a:xfrm>
            <a:off x="342900" y="2381250"/>
            <a:ext cx="8029277" cy="9177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في كُلِّ طَبَقٍ تَضَعُ الْأُمُّ 3 كَعْكاتٍ بِنَكْهَةِ الْفَراوِلَةِ وَ4 كَعْكاتٍ بِنَكْهَةِ الشّوكولاتَةِ.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كَمْ كَعْكَةً مِنْ كُلِّ نَكْهَةٍ سَتَضَعُ الأُمُّ في 8 أَطْباقٍ؟</a:t>
            </a:r>
            <a:endParaRPr lang="fr-MA" sz="2400" dirty="0">
              <a:solidFill>
                <a:schemeClr val="tx1"/>
              </a:solidFill>
            </a:endParaRPr>
          </a:p>
        </p:txBody>
      </p:sp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id="{006145F9-D4AC-B7DC-D1E9-9E09345278BB}"/>
              </a:ext>
            </a:extLst>
          </p:cNvPr>
          <p:cNvSpPr/>
          <p:nvPr/>
        </p:nvSpPr>
        <p:spPr>
          <a:xfrm>
            <a:off x="6159260" y="1752495"/>
            <a:ext cx="1331849" cy="423541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أفهم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2" name="Oval 80">
            <a:extLst>
              <a:ext uri="{FF2B5EF4-FFF2-40B4-BE49-F238E27FC236}">
                <a16:creationId xmlns:a16="http://schemas.microsoft.com/office/drawing/2014/main" id="{D17712C7-5F5A-5281-04FF-3DF38D404951}"/>
              </a:ext>
            </a:extLst>
          </p:cNvPr>
          <p:cNvSpPr>
            <a:spLocks noChangeAspect="1"/>
          </p:cNvSpPr>
          <p:nvPr/>
        </p:nvSpPr>
        <p:spPr>
          <a:xfrm>
            <a:off x="75167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F42B5B62-752C-A55E-1F5D-029F465C4C8B}"/>
              </a:ext>
            </a:extLst>
          </p:cNvPr>
          <p:cNvSpPr/>
          <p:nvPr/>
        </p:nvSpPr>
        <p:spPr>
          <a:xfrm>
            <a:off x="4055699" y="1733568"/>
            <a:ext cx="1562433" cy="433004"/>
          </a:xfrm>
          <a:prstGeom prst="roundRect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 المسألة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6" name="Oval 80">
            <a:extLst>
              <a:ext uri="{FF2B5EF4-FFF2-40B4-BE49-F238E27FC236}">
                <a16:creationId xmlns:a16="http://schemas.microsoft.com/office/drawing/2014/main" id="{05286993-A051-4D05-6BC4-10F955B5CF67}"/>
              </a:ext>
            </a:extLst>
          </p:cNvPr>
          <p:cNvSpPr>
            <a:spLocks noChangeAspect="1"/>
          </p:cNvSpPr>
          <p:nvPr/>
        </p:nvSpPr>
        <p:spPr>
          <a:xfrm>
            <a:off x="5643725" y="1735639"/>
            <a:ext cx="440397" cy="440397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7D2FD3E-6159-5BEA-E2B2-CA72C1F7020A}"/>
              </a:ext>
            </a:extLst>
          </p:cNvPr>
          <p:cNvSpPr txBox="1"/>
          <p:nvPr/>
        </p:nvSpPr>
        <p:spPr>
          <a:xfrm>
            <a:off x="622254" y="5832153"/>
            <a:ext cx="7899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dirty="0">
                <a:solidFill>
                  <a:srgbClr val="C00000"/>
                </a:solidFill>
              </a:rPr>
              <a:t>ستضع الأم في 8 أطباق 24 كعكة بنكهة الفراولة و32 كعكة بنكهة الشوكولاتة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F1A7589-CDB9-EA13-40EF-1529FFE0B877}"/>
              </a:ext>
            </a:extLst>
          </p:cNvPr>
          <p:cNvSpPr/>
          <p:nvPr/>
        </p:nvSpPr>
        <p:spPr>
          <a:xfrm>
            <a:off x="2463614" y="1724103"/>
            <a:ext cx="1022146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5A206719-DF31-C985-AD32-8EBBA7B1C312}"/>
              </a:ext>
            </a:extLst>
          </p:cNvPr>
          <p:cNvSpPr>
            <a:spLocks noChangeAspect="1"/>
          </p:cNvSpPr>
          <p:nvPr/>
        </p:nvSpPr>
        <p:spPr>
          <a:xfrm>
            <a:off x="3511352" y="1726175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107584C-7125-3E53-BCDD-E678D4C16221}"/>
              </a:ext>
            </a:extLst>
          </p:cNvPr>
          <p:cNvSpPr/>
          <p:nvPr/>
        </p:nvSpPr>
        <p:spPr>
          <a:xfrm>
            <a:off x="513549" y="1733568"/>
            <a:ext cx="125311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D973D750-FF6E-613F-5B58-41967A80FFAF}"/>
              </a:ext>
            </a:extLst>
          </p:cNvPr>
          <p:cNvSpPr>
            <a:spLocks noChangeAspect="1"/>
          </p:cNvSpPr>
          <p:nvPr/>
        </p:nvSpPr>
        <p:spPr>
          <a:xfrm>
            <a:off x="1792252" y="1735640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D30ECA9E-602D-CBE4-DE05-54F49DF19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790547"/>
              </p:ext>
            </p:extLst>
          </p:nvPr>
        </p:nvGraphicFramePr>
        <p:xfrm>
          <a:off x="2910876" y="3666410"/>
          <a:ext cx="40224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800">
                  <a:extLst>
                    <a:ext uri="{9D8B030D-6E8A-4147-A177-3AD203B41FA5}">
                      <a16:colId xmlns:a16="http://schemas.microsoft.com/office/drawing/2014/main" val="1441834263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1501436508"/>
                    </a:ext>
                  </a:extLst>
                </a:gridCol>
                <a:gridCol w="1340800">
                  <a:extLst>
                    <a:ext uri="{9D8B030D-6E8A-4147-A177-3AD203B41FA5}">
                      <a16:colId xmlns:a16="http://schemas.microsoft.com/office/drawing/2014/main" val="9062103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>
                          <a:solidFill>
                            <a:schemeClr val="tx1"/>
                          </a:solidFill>
                        </a:rPr>
                        <a:t>عدد الأطباق</a:t>
                      </a:r>
                      <a:endParaRPr lang="fr-M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3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24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بالفراولة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356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32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2800" b="1" dirty="0">
                          <a:solidFill>
                            <a:srgbClr val="104862"/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rgbClr val="10486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1800" b="1" dirty="0"/>
                        <a:t>عدد الكعكات بالشوكولاتة</a:t>
                      </a:r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5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التناسبية (</a:t>
            </a:r>
            <a:r>
              <a:rPr lang="fr-FR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1</a:t>
            </a:r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68911" y="2632715"/>
            <a:ext cx="5034330" cy="3658620"/>
            <a:chOff x="1568911" y="2632715"/>
            <a:chExt cx="5034330" cy="365862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32715"/>
              <a:ext cx="2612193" cy="365862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8911" y="2653230"/>
              <a:ext cx="2569293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A657-3EF5-4D52-304C-EEB91696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F8B53F-9253-FCF4-7842-EAE3AC760A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DBB6F40-26BE-C7D3-C990-7E38926C070D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453224-2E53-6DAA-A142-ACC12D6F8BA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4244B06-CD1E-E876-46FC-C124768DE1B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9BAD3A-AA93-9A33-6E3F-6EB3B7684EE5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9B46C84-3B9D-C0B2-23B1-286D4336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304AC325-7FE8-CB0C-0F46-5CF8D307F163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D3DBC1BD-3595-D87E-5369-762485C92AE4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F317043-8F4B-794A-23C2-A91A496B033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683624-1ADD-4830-7E62-F57DCD9E7AF0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3C846E-7796-6EF5-135E-D8F0327698B1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2403989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7B5BB-3736-906C-2119-254295AF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21494A4-B6FD-1594-CC11-08FC6140C688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دفاتر البحث وقوموا بحل المسألة التالية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E28984-8C20-4BB6-C229-27F0FBBC87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1AFBB2B-534E-6B49-D60F-9AF3C63469AD}"/>
              </a:ext>
            </a:extLst>
          </p:cNvPr>
          <p:cNvSpPr/>
          <p:nvPr/>
        </p:nvSpPr>
        <p:spPr>
          <a:xfrm>
            <a:off x="742950" y="2038350"/>
            <a:ext cx="7091059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قسم الأستاذ تلاميذ قسمه إلى 5 مجموعات متجانسة بنفس العدد من الإناث والذكور، في كل مجموعة 3 إناث و4 ذكور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ما عدد الإناث وما عدد الذكور في القسم؟.</a:t>
            </a:r>
          </a:p>
        </p:txBody>
      </p:sp>
    </p:spTree>
    <p:extLst>
      <p:ext uri="{BB962C8B-B14F-4D97-AF65-F5344CB8AC3E}">
        <p14:creationId xmlns:p14="http://schemas.microsoft.com/office/powerpoint/2010/main" val="31714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2CA9E-B249-7FF2-9A03-03FAF2EC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B1B034-5F4F-5266-DA3B-646AD6BC1C4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672B449-F9D7-BB5C-E903-1D5FB67A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94B141-F176-4743-C23A-0ACCDA4445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3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5B76E-1BE4-BE9E-8DA9-A0EB4BF0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9598A58-345A-2AFE-FD77-B8370816B4A8}"/>
              </a:ext>
            </a:extLst>
          </p:cNvPr>
          <p:cNvSpPr txBox="1"/>
          <p:nvPr/>
        </p:nvSpPr>
        <p:spPr>
          <a:xfrm>
            <a:off x="800100" y="881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ليشرح لنا الخطوات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CD24E4-1984-F695-0A3F-2ED7AB2061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5AAF903-BB68-3C03-2FC8-E98A10D2A82A}"/>
              </a:ext>
            </a:extLst>
          </p:cNvPr>
          <p:cNvSpPr txBox="1"/>
          <p:nvPr/>
        </p:nvSpPr>
        <p:spPr>
          <a:xfrm>
            <a:off x="3250410" y="3996065"/>
            <a:ext cx="4336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عدد الإناث في القسم هو 15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13409E6-C21E-48FC-C6D3-11D1D65981A4}"/>
              </a:ext>
            </a:extLst>
          </p:cNvPr>
          <p:cNvSpPr/>
          <p:nvPr/>
        </p:nvSpPr>
        <p:spPr>
          <a:xfrm>
            <a:off x="742950" y="2038350"/>
            <a:ext cx="7091059" cy="12382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قسم الأستاذ تلاميذ قسمه إلى 5 مجموعات متجانسة بنفس العدد من الإناث والذكور، في كل مجموعة 3 إناث و4 ذكور</a:t>
            </a:r>
          </a:p>
          <a:p>
            <a:pPr indent="171450" algn="r" rtl="1"/>
            <a:r>
              <a:rPr lang="ar-MA" sz="2400" dirty="0">
                <a:solidFill>
                  <a:schemeClr val="tx1"/>
                </a:solidFill>
              </a:rPr>
              <a:t>ما عدد الإناث وما عدد الذكور في القسم؟.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918931-0714-4091-0022-AC3C8D802E5D}"/>
              </a:ext>
            </a:extLst>
          </p:cNvPr>
          <p:cNvSpPr txBox="1"/>
          <p:nvPr/>
        </p:nvSpPr>
        <p:spPr>
          <a:xfrm>
            <a:off x="3250410" y="4457730"/>
            <a:ext cx="4336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عدد الذكور في القسم هو 20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9E2A94-3850-C199-38FD-09C9A83616D7}"/>
              </a:ext>
            </a:extLst>
          </p:cNvPr>
          <p:cNvSpPr txBox="1"/>
          <p:nvPr/>
        </p:nvSpPr>
        <p:spPr>
          <a:xfrm>
            <a:off x="1955010" y="3996095"/>
            <a:ext cx="1950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5 × 3 = 15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775D31-DB4A-E835-0833-DEB420B77449}"/>
              </a:ext>
            </a:extLst>
          </p:cNvPr>
          <p:cNvSpPr txBox="1"/>
          <p:nvPr/>
        </p:nvSpPr>
        <p:spPr>
          <a:xfrm>
            <a:off x="1955010" y="4457700"/>
            <a:ext cx="1950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5 × 4 = 20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C583AFA-AD06-57D9-7CBA-25D7DC71E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526" y="2039304"/>
            <a:ext cx="2566955" cy="359853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النشاط 4 صفحة 84.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3734629" y="4379055"/>
            <a:ext cx="2360852" cy="10882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A887AD5-5EE9-92F1-8436-D7DBA2881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238" y="2755046"/>
            <a:ext cx="4810796" cy="21434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59F76F-BA43-345A-E2D2-5E4451F034BF}"/>
              </a:ext>
            </a:extLst>
          </p:cNvPr>
          <p:cNvSpPr/>
          <p:nvPr/>
        </p:nvSpPr>
        <p:spPr>
          <a:xfrm>
            <a:off x="3220636" y="3072388"/>
            <a:ext cx="2246714" cy="182608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186C53A-D503-E027-ACC9-2D5D493C2C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87" b="1"/>
          <a:stretch>
            <a:fillRect/>
          </a:stretch>
        </p:blipFill>
        <p:spPr>
          <a:xfrm>
            <a:off x="616813" y="2272473"/>
            <a:ext cx="5010263" cy="27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texte, Police, écriture manuscrite, nombre&#10;&#10;Le contenu généré par l’IA peut être incorrect.">
            <a:extLst>
              <a:ext uri="{FF2B5EF4-FFF2-40B4-BE49-F238E27FC236}">
                <a16:creationId xmlns:a16="http://schemas.microsoft.com/office/drawing/2014/main" id="{907F1916-93BA-60E1-6826-0978DE245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00" y="2266890"/>
            <a:ext cx="7408877" cy="33009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B8729F-611C-D0E9-11BF-3BB38EAD304B}"/>
              </a:ext>
            </a:extLst>
          </p:cNvPr>
          <p:cNvSpPr txBox="1"/>
          <p:nvPr/>
        </p:nvSpPr>
        <p:spPr>
          <a:xfrm>
            <a:off x="5214651" y="4421432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24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04F121-5D80-B398-C58A-D904B8FA8720}"/>
              </a:ext>
            </a:extLst>
          </p:cNvPr>
          <p:cNvSpPr txBox="1"/>
          <p:nvPr/>
        </p:nvSpPr>
        <p:spPr>
          <a:xfrm>
            <a:off x="5173343" y="4796529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16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9513" y="1845462"/>
            <a:ext cx="3116324" cy="436433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85 وأنجزوا النشاط 4.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543908" y="2288973"/>
            <a:ext cx="2807845" cy="12733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8EDD2BE-8573-78C5-235A-D0FFAE2BB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299" y="1856491"/>
            <a:ext cx="7091402" cy="4231115"/>
          </a:xfrm>
          <a:prstGeom prst="rect">
            <a:avLst/>
          </a:prstGeom>
        </p:spPr>
      </p:pic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378EDA-753D-00EE-CAD8-EB96046BFF3E}"/>
              </a:ext>
            </a:extLst>
          </p:cNvPr>
          <p:cNvSpPr txBox="1"/>
          <p:nvPr/>
        </p:nvSpPr>
        <p:spPr>
          <a:xfrm>
            <a:off x="3236685" y="4702586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21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B1AC02-59C6-F007-008A-70BAAC798539}"/>
              </a:ext>
            </a:extLst>
          </p:cNvPr>
          <p:cNvSpPr txBox="1"/>
          <p:nvPr/>
        </p:nvSpPr>
        <p:spPr>
          <a:xfrm>
            <a:off x="3236684" y="4998849"/>
            <a:ext cx="1565121" cy="39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28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7E19013-9CE8-6259-811B-82E445144C9B}"/>
              </a:ext>
            </a:extLst>
          </p:cNvPr>
          <p:cNvGrpSpPr/>
          <p:nvPr/>
        </p:nvGrpSpPr>
        <p:grpSpPr>
          <a:xfrm>
            <a:off x="1778461" y="2099315"/>
            <a:ext cx="5034330" cy="3658620"/>
            <a:chOff x="1568911" y="2632715"/>
            <a:chExt cx="5034330" cy="365862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22545E1-F217-418E-9C80-AFBF3D6F6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32715"/>
              <a:ext cx="2612193" cy="365862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41500E1-CA19-9BAC-533D-D993EF4F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8911" y="2653230"/>
              <a:ext cx="2569293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وتوظيف التناسبية لحل مسألة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92322" y="2239767"/>
            <a:ext cx="4953946" cy="2819009"/>
            <a:chOff x="2415604" y="2221113"/>
            <a:chExt cx="4566109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15604" y="371084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79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5440CE2C-38C2-1951-0D60-507EF8B8D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36" y="1471681"/>
            <a:ext cx="6577968" cy="528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15409</TotalTime>
  <Words>1345</Words>
  <Application>Microsoft Office PowerPoint</Application>
  <PresentationFormat>Affichage à l'écran (4:3)</PresentationFormat>
  <Paragraphs>399</Paragraphs>
  <Slides>54</Slides>
  <Notes>14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54</vt:i4>
      </vt:variant>
    </vt:vector>
  </HeadingPairs>
  <TitlesOfParts>
    <vt:vector size="65" baseType="lpstr">
      <vt:lpstr>Aptos Display</vt:lpstr>
      <vt:lpstr>Calibri</vt:lpstr>
      <vt:lpstr>Effra CC Arbc</vt:lpstr>
      <vt:lpstr>Dosis</vt:lpstr>
      <vt:lpstr>Aptos</vt:lpstr>
      <vt:lpstr>Arial</vt:lpstr>
      <vt:lpstr>DengXian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248</cp:revision>
  <cp:lastPrinted>2025-08-13T10:11:39Z</cp:lastPrinted>
  <dcterms:created xsi:type="dcterms:W3CDTF">2025-08-01T12:31:49Z</dcterms:created>
  <dcterms:modified xsi:type="dcterms:W3CDTF">2025-12-27T16:04:36Z</dcterms:modified>
</cp:coreProperties>
</file>