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9" r:id="rId4"/>
  </p:sldMasterIdLst>
  <p:notesMasterIdLst>
    <p:notesMasterId r:id="rId52"/>
  </p:notesMasterIdLst>
  <p:handoutMasterIdLst>
    <p:handoutMasterId r:id="rId53"/>
  </p:handoutMasterIdLst>
  <p:sldIdLst>
    <p:sldId id="779" r:id="rId5"/>
    <p:sldId id="955" r:id="rId6"/>
    <p:sldId id="738" r:id="rId7"/>
    <p:sldId id="780" r:id="rId8"/>
    <p:sldId id="842" r:id="rId9"/>
    <p:sldId id="834" r:id="rId10"/>
    <p:sldId id="746" r:id="rId11"/>
    <p:sldId id="1035" r:id="rId12"/>
    <p:sldId id="926" r:id="rId13"/>
    <p:sldId id="931" r:id="rId14"/>
    <p:sldId id="766" r:id="rId15"/>
    <p:sldId id="768" r:id="rId16"/>
    <p:sldId id="792" r:id="rId17"/>
    <p:sldId id="837" r:id="rId18"/>
    <p:sldId id="993" r:id="rId19"/>
    <p:sldId id="994" r:id="rId20"/>
    <p:sldId id="995" r:id="rId21"/>
    <p:sldId id="996" r:id="rId22"/>
    <p:sldId id="997" r:id="rId23"/>
    <p:sldId id="998" r:id="rId24"/>
    <p:sldId id="1014" r:id="rId25"/>
    <p:sldId id="1006" r:id="rId26"/>
    <p:sldId id="1007" r:id="rId27"/>
    <p:sldId id="1008" r:id="rId28"/>
    <p:sldId id="1009" r:id="rId29"/>
    <p:sldId id="1036" r:id="rId30"/>
    <p:sldId id="1037" r:id="rId31"/>
    <p:sldId id="1038" r:id="rId32"/>
    <p:sldId id="1039" r:id="rId33"/>
    <p:sldId id="1042" r:id="rId34"/>
    <p:sldId id="1040" r:id="rId35"/>
    <p:sldId id="1041" r:id="rId36"/>
    <p:sldId id="1010" r:id="rId37"/>
    <p:sldId id="1011" r:id="rId38"/>
    <p:sldId id="1012" r:id="rId39"/>
    <p:sldId id="1013" r:id="rId40"/>
    <p:sldId id="914" r:id="rId41"/>
    <p:sldId id="848" r:id="rId42"/>
    <p:sldId id="922" r:id="rId43"/>
    <p:sldId id="924" r:id="rId44"/>
    <p:sldId id="849" r:id="rId45"/>
    <p:sldId id="978" r:id="rId46"/>
    <p:sldId id="644" r:id="rId47"/>
    <p:sldId id="672" r:id="rId48"/>
    <p:sldId id="809" r:id="rId49"/>
    <p:sldId id="956" r:id="rId50"/>
    <p:sldId id="789" r:id="rId51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4"/>
      <p:bold r:id="rId55"/>
    </p:embeddedFont>
    <p:embeddedFont>
      <p:font typeface="Dosis" pitchFamily="2" charset="0"/>
      <p:regular r:id="rId56"/>
      <p:bold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BFBF"/>
    <a:srgbClr val="FFC000"/>
    <a:srgbClr val="104862"/>
    <a:srgbClr val="B2B3AE"/>
    <a:srgbClr val="106585"/>
    <a:srgbClr val="FC8D00"/>
    <a:srgbClr val="17AB98"/>
    <a:srgbClr val="EF7F1C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364" autoAdjust="0"/>
  </p:normalViewPr>
  <p:slideViewPr>
    <p:cSldViewPr snapToGrid="0">
      <p:cViewPr varScale="1">
        <p:scale>
          <a:sx n="71" d="100"/>
          <a:sy n="71" d="100"/>
        </p:scale>
        <p:origin x="108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DE430-E3B0-0B1B-17D0-958AF9014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2FD3C2-FE78-A36C-3049-0D31CC58A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B00B24-83EF-337F-FCDC-04BB1BCCA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3CBD05-9095-70AD-D9C8-580288FA2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5485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8AB7-B43A-6EF5-F2B0-107A81D8F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AEFC2E-5BB2-B97B-7756-3BAD96EAF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AAA9BD-C6D5-3155-F310-113B43C6D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A3E418-4AF4-B684-675F-FB20977BB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1060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91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52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039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C6D7-FC51-098C-29E1-48556D7FA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7B520CE-8106-03E6-F83B-ADDB12506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3FDD54-7F06-A2CB-C0A4-B1E5DE640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D7B1D8-43F4-D12A-74A9-B4F59E96F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0236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3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gif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 صفحة 11.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9828D8-D31F-7525-2AA5-39E4D192E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29" y="1730919"/>
            <a:ext cx="3162741" cy="443909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4369684-0A8F-2F9C-45EF-14A2A5D6ADCF}"/>
              </a:ext>
            </a:extLst>
          </p:cNvPr>
          <p:cNvSpPr/>
          <p:nvPr/>
        </p:nvSpPr>
        <p:spPr>
          <a:xfrm>
            <a:off x="3076464" y="2775203"/>
            <a:ext cx="2991070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الحساب الذهني 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330D43-5580-B695-1196-06A4FD8FB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619" y="3185903"/>
            <a:ext cx="7561712" cy="8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24C2BB-6F62-F5EB-1DE6-ECF26E5D9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619" y="3185903"/>
            <a:ext cx="7561712" cy="8387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6EEDB7F-0D07-1438-223C-8082A64A1387}"/>
              </a:ext>
            </a:extLst>
          </p:cNvPr>
          <p:cNvSpPr txBox="1"/>
          <p:nvPr/>
        </p:nvSpPr>
        <p:spPr>
          <a:xfrm>
            <a:off x="3428171" y="3296248"/>
            <a:ext cx="1040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7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D85B83-B07F-FBD4-A3FD-A47E695F5EA4}"/>
              </a:ext>
            </a:extLst>
          </p:cNvPr>
          <p:cNvSpPr txBox="1"/>
          <p:nvPr/>
        </p:nvSpPr>
        <p:spPr>
          <a:xfrm>
            <a:off x="4939585" y="3290379"/>
            <a:ext cx="39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6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0DA667-7544-23BC-A0B8-075F0371996F}"/>
              </a:ext>
            </a:extLst>
          </p:cNvPr>
          <p:cNvSpPr txBox="1"/>
          <p:nvPr/>
        </p:nvSpPr>
        <p:spPr>
          <a:xfrm>
            <a:off x="3428171" y="3628933"/>
            <a:ext cx="1040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39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4F21937-6D48-38E9-AC0B-CCA40139571C}"/>
              </a:ext>
            </a:extLst>
          </p:cNvPr>
          <p:cNvSpPr txBox="1"/>
          <p:nvPr/>
        </p:nvSpPr>
        <p:spPr>
          <a:xfrm>
            <a:off x="4939585" y="3686083"/>
            <a:ext cx="71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57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4482C0-52A7-1780-3E61-93FDB08B86E1}"/>
              </a:ext>
            </a:extLst>
          </p:cNvPr>
          <p:cNvSpPr txBox="1"/>
          <p:nvPr/>
        </p:nvSpPr>
        <p:spPr>
          <a:xfrm>
            <a:off x="6440479" y="3290379"/>
            <a:ext cx="39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3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86807F0-0C2B-31FA-C276-093D5B6634A6}"/>
              </a:ext>
            </a:extLst>
          </p:cNvPr>
          <p:cNvSpPr txBox="1"/>
          <p:nvPr/>
        </p:nvSpPr>
        <p:spPr>
          <a:xfrm>
            <a:off x="6440479" y="3686083"/>
            <a:ext cx="71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36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17A8FD4-F5C4-657B-699E-FED43F7E2449}"/>
              </a:ext>
            </a:extLst>
          </p:cNvPr>
          <p:cNvSpPr txBox="1"/>
          <p:nvPr/>
        </p:nvSpPr>
        <p:spPr>
          <a:xfrm>
            <a:off x="7931619" y="3252279"/>
            <a:ext cx="39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5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0C8B5F-D584-FBD7-CEE7-E2B7A580A9D4}"/>
              </a:ext>
            </a:extLst>
          </p:cNvPr>
          <p:cNvSpPr txBox="1"/>
          <p:nvPr/>
        </p:nvSpPr>
        <p:spPr>
          <a:xfrm>
            <a:off x="7931619" y="3647983"/>
            <a:ext cx="71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24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15982EA-31E0-0956-5432-9B03ECD79F02}"/>
              </a:ext>
            </a:extLst>
          </p:cNvPr>
          <p:cNvSpPr txBox="1"/>
          <p:nvPr/>
        </p:nvSpPr>
        <p:spPr>
          <a:xfrm>
            <a:off x="1959352" y="3686083"/>
            <a:ext cx="71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54</a:t>
            </a:r>
            <a:endParaRPr lang="fr-M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مساحة متوازي أضلاع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FC35-385A-4B30-F178-6858152F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A60824-473F-84D3-BA6C-C6EB7CEAD833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الآن س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Arial" panose="020B0604020202020204" pitchFamily="34" charset="0"/>
              </a:rPr>
              <a:t>نتعرف كيف نحسب مساحة متوازي أضلاع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E0FC2E-8DE4-2AFD-9F6E-FD78644A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FC55B6-5550-6F3E-0B89-7612287EED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E977B8-9925-2ACB-450A-13A63210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6AFE57-D808-FAE0-73C1-199FA9BA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7A94-4E72-A674-C3A6-A7FD7AAD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05434A-60C1-4257-0AB8-4EDD0A7F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2614169-A5F2-0C61-22A4-6B3EA38919C8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062145-28AC-B60A-3F70-8F66E37CFF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P2S4L1">
            <a:hlinkClick r:id="" action="ppaction://media"/>
            <a:extLst>
              <a:ext uri="{FF2B5EF4-FFF2-40B4-BE49-F238E27FC236}">
                <a16:creationId xmlns:a16="http://schemas.microsoft.com/office/drawing/2014/main" id="{D1E3C21B-9C67-7BB2-DD55-DABE31297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353" y="1965511"/>
            <a:ext cx="7530978" cy="42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74C7-CE14-100F-D834-A6D2FBA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B774B-17A7-926B-DD53-D973791E2B15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5AA959-CB5B-D80D-9351-36892AC9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53F254-D0A4-D7F7-03F9-5B7D841E5FA0}"/>
              </a:ext>
            </a:extLst>
          </p:cNvPr>
          <p:cNvSpPr txBox="1"/>
          <p:nvPr/>
        </p:nvSpPr>
        <p:spPr>
          <a:xfrm>
            <a:off x="1043971" y="1833973"/>
            <a:ext cx="67504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1">
              <a:defRPr/>
            </a:pPr>
            <a:r>
              <a:rPr lang="ar-MA" sz="3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لِحِسابِ مِساحَةِ مُتَوازي أَضْلاعٍ، أُوَظِّفُ الْقاعِدَةَ:</a:t>
            </a:r>
            <a:endParaRPr lang="ar-SA" sz="34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8" name="Image 7" descr="Une image contenant texte, capture d’écran, Rectangl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97D7B9F-3970-5AF3-E2EA-AFE99C524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876" y="2707341"/>
            <a:ext cx="5779901" cy="32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09027-18D2-9241-8BA4-2B698BBC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16067C-98DD-E137-87B9-3C90FF02A20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D7707E-1C45-C71E-2626-A3A27A9D63C4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435AB1D-C0F4-41AC-1A7C-766046F8E0BC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FBC4470-A701-DCF3-6161-73A8394EA45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BF03E1-1E7D-067A-3348-537B9F138957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04A9EAF-E28C-F5B5-FD8E-4D28E9F2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D24316F-1BBF-9BAE-EB93-C4E2223589C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AD581B-5FCC-2958-4B79-43BA6D0CDB6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8F2F6EC-D5A6-BB71-E317-5A61173F1F4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00DE569-317B-1EA6-82BE-74FCFE669151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5E1AD22-3CD2-983D-9385-21A8B843ADD9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80271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89BBA-C765-2F70-0CFB-0DE7BD2E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56A6373-0A4E-0740-1B0E-4264AC087D4F}"/>
              </a:ext>
            </a:extLst>
          </p:cNvPr>
          <p:cNvSpPr txBox="1"/>
          <p:nvPr/>
        </p:nvSpPr>
        <p:spPr>
          <a:xfrm>
            <a:off x="590551" y="879779"/>
            <a:ext cx="688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الألواح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6F2E773-58BD-CA6E-AD00-2DD080722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24AFA1-BF06-7AE0-DAB1-9C7616F32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F036E-C3A6-3FB7-4DA8-0F69083C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D337AAA-AF07-7DC5-A21B-A1B12E43625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131E8F-A6B0-9361-B9E9-9A0DC9B2CB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4B50B56-E712-8C3A-42DA-215AF76B823B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10BF481-6BC5-DDFB-8CBC-311691D38922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25A9DF7-01EA-3B81-E1BA-78CFE062025E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DD9DB826-75E5-1DE0-33B5-15EC74320A8B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5" name="Image 4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52A352D7-2CC0-82E3-5899-A2E996A05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8054">
            <a:off x="2958493" y="3171751"/>
            <a:ext cx="3848831" cy="17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DE705-144A-B45A-C5B2-D6E12B5C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0116416-E87B-9AFE-05A5-FD74C989986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قاعدة حساب مساحة متوازي الأضلاع على الألواح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168D26-729C-278A-99B3-C01B3B542A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03FF2A-9592-BD92-5C9F-AB16FC18ED19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51191D60-6D1F-E639-74B9-462EF266CB69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CE2B1F5-9F32-F751-E587-7D2E89EF790A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C9B4C60-229D-BA4D-ADC0-9973148D3B8E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4" name="Image 13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937AAC8D-DC1F-BECB-966C-05DE6606F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8054">
            <a:off x="2958493" y="3171751"/>
            <a:ext cx="3848831" cy="17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77EFA-DF9C-F513-C952-C769D40DD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1457094-9751-F386-1A43-170EE6E1864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F1A43A-1080-E3B5-4FD4-2273315C7E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F32DC4C-265E-DFBD-D091-F7359F7F0EC6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C27F264-F494-BF7D-1AC6-3BE1E542DFFC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0DA75B9-AA6F-33B2-654D-ACF37096B46E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811E661-35AF-38E9-CC11-AAE9F63BD3B1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0" name="Image 9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4C7FAA35-9FB6-2837-D8DE-55AE6206F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8054">
            <a:off x="2958493" y="3171751"/>
            <a:ext cx="3848831" cy="17863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4835709-E2DB-3CAF-3484-E9096AC951EC}"/>
              </a:ext>
            </a:extLst>
          </p:cNvPr>
          <p:cNvSpPr txBox="1"/>
          <p:nvPr/>
        </p:nvSpPr>
        <p:spPr>
          <a:xfrm>
            <a:off x="3711333" y="5634101"/>
            <a:ext cx="2343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</a:rPr>
              <a:t>A = b × h</a:t>
            </a:r>
          </a:p>
        </p:txBody>
      </p:sp>
    </p:spTree>
    <p:extLst>
      <p:ext uri="{BB962C8B-B14F-4D97-AF65-F5344CB8AC3E}">
        <p14:creationId xmlns:p14="http://schemas.microsoft.com/office/powerpoint/2010/main" val="29984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CBA6-0173-D3A9-D2E6-57C10333B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B0B29D4-096F-D262-524E-9F402DD3359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قياس طول ارتفاع متوازي الأضلاع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03AA7C-ADAE-4C44-1F5B-A4D87D50DB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C481FF1-79E3-D7FC-FF98-8860E90AD046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E250F5A5-1784-C551-C590-4A73CAC7C00A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04B5075-7BA7-10ED-7813-19C6147CCB8E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7E63D7C-C19C-B3EF-9FA4-577957465461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7" name="Image 16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EBDD1767-F389-50D4-37D2-B40C27F0F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8054">
            <a:off x="2958494" y="2852008"/>
            <a:ext cx="3848831" cy="17863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8F54C7B-ED98-A928-FCBD-033C56B45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18" y="4691429"/>
            <a:ext cx="2287231" cy="57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FB62A-0F32-3793-1FF7-BDB65902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5B752B-3664-C8A7-FC5C-A7AD83F9158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D7C8E2-2216-9F84-C959-92E4E1EEB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03A4C8-75D1-92AB-EA9A-4372EB7DA3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3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1A24-6022-FFC8-7BD5-D938D3ED8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A8CF0C3-22D8-FCC9-EA92-2062BCDEF1B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26F5EBF-CB30-E8C9-611A-35EE45F9B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BC79F24-1C84-E698-D8FB-1581171AD226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825ECD2-77C7-49E5-71D8-867763461169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35F8A06-852B-818A-BDA6-77BE5D7E31A0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5841C22F-DE0F-B37F-9B3A-ACA1604EAB87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4" name="Image 13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02EFDE49-89CF-306F-5FF8-DA5391A1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8054">
            <a:off x="2958494" y="2852008"/>
            <a:ext cx="3848831" cy="17863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4BAF78B-D610-24DF-D395-E53F00C22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118" y="4718161"/>
            <a:ext cx="2287231" cy="5184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A7E3767-CC10-32ED-2B09-BDF6E64CC361}"/>
              </a:ext>
            </a:extLst>
          </p:cNvPr>
          <p:cNvSpPr txBox="1"/>
          <p:nvPr/>
        </p:nvSpPr>
        <p:spPr>
          <a:xfrm>
            <a:off x="1908208" y="4655126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6411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8045E-5944-3A1D-150F-D885E26DC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4D62E90-E71A-47CB-39AA-8244839C694F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قياس طول قاعدة متوازي الأضلاع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301BB9-836A-2CAF-1529-4CBDDD16F0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ECF23AD-72C8-D454-5236-1C04E84AE4FB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2D5A0143-9A91-F27B-7D85-2B4FCC258782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7F14F49-310A-AA5E-E630-6B7FB0062685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48E5D4CE-DEC3-E4AA-B55A-7986664F9E56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8" name="Image 17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A6792CAE-A885-FB2A-50C7-F21F683B0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8054">
            <a:off x="2958494" y="2852008"/>
            <a:ext cx="3848831" cy="1786377"/>
          </a:xfrm>
          <a:prstGeom prst="rect">
            <a:avLst/>
          </a:prstGeom>
        </p:spPr>
      </p:pic>
      <p:pic>
        <p:nvPicPr>
          <p:cNvPr id="21" name="Image 20" descr="Une image contenant ligne, Tracé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95B9AF3-2323-7CB8-9DBA-E0084568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30" y="4548147"/>
            <a:ext cx="2219419" cy="9534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290148-33C1-318F-E91E-BF9DDF73FA58}"/>
              </a:ext>
            </a:extLst>
          </p:cNvPr>
          <p:cNvSpPr txBox="1"/>
          <p:nvPr/>
        </p:nvSpPr>
        <p:spPr>
          <a:xfrm>
            <a:off x="1908208" y="4472813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37272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F427C-0322-26FF-F38A-37CA902C5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27AD3BA-72B5-403E-FBA6-CA93604D6ED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A041BE-B3D4-0D61-4B6B-4B47FE076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745EB1-DDBB-DD27-19AA-B8A12F2EF5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5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6F698-BFE7-D317-0E02-E4963DC86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4E925D55-927A-52E3-CB52-6490A836921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BE7367A-2A14-2258-05BB-5E1851394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E44CDBD-5DAB-5208-1555-A68977F484AE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764CF078-3A72-B493-5F7B-038BEA587CB0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CB1FA72-A271-9989-D5C2-65522A39BA9A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6FDBD426-6850-CE3C-9CDA-3B3944A85E49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5" name="Image 24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866CADAD-2F05-4466-2782-A145FAB19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8054">
            <a:off x="2958494" y="2852008"/>
            <a:ext cx="3848831" cy="178637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6CC8D53-BE79-01F2-2268-65141434B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930" y="4584009"/>
            <a:ext cx="2219419" cy="8816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DFDF79-7CA2-0323-14D5-D2C2132F6A0C}"/>
              </a:ext>
            </a:extLst>
          </p:cNvPr>
          <p:cNvSpPr txBox="1"/>
          <p:nvPr/>
        </p:nvSpPr>
        <p:spPr>
          <a:xfrm>
            <a:off x="2062225" y="4436950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1D8866-08C6-E736-0232-A92917EFA543}"/>
              </a:ext>
            </a:extLst>
          </p:cNvPr>
          <p:cNvSpPr txBox="1"/>
          <p:nvPr/>
        </p:nvSpPr>
        <p:spPr>
          <a:xfrm>
            <a:off x="2140917" y="4942476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39518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7CDF-93E9-3AE7-5A74-BB62F3D82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F578B5E-C665-BDB5-6E5B-302155350DF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E9A7B1-1707-1E6E-E3F9-CE97E7C1F7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FD10B01-95E6-08EE-0DAF-FA3D50662551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33404832-1853-33E1-0337-3BEAA4CAB307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65B14480-5AA0-B291-1F0F-8444E3A841F2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D748AF20-13FB-9F9E-3F90-42BA6205B312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8" name="Image 27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0355B0B2-7440-2852-7E5A-F4221C011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8054">
            <a:off x="2958494" y="2852008"/>
            <a:ext cx="3848831" cy="178637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D73FAE9-AEDE-28A3-AE2B-40D51D484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930" y="4584009"/>
            <a:ext cx="2219419" cy="8816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C9BD58-3BC1-8059-4B23-76C0FDA25B9C}"/>
              </a:ext>
            </a:extLst>
          </p:cNvPr>
          <p:cNvSpPr txBox="1"/>
          <p:nvPr/>
        </p:nvSpPr>
        <p:spPr>
          <a:xfrm>
            <a:off x="1908208" y="4456000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2B563A-D090-5554-7FF0-1CBC5AAC8B5F}"/>
              </a:ext>
            </a:extLst>
          </p:cNvPr>
          <p:cNvSpPr txBox="1"/>
          <p:nvPr/>
        </p:nvSpPr>
        <p:spPr>
          <a:xfrm>
            <a:off x="1986900" y="4961526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40846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مساحة شبه المنحرف والمثلث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مساحة المعين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8704" y="247105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13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585963" y="2848036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مساحة متوازي الأضلاع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9C7BC-F618-4CE7-3E1B-455083D78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C49B7C3-5352-C895-A0C8-D234F5B5E031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طبقوا القاعدة واحسبوا المساحة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D9A3DC-799F-25D0-8ECF-3373B2DCD5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8B0F0DA-3DCD-F54E-7BB0-D6EE31F4E93A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42F10FCC-6734-017C-EF9C-F7E1B1B79464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79002530-A56C-74A5-AEDF-70D6C1901947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FA1F5E1C-0834-87B4-5A42-CE565BC79BBF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8" name="Image 27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E28AA37B-9C8D-775D-80F7-EB6180AC5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8054">
            <a:off x="2958494" y="2852008"/>
            <a:ext cx="3848831" cy="1786377"/>
          </a:xfrm>
          <a:prstGeom prst="rect">
            <a:avLst/>
          </a:prstGeom>
        </p:spPr>
      </p:pic>
      <p:pic>
        <p:nvPicPr>
          <p:cNvPr id="31" name="Image 30" descr="Une image contenant ligne, Polic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2405A10F-D850-80BC-6110-E24291730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10" y="4288716"/>
            <a:ext cx="2894814" cy="17007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23F86A7-B38D-09E6-FB61-213AADFAED8E}"/>
              </a:ext>
            </a:extLst>
          </p:cNvPr>
          <p:cNvSpPr txBox="1"/>
          <p:nvPr/>
        </p:nvSpPr>
        <p:spPr>
          <a:xfrm>
            <a:off x="2246380" y="4168209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99E970-F6D1-76DB-E5D0-3CD7132EF508}"/>
              </a:ext>
            </a:extLst>
          </p:cNvPr>
          <p:cNvSpPr txBox="1"/>
          <p:nvPr/>
        </p:nvSpPr>
        <p:spPr>
          <a:xfrm>
            <a:off x="2325072" y="4673735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32185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15DA5-296C-F28C-6460-14CB163D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B2F89A0-1A36-7410-34F9-8CB15349EB9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9393C7-948B-7D27-B83C-2EF7B2C8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1FE0CA3-DF76-BD52-0F44-6BD5F01F91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97D0-BF1B-CF77-5745-A8AFBD4C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44181EF-65DA-C733-9CF9-B5C9349D0B4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AA9DE4A-DAAB-CAD3-884A-F4CC238F8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0C04EEF-811E-FC31-2E95-61D0C75ED91C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7703275-6C22-952A-BF9A-DE4963565897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C6B48D1-CCD2-6F3D-F3F5-6210CA61CE39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2CEA5766-A83F-0D44-AF9E-406ACAC92B41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6" name="Image 5" descr="Une image contenant ligne, texte, conception&#10;&#10;Le contenu généré par l’IA peut être incorrect.">
            <a:extLst>
              <a:ext uri="{FF2B5EF4-FFF2-40B4-BE49-F238E27FC236}">
                <a16:creationId xmlns:a16="http://schemas.microsoft.com/office/drawing/2014/main" id="{3BC0592F-EABF-66A8-B9A3-CE6C177E3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8054">
            <a:off x="2958494" y="2852008"/>
            <a:ext cx="3848831" cy="1786377"/>
          </a:xfrm>
          <a:prstGeom prst="rect">
            <a:avLst/>
          </a:prstGeom>
        </p:spPr>
      </p:pic>
      <p:pic>
        <p:nvPicPr>
          <p:cNvPr id="7" name="Image 6" descr="Une image contenant ligne, Polic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63295FE2-9AFD-04AA-7DD1-A1BBE98A9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10" y="4288716"/>
            <a:ext cx="2894814" cy="170070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4E6B986-65A7-A87A-75CA-46A63D863485}"/>
              </a:ext>
            </a:extLst>
          </p:cNvPr>
          <p:cNvSpPr txBox="1"/>
          <p:nvPr/>
        </p:nvSpPr>
        <p:spPr>
          <a:xfrm>
            <a:off x="1549415" y="5257208"/>
            <a:ext cx="2809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7 × 4 = 28 cm²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195CCC-E654-DA2C-CF39-33D4E01D6A79}"/>
              </a:ext>
            </a:extLst>
          </p:cNvPr>
          <p:cNvSpPr txBox="1"/>
          <p:nvPr/>
        </p:nvSpPr>
        <p:spPr>
          <a:xfrm>
            <a:off x="2246380" y="4168209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4D1E72-B609-2943-D9AB-746A9D2FAF3C}"/>
              </a:ext>
            </a:extLst>
          </p:cNvPr>
          <p:cNvSpPr txBox="1"/>
          <p:nvPr/>
        </p:nvSpPr>
        <p:spPr>
          <a:xfrm>
            <a:off x="2325072" y="4673735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12865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A657-3EF5-4D52-304C-EEB91696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F8B53F-9253-FCF4-7842-EAE3AC760A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DBB6F40-26BE-C7D3-C990-7E38926C070D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453224-2E53-6DAA-A142-ACC12D6F8BA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4244B06-CD1E-E876-46FC-C124768DE1B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9BAD3A-AA93-9A33-6E3F-6EB3B7684EE5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9B46C84-3B9D-C0B2-23B1-286D4336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304AC325-7FE8-CB0C-0F46-5CF8D307F163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D3DBC1BD-3595-D87E-5369-762485C92AE4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F317043-8F4B-794A-23C2-A91A496B033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683624-1ADD-4830-7E62-F57DCD9E7AF0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3C846E-7796-6EF5-135E-D8F0327698B1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2403989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7B5BB-3736-906C-2119-254295AF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21494A4-B6FD-1594-CC11-08FC6140C688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الألواح احسبوا مساحة متوازي الأضلاع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E28984-8C20-4BB6-C229-27F0FBBC87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2326685-F2BB-B78C-CD04-617493854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2966903"/>
            <a:ext cx="3090961" cy="17840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2950DC-1A95-38AC-1FDC-8C0949031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9424" y="1626691"/>
            <a:ext cx="2417835" cy="44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2CA9E-B249-7FF2-9A03-03FAF2EC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B1B034-5F4F-5266-DA3B-646AD6BC1C4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672B449-F9D7-BB5C-E903-1D5FB67A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94B141-F176-4743-C23A-0ACCDA4445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3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5B76E-1BE4-BE9E-8DA9-A0EB4BF0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9598A58-345A-2AFE-FD77-B8370816B4A8}"/>
              </a:ext>
            </a:extLst>
          </p:cNvPr>
          <p:cNvSpPr txBox="1"/>
          <p:nvPr/>
        </p:nvSpPr>
        <p:spPr>
          <a:xfrm>
            <a:off x="800100" y="881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CD24E4-1984-F695-0A3F-2ED7AB2061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F921C8-DA80-FFCB-5A59-1EF69892D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9424" y="1626691"/>
            <a:ext cx="2417835" cy="4464468"/>
          </a:xfrm>
          <a:prstGeom prst="rect">
            <a:avLst/>
          </a:prstGeom>
        </p:spPr>
      </p:pic>
      <p:pic>
        <p:nvPicPr>
          <p:cNvPr id="8" name="Image 7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B6319A0-FC04-C10E-4792-10592F6CA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966903"/>
            <a:ext cx="3090961" cy="178404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36EF3B4-4375-77CF-E5F4-927A68366393}"/>
              </a:ext>
            </a:extLst>
          </p:cNvPr>
          <p:cNvSpPr txBox="1"/>
          <p:nvPr/>
        </p:nvSpPr>
        <p:spPr>
          <a:xfrm>
            <a:off x="1326677" y="4076108"/>
            <a:ext cx="2809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15 × 6 = 90 </a:t>
            </a:r>
            <a:r>
              <a:rPr lang="fr-MA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m²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97DC44-A16C-B90F-D445-38A3F0EC8F1F}"/>
              </a:ext>
            </a:extLst>
          </p:cNvPr>
          <p:cNvSpPr txBox="1"/>
          <p:nvPr/>
        </p:nvSpPr>
        <p:spPr>
          <a:xfrm>
            <a:off x="1379866" y="2905780"/>
            <a:ext cx="487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6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775D50-DB25-6A79-1722-C7E20CDF325B}"/>
              </a:ext>
            </a:extLst>
          </p:cNvPr>
          <p:cNvSpPr txBox="1"/>
          <p:nvPr/>
        </p:nvSpPr>
        <p:spPr>
          <a:xfrm>
            <a:off x="1379866" y="3490123"/>
            <a:ext cx="810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15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2D9FE37-8110-C3B2-97A1-07C6D62B74AB}"/>
              </a:ext>
            </a:extLst>
          </p:cNvPr>
          <p:cNvSpPr txBox="1"/>
          <p:nvPr/>
        </p:nvSpPr>
        <p:spPr>
          <a:xfrm>
            <a:off x="1866900" y="2944368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BDFCE1-1298-ACD0-FA7A-84A26AA9ED5C}"/>
              </a:ext>
            </a:extLst>
          </p:cNvPr>
          <p:cNvSpPr txBox="1"/>
          <p:nvPr/>
        </p:nvSpPr>
        <p:spPr>
          <a:xfrm>
            <a:off x="1945592" y="3449894"/>
            <a:ext cx="1032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6571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C583AFA-AD06-57D9-7CBA-25D7DC71E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526" y="2061449"/>
            <a:ext cx="2566955" cy="355424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النشاط 2 صفحة 94.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3734629" y="4379055"/>
            <a:ext cx="2360852" cy="10882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A887AD5-5EE9-92F1-8436-D7DBA2881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095" y="2755046"/>
            <a:ext cx="5182270" cy="27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مساحة متوازي الأضلاع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79566" y="2653230"/>
            <a:ext cx="5023675" cy="3617540"/>
            <a:chOff x="1579566" y="2653230"/>
            <a:chExt cx="5023675" cy="36175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53279"/>
              <a:ext cx="2612193" cy="361749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9566" y="2653230"/>
              <a:ext cx="2547982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3" name="Image 2" descr="Une image contenant texte, capture d’écran, Rectangl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6DC54D15-F88C-AE77-2C25-3E4FB4B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049" y="2070846"/>
            <a:ext cx="5779901" cy="32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65F059-2290-A719-8EE7-CD7933C3F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29" y="2000250"/>
            <a:ext cx="7934362" cy="42678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00C416-A720-2C3F-8CF1-E9600C384958}"/>
              </a:ext>
            </a:extLst>
          </p:cNvPr>
          <p:cNvSpPr txBox="1"/>
          <p:nvPr/>
        </p:nvSpPr>
        <p:spPr>
          <a:xfrm>
            <a:off x="2103766" y="4321501"/>
            <a:ext cx="487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3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80D913-564B-24E9-E0BB-D3BBB7D84F5C}"/>
              </a:ext>
            </a:extLst>
          </p:cNvPr>
          <p:cNvSpPr txBox="1"/>
          <p:nvPr/>
        </p:nvSpPr>
        <p:spPr>
          <a:xfrm>
            <a:off x="2103766" y="4686071"/>
            <a:ext cx="810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8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18C819-B68A-DE28-7E76-62215A64265B}"/>
              </a:ext>
            </a:extLst>
          </p:cNvPr>
          <p:cNvSpPr txBox="1"/>
          <p:nvPr/>
        </p:nvSpPr>
        <p:spPr>
          <a:xfrm>
            <a:off x="6066168" y="4424461"/>
            <a:ext cx="487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5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92F727-A6E6-E5ED-D95D-73F2EB0A06B3}"/>
              </a:ext>
            </a:extLst>
          </p:cNvPr>
          <p:cNvSpPr txBox="1"/>
          <p:nvPr/>
        </p:nvSpPr>
        <p:spPr>
          <a:xfrm>
            <a:off x="6066168" y="4789031"/>
            <a:ext cx="810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18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7E9ADA-2858-D977-2BBB-30E367C490EC}"/>
              </a:ext>
            </a:extLst>
          </p:cNvPr>
          <p:cNvSpPr txBox="1"/>
          <p:nvPr/>
        </p:nvSpPr>
        <p:spPr>
          <a:xfrm>
            <a:off x="2077072" y="5033173"/>
            <a:ext cx="1504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24 cm²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28114B-D2CA-1DB0-D21A-E340BDD17B8E}"/>
              </a:ext>
            </a:extLst>
          </p:cNvPr>
          <p:cNvSpPr txBox="1"/>
          <p:nvPr/>
        </p:nvSpPr>
        <p:spPr>
          <a:xfrm>
            <a:off x="6174452" y="5115501"/>
            <a:ext cx="1883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90 cm²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282" y="1845462"/>
            <a:ext cx="3086786" cy="436433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95 وأنجزوا النشاط 3.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543908" y="2288973"/>
            <a:ext cx="2807845" cy="12733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diagramm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49959D0-5126-9EFE-7ECF-16418CDE4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01" y="2261995"/>
            <a:ext cx="7948607" cy="34911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A65459-D4EA-7C83-A105-33E503A37231}"/>
              </a:ext>
            </a:extLst>
          </p:cNvPr>
          <p:cNvSpPr txBox="1"/>
          <p:nvPr/>
        </p:nvSpPr>
        <p:spPr>
          <a:xfrm>
            <a:off x="2103766" y="4321501"/>
            <a:ext cx="487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2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74FFA9-AB6E-3151-665E-CFDD4451B17D}"/>
              </a:ext>
            </a:extLst>
          </p:cNvPr>
          <p:cNvSpPr txBox="1"/>
          <p:nvPr/>
        </p:nvSpPr>
        <p:spPr>
          <a:xfrm>
            <a:off x="2103766" y="4686071"/>
            <a:ext cx="810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3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A9A03C-B071-0CD3-8F61-BBF9CF66BF5A}"/>
              </a:ext>
            </a:extLst>
          </p:cNvPr>
          <p:cNvSpPr txBox="1"/>
          <p:nvPr/>
        </p:nvSpPr>
        <p:spPr>
          <a:xfrm>
            <a:off x="2077072" y="5033173"/>
            <a:ext cx="1504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6 cm²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EAB77D-7E45-8D85-F8C0-0A75E107C0DE}"/>
              </a:ext>
            </a:extLst>
          </p:cNvPr>
          <p:cNvSpPr txBox="1"/>
          <p:nvPr/>
        </p:nvSpPr>
        <p:spPr>
          <a:xfrm>
            <a:off x="6380986" y="4321501"/>
            <a:ext cx="487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3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287CAFE-010E-A316-88AB-5298B459E146}"/>
              </a:ext>
            </a:extLst>
          </p:cNvPr>
          <p:cNvSpPr txBox="1"/>
          <p:nvPr/>
        </p:nvSpPr>
        <p:spPr>
          <a:xfrm>
            <a:off x="6380986" y="4686071"/>
            <a:ext cx="810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6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261DE3-C260-66B5-89E4-8BEDFFFC75E3}"/>
              </a:ext>
            </a:extLst>
          </p:cNvPr>
          <p:cNvSpPr txBox="1"/>
          <p:nvPr/>
        </p:nvSpPr>
        <p:spPr>
          <a:xfrm>
            <a:off x="6354292" y="5033173"/>
            <a:ext cx="1504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</a:rPr>
              <a:t>18 cm²</a:t>
            </a:r>
            <a:endParaRPr lang="fr-MA" sz="2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593B18F-766C-F84D-66E5-36AAD13E8E2D}"/>
              </a:ext>
            </a:extLst>
          </p:cNvPr>
          <p:cNvGrpSpPr/>
          <p:nvPr/>
        </p:nvGrpSpPr>
        <p:grpSpPr>
          <a:xfrm>
            <a:off x="1846266" y="2215080"/>
            <a:ext cx="5023675" cy="3617540"/>
            <a:chOff x="1579566" y="2653230"/>
            <a:chExt cx="5023675" cy="36175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B856CC8-9DEE-A46B-33E6-CBD923C4E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53279"/>
              <a:ext cx="2612193" cy="361749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CBFF86A-1EAE-7862-10CA-AC7838CE5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9566" y="2653230"/>
              <a:ext cx="2547982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مساحة متوازي الأضلاع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92322" y="2239767"/>
            <a:ext cx="4953946" cy="2819009"/>
            <a:chOff x="2415604" y="2221113"/>
            <a:chExt cx="4566109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15604" y="371084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79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7" name="Image 6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859699C5-A5B8-BCFF-B4F2-47740B5D0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16" y="1957175"/>
            <a:ext cx="8175240" cy="403876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D357631-B809-7AD0-8562-67D6A91FE64E}"/>
              </a:ext>
            </a:extLst>
          </p:cNvPr>
          <p:cNvSpPr txBox="1"/>
          <p:nvPr/>
        </p:nvSpPr>
        <p:spPr>
          <a:xfrm>
            <a:off x="4236459" y="4047079"/>
            <a:ext cx="1819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÷ 5 = 15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953D67-973B-CB51-9D94-C0CB637E9399}"/>
              </a:ext>
            </a:extLst>
          </p:cNvPr>
          <p:cNvSpPr txBox="1"/>
          <p:nvPr/>
        </p:nvSpPr>
        <p:spPr>
          <a:xfrm>
            <a:off x="3688069" y="4578658"/>
            <a:ext cx="291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كتلة التفاح في الصندوق الواحد هي 15 كيلوغراما</a:t>
            </a:r>
            <a:endParaRPr lang="fr-MA" sz="2000" dirty="0">
              <a:solidFill>
                <a:srgbClr val="C00000"/>
              </a:solidFill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C85F894-E253-704E-16B4-6EB6A0D31DDF}"/>
              </a:ext>
            </a:extLst>
          </p:cNvPr>
          <p:cNvGrpSpPr/>
          <p:nvPr/>
        </p:nvGrpSpPr>
        <p:grpSpPr>
          <a:xfrm>
            <a:off x="1037814" y="4070975"/>
            <a:ext cx="2499194" cy="764522"/>
            <a:chOff x="351582" y="3901868"/>
            <a:chExt cx="2499194" cy="76452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FCB83A-4416-286D-1A8B-3D4E75F457C0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75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F3EA0D9-9BC5-1704-E82A-FFC6BCDBD195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629877-366E-6E13-F6B2-9BB14DA8EFE0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C9DFCB32-C5EF-61BC-1E5E-BC15CCAD9581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ccolade ouvrante 28">
            <a:extLst>
              <a:ext uri="{FF2B5EF4-FFF2-40B4-BE49-F238E27FC236}">
                <a16:creationId xmlns:a16="http://schemas.microsoft.com/office/drawing/2014/main" id="{8EE462B4-ECBD-D62D-0CDB-458433BDEF73}"/>
              </a:ext>
            </a:extLst>
          </p:cNvPr>
          <p:cNvSpPr/>
          <p:nvPr/>
        </p:nvSpPr>
        <p:spPr>
          <a:xfrm rot="16200000">
            <a:off x="2099646" y="3859092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BBA233-1D9E-727B-1443-B0730D372E15}"/>
              </a:ext>
            </a:extLst>
          </p:cNvPr>
          <p:cNvSpPr/>
          <p:nvPr/>
        </p:nvSpPr>
        <p:spPr>
          <a:xfrm>
            <a:off x="1771653" y="5213092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5  مرات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15440</TotalTime>
  <Words>613</Words>
  <Application>Microsoft Office PowerPoint</Application>
  <PresentationFormat>Affichage à l'écran (4:3)</PresentationFormat>
  <Paragraphs>227</Paragraphs>
  <Slides>47</Slides>
  <Notes>12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47</vt:i4>
      </vt:variant>
    </vt:vector>
  </HeadingPairs>
  <TitlesOfParts>
    <vt:vector size="58" baseType="lpstr">
      <vt:lpstr>Aptos</vt:lpstr>
      <vt:lpstr>Arial</vt:lpstr>
      <vt:lpstr>Effra CC Arbc</vt:lpstr>
      <vt:lpstr>DengXian</vt:lpstr>
      <vt:lpstr>Aptos Display</vt:lpstr>
      <vt:lpstr>Dosis</vt:lpstr>
      <vt:lpstr>Calibri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255</cp:revision>
  <cp:lastPrinted>2025-08-13T10:11:39Z</cp:lastPrinted>
  <dcterms:created xsi:type="dcterms:W3CDTF">2025-08-01T12:31:49Z</dcterms:created>
  <dcterms:modified xsi:type="dcterms:W3CDTF">2026-01-04T19:51:38Z</dcterms:modified>
</cp:coreProperties>
</file>