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2"/>
  </p:notesMasterIdLst>
  <p:handoutMasterIdLst>
    <p:handoutMasterId r:id="rId53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996" r:id="rId22"/>
    <p:sldId id="997" r:id="rId23"/>
    <p:sldId id="998" r:id="rId24"/>
    <p:sldId id="1014" r:id="rId25"/>
    <p:sldId id="1006" r:id="rId26"/>
    <p:sldId id="1007" r:id="rId27"/>
    <p:sldId id="1008" r:id="rId28"/>
    <p:sldId id="1009" r:id="rId29"/>
    <p:sldId id="1036" r:id="rId30"/>
    <p:sldId id="1037" r:id="rId31"/>
    <p:sldId id="1038" r:id="rId32"/>
    <p:sldId id="1039" r:id="rId33"/>
    <p:sldId id="1042" r:id="rId34"/>
    <p:sldId id="1040" r:id="rId35"/>
    <p:sldId id="1041" r:id="rId36"/>
    <p:sldId id="1010" r:id="rId37"/>
    <p:sldId id="1011" r:id="rId38"/>
    <p:sldId id="1012" r:id="rId39"/>
    <p:sldId id="1013" r:id="rId40"/>
    <p:sldId id="914" r:id="rId41"/>
    <p:sldId id="848" r:id="rId42"/>
    <p:sldId id="922" r:id="rId43"/>
    <p:sldId id="924" r:id="rId44"/>
    <p:sldId id="849" r:id="rId45"/>
    <p:sldId id="978" r:id="rId46"/>
    <p:sldId id="644" r:id="rId47"/>
    <p:sldId id="672" r:id="rId48"/>
    <p:sldId id="809" r:id="rId49"/>
    <p:sldId id="956" r:id="rId50"/>
    <p:sldId id="789" r:id="rId51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54"/>
    </p:embeddedFont>
    <p:embeddedFont>
      <p:font typeface="DengXian" panose="02010600030101010101" pitchFamily="2" charset="-122"/>
      <p:regular r:id="rId55"/>
      <p:bold r:id="rId56"/>
    </p:embeddedFont>
    <p:embeddedFont>
      <p:font typeface="Dosis" pitchFamily="2" charset="0"/>
      <p:regular r:id="rId57"/>
      <p:bold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FFC000"/>
    <a:srgbClr val="104862"/>
    <a:srgbClr val="B2B3AE"/>
    <a:srgbClr val="106585"/>
    <a:srgbClr val="FC8D00"/>
    <a:srgbClr val="17AB98"/>
    <a:srgbClr val="EF7F1C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79377" autoAdjust="0"/>
  </p:normalViewPr>
  <p:slideViewPr>
    <p:cSldViewPr snapToGrid="0">
      <p:cViewPr varScale="1">
        <p:scale>
          <a:sx n="59" d="100"/>
          <a:sy n="59" d="100"/>
        </p:scale>
        <p:origin x="14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E430-E3B0-0B1B-17D0-958AF9014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2FD3C2-FE78-A36C-3049-0D31CC58A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B00B24-83EF-337F-FCDC-04BB1BCCA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3CBD05-9095-70AD-D9C8-580288FA2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548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E8AB7-B43A-6EF5-F2B0-107A81D8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AEFC2E-5BB2-B97B-7756-3BAD96EAF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AAA9BD-C6D5-3155-F310-113B43C6D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A3E418-4AF4-B684-675F-FB20977BB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106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03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C6D7-FC51-098C-29E1-48556D7F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B520CE-8106-03E6-F83B-ADDB12506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3FDD54-7F06-A2CB-C0A4-B1E5DE640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D7B1D8-43F4-D12A-74A9-B4F59E96F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236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 صفحة 11.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9828D8-D31F-7525-2AA5-39E4D192E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29" y="1730919"/>
            <a:ext cx="3162741" cy="443909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4369684-0A8F-2F9C-45EF-14A2A5D6ADCF}"/>
              </a:ext>
            </a:extLst>
          </p:cNvPr>
          <p:cNvSpPr/>
          <p:nvPr/>
        </p:nvSpPr>
        <p:spPr>
          <a:xfrm>
            <a:off x="3076464" y="3603424"/>
            <a:ext cx="2991070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330D43-5580-B695-1196-06A4FD8FB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190" y="3197530"/>
            <a:ext cx="7104570" cy="8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24C2BB-6F62-F5EB-1DE6-ECF26E5D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51" y="3185903"/>
            <a:ext cx="7891298" cy="8387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3428171" y="3296248"/>
            <a:ext cx="1040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4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5057931" y="3290379"/>
            <a:ext cx="39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2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3496696" y="3675749"/>
            <a:ext cx="1040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3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5032905" y="3675749"/>
            <a:ext cx="71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7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4482C0-52A7-1780-3E61-93FDB08B86E1}"/>
              </a:ext>
            </a:extLst>
          </p:cNvPr>
          <p:cNvSpPr txBox="1"/>
          <p:nvPr/>
        </p:nvSpPr>
        <p:spPr>
          <a:xfrm>
            <a:off x="6641862" y="3290379"/>
            <a:ext cx="39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3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86807F0-0C2B-31FA-C276-093D5B6634A6}"/>
              </a:ext>
            </a:extLst>
          </p:cNvPr>
          <p:cNvSpPr txBox="1"/>
          <p:nvPr/>
        </p:nvSpPr>
        <p:spPr>
          <a:xfrm>
            <a:off x="6641862" y="3686083"/>
            <a:ext cx="71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6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7A8FD4-F5C4-657B-699E-FED43F7E2449}"/>
              </a:ext>
            </a:extLst>
          </p:cNvPr>
          <p:cNvSpPr txBox="1"/>
          <p:nvPr/>
        </p:nvSpPr>
        <p:spPr>
          <a:xfrm>
            <a:off x="8123234" y="3290379"/>
            <a:ext cx="39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3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0C8B5F-D584-FBD7-CEE7-E2B7A580A9D4}"/>
              </a:ext>
            </a:extLst>
          </p:cNvPr>
          <p:cNvSpPr txBox="1"/>
          <p:nvPr/>
        </p:nvSpPr>
        <p:spPr>
          <a:xfrm>
            <a:off x="8158463" y="3686083"/>
            <a:ext cx="71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4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15982EA-31E0-0956-5432-9B03ECD79F02}"/>
              </a:ext>
            </a:extLst>
          </p:cNvPr>
          <p:cNvSpPr txBox="1"/>
          <p:nvPr/>
        </p:nvSpPr>
        <p:spPr>
          <a:xfrm>
            <a:off x="1932154" y="3647983"/>
            <a:ext cx="71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3</a:t>
            </a:r>
            <a:endParaRPr lang="fr-MA" sz="20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CA8F7C-CAF9-EBA5-14F8-D0AC4A7D55FF}"/>
              </a:ext>
            </a:extLst>
          </p:cNvPr>
          <p:cNvSpPr txBox="1"/>
          <p:nvPr/>
        </p:nvSpPr>
        <p:spPr>
          <a:xfrm>
            <a:off x="1932154" y="3309429"/>
            <a:ext cx="71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FF0000"/>
                </a:solidFill>
              </a:rPr>
              <a:t>2</a:t>
            </a:r>
            <a:endParaRPr lang="fr-M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أحسب مساحة المعين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كيف نحسب مساحة معين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P2S4L3">
            <a:hlinkClick r:id="" action="ppaction://media"/>
            <a:extLst>
              <a:ext uri="{FF2B5EF4-FFF2-40B4-BE49-F238E27FC236}">
                <a16:creationId xmlns:a16="http://schemas.microsoft.com/office/drawing/2014/main" id="{1194D261-4724-3290-C2B0-CE7280A140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06" y="1855176"/>
            <a:ext cx="8081107" cy="45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53F254-D0A4-D7F7-03F9-5B7D841E5FA0}"/>
              </a:ext>
            </a:extLst>
          </p:cNvPr>
          <p:cNvSpPr txBox="1"/>
          <p:nvPr/>
        </p:nvSpPr>
        <p:spPr>
          <a:xfrm>
            <a:off x="869576" y="2175809"/>
            <a:ext cx="67504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>
              <a:defRPr/>
            </a:pPr>
            <a:r>
              <a:rPr lang="ar-MA" sz="3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لِحِسابِ مِساحَةِ مُعَيَّنٍ، أُوَظِّفُ الْقاعِدَةَ:</a:t>
            </a:r>
            <a:endParaRPr lang="ar-SA" sz="34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4CAC21C-3BAE-A59F-06AB-F6564878E812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4CAC21C-3BAE-A59F-06AB-F6564878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3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Une image contenant ligne, triangle&#10;&#10;Le contenu généré par l’IA peut être incorrect.">
            <a:extLst>
              <a:ext uri="{FF2B5EF4-FFF2-40B4-BE49-F238E27FC236}">
                <a16:creationId xmlns:a16="http://schemas.microsoft.com/office/drawing/2014/main" id="{3AE4420A-AD61-5C41-CFE3-8992C3A7E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386" y="2894900"/>
            <a:ext cx="2610214" cy="23434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87F35E-21B0-A713-8208-982943A350BD}"/>
              </a:ext>
            </a:extLst>
          </p:cNvPr>
          <p:cNvSpPr txBox="1"/>
          <p:nvPr/>
        </p:nvSpPr>
        <p:spPr>
          <a:xfrm>
            <a:off x="4380727" y="3288088"/>
            <a:ext cx="57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ECB7E5-A688-06E5-E987-633150FC101C}"/>
              </a:ext>
            </a:extLst>
          </p:cNvPr>
          <p:cNvSpPr txBox="1"/>
          <p:nvPr/>
        </p:nvSpPr>
        <p:spPr>
          <a:xfrm>
            <a:off x="4380726" y="3997749"/>
            <a:ext cx="57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الألواح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24AFA1-BF06-7AE0-DAB1-9C7616F32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B50B56-E712-8C3A-42DA-215AF76B823B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B10BF481-6BC5-DDFB-8CBC-311691D38922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25A9DF7-01EA-3B81-E1BA-78CFE062025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D9DB826-75E5-1DE0-33B5-15EC74320A8B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8FB0D7-2E33-6E32-59C3-4F07BF69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قاعدة حساب مساحة المعين على الألواح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03FF2A-9592-BD92-5C9F-AB16FC18ED19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51191D60-6D1F-E639-74B9-462EF266CB69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CE2B1F5-9F32-F751-E587-7D2E89EF790A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C9B4C60-229D-BA4D-ADC0-9973148D3B8E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E93488-B959-E0C1-96B3-27724E64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F32DC4C-265E-DFBD-D091-F7359F7F0EC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C27F264-F494-BF7D-1AC6-3BE1E542DFFC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0DA75B9-AA6F-33B2-654D-ACF37096B46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811E661-35AF-38E9-CC11-AAE9F63BD3B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CCA2E92-A00E-B955-BB22-0C5F905C4DCF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CCA2E92-A00E-B955-BB22-0C5F905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3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BFCE51-F94F-3787-44F4-4D3CE6B00E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قياس طول القطر الكبير لهذا المعين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C481FF1-79E3-D7FC-FF98-8860E90AD04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250F5A5-1784-C551-C590-4A73CAC7C00A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04B5075-7BA7-10ED-7813-19C6147CCB8E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7E63D7C-C19C-B3EF-9FA4-57795746546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86EE430-97C7-1783-5E29-18E7AFD2029F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86EE430-97C7-1783-5E29-18E7AFD2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4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C39EB0D4-ABE2-F93A-4510-D89888620E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7" name="Image 6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184405D-AD6F-77E0-2DEE-9452B7B28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9473"/>
          <a:stretch>
            <a:fillRect/>
          </a:stretch>
        </p:blipFill>
        <p:spPr>
          <a:xfrm>
            <a:off x="421742" y="4733444"/>
            <a:ext cx="2429214" cy="3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FB62A-0F32-3793-1FF7-BDB65902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5B752B-3664-C8A7-FC5C-A7AD83F9158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D7C8E2-2216-9F84-C959-92E4E1EE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3A4C8-75D1-92AB-EA9A-4372EB7DA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3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A24-6022-FFC8-7BD5-D938D3ED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A8CF0C3-22D8-FCC9-EA92-2062BCDEF1B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26F5EBF-CB30-E8C9-611A-35EE45F9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BC79F24-1C84-E698-D8FB-1581171AD226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825ECD2-77C7-49E5-71D8-867763461169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35F8A06-852B-818A-BDA6-77BE5D7E31A0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5841C22F-DE0F-B37F-9B3A-ACA1604EAB87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19D2C45-F68C-2810-B130-60C03B8D1770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19D2C45-F68C-2810-B130-60C03B8D1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3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B592843-B7AB-6D6B-F07A-BAA2D91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14" name="Image 13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1895AD4-83CF-4322-17E6-70F7E5145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3926"/>
          <a:stretch>
            <a:fillRect/>
          </a:stretch>
        </p:blipFill>
        <p:spPr>
          <a:xfrm>
            <a:off x="421742" y="4733444"/>
            <a:ext cx="2429214" cy="4330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4F88BEA-1192-501F-541D-04A06841ACC0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2641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045E-5944-3A1D-150F-D885E26D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D62E90-E71A-47CB-39AA-8244839C694F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قياس طول القطر الصغير للمعين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301BB9-836A-2CAF-1529-4CBDDD16F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ECF23AD-72C8-D454-5236-1C04E84AE4FB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2D5A0143-9A91-F27B-7D85-2B4FCC258782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7F14F49-310A-AA5E-E630-6B7FB0062685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48E5D4CE-DEC3-E4AA-B55A-7986664F9E56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67EB593-3988-2B0B-6BAD-5B4A5BC41B53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67EB593-3988-2B0B-6BAD-5B4A5BC41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4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6FDE970-53E7-A7E9-C035-1D0707C5BE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9" name="Image 8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7C1A800-29E1-E70C-2112-0ADB4E4620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3132"/>
          <a:stretch>
            <a:fillRect/>
          </a:stretch>
        </p:blipFill>
        <p:spPr>
          <a:xfrm>
            <a:off x="421742" y="4733444"/>
            <a:ext cx="2429214" cy="8026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C8F38F7-0175-A8B1-F937-73DFBF7D697D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37272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F427C-0322-26FF-F38A-37CA902C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27AD3BA-72B5-403E-FBA6-CA93604D6ED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6A041BE-B3D4-0D61-4B6B-4B47FE07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745EB1-DDBB-DD27-19AA-B8A12F2EF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5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6F698-BFE7-D317-0E02-E4963DC86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4E925D55-927A-52E3-CB52-6490A83692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BE7367A-2A14-2258-05BB-5E185139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E44CDBD-5DAB-5208-1555-A68977F484AE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764CF078-3A72-B493-5F7B-038BEA587CB0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CB1FA72-A271-9989-D5C2-65522A39BA9A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Oval 80">
            <a:extLst>
              <a:ext uri="{FF2B5EF4-FFF2-40B4-BE49-F238E27FC236}">
                <a16:creationId xmlns:a16="http://schemas.microsoft.com/office/drawing/2014/main" id="{6FDBD426-6850-CE3C-9CDA-3B3944A85E49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B2B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D90358E-4AF5-0258-60CB-EBCBF05CE8CE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D90358E-4AF5-0258-60CB-EBCBF05CE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3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9CC130BD-27F7-6ED1-4FF4-939E3ADDDF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4" name="Image 3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A4CC692-49D6-7ED4-A715-472547E712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3650"/>
          <a:stretch>
            <a:fillRect/>
          </a:stretch>
        </p:blipFill>
        <p:spPr>
          <a:xfrm>
            <a:off x="421742" y="4733444"/>
            <a:ext cx="2429214" cy="7964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1BEC39-46EF-A2C4-D323-4FB3A7B15F06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526F9B-E3D3-4D2A-85DA-04A410F2304E}"/>
              </a:ext>
            </a:extLst>
          </p:cNvPr>
          <p:cNvSpPr txBox="1"/>
          <p:nvPr/>
        </p:nvSpPr>
        <p:spPr>
          <a:xfrm>
            <a:off x="1371735" y="5068191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39518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D7CDF-93E9-3AE7-5A74-BB62F3D8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F578B5E-C665-BDB5-6E5B-302155350DF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E9A7B1-1707-1E6E-E3F9-CE97E7C1F7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FD10B01-95E6-08EE-0DAF-FA3D50662551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33404832-1853-33E1-0337-3BEAA4CAB307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5B14480-5AA0-B291-1F0F-8444E3A841F2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D748AF20-13FB-9F9E-3F90-42BA6205B312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2A748E-DA32-9DED-0D56-4A322882E159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2A748E-DA32-9DED-0D56-4A322882E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4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927CF314-C2DF-68C2-A04B-4D4B040A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10" name="Image 9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B27B321-7145-ADCE-2D08-DC21F02049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-4636"/>
          <a:stretch>
            <a:fillRect/>
          </a:stretch>
        </p:blipFill>
        <p:spPr>
          <a:xfrm>
            <a:off x="421742" y="4733444"/>
            <a:ext cx="2429214" cy="12559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D25D528-D9B3-8973-133F-8A2AB9D73E90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DC2E12-5866-0B91-76D0-69F9ABF4D327}"/>
              </a:ext>
            </a:extLst>
          </p:cNvPr>
          <p:cNvSpPr txBox="1"/>
          <p:nvPr/>
        </p:nvSpPr>
        <p:spPr>
          <a:xfrm>
            <a:off x="1371735" y="5068191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40846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50008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مساحة شبه المنحرف والمثلث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29126" y="244475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مساحة متوازي الأضلاع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83649" y="3844714"/>
            <a:ext cx="3780000" cy="1123837"/>
            <a:chOff x="648000" y="1949241"/>
            <a:chExt cx="3780000" cy="1123837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44" y="4073173"/>
            <a:ext cx="3938021" cy="940822"/>
          </a:xfrm>
          <a:prstGeom prst="rect">
            <a:avLst/>
          </a:prstGeom>
        </p:spPr>
      </p:pic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725219" y="3839877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642478" y="4216861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مساحة</a:t>
            </a:r>
            <a:r>
              <a:rPr lang="ar-MA" sz="18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المعين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9C7BC-F618-4CE7-3E1B-455083D7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C49B7C3-5352-C895-A0C8-D234F5B5E031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طبقوا القاعدة واحسبوا المساحة</a:t>
            </a:r>
            <a:endParaRPr lang="ar-MA" sz="2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D9A3DC-799F-25D0-8ECF-3373B2DCD5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8B0F0DA-3DCD-F54E-7BB0-D6EE31F4E93A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42F10FCC-6734-017C-EF9C-F7E1B1B79464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9002530-A56C-74A5-AEDF-70D6C1901947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FA1F5E1C-0834-87B4-5A42-CE565BC79BBF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2F7D75E-513E-E740-0A24-496240628690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2F7D75E-513E-E740-0A24-496240628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4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D3CE691A-B98C-CD06-7616-969C4EDAAB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14" name="Image 13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E31F1EF-33AA-86F1-B489-DB9F2E30C2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-4636"/>
          <a:stretch>
            <a:fillRect/>
          </a:stretch>
        </p:blipFill>
        <p:spPr>
          <a:xfrm>
            <a:off x="421742" y="4733444"/>
            <a:ext cx="2429214" cy="12559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D56B173-3163-80DE-1E4D-A153BC3FDF37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5E0112A-E8E5-FEF8-8A6C-A9D8F4C21466}"/>
              </a:ext>
            </a:extLst>
          </p:cNvPr>
          <p:cNvSpPr txBox="1"/>
          <p:nvPr/>
        </p:nvSpPr>
        <p:spPr>
          <a:xfrm>
            <a:off x="1371735" y="5068191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32185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15DA5-296C-F28C-6460-14CB163D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B2F89A0-1A36-7410-34F9-8CB15349EB9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9393C7-948B-7D27-B83C-2EF7B2C84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FE0CA3-DF76-BD52-0F44-6BD5F01F91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97D0-BF1B-CF77-5745-A8AFBD4CB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44181EF-65DA-C733-9CF9-B5C9349D0B4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الخطوة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AA9DE4A-DAAB-CAD3-884A-F4CC238F8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0C04EEF-811E-FC31-2E95-61D0C75ED91C}"/>
              </a:ext>
            </a:extLst>
          </p:cNvPr>
          <p:cNvSpPr/>
          <p:nvPr/>
        </p:nvSpPr>
        <p:spPr>
          <a:xfrm>
            <a:off x="4882910" y="1752495"/>
            <a:ext cx="2484000" cy="423541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7703275-6C22-952A-BF9A-DE4963565897}"/>
              </a:ext>
            </a:extLst>
          </p:cNvPr>
          <p:cNvSpPr>
            <a:spLocks noChangeAspect="1"/>
          </p:cNvSpPr>
          <p:nvPr/>
        </p:nvSpPr>
        <p:spPr>
          <a:xfrm>
            <a:off x="7364301" y="1754567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6B48D1-CCD2-6F3D-F3F5-6210CA61CE39}"/>
              </a:ext>
            </a:extLst>
          </p:cNvPr>
          <p:cNvSpPr/>
          <p:nvPr/>
        </p:nvSpPr>
        <p:spPr>
          <a:xfrm>
            <a:off x="1636349" y="1733568"/>
            <a:ext cx="2484000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2CEA5766-A83F-0D44-AF9E-406ACAC92B41}"/>
              </a:ext>
            </a:extLst>
          </p:cNvPr>
          <p:cNvSpPr>
            <a:spLocks noChangeAspect="1"/>
          </p:cNvSpPr>
          <p:nvPr/>
        </p:nvSpPr>
        <p:spPr>
          <a:xfrm>
            <a:off x="4138775" y="17356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4E5477-82C3-78CB-A65A-3936CEC60B48}"/>
                  </a:ext>
                </a:extLst>
              </p:cNvPr>
              <p:cNvSpPr txBox="1"/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4E5477-82C3-78CB-A65A-3936CEC60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727" y="5238377"/>
                <a:ext cx="2134373" cy="896849"/>
              </a:xfrm>
              <a:prstGeom prst="rect">
                <a:avLst/>
              </a:prstGeom>
              <a:blipFill>
                <a:blip r:embed="rId3"/>
                <a:stretch>
                  <a:fillRect l="-7429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F49A527-B205-0FAD-DA2A-3F5C2EB927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46342">
            <a:off x="3433273" y="2905309"/>
            <a:ext cx="3587629" cy="2190919"/>
          </a:xfrm>
          <a:prstGeom prst="rect">
            <a:avLst/>
          </a:prstGeom>
        </p:spPr>
      </p:pic>
      <p:pic>
        <p:nvPicPr>
          <p:cNvPr id="16" name="Image 15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17283E0-D815-FDB7-395F-850F62B2E7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-4636"/>
          <a:stretch>
            <a:fillRect/>
          </a:stretch>
        </p:blipFill>
        <p:spPr>
          <a:xfrm>
            <a:off x="421742" y="4733444"/>
            <a:ext cx="2429214" cy="125597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BDF812C-6F89-D429-A6C0-D7D37FBD3EF1}"/>
              </a:ext>
            </a:extLst>
          </p:cNvPr>
          <p:cNvSpPr txBox="1"/>
          <p:nvPr/>
        </p:nvSpPr>
        <p:spPr>
          <a:xfrm>
            <a:off x="1371735" y="4638194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 cm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3B4466-5F96-26D7-F0CD-6573F32DE8E6}"/>
              </a:ext>
            </a:extLst>
          </p:cNvPr>
          <p:cNvSpPr txBox="1"/>
          <p:nvPr/>
        </p:nvSpPr>
        <p:spPr>
          <a:xfrm>
            <a:off x="1371735" y="5068191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 cm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17CBE3-E79A-FED7-EF43-32301207D570}"/>
              </a:ext>
            </a:extLst>
          </p:cNvPr>
          <p:cNvSpPr txBox="1"/>
          <p:nvPr/>
        </p:nvSpPr>
        <p:spPr>
          <a:xfrm>
            <a:off x="1351669" y="5476063"/>
            <a:ext cx="120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14 cm²</a:t>
            </a:r>
          </a:p>
        </p:txBody>
      </p:sp>
    </p:spTree>
    <p:extLst>
      <p:ext uri="{BB962C8B-B14F-4D97-AF65-F5344CB8AC3E}">
        <p14:creationId xmlns:p14="http://schemas.microsoft.com/office/powerpoint/2010/main" val="12865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 احسبوا مساحة المعين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743D169-1A4E-FDB8-A24A-9C42970833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4636"/>
          <a:stretch>
            <a:fillRect/>
          </a:stretch>
        </p:blipFill>
        <p:spPr>
          <a:xfrm>
            <a:off x="421742" y="4733444"/>
            <a:ext cx="2429214" cy="1255975"/>
          </a:xfrm>
          <a:prstGeom prst="rect">
            <a:avLst/>
          </a:prstGeom>
        </p:spPr>
      </p:pic>
      <p:pic>
        <p:nvPicPr>
          <p:cNvPr id="14" name="Image 13" descr="Une image contenant ligne, triangle, Police, diagramme&#10;&#10;Le contenu généré par l’IA peut être incorrect.">
            <a:extLst>
              <a:ext uri="{FF2B5EF4-FFF2-40B4-BE49-F238E27FC236}">
                <a16:creationId xmlns:a16="http://schemas.microsoft.com/office/drawing/2014/main" id="{D94A7FEA-819F-E369-ED43-9370A3DD1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90608">
            <a:off x="3421319" y="2566475"/>
            <a:ext cx="4118735" cy="23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 descr="Une image contenant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7367E5F-36BA-2768-1ECC-304B0B013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4636"/>
          <a:stretch>
            <a:fillRect/>
          </a:stretch>
        </p:blipFill>
        <p:spPr>
          <a:xfrm>
            <a:off x="421742" y="4733444"/>
            <a:ext cx="2429214" cy="1255975"/>
          </a:xfrm>
          <a:prstGeom prst="rect">
            <a:avLst/>
          </a:prstGeom>
        </p:spPr>
      </p:pic>
      <p:pic>
        <p:nvPicPr>
          <p:cNvPr id="5" name="Image 4" descr="Une image contenant ligne, triangle, Police, diagramme&#10;&#10;Le contenu généré par l’IA peut être incorrect.">
            <a:extLst>
              <a:ext uri="{FF2B5EF4-FFF2-40B4-BE49-F238E27FC236}">
                <a16:creationId xmlns:a16="http://schemas.microsoft.com/office/drawing/2014/main" id="{97AC4BF4-AC26-32F0-EF01-F03F47FB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90608">
            <a:off x="3421319" y="2566475"/>
            <a:ext cx="4118735" cy="23678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EF3B4-4375-77CF-E5F4-927A68366393}"/>
              </a:ext>
            </a:extLst>
          </p:cNvPr>
          <p:cNvSpPr txBox="1"/>
          <p:nvPr/>
        </p:nvSpPr>
        <p:spPr>
          <a:xfrm>
            <a:off x="1327138" y="5519677"/>
            <a:ext cx="1370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</a:rPr>
              <a:t>36 </a:t>
            </a:r>
            <a:r>
              <a:rPr lang="fr-MA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cm²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97DC44-A16C-B90F-D445-38A3F0EC8F1F}"/>
              </a:ext>
            </a:extLst>
          </p:cNvPr>
          <p:cNvSpPr txBox="1"/>
          <p:nvPr/>
        </p:nvSpPr>
        <p:spPr>
          <a:xfrm>
            <a:off x="1296141" y="4679934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</a:rPr>
              <a:t>12 cm</a:t>
            </a:r>
            <a:endParaRPr lang="fr-MA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775D50-DB25-6A79-1722-C7E20CDF325B}"/>
              </a:ext>
            </a:extLst>
          </p:cNvPr>
          <p:cNvSpPr txBox="1"/>
          <p:nvPr/>
        </p:nvSpPr>
        <p:spPr>
          <a:xfrm>
            <a:off x="1345740" y="5026533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</a:rPr>
              <a:t>6 cm</a:t>
            </a:r>
            <a:endParaRPr lang="fr-MA" sz="20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5452" y="2061449"/>
            <a:ext cx="2513102" cy="355424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2 صفحة 98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734629" y="4379055"/>
            <a:ext cx="2360852" cy="10882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A887AD5-5EE9-92F1-8436-D7DBA2881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85" y="2504092"/>
            <a:ext cx="5280080" cy="2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مساحة المعين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79566" y="2653279"/>
            <a:ext cx="4998280" cy="3617491"/>
            <a:chOff x="1579566" y="2653279"/>
            <a:chExt cx="4998280" cy="361749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6443" y="2653279"/>
              <a:ext cx="2561403" cy="361749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9566" y="2670474"/>
              <a:ext cx="2547982" cy="3564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F00BB0-AF8B-AE61-EE52-4AB723EFC7FF}"/>
              </a:ext>
            </a:extLst>
          </p:cNvPr>
          <p:cNvSpPr txBox="1"/>
          <p:nvPr/>
        </p:nvSpPr>
        <p:spPr>
          <a:xfrm>
            <a:off x="666749" y="2128495"/>
            <a:ext cx="455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>
              <a:defRPr/>
            </a:pPr>
            <a:r>
              <a:rPr lang="ar-MA" sz="28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لِحِسابِ مِساحَةِ مُعَيَّنٍ، أُوَظِّفُ الْقاعِدَةَ:</a:t>
            </a:r>
            <a:endParaRPr lang="ar-SA" sz="28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3DF1154-9E89-C37E-0ACF-D8CDAF76705A}"/>
                  </a:ext>
                </a:extLst>
              </p:cNvPr>
              <p:cNvSpPr txBox="1"/>
              <p:nvPr/>
            </p:nvSpPr>
            <p:spPr>
              <a:xfrm>
                <a:off x="2147651" y="4872818"/>
                <a:ext cx="2134373" cy="896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MA" sz="3200" b="1" dirty="0">
                    <a:solidFill>
                      <a:srgbClr val="C00000"/>
                    </a:solidFill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MA" sz="32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fr-MA" sz="32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r>
                          <a:rPr lang="fr-MA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fr-MA" sz="3200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3DF1154-9E89-C37E-0ACF-D8CDAF767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651" y="4872818"/>
                <a:ext cx="2134373" cy="896849"/>
              </a:xfrm>
              <a:prstGeom prst="rect">
                <a:avLst/>
              </a:prstGeom>
              <a:blipFill>
                <a:blip r:embed="rId4"/>
                <a:stretch>
                  <a:fillRect l="-7143" b="-952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ligne, triangle&#10;&#10;Le contenu généré par l’IA peut être incorrect.">
            <a:extLst>
              <a:ext uri="{FF2B5EF4-FFF2-40B4-BE49-F238E27FC236}">
                <a16:creationId xmlns:a16="http://schemas.microsoft.com/office/drawing/2014/main" id="{8A41A353-7A01-BD51-8D61-D057C286D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513" y="2529341"/>
            <a:ext cx="2610214" cy="234347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3E96DE6-82A8-31AE-5BFD-6CC2FD7BC701}"/>
              </a:ext>
            </a:extLst>
          </p:cNvPr>
          <p:cNvSpPr txBox="1"/>
          <p:nvPr/>
        </p:nvSpPr>
        <p:spPr>
          <a:xfrm>
            <a:off x="2436854" y="2922529"/>
            <a:ext cx="57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AA58FF-6D98-E444-A843-625F685650A2}"/>
              </a:ext>
            </a:extLst>
          </p:cNvPr>
          <p:cNvSpPr txBox="1"/>
          <p:nvPr/>
        </p:nvSpPr>
        <p:spPr>
          <a:xfrm>
            <a:off x="2436853" y="3632190"/>
            <a:ext cx="57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iagramme, texte, ligne, origami&#10;&#10;Le contenu généré par l’IA peut être incorrect.">
            <a:extLst>
              <a:ext uri="{FF2B5EF4-FFF2-40B4-BE49-F238E27FC236}">
                <a16:creationId xmlns:a16="http://schemas.microsoft.com/office/drawing/2014/main" id="{5E9BA2D9-2CDD-ED2C-3842-4A1F97F46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8" y="1958736"/>
            <a:ext cx="8099928" cy="405808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75177A-F3A4-1A25-9F42-211A894E9600}"/>
              </a:ext>
            </a:extLst>
          </p:cNvPr>
          <p:cNvSpPr txBox="1"/>
          <p:nvPr/>
        </p:nvSpPr>
        <p:spPr>
          <a:xfrm>
            <a:off x="1134411" y="4520426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9C2456-FF9A-DA1C-CDCB-1A8A716186CC}"/>
              </a:ext>
            </a:extLst>
          </p:cNvPr>
          <p:cNvSpPr txBox="1"/>
          <p:nvPr/>
        </p:nvSpPr>
        <p:spPr>
          <a:xfrm>
            <a:off x="1134412" y="4868511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4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16A233-94BF-7C10-E4B5-9EB428FD1EEB}"/>
              </a:ext>
            </a:extLst>
          </p:cNvPr>
          <p:cNvSpPr txBox="1"/>
          <p:nvPr/>
        </p:nvSpPr>
        <p:spPr>
          <a:xfrm>
            <a:off x="1134411" y="5205492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14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D1B3F2-7EA8-A8A2-CE4A-04CE6A0F3DA4}"/>
              </a:ext>
            </a:extLst>
          </p:cNvPr>
          <p:cNvSpPr txBox="1"/>
          <p:nvPr/>
        </p:nvSpPr>
        <p:spPr>
          <a:xfrm>
            <a:off x="4080212" y="4520426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640D07-CDC3-9F7C-1167-667FF840DB05}"/>
              </a:ext>
            </a:extLst>
          </p:cNvPr>
          <p:cNvSpPr txBox="1"/>
          <p:nvPr/>
        </p:nvSpPr>
        <p:spPr>
          <a:xfrm>
            <a:off x="4080213" y="4868511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5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B9362D-7EE7-C4EB-C522-243F49C503A2}"/>
              </a:ext>
            </a:extLst>
          </p:cNvPr>
          <p:cNvSpPr txBox="1"/>
          <p:nvPr/>
        </p:nvSpPr>
        <p:spPr>
          <a:xfrm>
            <a:off x="4080212" y="5205492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20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F149EB-1E7B-0ADA-7546-F043EDCD6679}"/>
              </a:ext>
            </a:extLst>
          </p:cNvPr>
          <p:cNvSpPr txBox="1"/>
          <p:nvPr/>
        </p:nvSpPr>
        <p:spPr>
          <a:xfrm>
            <a:off x="6743006" y="4520426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155721-90E0-A28E-8624-791DDF09D387}"/>
              </a:ext>
            </a:extLst>
          </p:cNvPr>
          <p:cNvSpPr txBox="1"/>
          <p:nvPr/>
        </p:nvSpPr>
        <p:spPr>
          <a:xfrm>
            <a:off x="6743007" y="4868511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30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D361DF-5AAA-C294-C105-075919B03A57}"/>
              </a:ext>
            </a:extLst>
          </p:cNvPr>
          <p:cNvSpPr txBox="1"/>
          <p:nvPr/>
        </p:nvSpPr>
        <p:spPr>
          <a:xfrm>
            <a:off x="6743006" y="5205492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15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282" y="1867616"/>
            <a:ext cx="3086786" cy="432002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99 وأنجزوا النشاط 3.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43908" y="2288973"/>
            <a:ext cx="2807845" cy="12733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60C5C23D-A4E9-F468-EF40-861E1498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4" y="1913583"/>
            <a:ext cx="8141371" cy="4062560"/>
          </a:xfrm>
          <a:prstGeom prst="rect">
            <a:avLst/>
          </a:prstGeom>
        </p:spPr>
      </p:pic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1E46F6-29F5-3984-A702-9E51263F414E}"/>
              </a:ext>
            </a:extLst>
          </p:cNvPr>
          <p:cNvSpPr txBox="1"/>
          <p:nvPr/>
        </p:nvSpPr>
        <p:spPr>
          <a:xfrm>
            <a:off x="1343961" y="4803194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BEEABC-BC78-808D-8564-F0A955310085}"/>
              </a:ext>
            </a:extLst>
          </p:cNvPr>
          <p:cNvSpPr txBox="1"/>
          <p:nvPr/>
        </p:nvSpPr>
        <p:spPr>
          <a:xfrm>
            <a:off x="1343962" y="5151279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4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C85A80-0E4E-B477-8EA1-19F9E3424798}"/>
              </a:ext>
            </a:extLst>
          </p:cNvPr>
          <p:cNvSpPr txBox="1"/>
          <p:nvPr/>
        </p:nvSpPr>
        <p:spPr>
          <a:xfrm>
            <a:off x="1343961" y="5488260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14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E9D173-46ED-2864-01E4-59A63150CB52}"/>
              </a:ext>
            </a:extLst>
          </p:cNvPr>
          <p:cNvSpPr txBox="1"/>
          <p:nvPr/>
        </p:nvSpPr>
        <p:spPr>
          <a:xfrm>
            <a:off x="3871405" y="4803194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</a:rPr>
              <a:t>6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06DFF1-E9B9-3926-33CF-93BE47DC37D0}"/>
              </a:ext>
            </a:extLst>
          </p:cNvPr>
          <p:cNvSpPr txBox="1"/>
          <p:nvPr/>
        </p:nvSpPr>
        <p:spPr>
          <a:xfrm>
            <a:off x="3871406" y="5151279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4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64856D-C856-7F56-FB50-4A8812B1667D}"/>
              </a:ext>
            </a:extLst>
          </p:cNvPr>
          <p:cNvSpPr txBox="1"/>
          <p:nvPr/>
        </p:nvSpPr>
        <p:spPr>
          <a:xfrm>
            <a:off x="3871405" y="5488260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12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0A064E-3426-BCF8-08C2-4A1F56D5535D}"/>
              </a:ext>
            </a:extLst>
          </p:cNvPr>
          <p:cNvSpPr txBox="1"/>
          <p:nvPr/>
        </p:nvSpPr>
        <p:spPr>
          <a:xfrm>
            <a:off x="7077226" y="4866323"/>
            <a:ext cx="1401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Aptos" panose="02110004020202020204"/>
              </a:rPr>
              <a:t>8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877C45-D12C-CE29-1557-177915C28FAA}"/>
              </a:ext>
            </a:extLst>
          </p:cNvPr>
          <p:cNvSpPr txBox="1"/>
          <p:nvPr/>
        </p:nvSpPr>
        <p:spPr>
          <a:xfrm>
            <a:off x="7077227" y="5214408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3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DC04D7-8910-6E48-60F9-3DD31E59F9A6}"/>
              </a:ext>
            </a:extLst>
          </p:cNvPr>
          <p:cNvSpPr txBox="1"/>
          <p:nvPr/>
        </p:nvSpPr>
        <p:spPr>
          <a:xfrm>
            <a:off x="7077226" y="5551389"/>
            <a:ext cx="140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000" b="1" dirty="0">
                <a:solidFill>
                  <a:srgbClr val="C00000"/>
                </a:solidFill>
                <a:latin typeface="Aptos" panose="02110004020202020204"/>
              </a:rPr>
              <a:t>12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cm²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3AE686E-8A23-A97C-DA63-B57671AC2BC4}"/>
              </a:ext>
            </a:extLst>
          </p:cNvPr>
          <p:cNvGrpSpPr/>
          <p:nvPr/>
        </p:nvGrpSpPr>
        <p:grpSpPr>
          <a:xfrm>
            <a:off x="2072860" y="1853179"/>
            <a:ext cx="4998280" cy="3617491"/>
            <a:chOff x="1579566" y="2653279"/>
            <a:chExt cx="4998280" cy="361749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E10836D-3B3B-0285-96EA-670DF0AE0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6443" y="2653279"/>
              <a:ext cx="2561403" cy="361749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AF790B4-CF9A-6750-FB41-E386742F6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9566" y="2670474"/>
              <a:ext cx="2547982" cy="3564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مساحة المعين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6CABD22C-F230-EDF0-6843-D3B17F87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49" y="1471681"/>
            <a:ext cx="5955059" cy="51793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D357631-B809-7AD0-8562-67D6A91FE64E}"/>
              </a:ext>
            </a:extLst>
          </p:cNvPr>
          <p:cNvSpPr txBox="1"/>
          <p:nvPr/>
        </p:nvSpPr>
        <p:spPr>
          <a:xfrm>
            <a:off x="2448784" y="2435183"/>
            <a:ext cx="61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065F14-F883-EDF5-B1F4-FBB5215E93E9}"/>
              </a:ext>
            </a:extLst>
          </p:cNvPr>
          <p:cNvSpPr txBox="1"/>
          <p:nvPr/>
        </p:nvSpPr>
        <p:spPr>
          <a:xfrm>
            <a:off x="2470859" y="5103443"/>
            <a:ext cx="61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FAD022-A3CF-CDFA-9F8F-CB85F9A8272B}"/>
              </a:ext>
            </a:extLst>
          </p:cNvPr>
          <p:cNvSpPr txBox="1"/>
          <p:nvPr/>
        </p:nvSpPr>
        <p:spPr>
          <a:xfrm>
            <a:off x="2470859" y="5565108"/>
            <a:ext cx="61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E2F48C-32A4-6AA5-CBE2-3ED0C7295EFA}"/>
              </a:ext>
            </a:extLst>
          </p:cNvPr>
          <p:cNvSpPr txBox="1"/>
          <p:nvPr/>
        </p:nvSpPr>
        <p:spPr>
          <a:xfrm>
            <a:off x="2470859" y="6013403"/>
            <a:ext cx="6117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E36D4D-1842-74D4-ECA7-C900D18040CB}"/>
              </a:ext>
            </a:extLst>
          </p:cNvPr>
          <p:cNvSpPr txBox="1"/>
          <p:nvPr/>
        </p:nvSpPr>
        <p:spPr>
          <a:xfrm>
            <a:off x="2448784" y="2883477"/>
            <a:ext cx="61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2914AF-1F9B-7F5F-5D3F-18704E7B9530}"/>
              </a:ext>
            </a:extLst>
          </p:cNvPr>
          <p:cNvSpPr txBox="1"/>
          <p:nvPr/>
        </p:nvSpPr>
        <p:spPr>
          <a:xfrm>
            <a:off x="2470859" y="3331771"/>
            <a:ext cx="61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15544</TotalTime>
  <Words>653</Words>
  <Application>Microsoft Office PowerPoint</Application>
  <PresentationFormat>Affichage à l'écran (4:3)</PresentationFormat>
  <Paragraphs>246</Paragraphs>
  <Slides>47</Slides>
  <Notes>12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47</vt:i4>
      </vt:variant>
    </vt:vector>
  </HeadingPairs>
  <TitlesOfParts>
    <vt:vector size="59" baseType="lpstr">
      <vt:lpstr>Aptos</vt:lpstr>
      <vt:lpstr>Effra CC Arbc</vt:lpstr>
      <vt:lpstr>Arial</vt:lpstr>
      <vt:lpstr>DengXian</vt:lpstr>
      <vt:lpstr>Dosis</vt:lpstr>
      <vt:lpstr>Aptos Display</vt:lpstr>
      <vt:lpstr>Calibri</vt:lpstr>
      <vt:lpstr>Cambria Math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263</cp:revision>
  <cp:lastPrinted>2025-08-13T10:11:39Z</cp:lastPrinted>
  <dcterms:created xsi:type="dcterms:W3CDTF">2025-08-01T12:31:49Z</dcterms:created>
  <dcterms:modified xsi:type="dcterms:W3CDTF">2026-01-04T22:14:35Z</dcterms:modified>
</cp:coreProperties>
</file>