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7.xml" ContentType="application/vnd.openxmlformats-officedocument.theme+xml"/>
  <Override PartName="/ppt/slideLayouts/slideLayout2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898" r:id="rId4"/>
    <p:sldMasterId id="2147483901" r:id="rId5"/>
    <p:sldMasterId id="2147483909" r:id="rId6"/>
    <p:sldMasterId id="2147483912" r:id="rId7"/>
    <p:sldMasterId id="2147483916" r:id="rId8"/>
  </p:sldMasterIdLst>
  <p:notesMasterIdLst>
    <p:notesMasterId r:id="rId60"/>
  </p:notesMasterIdLst>
  <p:handoutMasterIdLst>
    <p:handoutMasterId r:id="rId61"/>
  </p:handoutMasterIdLst>
  <p:sldIdLst>
    <p:sldId id="779" r:id="rId9"/>
    <p:sldId id="955" r:id="rId10"/>
    <p:sldId id="2134806695" r:id="rId11"/>
    <p:sldId id="780" r:id="rId12"/>
    <p:sldId id="2134806642" r:id="rId13"/>
    <p:sldId id="973" r:id="rId14"/>
    <p:sldId id="783" r:id="rId15"/>
    <p:sldId id="784" r:id="rId16"/>
    <p:sldId id="745" r:id="rId17"/>
    <p:sldId id="803" r:id="rId18"/>
    <p:sldId id="2134806680" r:id="rId19"/>
    <p:sldId id="2134806681" r:id="rId20"/>
    <p:sldId id="2134806682" r:id="rId21"/>
    <p:sldId id="2134806683" r:id="rId22"/>
    <p:sldId id="2134806684" r:id="rId23"/>
    <p:sldId id="2134806644" r:id="rId24"/>
    <p:sldId id="2134806592" r:id="rId25"/>
    <p:sldId id="2134806698" r:id="rId26"/>
    <p:sldId id="2134806699" r:id="rId27"/>
    <p:sldId id="2134806700" r:id="rId28"/>
    <p:sldId id="2134806701" r:id="rId29"/>
    <p:sldId id="2134806702" r:id="rId30"/>
    <p:sldId id="2134806703" r:id="rId31"/>
    <p:sldId id="2134806704" r:id="rId32"/>
    <p:sldId id="2134806705" r:id="rId33"/>
    <p:sldId id="2134806706" r:id="rId34"/>
    <p:sldId id="2134806643" r:id="rId35"/>
    <p:sldId id="2134806597" r:id="rId36"/>
    <p:sldId id="2134806685" r:id="rId37"/>
    <p:sldId id="2134806687" r:id="rId38"/>
    <p:sldId id="2134806688" r:id="rId39"/>
    <p:sldId id="2134806600" r:id="rId40"/>
    <p:sldId id="2134806655" r:id="rId41"/>
    <p:sldId id="2134806689" r:id="rId42"/>
    <p:sldId id="2134806667" r:id="rId43"/>
    <p:sldId id="2134806658" r:id="rId44"/>
    <p:sldId id="2134806659" r:id="rId45"/>
    <p:sldId id="2134806690" r:id="rId46"/>
    <p:sldId id="2134806661" r:id="rId47"/>
    <p:sldId id="2134806663" r:id="rId48"/>
    <p:sldId id="2134806665" r:id="rId49"/>
    <p:sldId id="2134806668" r:id="rId50"/>
    <p:sldId id="2134806671" r:id="rId51"/>
    <p:sldId id="2134806691" r:id="rId52"/>
    <p:sldId id="2134806693" r:id="rId53"/>
    <p:sldId id="2134806672" r:id="rId54"/>
    <p:sldId id="2134806673" r:id="rId55"/>
    <p:sldId id="2134806694" r:id="rId56"/>
    <p:sldId id="795" r:id="rId57"/>
    <p:sldId id="794" r:id="rId58"/>
    <p:sldId id="793" r:id="rId59"/>
  </p:sldIdLst>
  <p:sldSz cx="9144000" cy="6858000" type="screen4x3"/>
  <p:notesSz cx="6735763" cy="9866313"/>
  <p:embeddedFontLst>
    <p:embeddedFont>
      <p:font typeface="Dosis" pitchFamily="2" charset="0"/>
      <p:regular r:id="rId62"/>
      <p:bold r:id="rId6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2B3AE"/>
    <a:srgbClr val="EDEDEC"/>
    <a:srgbClr val="17AB98"/>
    <a:srgbClr val="FC8D00"/>
    <a:srgbClr val="4B5050"/>
    <a:srgbClr val="FAE496"/>
    <a:srgbClr val="F6BB00"/>
    <a:srgbClr val="FFEFB9"/>
    <a:srgbClr val="EEB500"/>
    <a:srgbClr val="CCE4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85" autoAdjust="0"/>
    <p:restoredTop sz="86965" autoAdjust="0"/>
  </p:normalViewPr>
  <p:slideViewPr>
    <p:cSldViewPr snapToGrid="0">
      <p:cViewPr varScale="1">
        <p:scale>
          <a:sx n="65" d="100"/>
          <a:sy n="65" d="100"/>
        </p:scale>
        <p:origin x="1454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font" Target="fonts/font2.fntdata"/><Relationship Id="rId68" Type="http://schemas.microsoft.com/office/2018/10/relationships/authors" Target="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notesMaster" Target="notesMasters/notesMaster1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21/12/2025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21/12/2025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8471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8A7FD7-9926-EA3B-9CA1-964B7F22F2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69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79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61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B3CA1AB-0FE2-8F2D-F142-C3A293CCF4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4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30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31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72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4D0D2-63B2-71AB-616A-82EEE772F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84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1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21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8A7FD7-9926-EA3B-9CA1-964B7F22F2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36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6">
            <a:extLst>
              <a:ext uri="{FF2B5EF4-FFF2-40B4-BE49-F238E27FC236}">
                <a16:creationId xmlns:a16="http://schemas.microsoft.com/office/drawing/2014/main" id="{5F80D9FE-CBCA-1832-BFD0-BD0298C08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202A4981-C60A-DF4A-3E30-99E56A61B061}"/>
              </a:ext>
            </a:extLst>
          </p:cNvPr>
          <p:cNvSpPr txBox="1">
            <a:spLocks/>
          </p:cNvSpPr>
          <p:nvPr userDrawn="1"/>
        </p:nvSpPr>
        <p:spPr>
          <a:xfrm>
            <a:off x="3631660" y="5053937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>
                <a:solidFill>
                  <a:srgbClr val="17AB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الأسبوع 1</a:t>
            </a:r>
            <a:endParaRPr lang="fr-FR" dirty="0">
              <a:solidFill>
                <a:srgbClr val="17AB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48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61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1259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82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F94848-A794-EFB4-F388-E05A8F499E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04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4D0D2-63B2-71AB-616A-82EEE772F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50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8EB058A-696C-3461-6B26-B309267AE8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3" y="2015"/>
            <a:ext cx="9143894" cy="6855985"/>
          </a:xfrm>
          <a:prstGeom prst="rect">
            <a:avLst/>
          </a:prstGeom>
        </p:spPr>
      </p:pic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2" r:id="rId2"/>
    <p:sldLayoutId id="214748389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7E12AF0-3E54-FEC2-4E6B-F54D77BAD7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9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03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97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888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55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image" Target="../media/image1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0.png"/><Relationship Id="rId5" Type="http://schemas.openxmlformats.org/officeDocument/2006/relationships/image" Target="../media/image37.gif"/><Relationship Id="rId4" Type="http://schemas.openxmlformats.org/officeDocument/2006/relationships/image" Target="../media/image1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3.png"/><Relationship Id="rId5" Type="http://schemas.openxmlformats.org/officeDocument/2006/relationships/image" Target="../media/image37.gif"/><Relationship Id="rId4" Type="http://schemas.openxmlformats.org/officeDocument/2006/relationships/image" Target="../media/image1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A894D70A-C151-8261-853B-54FCAF934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743253" y="2260315"/>
            <a:ext cx="2840711" cy="2603455"/>
          </a:xfrm>
          <a:prstGeom prst="rect">
            <a:avLst/>
          </a:prstGeom>
        </p:spPr>
      </p:pic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5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DF75BF1-4BC6-B37A-B68A-E8148E8F0042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4F9F020-6B27-1075-245B-D950AD03CA42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</a:t>
              </a: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A602D5D-2F95-2401-F621-B7B5C36F4B0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7BDE157-8D6C-992E-0EE1-1567A39C0693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4561E7F-30F6-1DB7-FA5C-FDD31357B9F3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</a:t>
              </a: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3BF28019-F578-81FB-6FF0-C27E6D05284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13548B8-9B6E-6668-077E-93F408EA9169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C2D1621-7E36-F09D-1D93-3A707B49ADD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</a:t>
              </a: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E1C07F9-A099-4DB8-315B-E64F6C658BD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D8B085B-DD75-1613-7B04-5F6C61994D6E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4F6D2312-F913-FDA9-E269-4F6B2EA5C9C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مراجعة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129DC01-D73E-F9CD-06A0-8B9AC36FA99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8F3F11BF-98C9-674C-CCDC-2B4D099A99A5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BFBFB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الدرس </a:t>
            </a: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512C2BD-1BD7-C09F-CA5E-688C6776E078}"/>
              </a:ext>
            </a:extLst>
          </p:cNvPr>
          <p:cNvSpPr/>
          <p:nvPr/>
        </p:nvSpPr>
        <p:spPr>
          <a:xfrm>
            <a:off x="8063641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B83AE-51F8-5EC8-6EF7-5D1ADEE42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A99A4FE-ECB8-3A60-32AE-F0B9B0D012B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0DBB18E-E6B2-235D-8725-5510B420A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886" y="2239767"/>
            <a:ext cx="4928383" cy="2819009"/>
          </a:xfrm>
          <a:prstGeom prst="rect">
            <a:avLst/>
          </a:prstGeom>
        </p:spPr>
      </p:pic>
      <p:pic>
        <p:nvPicPr>
          <p:cNvPr id="10" name="Image 9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4D8B44D1-DCD1-15DD-44AD-958AAD103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001087" y="3821919"/>
            <a:ext cx="631873" cy="6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3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FDE0A-0FE5-DA38-153F-F0C55A24D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4E517FD-9334-D6EB-A098-AEF742B22468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سنبدأ بالحساب الذهني. خذوا دفاتر البحث.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BAC802B2-6FF9-81F0-09D9-127FAEC29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3233A78-3A81-82ED-D31A-0703718BAD9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131602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104CB-6619-697E-D083-6220F9D12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D92E4535-7C52-CEAB-AECF-14923C1BABAB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dirty="0">
                <a:solidFill>
                  <a:schemeClr val="bg1">
                    <a:lumMod val="50000"/>
                  </a:schemeClr>
                </a:solidFill>
              </a:rPr>
              <a:t>لديكم دقيقة واحدة لحل هذه العمليات. دوّنوا النتيجة فقط في دفاتركم.</a:t>
            </a:r>
            <a:endParaRPr lang="fr-FR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73F46A3-B7C9-2657-1752-FEAECDCEB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CFEDF0B-0C6E-6D67-B21A-D75996529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53" y="2935028"/>
            <a:ext cx="7426608" cy="98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3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6B714-8568-BFA0-14EE-0F9580686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81">
            <a:extLst>
              <a:ext uri="{FF2B5EF4-FFF2-40B4-BE49-F238E27FC236}">
                <a16:creationId xmlns:a16="http://schemas.microsoft.com/office/drawing/2014/main" id="{0B1BD596-9499-D8C2-6684-D36AD6A03D92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9" name="Corde 8">
            <a:extLst>
              <a:ext uri="{FF2B5EF4-FFF2-40B4-BE49-F238E27FC236}">
                <a16:creationId xmlns:a16="http://schemas.microsoft.com/office/drawing/2014/main" id="{7E0DF3D7-159E-7509-AA53-59024EBB07A2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32CD187-AE46-5291-4E5E-2A02A5EEE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7636AB6-83CF-1B0B-BDDC-64C711C2EEC7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76978E0-CD88-91DF-06E7-6BF565C6DDFC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dirty="0">
                <a:solidFill>
                  <a:schemeClr val="bg1">
                    <a:lumMod val="50000"/>
                  </a:schemeClr>
                </a:solidFill>
              </a:rPr>
              <a:t> لديكم دقيقة واحدة للتصحيح.</a:t>
            </a:r>
            <a:endParaRPr lang="fr-FR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AD28334-61AA-502A-21F7-857C2F7D1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FA2A0D7-5FB0-ACCC-D52D-1CF47EE3FD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8979"/>
          <a:stretch>
            <a:fillRect/>
          </a:stretch>
        </p:blipFill>
        <p:spPr>
          <a:xfrm>
            <a:off x="543722" y="1847310"/>
            <a:ext cx="1561123" cy="98794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25C663A-17C5-1277-F135-61787DF2DE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224" r="59494"/>
          <a:stretch>
            <a:fillRect/>
          </a:stretch>
        </p:blipFill>
        <p:spPr>
          <a:xfrm>
            <a:off x="5658929" y="1872191"/>
            <a:ext cx="1431986" cy="98794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5860FA8-0C9E-7D93-C876-355D39CF1D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203" r="39516"/>
          <a:stretch>
            <a:fillRect/>
          </a:stretch>
        </p:blipFill>
        <p:spPr>
          <a:xfrm>
            <a:off x="3424688" y="3248453"/>
            <a:ext cx="1431986" cy="98794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12264AF-A727-0512-4366-E9DE41DAD2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0381"/>
          <a:stretch>
            <a:fillRect/>
          </a:stretch>
        </p:blipFill>
        <p:spPr>
          <a:xfrm>
            <a:off x="5547599" y="5245772"/>
            <a:ext cx="1457054" cy="98794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B4C8904-DD32-50FC-533E-FD062F1A2B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766" r="19953"/>
          <a:stretch>
            <a:fillRect/>
          </a:stretch>
        </p:blipFill>
        <p:spPr>
          <a:xfrm>
            <a:off x="1716655" y="5245773"/>
            <a:ext cx="1431987" cy="987943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1837A13B-313D-44D5-A96C-466E193CF74C}"/>
              </a:ext>
            </a:extLst>
          </p:cNvPr>
          <p:cNvSpPr txBox="1"/>
          <p:nvPr/>
        </p:nvSpPr>
        <p:spPr>
          <a:xfrm>
            <a:off x="2053085" y="2299965"/>
            <a:ext cx="10827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FF0000"/>
                </a:solidFill>
              </a:rPr>
              <a:t>80 000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AAE1143-DB19-894C-BAA5-33FC9F352ACF}"/>
              </a:ext>
            </a:extLst>
          </p:cNvPr>
          <p:cNvSpPr txBox="1"/>
          <p:nvPr/>
        </p:nvSpPr>
        <p:spPr>
          <a:xfrm>
            <a:off x="2065884" y="1931898"/>
            <a:ext cx="10827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FF0000"/>
                </a:solidFill>
              </a:rPr>
              <a:t>60 000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BF3F9222-3AE1-4BD4-1827-FB89B6014318}"/>
              </a:ext>
            </a:extLst>
          </p:cNvPr>
          <p:cNvSpPr txBox="1"/>
          <p:nvPr/>
        </p:nvSpPr>
        <p:spPr>
          <a:xfrm>
            <a:off x="6975487" y="2340260"/>
            <a:ext cx="10827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FF0000"/>
                </a:solidFill>
              </a:rPr>
              <a:t>140 000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2F916F-18EA-B3B2-51D6-69F348F28601}"/>
              </a:ext>
            </a:extLst>
          </p:cNvPr>
          <p:cNvSpPr txBox="1"/>
          <p:nvPr/>
        </p:nvSpPr>
        <p:spPr>
          <a:xfrm>
            <a:off x="6988286" y="1972193"/>
            <a:ext cx="10827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FF0000"/>
                </a:solidFill>
              </a:rPr>
              <a:t>360 000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A4B05F1-AABF-BAF1-F48C-31B6BDA5343A}"/>
              </a:ext>
            </a:extLst>
          </p:cNvPr>
          <p:cNvSpPr txBox="1"/>
          <p:nvPr/>
        </p:nvSpPr>
        <p:spPr>
          <a:xfrm>
            <a:off x="4856674" y="3828590"/>
            <a:ext cx="10827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FF0000"/>
                </a:solidFill>
              </a:rPr>
              <a:t>200 000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CA97706-8934-585A-C7CF-EB7067C2428B}"/>
              </a:ext>
            </a:extLst>
          </p:cNvPr>
          <p:cNvSpPr txBox="1"/>
          <p:nvPr/>
        </p:nvSpPr>
        <p:spPr>
          <a:xfrm>
            <a:off x="4869473" y="3460523"/>
            <a:ext cx="10827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FF0000"/>
                </a:solidFill>
              </a:rPr>
              <a:t>400 000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69B5DB4A-2985-B5DC-3A06-5557922B21F5}"/>
              </a:ext>
            </a:extLst>
          </p:cNvPr>
          <p:cNvSpPr txBox="1"/>
          <p:nvPr/>
        </p:nvSpPr>
        <p:spPr>
          <a:xfrm>
            <a:off x="3049580" y="5801097"/>
            <a:ext cx="10827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FF0000"/>
                </a:solidFill>
              </a:rPr>
              <a:t>180 000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1E587D4F-72BF-A304-2193-F0B076EC56AD}"/>
              </a:ext>
            </a:extLst>
          </p:cNvPr>
          <p:cNvSpPr txBox="1"/>
          <p:nvPr/>
        </p:nvSpPr>
        <p:spPr>
          <a:xfrm>
            <a:off x="3062379" y="5433030"/>
            <a:ext cx="10827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FF0000"/>
                </a:solidFill>
              </a:rPr>
              <a:t>420 000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939B0184-7547-4CE9-58A2-9E4421ACA20E}"/>
              </a:ext>
            </a:extLst>
          </p:cNvPr>
          <p:cNvSpPr txBox="1"/>
          <p:nvPr/>
        </p:nvSpPr>
        <p:spPr>
          <a:xfrm>
            <a:off x="6885966" y="5771584"/>
            <a:ext cx="10827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FF0000"/>
                </a:solidFill>
              </a:rPr>
              <a:t>450 000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ED593911-D30E-D2D4-A273-7C7B488BB273}"/>
              </a:ext>
            </a:extLst>
          </p:cNvPr>
          <p:cNvSpPr txBox="1"/>
          <p:nvPr/>
        </p:nvSpPr>
        <p:spPr>
          <a:xfrm>
            <a:off x="6898765" y="5403517"/>
            <a:ext cx="10827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FF0000"/>
                </a:solidFill>
              </a:rPr>
              <a:t>280 000</a:t>
            </a:r>
          </a:p>
        </p:txBody>
      </p:sp>
    </p:spTree>
    <p:extLst>
      <p:ext uri="{BB962C8B-B14F-4D97-AF65-F5344CB8AC3E}">
        <p14:creationId xmlns:p14="http://schemas.microsoft.com/office/powerpoint/2010/main" val="250660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D71E0A4-D646-052E-D875-1FB9FB2B846B}"/>
              </a:ext>
            </a:extLst>
          </p:cNvPr>
          <p:cNvSpPr/>
          <p:nvPr/>
        </p:nvSpPr>
        <p:spPr>
          <a:xfrm>
            <a:off x="2076450" y="3000990"/>
            <a:ext cx="4785052" cy="15652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1206F1A-3763-83DC-BB1A-D464934036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93900" y="3363216"/>
            <a:ext cx="631873" cy="6318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BDE6BBD-9F78-162A-007A-23FA3E85817E}"/>
              </a:ext>
            </a:extLst>
          </p:cNvPr>
          <p:cNvSpPr txBox="1"/>
          <p:nvPr/>
        </p:nvSpPr>
        <p:spPr>
          <a:xfrm>
            <a:off x="1823212" y="3459396"/>
            <a:ext cx="4327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تعرف المضلعات الرباعية انطلاقا من خاصياتها</a:t>
            </a:r>
            <a:endParaRPr lang="fr-FR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id="{F0CFDB3B-4499-532C-FACD-FB520E6C5F3B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الدرس 1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F6F741DE-ED60-569D-F76B-15E14616A881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510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9B50D-57D6-E849-F250-4B686A952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الكراسات صفحة 82، على الألواح اكتبوا الجواب نعم أو لا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67C6C0E-8914-A250-8388-E5789987D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6744630-9A22-D101-A4A7-8230F6762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47" y="2165797"/>
            <a:ext cx="7830643" cy="3458058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08947B87-3026-5A39-2503-91C7EEAAA75B}"/>
              </a:ext>
            </a:extLst>
          </p:cNvPr>
          <p:cNvSpPr/>
          <p:nvPr/>
        </p:nvSpPr>
        <p:spPr>
          <a:xfrm>
            <a:off x="4050316" y="2165797"/>
            <a:ext cx="4242174" cy="577403"/>
          </a:xfrm>
          <a:prstGeom prst="roundRect">
            <a:avLst>
              <a:gd name="adj" fmla="val 50000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664A5C-CD4A-6200-3FF7-391B2FE524B7}"/>
              </a:ext>
            </a:extLst>
          </p:cNvPr>
          <p:cNvSpPr/>
          <p:nvPr/>
        </p:nvSpPr>
        <p:spPr>
          <a:xfrm>
            <a:off x="3864635" y="3269978"/>
            <a:ext cx="3578966" cy="57740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638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623FF-D5DE-CD1B-C00E-B5D8CFFA8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14E9E58-2D33-300B-1481-2D45EB358A05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08CE3DB-3D9F-A4D3-0A38-11E781772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1C686D4-E068-9966-9BEC-8427D6DC4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62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86073-7FE6-0ECF-2E03-ADDA42FFB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A454F458-DBC7-DF64-B9FA-4AEA9BC6E5A0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E2D8C20-1AFF-5BB4-0BEB-C92889A1E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E650A48-B0F2-A3BF-A43E-3C605F0C1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47" y="2165797"/>
            <a:ext cx="7830643" cy="3458058"/>
          </a:xfrm>
          <a:prstGeom prst="rect">
            <a:avLst/>
          </a:prstGeom>
        </p:spPr>
      </p:pic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F39E113F-2466-0519-7F14-9DD292543938}"/>
              </a:ext>
            </a:extLst>
          </p:cNvPr>
          <p:cNvSpPr/>
          <p:nvPr/>
        </p:nvSpPr>
        <p:spPr>
          <a:xfrm>
            <a:off x="4050316" y="2165797"/>
            <a:ext cx="4242174" cy="577403"/>
          </a:xfrm>
          <a:prstGeom prst="roundRect">
            <a:avLst>
              <a:gd name="adj" fmla="val 50000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B036D47-2015-6C56-E11A-B45C1A3EA58C}"/>
              </a:ext>
            </a:extLst>
          </p:cNvPr>
          <p:cNvSpPr/>
          <p:nvPr/>
        </p:nvSpPr>
        <p:spPr>
          <a:xfrm>
            <a:off x="3864635" y="3269978"/>
            <a:ext cx="3578966" cy="57740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D0E006DC-1EFB-C1A1-434B-B6B36E99CD7F}"/>
              </a:ext>
            </a:extLst>
          </p:cNvPr>
          <p:cNvSpPr txBox="1"/>
          <p:nvPr/>
        </p:nvSpPr>
        <p:spPr>
          <a:xfrm>
            <a:off x="4303346" y="3269978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31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61789-858E-1B7C-B89B-A27420C8C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B75A099-EC65-AFC4-2B26-B649040518C2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اكتبوا الجواب نعم أو لا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654FAD4-4B4A-D915-C9D5-F929AA125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AB2CDC4-1238-C710-A321-65B940B19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47" y="2165797"/>
            <a:ext cx="7830643" cy="3458058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0BC7032-D343-B195-CC38-17846767A29C}"/>
              </a:ext>
            </a:extLst>
          </p:cNvPr>
          <p:cNvSpPr/>
          <p:nvPr/>
        </p:nvSpPr>
        <p:spPr>
          <a:xfrm>
            <a:off x="4050316" y="2165797"/>
            <a:ext cx="4242174" cy="577403"/>
          </a:xfrm>
          <a:prstGeom prst="roundRect">
            <a:avLst>
              <a:gd name="adj" fmla="val 50000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D34B18-09AD-4FA6-8BFD-49C04709B60D}"/>
              </a:ext>
            </a:extLst>
          </p:cNvPr>
          <p:cNvSpPr/>
          <p:nvPr/>
        </p:nvSpPr>
        <p:spPr>
          <a:xfrm>
            <a:off x="4015810" y="3731643"/>
            <a:ext cx="3578966" cy="57740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D8F34BA-3D89-BFCC-0F82-0D32DEF53989}"/>
              </a:ext>
            </a:extLst>
          </p:cNvPr>
          <p:cNvSpPr txBox="1"/>
          <p:nvPr/>
        </p:nvSpPr>
        <p:spPr>
          <a:xfrm>
            <a:off x="4303346" y="3269978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61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8484F-524B-0BEE-7F35-917B30176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5F4AB65-F9D8-5691-4A6C-E468FCD51C26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7520808-5652-BDE2-133F-BD24ECF59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8DDFD3D-38E1-3623-4A2C-DBD2924F4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4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3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توجيهات </a:t>
            </a:r>
            <a:r>
              <a:rPr kumimoji="0" lang="ar-MA" sz="1300" b="1" i="0" u="none" strike="noStrike" kern="120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C0E30-2741-45D2-37CD-3ADD5B13D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A19602DF-2540-DF23-710D-CC4D6E264E8C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B7DF8B40-10BD-00EC-C63B-EE9CF1FF6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63A7B4F-1AB3-FCCA-6098-154F11CEC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47" y="2165797"/>
            <a:ext cx="7830643" cy="3458058"/>
          </a:xfrm>
          <a:prstGeom prst="rect">
            <a:avLst/>
          </a:prstGeom>
        </p:spPr>
      </p:pic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8529B2B4-35A5-077F-C9FE-01419276469C}"/>
              </a:ext>
            </a:extLst>
          </p:cNvPr>
          <p:cNvSpPr/>
          <p:nvPr/>
        </p:nvSpPr>
        <p:spPr>
          <a:xfrm>
            <a:off x="4050316" y="2165797"/>
            <a:ext cx="4242174" cy="577403"/>
          </a:xfrm>
          <a:prstGeom prst="roundRect">
            <a:avLst>
              <a:gd name="adj" fmla="val 50000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AECC1A1-D2D2-1C0F-E5CB-8778E39BA3EE}"/>
              </a:ext>
            </a:extLst>
          </p:cNvPr>
          <p:cNvSpPr/>
          <p:nvPr/>
        </p:nvSpPr>
        <p:spPr>
          <a:xfrm>
            <a:off x="3889516" y="3731643"/>
            <a:ext cx="3578966" cy="57740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8415939-A08A-E99C-B20C-A40285651225}"/>
              </a:ext>
            </a:extLst>
          </p:cNvPr>
          <p:cNvSpPr txBox="1"/>
          <p:nvPr/>
        </p:nvSpPr>
        <p:spPr>
          <a:xfrm>
            <a:off x="4303346" y="3269978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D4083FA4-56B2-F337-F41F-B35976DD7556}"/>
              </a:ext>
            </a:extLst>
          </p:cNvPr>
          <p:cNvSpPr txBox="1"/>
          <p:nvPr/>
        </p:nvSpPr>
        <p:spPr>
          <a:xfrm>
            <a:off x="4377168" y="5728039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CFE422A-BE8D-D8C5-F4F1-D10752361D0B}"/>
              </a:ext>
            </a:extLst>
          </p:cNvPr>
          <p:cNvSpPr txBox="1"/>
          <p:nvPr/>
        </p:nvSpPr>
        <p:spPr>
          <a:xfrm>
            <a:off x="4377167" y="3767946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04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110863-0436-283C-4A92-062BA1EE4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64599627-0EED-B819-D172-B68E8B0F3331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اكتبوا الجواب نعم أو لا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501C75E-7875-0188-FC61-34F8A9B53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232873A-B625-86D0-EAD5-A5E09F0EB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47" y="2165797"/>
            <a:ext cx="7830643" cy="3458058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399E5F4-9BFB-E23E-D4D6-0DE5815F3EC8}"/>
              </a:ext>
            </a:extLst>
          </p:cNvPr>
          <p:cNvSpPr/>
          <p:nvPr/>
        </p:nvSpPr>
        <p:spPr>
          <a:xfrm>
            <a:off x="4050316" y="2165797"/>
            <a:ext cx="4242174" cy="577403"/>
          </a:xfrm>
          <a:prstGeom prst="roundRect">
            <a:avLst>
              <a:gd name="adj" fmla="val 50000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F8165B-38E9-2EE4-5310-4EA5090793D7}"/>
              </a:ext>
            </a:extLst>
          </p:cNvPr>
          <p:cNvSpPr/>
          <p:nvPr/>
        </p:nvSpPr>
        <p:spPr>
          <a:xfrm>
            <a:off x="3864635" y="4270749"/>
            <a:ext cx="3578966" cy="57740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5226950-365F-2BEF-90C2-61F62F5B1104}"/>
              </a:ext>
            </a:extLst>
          </p:cNvPr>
          <p:cNvSpPr txBox="1"/>
          <p:nvPr/>
        </p:nvSpPr>
        <p:spPr>
          <a:xfrm>
            <a:off x="4303346" y="3269978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607027-8477-60BE-1ADA-3C185AAA3266}"/>
              </a:ext>
            </a:extLst>
          </p:cNvPr>
          <p:cNvSpPr txBox="1"/>
          <p:nvPr/>
        </p:nvSpPr>
        <p:spPr>
          <a:xfrm>
            <a:off x="4303346" y="3847381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54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D41A2-F2C9-FC1E-E5C3-B1977C5F6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5F027DF-90B8-D8A1-631F-68AB67ED7B29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2076875-D728-DBE3-5D8B-DBE51B391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0B8A611-8696-DFFD-679A-027F4B895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8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FEFB6-1664-1BFD-D76C-8B9B889A3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79DC25D8-BF28-6526-36F9-AEFDD3E52F64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F7B38C16-E65D-80F1-DACE-F92E0C057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DE4C159-3122-BDBA-8EFC-E587993EA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47" y="2165797"/>
            <a:ext cx="7830643" cy="3458058"/>
          </a:xfrm>
          <a:prstGeom prst="rect">
            <a:avLst/>
          </a:prstGeom>
        </p:spPr>
      </p:pic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5900934A-14BD-1E95-91A6-951B5A232B55}"/>
              </a:ext>
            </a:extLst>
          </p:cNvPr>
          <p:cNvSpPr/>
          <p:nvPr/>
        </p:nvSpPr>
        <p:spPr>
          <a:xfrm>
            <a:off x="4050316" y="2165797"/>
            <a:ext cx="4242174" cy="577403"/>
          </a:xfrm>
          <a:prstGeom prst="roundRect">
            <a:avLst>
              <a:gd name="adj" fmla="val 50000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408EAE-9249-4F61-E4A6-19DF29E4295E}"/>
              </a:ext>
            </a:extLst>
          </p:cNvPr>
          <p:cNvSpPr/>
          <p:nvPr/>
        </p:nvSpPr>
        <p:spPr>
          <a:xfrm>
            <a:off x="3889516" y="4265914"/>
            <a:ext cx="3578966" cy="57740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4ED6D90F-029D-5BE6-AAC3-1FB0EFD7C40C}"/>
              </a:ext>
            </a:extLst>
          </p:cNvPr>
          <p:cNvSpPr txBox="1"/>
          <p:nvPr/>
        </p:nvSpPr>
        <p:spPr>
          <a:xfrm>
            <a:off x="4303346" y="3269978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2E449379-CB98-A42B-4863-B0A3855CF27D}"/>
              </a:ext>
            </a:extLst>
          </p:cNvPr>
          <p:cNvSpPr txBox="1"/>
          <p:nvPr/>
        </p:nvSpPr>
        <p:spPr>
          <a:xfrm>
            <a:off x="4377168" y="5728039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B2F4ABA-0180-6BB5-CA95-D7564940CECE}"/>
              </a:ext>
            </a:extLst>
          </p:cNvPr>
          <p:cNvSpPr txBox="1"/>
          <p:nvPr/>
        </p:nvSpPr>
        <p:spPr>
          <a:xfrm>
            <a:off x="4377167" y="3767946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E525AAF-3D11-8E05-DA40-88322FFB75EF}"/>
              </a:ext>
            </a:extLst>
          </p:cNvPr>
          <p:cNvSpPr txBox="1"/>
          <p:nvPr/>
        </p:nvSpPr>
        <p:spPr>
          <a:xfrm>
            <a:off x="4377167" y="4290410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42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9B4C2-BFB3-1BBE-0EC6-5A83259D8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DE22036-CC3D-5767-386D-F76CF4A05CEC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اكتبوا الجواب نعم أو لا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3FB0A52-34C9-EBF4-BAE4-BDCE91502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0C83E62-0CC6-77C4-D34B-FE9D9E94A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47" y="2165797"/>
            <a:ext cx="7830643" cy="3458058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F8A0B2A-46B1-4579-6DA0-D26D5B38A821}"/>
              </a:ext>
            </a:extLst>
          </p:cNvPr>
          <p:cNvSpPr/>
          <p:nvPr/>
        </p:nvSpPr>
        <p:spPr>
          <a:xfrm>
            <a:off x="4050316" y="2165797"/>
            <a:ext cx="4242174" cy="577403"/>
          </a:xfrm>
          <a:prstGeom prst="roundRect">
            <a:avLst>
              <a:gd name="adj" fmla="val 50000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CDD584-988F-E57C-6D4C-B06DD335C498}"/>
              </a:ext>
            </a:extLst>
          </p:cNvPr>
          <p:cNvSpPr/>
          <p:nvPr/>
        </p:nvSpPr>
        <p:spPr>
          <a:xfrm>
            <a:off x="3864635" y="4752075"/>
            <a:ext cx="3578966" cy="57740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05220AF-A4B7-AA39-DB2C-148E145395F6}"/>
              </a:ext>
            </a:extLst>
          </p:cNvPr>
          <p:cNvSpPr txBox="1"/>
          <p:nvPr/>
        </p:nvSpPr>
        <p:spPr>
          <a:xfrm>
            <a:off x="4303346" y="3269978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A39F406-EC7B-61FD-0897-893C5C352040}"/>
              </a:ext>
            </a:extLst>
          </p:cNvPr>
          <p:cNvSpPr txBox="1"/>
          <p:nvPr/>
        </p:nvSpPr>
        <p:spPr>
          <a:xfrm>
            <a:off x="4303346" y="3847381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D4497FF-9733-2380-3C8E-462E1D64A3D8}"/>
              </a:ext>
            </a:extLst>
          </p:cNvPr>
          <p:cNvSpPr txBox="1"/>
          <p:nvPr/>
        </p:nvSpPr>
        <p:spPr>
          <a:xfrm>
            <a:off x="4377167" y="4290410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57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703D8-D8D0-9006-8489-618D29F83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EF9DB34-AF09-38D0-DCD4-842F6FB56657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19F9E2A-AAA7-ABE6-995C-597930E52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CFF61BB-F150-E8FD-3DA0-93F16ADCB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7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6E0DC-022F-4EFD-F1F1-A47694BCF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374CFE24-07E5-C503-8271-458B486AC90B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31A7EF39-C668-5E50-00B3-4EE6A5B51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9E05247-ECAE-2A82-ED78-46D6158FD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47" y="2165797"/>
            <a:ext cx="7830643" cy="3458058"/>
          </a:xfrm>
          <a:prstGeom prst="rect">
            <a:avLst/>
          </a:prstGeom>
        </p:spPr>
      </p:pic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64D19B9A-1636-3E00-CDFF-C2F31F70A0EE}"/>
              </a:ext>
            </a:extLst>
          </p:cNvPr>
          <p:cNvSpPr/>
          <p:nvPr/>
        </p:nvSpPr>
        <p:spPr>
          <a:xfrm>
            <a:off x="4050316" y="2165797"/>
            <a:ext cx="4242174" cy="577403"/>
          </a:xfrm>
          <a:prstGeom prst="roundRect">
            <a:avLst>
              <a:gd name="adj" fmla="val 50000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5DA9328-1BF5-0ED2-5408-6CF7C46F3A8F}"/>
              </a:ext>
            </a:extLst>
          </p:cNvPr>
          <p:cNvSpPr/>
          <p:nvPr/>
        </p:nvSpPr>
        <p:spPr>
          <a:xfrm>
            <a:off x="3889516" y="4764600"/>
            <a:ext cx="3578966" cy="57740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51AFAEE-EE1F-C869-0968-793241C459FF}"/>
              </a:ext>
            </a:extLst>
          </p:cNvPr>
          <p:cNvSpPr txBox="1"/>
          <p:nvPr/>
        </p:nvSpPr>
        <p:spPr>
          <a:xfrm>
            <a:off x="4303346" y="3269978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FF33D5D-AF74-32A8-E811-373F121F9667}"/>
              </a:ext>
            </a:extLst>
          </p:cNvPr>
          <p:cNvSpPr txBox="1"/>
          <p:nvPr/>
        </p:nvSpPr>
        <p:spPr>
          <a:xfrm>
            <a:off x="4377167" y="3767946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67A5AF8-3281-0FBF-0D85-A0B691EFC1FB}"/>
              </a:ext>
            </a:extLst>
          </p:cNvPr>
          <p:cNvSpPr txBox="1"/>
          <p:nvPr/>
        </p:nvSpPr>
        <p:spPr>
          <a:xfrm>
            <a:off x="4377167" y="4290410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F88FE96-DF15-4F1D-C85D-AF95770D0132}"/>
              </a:ext>
            </a:extLst>
          </p:cNvPr>
          <p:cNvSpPr txBox="1"/>
          <p:nvPr/>
        </p:nvSpPr>
        <p:spPr>
          <a:xfrm>
            <a:off x="4392868" y="4724701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16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65AAA-60CC-64AA-1C3B-9A0202EB4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F766498-E315-60D4-7592-0A82A6082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grpSp>
        <p:nvGrpSpPr>
          <p:cNvPr id="35" name="Groupe 34">
            <a:extLst>
              <a:ext uri="{FF2B5EF4-FFF2-40B4-BE49-F238E27FC236}">
                <a16:creationId xmlns:a16="http://schemas.microsoft.com/office/drawing/2014/main" id="{8D4F7F71-E9AE-834E-8D59-C4707FC7A2FE}"/>
              </a:ext>
            </a:extLst>
          </p:cNvPr>
          <p:cNvGrpSpPr/>
          <p:nvPr/>
        </p:nvGrpSpPr>
        <p:grpSpPr>
          <a:xfrm>
            <a:off x="1050740" y="2384392"/>
            <a:ext cx="6231407" cy="2517053"/>
            <a:chOff x="1050740" y="2384392"/>
            <a:chExt cx="6231407" cy="251705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7398070-270B-CDC0-EA09-DD0B6DC9A877}"/>
                </a:ext>
              </a:extLst>
            </p:cNvPr>
            <p:cNvSpPr/>
            <p:nvPr/>
          </p:nvSpPr>
          <p:spPr>
            <a:xfrm>
              <a:off x="1414741" y="3681754"/>
              <a:ext cx="5867406" cy="48454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FA25EC93-FE50-9B3A-02BF-39BD63A0013A}"/>
                </a:ext>
              </a:extLst>
            </p:cNvPr>
            <p:cNvSpPr txBox="1"/>
            <p:nvPr/>
          </p:nvSpPr>
          <p:spPr>
            <a:xfrm>
              <a:off x="3136864" y="2384392"/>
              <a:ext cx="2423160" cy="646331"/>
            </a:xfrm>
            <a:prstGeom prst="rect">
              <a:avLst/>
            </a:prstGeom>
            <a:solidFill>
              <a:srgbClr val="106585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احتساب نسبة التحكم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من الدرس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4718F26E-50ED-B408-DF25-58C6B9EEA4E4}"/>
                </a:ext>
              </a:extLst>
            </p:cNvPr>
            <p:cNvSpPr txBox="1"/>
            <p:nvPr/>
          </p:nvSpPr>
          <p:spPr>
            <a:xfrm>
              <a:off x="5322667" y="3053606"/>
              <a:ext cx="1417320" cy="369332"/>
            </a:xfrm>
            <a:prstGeom prst="rect">
              <a:avLst/>
            </a:prstGeom>
            <a:solidFill>
              <a:srgbClr val="00AB9B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أقل من 80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9C5A66EE-0C9B-8F92-0768-23D539ED9A4C}"/>
                </a:ext>
              </a:extLst>
            </p:cNvPr>
            <p:cNvSpPr txBox="1"/>
            <p:nvPr/>
          </p:nvSpPr>
          <p:spPr>
            <a:xfrm>
              <a:off x="1576916" y="3001266"/>
              <a:ext cx="1417320" cy="369332"/>
            </a:xfrm>
            <a:prstGeom prst="rect">
              <a:avLst/>
            </a:prstGeom>
            <a:solidFill>
              <a:srgbClr val="00AB9B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أكبر من 80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43E9C238-2FC7-51FB-67E6-B8F4D97F28F8}"/>
                </a:ext>
              </a:extLst>
            </p:cNvPr>
            <p:cNvSpPr txBox="1"/>
            <p:nvPr/>
          </p:nvSpPr>
          <p:spPr>
            <a:xfrm>
              <a:off x="4763470" y="3737150"/>
              <a:ext cx="2423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إعادة عرض</a:t>
              </a:r>
              <a:r>
                <a: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شريط النمذجة 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D08A3B5A-E747-1CCB-4257-6115B933DC7E}"/>
                </a:ext>
              </a:extLst>
            </p:cNvPr>
            <p:cNvSpPr txBox="1"/>
            <p:nvPr/>
          </p:nvSpPr>
          <p:spPr>
            <a:xfrm>
              <a:off x="1050740" y="3737150"/>
              <a:ext cx="3660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المرور مباشرة للتدرب على الكراسة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CA21C175-5480-57E2-A1BB-FE719F393983}"/>
                </a:ext>
              </a:extLst>
            </p:cNvPr>
            <p:cNvSpPr txBox="1"/>
            <p:nvPr/>
          </p:nvSpPr>
          <p:spPr>
            <a:xfrm>
              <a:off x="2696121" y="4532113"/>
              <a:ext cx="3751758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إنجاز نشاط مراجعة الدرس على الكراسة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7D91AEE2-AC5F-1A12-323C-ED6FF6779757}"/>
                </a:ext>
              </a:extLst>
            </p:cNvPr>
            <p:cNvCxnSpPr/>
            <p:nvPr/>
          </p:nvCxnSpPr>
          <p:spPr>
            <a:xfrm>
              <a:off x="2407420" y="3392610"/>
              <a:ext cx="0" cy="243219"/>
            </a:xfrm>
            <a:prstGeom prst="straightConnector1">
              <a:avLst/>
            </a:prstGeom>
            <a:ln w="28575">
              <a:solidFill>
                <a:srgbClr val="00AB9B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E729F0FC-3885-8973-2976-CBC487D9966D}"/>
                </a:ext>
              </a:extLst>
            </p:cNvPr>
            <p:cNvCxnSpPr/>
            <p:nvPr/>
          </p:nvCxnSpPr>
          <p:spPr>
            <a:xfrm>
              <a:off x="6055324" y="3425536"/>
              <a:ext cx="0" cy="243219"/>
            </a:xfrm>
            <a:prstGeom prst="straightConnector1">
              <a:avLst/>
            </a:prstGeom>
            <a:ln w="28575">
              <a:solidFill>
                <a:srgbClr val="00AB9B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004C8840-9F5D-CD23-2C6C-2F1854CD6136}"/>
                </a:ext>
              </a:extLst>
            </p:cNvPr>
            <p:cNvCxnSpPr>
              <a:cxnSpLocks/>
            </p:cNvCxnSpPr>
            <p:nvPr/>
          </p:nvCxnSpPr>
          <p:spPr>
            <a:xfrm>
              <a:off x="4476460" y="4166303"/>
              <a:ext cx="0" cy="34324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Connecteur en angle 23">
              <a:extLst>
                <a:ext uri="{FF2B5EF4-FFF2-40B4-BE49-F238E27FC236}">
                  <a16:creationId xmlns:a16="http://schemas.microsoft.com/office/drawing/2014/main" id="{57532B57-B21B-080C-4514-7DB1B404AE44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 rot="10800000" flipV="1">
              <a:off x="2728744" y="2707557"/>
              <a:ext cx="408120" cy="295469"/>
            </a:xfrm>
            <a:prstGeom prst="bentConnector3">
              <a:avLst>
                <a:gd name="adj1" fmla="val 196319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en angle 27">
              <a:extLst>
                <a:ext uri="{FF2B5EF4-FFF2-40B4-BE49-F238E27FC236}">
                  <a16:creationId xmlns:a16="http://schemas.microsoft.com/office/drawing/2014/main" id="{6F145E8D-D4BC-6306-3A8D-C44CA63E6458}"/>
                </a:ext>
              </a:extLst>
            </p:cNvPr>
            <p:cNvCxnSpPr>
              <a:cxnSpLocks/>
              <a:endCxn id="21" idx="0"/>
            </p:cNvCxnSpPr>
            <p:nvPr/>
          </p:nvCxnSpPr>
          <p:spPr>
            <a:xfrm>
              <a:off x="5273512" y="2569057"/>
              <a:ext cx="757815" cy="484549"/>
            </a:xfrm>
            <a:prstGeom prst="bent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444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5433B-45DB-1BC5-580B-E6294651C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4">
            <a:extLst>
              <a:ext uri="{FF2B5EF4-FFF2-40B4-BE49-F238E27FC236}">
                <a16:creationId xmlns:a16="http://schemas.microsoft.com/office/drawing/2014/main" id="{139DFD28-E915-E980-7CC7-4AE3FBD9BB61}"/>
              </a:ext>
            </a:extLst>
          </p:cNvPr>
          <p:cNvSpPr>
            <a:spLocks/>
          </p:cNvSpPr>
          <p:nvPr/>
        </p:nvSpPr>
        <p:spPr>
          <a:xfrm>
            <a:off x="1343563" y="897912"/>
            <a:ext cx="6147536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فيديو نمذجة الدرس 1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370F748-DBCC-1C00-7F6D-85E8135392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46018"/>
            <a:ext cx="862304" cy="622887"/>
          </a:xfrm>
          <a:prstGeom prst="rect">
            <a:avLst/>
          </a:prstGeom>
        </p:spPr>
      </p:pic>
      <p:pic>
        <p:nvPicPr>
          <p:cNvPr id="10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BD0748B4-0318-69CA-85B7-2DD18C19F6B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5  P2  S2  L1">
            <a:hlinkClick r:id="" action="ppaction://media"/>
            <a:extLst>
              <a:ext uri="{FF2B5EF4-FFF2-40B4-BE49-F238E27FC236}">
                <a16:creationId xmlns:a16="http://schemas.microsoft.com/office/drawing/2014/main" id="{09775884-A045-500C-9BAA-E7E4AD6E90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0449" y="1963881"/>
            <a:ext cx="7322807" cy="411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5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8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83D7C-FF0A-4E62-A9DC-9B6ED11E3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390433A-C4E7-BEB2-F5CB-5254F2A0F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5690973-5B6B-F1DF-3614-5E54F9670C44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أكملوا النشاط 4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7B7C09D7-076B-D8EB-1123-FA0FE48B0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47" y="2165797"/>
            <a:ext cx="7830643" cy="3458058"/>
          </a:xfrm>
          <a:prstGeom prst="rect">
            <a:avLst/>
          </a:prstGeom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C2DEE246-F467-0F25-001C-0A4C3D2020C0}"/>
              </a:ext>
            </a:extLst>
          </p:cNvPr>
          <p:cNvSpPr/>
          <p:nvPr/>
        </p:nvSpPr>
        <p:spPr>
          <a:xfrm>
            <a:off x="4050316" y="2165797"/>
            <a:ext cx="4242174" cy="577403"/>
          </a:xfrm>
          <a:prstGeom prst="roundRect">
            <a:avLst>
              <a:gd name="adj" fmla="val 50000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C9D36B1-196E-8314-F0EE-387DB42E1DEC}"/>
              </a:ext>
            </a:extLst>
          </p:cNvPr>
          <p:cNvSpPr txBox="1"/>
          <p:nvPr/>
        </p:nvSpPr>
        <p:spPr>
          <a:xfrm>
            <a:off x="4303346" y="3269978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438CCBB-D18B-5767-6A63-0297ACD79CEC}"/>
              </a:ext>
            </a:extLst>
          </p:cNvPr>
          <p:cNvSpPr txBox="1"/>
          <p:nvPr/>
        </p:nvSpPr>
        <p:spPr>
          <a:xfrm>
            <a:off x="4377167" y="3767946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4F026B2-12FC-BA1D-4D17-DA74B07F2CCD}"/>
              </a:ext>
            </a:extLst>
          </p:cNvPr>
          <p:cNvSpPr txBox="1"/>
          <p:nvPr/>
        </p:nvSpPr>
        <p:spPr>
          <a:xfrm>
            <a:off x="4377167" y="4290410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269EB0F-41DD-6E3D-7B2D-6E685C596DB5}"/>
              </a:ext>
            </a:extLst>
          </p:cNvPr>
          <p:cNvSpPr txBox="1"/>
          <p:nvPr/>
        </p:nvSpPr>
        <p:spPr>
          <a:xfrm>
            <a:off x="4392868" y="4724701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55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الثاني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2879880" y="5260061"/>
            <a:ext cx="3780000" cy="1123837"/>
            <a:chOff x="648000" y="1949241"/>
            <a:chExt cx="3780000" cy="1123837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فصل الملايين: قراءة وكتابة</a:t>
              </a:r>
              <a:endPara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0C8EE71E-A9A2-C98C-E6F5-B91B72265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475" y="5488520"/>
            <a:ext cx="3938021" cy="940822"/>
          </a:xfrm>
          <a:prstGeom prst="rect">
            <a:avLst/>
          </a:prstGeom>
        </p:spPr>
      </p:pic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65D0AC4-1110-15B5-60EE-18BFB6BF000F}"/>
              </a:ext>
            </a:extLst>
          </p:cNvPr>
          <p:cNvSpPr/>
          <p:nvPr/>
        </p:nvSpPr>
        <p:spPr>
          <a:xfrm>
            <a:off x="5121450" y="5255224"/>
            <a:ext cx="126000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7EDEA042-536A-7D7E-B989-3BA2936F8C95}"/>
              </a:ext>
            </a:extLst>
          </p:cNvPr>
          <p:cNvSpPr txBox="1">
            <a:spLocks/>
          </p:cNvSpPr>
          <p:nvPr/>
        </p:nvSpPr>
        <p:spPr>
          <a:xfrm>
            <a:off x="3038709" y="5632208"/>
            <a:ext cx="3420000" cy="631140"/>
          </a:xfrm>
          <a:prstGeom prst="round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MA" sz="1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وتثبيت دروس الأسبوع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8552C56-F8B6-A0D4-49A5-B0E956619FD2}"/>
              </a:ext>
            </a:extLst>
          </p:cNvPr>
          <p:cNvGrpSpPr/>
          <p:nvPr/>
        </p:nvGrpSpPr>
        <p:grpSpPr>
          <a:xfrm>
            <a:off x="4484255" y="2420264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0B8941CE-F7E0-7ADE-101A-4637E2F5C461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7A9EEB4C-1CF0-EC9E-F0DB-8994BFB79AF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5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02D58C4A-76E9-0A8D-2093-AD2F7FB939F8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المضلعات الرباعية (1)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0E131C2D-F1F6-F6F8-CA7C-49290BB6FF04}"/>
              </a:ext>
            </a:extLst>
          </p:cNvPr>
          <p:cNvGrpSpPr/>
          <p:nvPr/>
        </p:nvGrpSpPr>
        <p:grpSpPr>
          <a:xfrm>
            <a:off x="370132" y="238588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5BFB176B-39BC-7992-428C-E530556BC49B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20" name="Organigramme : Terminateur 21">
              <a:extLst>
                <a:ext uri="{FF2B5EF4-FFF2-40B4-BE49-F238E27FC236}">
                  <a16:creationId xmlns:a16="http://schemas.microsoft.com/office/drawing/2014/main" id="{C0E0F7AC-590A-F830-33B9-5B5680C66054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6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Espace réservé du texte 5">
              <a:extLst>
                <a:ext uri="{FF2B5EF4-FFF2-40B4-BE49-F238E27FC236}">
                  <a16:creationId xmlns:a16="http://schemas.microsoft.com/office/drawing/2014/main" id="{B4645403-8FB7-1B8C-D615-CCCA55273B7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المضلعات الرباعية (2)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645A11A3-42B8-9F5C-F524-625CFFC9B650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D0421A3F-48BD-445F-D74B-F9E47DB2C922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28" name="Organigramme : Terminateur 21">
              <a:extLst>
                <a:ext uri="{FF2B5EF4-FFF2-40B4-BE49-F238E27FC236}">
                  <a16:creationId xmlns:a16="http://schemas.microsoft.com/office/drawing/2014/main" id="{14CC4C0F-9EE4-69EA-823E-01802E999E5B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8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Espace réservé du texte 5">
              <a:extLst>
                <a:ext uri="{FF2B5EF4-FFF2-40B4-BE49-F238E27FC236}">
                  <a16:creationId xmlns:a16="http://schemas.microsoft.com/office/drawing/2014/main" id="{F1806FE2-879D-65B9-4B1A-ADF8A4C0B819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050636D9-E423-6D38-760F-4849D6EF23C2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01BBEF14-438E-28AE-C7F8-E071B5979CE6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41" name="Organigramme : Terminateur 21">
              <a:extLst>
                <a:ext uri="{FF2B5EF4-FFF2-40B4-BE49-F238E27FC236}">
                  <a16:creationId xmlns:a16="http://schemas.microsoft.com/office/drawing/2014/main" id="{FA7DE990-B0CA-519D-030E-14E35B9D3922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7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Espace réservé du texte 5">
              <a:extLst>
                <a:ext uri="{FF2B5EF4-FFF2-40B4-BE49-F238E27FC236}">
                  <a16:creationId xmlns:a16="http://schemas.microsoft.com/office/drawing/2014/main" id="{2CD8269C-3E3D-92F9-8560-436BD862AE98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المضلعات الرباعية (3)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938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3C532-9B41-D782-B105-23E9F8EC7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570A7DA-BD72-9D5B-3499-4FD3B004FBF7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صححوا. 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379CB80-3C72-AAE0-1AF7-E3CC15F4C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923A7B68-8DF2-6BF4-0831-232D5287A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47" y="2165797"/>
            <a:ext cx="7830643" cy="3458058"/>
          </a:xfrm>
          <a:prstGeom prst="rect">
            <a:avLst/>
          </a:prstGeom>
        </p:spPr>
      </p:pic>
      <p:sp>
        <p:nvSpPr>
          <p:cNvPr id="52" name="Rectangle : coins arrondis 51">
            <a:extLst>
              <a:ext uri="{FF2B5EF4-FFF2-40B4-BE49-F238E27FC236}">
                <a16:creationId xmlns:a16="http://schemas.microsoft.com/office/drawing/2014/main" id="{9084A42F-DFF2-DE97-E548-1BD6167B0CF0}"/>
              </a:ext>
            </a:extLst>
          </p:cNvPr>
          <p:cNvSpPr/>
          <p:nvPr/>
        </p:nvSpPr>
        <p:spPr>
          <a:xfrm>
            <a:off x="4050316" y="2165797"/>
            <a:ext cx="4242174" cy="577403"/>
          </a:xfrm>
          <a:prstGeom prst="roundRect">
            <a:avLst>
              <a:gd name="adj" fmla="val 50000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7EA1B6B5-B822-9DEF-C1A7-486E27ED73AA}"/>
              </a:ext>
            </a:extLst>
          </p:cNvPr>
          <p:cNvSpPr txBox="1"/>
          <p:nvPr/>
        </p:nvSpPr>
        <p:spPr>
          <a:xfrm>
            <a:off x="4303346" y="3269978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7E1415D7-D1AF-D238-E867-F9059C6A57AE}"/>
              </a:ext>
            </a:extLst>
          </p:cNvPr>
          <p:cNvSpPr txBox="1"/>
          <p:nvPr/>
        </p:nvSpPr>
        <p:spPr>
          <a:xfrm>
            <a:off x="3005149" y="3819604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8D42F89A-46B2-6867-BDE6-C45A0532688B}"/>
              </a:ext>
            </a:extLst>
          </p:cNvPr>
          <p:cNvSpPr txBox="1"/>
          <p:nvPr/>
        </p:nvSpPr>
        <p:spPr>
          <a:xfrm>
            <a:off x="4377167" y="3767946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A510637F-DBFB-FF7E-E39B-936FE60EFCEE}"/>
              </a:ext>
            </a:extLst>
          </p:cNvPr>
          <p:cNvSpPr txBox="1"/>
          <p:nvPr/>
        </p:nvSpPr>
        <p:spPr>
          <a:xfrm>
            <a:off x="4377167" y="4290410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2B7C9887-CD0F-A9D9-960F-EE1D24594E3C}"/>
              </a:ext>
            </a:extLst>
          </p:cNvPr>
          <p:cNvSpPr txBox="1"/>
          <p:nvPr/>
        </p:nvSpPr>
        <p:spPr>
          <a:xfrm>
            <a:off x="4392868" y="4724701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BAFF9F7C-7C02-D0D0-F77B-4B44421AF0E6}"/>
              </a:ext>
            </a:extLst>
          </p:cNvPr>
          <p:cNvSpPr txBox="1"/>
          <p:nvPr/>
        </p:nvSpPr>
        <p:spPr>
          <a:xfrm>
            <a:off x="2868486" y="3319220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3288A8C9-EDC3-58C9-4876-6CA683F9BF23}"/>
              </a:ext>
            </a:extLst>
          </p:cNvPr>
          <p:cNvSpPr txBox="1"/>
          <p:nvPr/>
        </p:nvSpPr>
        <p:spPr>
          <a:xfrm>
            <a:off x="1633133" y="3319219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7B12E972-3911-710C-0C7B-8D1820E9BF24}"/>
              </a:ext>
            </a:extLst>
          </p:cNvPr>
          <p:cNvSpPr txBox="1"/>
          <p:nvPr/>
        </p:nvSpPr>
        <p:spPr>
          <a:xfrm>
            <a:off x="1633132" y="3767945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6E50F52B-C814-1E4D-9967-186DE8F33D21}"/>
              </a:ext>
            </a:extLst>
          </p:cNvPr>
          <p:cNvSpPr txBox="1"/>
          <p:nvPr/>
        </p:nvSpPr>
        <p:spPr>
          <a:xfrm>
            <a:off x="1633131" y="4319990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B0CD3796-067D-2D55-9A21-E97CFDC04D5E}"/>
              </a:ext>
            </a:extLst>
          </p:cNvPr>
          <p:cNvSpPr txBox="1"/>
          <p:nvPr/>
        </p:nvSpPr>
        <p:spPr>
          <a:xfrm>
            <a:off x="2804415" y="4781655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B2F49225-FCB5-F01A-1A40-421C5D155B9B}"/>
              </a:ext>
            </a:extLst>
          </p:cNvPr>
          <p:cNvSpPr txBox="1"/>
          <p:nvPr/>
        </p:nvSpPr>
        <p:spPr>
          <a:xfrm>
            <a:off x="3012999" y="4300629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41D44F5D-34A3-39F9-A459-539413215C24}"/>
              </a:ext>
            </a:extLst>
          </p:cNvPr>
          <p:cNvSpPr txBox="1"/>
          <p:nvPr/>
        </p:nvSpPr>
        <p:spPr>
          <a:xfrm>
            <a:off x="1648832" y="4763177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25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83CB8-84DC-C29A-0EDD-B6703920A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8575018-0B8F-7CB9-A950-14396D024EE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DE4670B-038D-C8DD-8C79-AEE3788B2A38}"/>
              </a:ext>
            </a:extLst>
          </p:cNvPr>
          <p:cNvSpPr/>
          <p:nvPr/>
        </p:nvSpPr>
        <p:spPr>
          <a:xfrm>
            <a:off x="2076450" y="3000990"/>
            <a:ext cx="4785052" cy="15652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1FC00277-A10B-BE66-23F5-E3EFAFC1AD0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93900" y="3363216"/>
            <a:ext cx="631873" cy="63187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9B156A1-AB4C-60BD-79C0-BDECD0A07AB4}"/>
              </a:ext>
            </a:extLst>
          </p:cNvPr>
          <p:cNvSpPr txBox="1"/>
          <p:nvPr/>
        </p:nvSpPr>
        <p:spPr>
          <a:xfrm>
            <a:off x="1823212" y="3459396"/>
            <a:ext cx="43278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أتعرف قاعدة المثلث ومتوازي الأضلاع وأنشئ ارتفاعهما</a:t>
            </a:r>
            <a:endParaRPr lang="fr-FR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lowchart: Alternate Process 54">
            <a:extLst>
              <a:ext uri="{FF2B5EF4-FFF2-40B4-BE49-F238E27FC236}">
                <a16:creationId xmlns:a16="http://schemas.microsoft.com/office/drawing/2014/main" id="{2CD1C15F-E3B9-451A-1FFF-C8ECFB3A9841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2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348CD988-F843-7536-561B-4C6154FC8938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338543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A060-19E2-9766-E7AC-622A39599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06E2768D-2638-A03F-5D43-A22470C4A6FC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540A71F5-30C9-D141-5341-39FF1E9730FB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639C0CA-1301-58AE-EC78-0558695B5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5F12FFE-7D87-8BD0-B4DA-0D441B21A791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A21AE37-C819-7FC1-49BE-CC433689D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4" name="ZoneTexte 2">
            <a:extLst>
              <a:ext uri="{FF2B5EF4-FFF2-40B4-BE49-F238E27FC236}">
                <a16:creationId xmlns:a16="http://schemas.microsoft.com/office/drawing/2014/main" id="{B04C52C9-543A-8F44-E97E-2F5E0B5DBA97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الكراسات صفحة 82، أنجزوا النشاط 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727EA4E-6C9D-3C5A-94A9-BAE1282C5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1224" y="2102677"/>
            <a:ext cx="3810532" cy="388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7EA2C-BBEB-58B1-891A-0561706FA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980E69D-C7CD-A19B-2E71-4FEE701D7CAB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2834AE4-E98C-802E-B399-789DB2CD9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69C5CC6-A73E-7252-58B7-9092EA4D4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4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878D1-E699-CC64-0C27-424B59F1F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31489AA5-119B-9B0E-2B0C-9C70D2B44064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6BE84987-E250-6088-E452-C001420D4355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47BFA9B-4421-05A4-121C-8F2B40DD8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F19206D-5679-46A5-003E-E578DFBEA0A3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ZoneTexte 2">
            <a:extLst>
              <a:ext uri="{FF2B5EF4-FFF2-40B4-BE49-F238E27FC236}">
                <a16:creationId xmlns:a16="http://schemas.microsoft.com/office/drawing/2014/main" id="{7278E8FD-1C38-BA60-07DD-6BC59AC369DB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يقوم ليشرح لنا كيف رسم الارتفاع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1489C4E-F645-DC99-92FA-708B3FF0D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98086AFD-E3B5-6FB5-BC2A-E531DB8D0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1224" y="2102677"/>
            <a:ext cx="3810532" cy="3886742"/>
          </a:xfrm>
          <a:prstGeom prst="rect">
            <a:avLst/>
          </a:prstGeom>
        </p:spPr>
      </p:pic>
      <p:grpSp>
        <p:nvGrpSpPr>
          <p:cNvPr id="44" name="Groupe 43">
            <a:extLst>
              <a:ext uri="{FF2B5EF4-FFF2-40B4-BE49-F238E27FC236}">
                <a16:creationId xmlns:a16="http://schemas.microsoft.com/office/drawing/2014/main" id="{7963A5D7-2EDB-B371-BDC9-A5B4FAC7E18D}"/>
              </a:ext>
            </a:extLst>
          </p:cNvPr>
          <p:cNvGrpSpPr/>
          <p:nvPr/>
        </p:nvGrpSpPr>
        <p:grpSpPr>
          <a:xfrm rot="19181957">
            <a:off x="3297481" y="3291883"/>
            <a:ext cx="2736000" cy="1678193"/>
            <a:chOff x="5018748" y="3074165"/>
            <a:chExt cx="2736000" cy="1678193"/>
          </a:xfrm>
        </p:grpSpPr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37A4470B-E338-24F3-3427-6E9A76079D93}"/>
                </a:ext>
              </a:extLst>
            </p:cNvPr>
            <p:cNvCxnSpPr>
              <a:cxnSpLocks/>
            </p:cNvCxnSpPr>
            <p:nvPr/>
          </p:nvCxnSpPr>
          <p:spPr>
            <a:xfrm rot="11487403" flipV="1">
              <a:off x="6459444" y="3074165"/>
              <a:ext cx="0" cy="13320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33833ADA-45D4-8133-8993-8CA0932843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18748" y="4153887"/>
              <a:ext cx="2736000" cy="598471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0E3D0ED-5B69-3F13-200C-4FBD802B3774}"/>
                </a:ext>
              </a:extLst>
            </p:cNvPr>
            <p:cNvSpPr/>
            <p:nvPr/>
          </p:nvSpPr>
          <p:spPr>
            <a:xfrm rot="11487403">
              <a:off x="6136440" y="4169071"/>
              <a:ext cx="176163" cy="23201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651CD2C4-2267-6B32-21FA-B0E15594261C}"/>
              </a:ext>
            </a:extLst>
          </p:cNvPr>
          <p:cNvGrpSpPr/>
          <p:nvPr/>
        </p:nvGrpSpPr>
        <p:grpSpPr>
          <a:xfrm rot="10974530">
            <a:off x="4052060" y="3379414"/>
            <a:ext cx="2147087" cy="1858423"/>
            <a:chOff x="4362412" y="2575190"/>
            <a:chExt cx="2147087" cy="1858423"/>
          </a:xfrm>
        </p:grpSpPr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73EE2BAC-A026-9E73-4D47-82177E060360}"/>
                </a:ext>
              </a:extLst>
            </p:cNvPr>
            <p:cNvCxnSpPr>
              <a:cxnSpLocks/>
            </p:cNvCxnSpPr>
            <p:nvPr/>
          </p:nvCxnSpPr>
          <p:spPr>
            <a:xfrm rot="11487403" flipV="1">
              <a:off x="6509499" y="2575190"/>
              <a:ext cx="0" cy="183600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BF32C677-4393-F6BE-D173-C54DB1CCCC5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62412" y="3965613"/>
              <a:ext cx="1980000" cy="468000"/>
            </a:xfrm>
            <a:prstGeom prst="line">
              <a:avLst/>
            </a:prstGeom>
            <a:ln w="571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CDCB40E-DEF4-F232-77EA-2CC03EA88C50}"/>
                </a:ext>
              </a:extLst>
            </p:cNvPr>
            <p:cNvSpPr/>
            <p:nvPr/>
          </p:nvSpPr>
          <p:spPr>
            <a:xfrm rot="11487403">
              <a:off x="6136440" y="4169071"/>
              <a:ext cx="176163" cy="232018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</p:spTree>
    <p:extLst>
      <p:ext uri="{BB962C8B-B14F-4D97-AF65-F5344CB8AC3E}">
        <p14:creationId xmlns:p14="http://schemas.microsoft.com/office/powerpoint/2010/main" val="324087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7760C-46F6-5A84-8B87-A2B2B1C46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16AD8B01-8285-8EC0-7CED-88192C84426A}"/>
              </a:ext>
            </a:extLst>
          </p:cNvPr>
          <p:cNvGrpSpPr/>
          <p:nvPr/>
        </p:nvGrpSpPr>
        <p:grpSpPr>
          <a:xfrm>
            <a:off x="1050740" y="2384392"/>
            <a:ext cx="6231407" cy="2517053"/>
            <a:chOff x="1050740" y="2384392"/>
            <a:chExt cx="6231407" cy="251705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FDCE891-F4E3-4A69-B8F7-D832200713E8}"/>
                </a:ext>
              </a:extLst>
            </p:cNvPr>
            <p:cNvSpPr/>
            <p:nvPr/>
          </p:nvSpPr>
          <p:spPr>
            <a:xfrm>
              <a:off x="1414741" y="3681754"/>
              <a:ext cx="5867406" cy="48454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49607259-64C8-CBF3-C0A8-EC4E10197509}"/>
                </a:ext>
              </a:extLst>
            </p:cNvPr>
            <p:cNvSpPr txBox="1"/>
            <p:nvPr/>
          </p:nvSpPr>
          <p:spPr>
            <a:xfrm>
              <a:off x="3136864" y="2384392"/>
              <a:ext cx="2423160" cy="646331"/>
            </a:xfrm>
            <a:prstGeom prst="rect">
              <a:avLst/>
            </a:prstGeom>
            <a:solidFill>
              <a:srgbClr val="106585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احتساب نسبة التحكم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من الدرس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0DAFBE51-F1FE-8DA8-7E51-95C17B6DF54C}"/>
                </a:ext>
              </a:extLst>
            </p:cNvPr>
            <p:cNvSpPr txBox="1"/>
            <p:nvPr/>
          </p:nvSpPr>
          <p:spPr>
            <a:xfrm>
              <a:off x="5322667" y="3053606"/>
              <a:ext cx="1417320" cy="369332"/>
            </a:xfrm>
            <a:prstGeom prst="rect">
              <a:avLst/>
            </a:prstGeom>
            <a:solidFill>
              <a:srgbClr val="00AB9B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أقل من 80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84F951AE-B4ED-39C6-C515-6A5F58703806}"/>
                </a:ext>
              </a:extLst>
            </p:cNvPr>
            <p:cNvSpPr txBox="1"/>
            <p:nvPr/>
          </p:nvSpPr>
          <p:spPr>
            <a:xfrm>
              <a:off x="1576916" y="3001266"/>
              <a:ext cx="1417320" cy="369332"/>
            </a:xfrm>
            <a:prstGeom prst="rect">
              <a:avLst/>
            </a:prstGeom>
            <a:solidFill>
              <a:srgbClr val="00AB9B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أكبر من 80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B7ACC36D-89DD-856C-6FFB-49A6EAF8FD3A}"/>
                </a:ext>
              </a:extLst>
            </p:cNvPr>
            <p:cNvSpPr txBox="1"/>
            <p:nvPr/>
          </p:nvSpPr>
          <p:spPr>
            <a:xfrm>
              <a:off x="4763470" y="3737150"/>
              <a:ext cx="2423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إعادة عرض</a:t>
              </a:r>
              <a:r>
                <a: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شريط النمذجة 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C0626B75-4F0E-B5C1-AD02-123B166F9748}"/>
                </a:ext>
              </a:extLst>
            </p:cNvPr>
            <p:cNvSpPr txBox="1"/>
            <p:nvPr/>
          </p:nvSpPr>
          <p:spPr>
            <a:xfrm>
              <a:off x="1050740" y="3737150"/>
              <a:ext cx="3660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المرور مباشرة للتدرب على الكراسة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B5263B85-AB9C-57C2-751B-99B6E12D543F}"/>
                </a:ext>
              </a:extLst>
            </p:cNvPr>
            <p:cNvSpPr txBox="1"/>
            <p:nvPr/>
          </p:nvSpPr>
          <p:spPr>
            <a:xfrm>
              <a:off x="2696121" y="4532113"/>
              <a:ext cx="3751758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إنجاز نشاط مراجعة الدرس على الكراسة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CAFF39D3-FD4C-57A1-052B-92E8869D9E2B}"/>
                </a:ext>
              </a:extLst>
            </p:cNvPr>
            <p:cNvCxnSpPr/>
            <p:nvPr/>
          </p:nvCxnSpPr>
          <p:spPr>
            <a:xfrm>
              <a:off x="2407420" y="3392610"/>
              <a:ext cx="0" cy="243219"/>
            </a:xfrm>
            <a:prstGeom prst="straightConnector1">
              <a:avLst/>
            </a:prstGeom>
            <a:ln w="28575">
              <a:solidFill>
                <a:srgbClr val="00AB9B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23D354E3-735B-A48D-B7DC-FCBDA0EB8DBF}"/>
                </a:ext>
              </a:extLst>
            </p:cNvPr>
            <p:cNvCxnSpPr/>
            <p:nvPr/>
          </p:nvCxnSpPr>
          <p:spPr>
            <a:xfrm>
              <a:off x="6055324" y="3425536"/>
              <a:ext cx="0" cy="243219"/>
            </a:xfrm>
            <a:prstGeom prst="straightConnector1">
              <a:avLst/>
            </a:prstGeom>
            <a:ln w="28575">
              <a:solidFill>
                <a:srgbClr val="00AB9B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53C92450-D321-41C3-10E1-43DBF29CA221}"/>
                </a:ext>
              </a:extLst>
            </p:cNvPr>
            <p:cNvCxnSpPr>
              <a:cxnSpLocks/>
            </p:cNvCxnSpPr>
            <p:nvPr/>
          </p:nvCxnSpPr>
          <p:spPr>
            <a:xfrm>
              <a:off x="4476460" y="4166303"/>
              <a:ext cx="0" cy="34324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necteur en angle 23">
              <a:extLst>
                <a:ext uri="{FF2B5EF4-FFF2-40B4-BE49-F238E27FC236}">
                  <a16:creationId xmlns:a16="http://schemas.microsoft.com/office/drawing/2014/main" id="{F4B46157-4F9A-30C3-9185-6324FA93998F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rot="10800000" flipV="1">
              <a:off x="2728744" y="2707557"/>
              <a:ext cx="408120" cy="295469"/>
            </a:xfrm>
            <a:prstGeom prst="bentConnector3">
              <a:avLst>
                <a:gd name="adj1" fmla="val 196319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en angle 27">
              <a:extLst>
                <a:ext uri="{FF2B5EF4-FFF2-40B4-BE49-F238E27FC236}">
                  <a16:creationId xmlns:a16="http://schemas.microsoft.com/office/drawing/2014/main" id="{CC5380D4-10D2-2FEB-A1BD-009A914A473F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5273512" y="2569057"/>
              <a:ext cx="757815" cy="484549"/>
            </a:xfrm>
            <a:prstGeom prst="bent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AD94F08-6C43-4F11-9D30-04862F913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4191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5433B-45DB-1BC5-580B-E6294651C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4">
            <a:extLst>
              <a:ext uri="{FF2B5EF4-FFF2-40B4-BE49-F238E27FC236}">
                <a16:creationId xmlns:a16="http://schemas.microsoft.com/office/drawing/2014/main" id="{139DFD28-E915-E980-7CC7-4AE3FBD9BB61}"/>
              </a:ext>
            </a:extLst>
          </p:cNvPr>
          <p:cNvSpPr>
            <a:spLocks/>
          </p:cNvSpPr>
          <p:nvPr/>
        </p:nvSpPr>
        <p:spPr>
          <a:xfrm>
            <a:off x="1343563" y="897912"/>
            <a:ext cx="6147536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فيديو نمذجة الدرس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370F748-DBCC-1C00-7F6D-85E8135392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46018"/>
            <a:ext cx="862304" cy="622887"/>
          </a:xfrm>
          <a:prstGeom prst="rect">
            <a:avLst/>
          </a:prstGeom>
        </p:spPr>
      </p:pic>
      <p:pic>
        <p:nvPicPr>
          <p:cNvPr id="10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BD0748B4-0318-69CA-85B7-2DD18C19F6B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5 – P2 – S2 – L2-V1 vf">
            <a:hlinkClick r:id="" action="ppaction://media"/>
            <a:extLst>
              <a:ext uri="{FF2B5EF4-FFF2-40B4-BE49-F238E27FC236}">
                <a16:creationId xmlns:a16="http://schemas.microsoft.com/office/drawing/2014/main" id="{50962BE4-72B3-9445-7F64-7C924C6837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528" y="1713873"/>
            <a:ext cx="7428236" cy="417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2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8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D7693-3783-0809-8224-EBBF6EC0D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81">
            <a:extLst>
              <a:ext uri="{FF2B5EF4-FFF2-40B4-BE49-F238E27FC236}">
                <a16:creationId xmlns:a16="http://schemas.microsoft.com/office/drawing/2014/main" id="{B577447D-FB2D-00F1-B9B1-21AB48994C96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7" name="Corde 6">
            <a:extLst>
              <a:ext uri="{FF2B5EF4-FFF2-40B4-BE49-F238E27FC236}">
                <a16:creationId xmlns:a16="http://schemas.microsoft.com/office/drawing/2014/main" id="{5C84A154-B261-07BD-C140-9B96F298642F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E3A034A-EA9A-BB74-1249-4B892254F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89AB696-4F7F-96D7-2EAA-73D509238672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FAA09AF-63AA-8C78-F8E4-0C85CEE8B7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D790BB0A-84F2-27EE-9898-B6724F14F084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أنجزوا النشاط 2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843E4AE9-C571-15F1-FF16-8A22BFF35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8155" y="2131256"/>
            <a:ext cx="3867690" cy="385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9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9171E-75DB-6531-2528-B0A71B38A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DA8D0C7-04D7-6E14-59FF-9C4A1BC1E4F6}"/>
              </a:ext>
            </a:extLst>
          </p:cNvPr>
          <p:cNvSpPr txBox="1"/>
          <p:nvPr/>
        </p:nvSpPr>
        <p:spPr>
          <a:xfrm>
            <a:off x="440781" y="879779"/>
            <a:ext cx="7032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صححوا</a:t>
            </a:r>
          </a:p>
        </p:txBody>
      </p:sp>
      <p:sp>
        <p:nvSpPr>
          <p:cNvPr id="6" name="Oval 81">
            <a:extLst>
              <a:ext uri="{FF2B5EF4-FFF2-40B4-BE49-F238E27FC236}">
                <a16:creationId xmlns:a16="http://schemas.microsoft.com/office/drawing/2014/main" id="{F18EC330-3582-AE77-E588-1736732327C2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7" name="Corde 6">
            <a:extLst>
              <a:ext uri="{FF2B5EF4-FFF2-40B4-BE49-F238E27FC236}">
                <a16:creationId xmlns:a16="http://schemas.microsoft.com/office/drawing/2014/main" id="{51828D1A-A3EB-9A1E-F6BE-BE0263A662A3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B345704-AC64-4D65-A45F-12B9ED4E0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6E06181-B13F-DF76-4813-85FD304F5056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B905D61-E42E-300A-9042-7ADF1E071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920634B9-E86A-CED7-7431-71E7E56EA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8155" y="1827721"/>
            <a:ext cx="3867690" cy="3858163"/>
          </a:xfrm>
          <a:prstGeom prst="rect">
            <a:avLst/>
          </a:prstGeom>
        </p:spPr>
      </p:pic>
      <p:grpSp>
        <p:nvGrpSpPr>
          <p:cNvPr id="42" name="Groupe 41">
            <a:extLst>
              <a:ext uri="{FF2B5EF4-FFF2-40B4-BE49-F238E27FC236}">
                <a16:creationId xmlns:a16="http://schemas.microsoft.com/office/drawing/2014/main" id="{AF84056D-1A52-A155-3FBC-50B829367CAB}"/>
              </a:ext>
            </a:extLst>
          </p:cNvPr>
          <p:cNvGrpSpPr/>
          <p:nvPr/>
        </p:nvGrpSpPr>
        <p:grpSpPr>
          <a:xfrm rot="261482">
            <a:off x="3417687" y="2925352"/>
            <a:ext cx="1980000" cy="1683463"/>
            <a:chOff x="5951641" y="3074165"/>
            <a:chExt cx="1980000" cy="1683463"/>
          </a:xfrm>
        </p:grpSpPr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D224058E-599D-C6FE-D479-4A06ADF00ED5}"/>
                </a:ext>
              </a:extLst>
            </p:cNvPr>
            <p:cNvCxnSpPr>
              <a:cxnSpLocks/>
            </p:cNvCxnSpPr>
            <p:nvPr/>
          </p:nvCxnSpPr>
          <p:spPr>
            <a:xfrm rot="11487403" flipV="1">
              <a:off x="6459444" y="3074165"/>
              <a:ext cx="0" cy="13320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C741B183-A596-9593-289F-A7EFC32C143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51641" y="4361628"/>
              <a:ext cx="1980000" cy="3960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C2932DC-6B4F-056D-926A-C5486D0F1202}"/>
                </a:ext>
              </a:extLst>
            </p:cNvPr>
            <p:cNvSpPr/>
            <p:nvPr/>
          </p:nvSpPr>
          <p:spPr>
            <a:xfrm rot="11487403">
              <a:off x="6136440" y="4169071"/>
              <a:ext cx="176163" cy="23201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3D4DD769-E75E-692A-5D85-7D9E6B67B594}"/>
              </a:ext>
            </a:extLst>
          </p:cNvPr>
          <p:cNvGrpSpPr/>
          <p:nvPr/>
        </p:nvGrpSpPr>
        <p:grpSpPr>
          <a:xfrm rot="7908573" flipV="1">
            <a:off x="3582310" y="3241916"/>
            <a:ext cx="2562344" cy="2141976"/>
            <a:chOff x="6071193" y="2937428"/>
            <a:chExt cx="2562344" cy="2141976"/>
          </a:xfrm>
        </p:grpSpPr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29A67EA2-0CEB-8E0D-5CA8-6352F46871C4}"/>
                </a:ext>
              </a:extLst>
            </p:cNvPr>
            <p:cNvCxnSpPr>
              <a:cxnSpLocks/>
            </p:cNvCxnSpPr>
            <p:nvPr/>
          </p:nvCxnSpPr>
          <p:spPr>
            <a:xfrm rot="7908573" flipV="1">
              <a:off x="7107094" y="3304273"/>
              <a:ext cx="1893287" cy="1159598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62">
              <a:extLst>
                <a:ext uri="{FF2B5EF4-FFF2-40B4-BE49-F238E27FC236}">
                  <a16:creationId xmlns:a16="http://schemas.microsoft.com/office/drawing/2014/main" id="{4CE0D61B-391F-40DC-DCA0-6774E96EEC37}"/>
                </a:ext>
              </a:extLst>
            </p:cNvPr>
            <p:cNvCxnSpPr>
              <a:cxnSpLocks/>
            </p:cNvCxnSpPr>
            <p:nvPr/>
          </p:nvCxnSpPr>
          <p:spPr>
            <a:xfrm rot="7908573">
              <a:off x="6430525" y="3686486"/>
              <a:ext cx="1033586" cy="1752249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E8297FD5-0F52-6461-11B9-76D077DC3CBB}"/>
                </a:ext>
              </a:extLst>
            </p:cNvPr>
            <p:cNvSpPr/>
            <p:nvPr/>
          </p:nvSpPr>
          <p:spPr>
            <a:xfrm rot="571529">
              <a:off x="7735183" y="4572597"/>
              <a:ext cx="176163" cy="1800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</p:grp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id="{6574692E-A87C-501B-9F8D-3812578380F2}"/>
              </a:ext>
            </a:extLst>
          </p:cNvPr>
          <p:cNvCxnSpPr>
            <a:cxnSpLocks/>
          </p:cNvCxnSpPr>
          <p:nvPr/>
        </p:nvCxnSpPr>
        <p:spPr>
          <a:xfrm flipV="1">
            <a:off x="3414592" y="2936382"/>
            <a:ext cx="707150" cy="12410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317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132EE-0C20-FC21-B3C0-DFF8AA79D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2FA43668-3188-F721-B467-3BC4291A552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CF39BB1-E32A-225A-3CF3-470D7EFC1B26}"/>
              </a:ext>
            </a:extLst>
          </p:cNvPr>
          <p:cNvSpPr/>
          <p:nvPr/>
        </p:nvSpPr>
        <p:spPr>
          <a:xfrm>
            <a:off x="2076450" y="3000990"/>
            <a:ext cx="4785052" cy="15652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08A2B2E8-5048-5D81-D317-A348823A92D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93900" y="3363216"/>
            <a:ext cx="631873" cy="6318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016E8BA-CA44-D6D8-5FA1-BB2C4C41673A}"/>
              </a:ext>
            </a:extLst>
          </p:cNvPr>
          <p:cNvSpPr txBox="1"/>
          <p:nvPr/>
        </p:nvSpPr>
        <p:spPr>
          <a:xfrm>
            <a:off x="1823212" y="3459396"/>
            <a:ext cx="43278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أنشئ متوازي الأضلاع والمعين انطلاقا من خاصياتهما</a:t>
            </a:r>
            <a:endParaRPr lang="fr-MA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id="{D1547A7C-5F53-DE6A-F07E-F79231553001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الدرس 3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575A7210-B7F6-2AEC-021D-DE820A847E75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7718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658E330-0BE1-3C0A-1F16-C22F350F0E8F}"/>
              </a:ext>
            </a:extLst>
          </p:cNvPr>
          <p:cNvGrpSpPr/>
          <p:nvPr/>
        </p:nvGrpSpPr>
        <p:grpSpPr>
          <a:xfrm>
            <a:off x="2111284" y="2583903"/>
            <a:ext cx="4453341" cy="3162806"/>
            <a:chOff x="2111284" y="2583903"/>
            <a:chExt cx="4453341" cy="3162806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AE70AE00-95A1-9F4D-2290-F67E87D52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80885" y="2583903"/>
              <a:ext cx="2183740" cy="3074134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363CC25-37C7-F0F5-3FCB-A007DA8D9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11284" y="2608310"/>
              <a:ext cx="2244551" cy="3138399"/>
            </a:xfrm>
            <a:prstGeom prst="rect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A8A1B32-EF95-007B-7522-D3627E788E90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F4616960-00CE-7073-C7BF-FA686B78E8D3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مراجعة دروس الأسبوع</a:t>
            </a:r>
            <a:endParaRPr lang="fr-MA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A060-19E2-9766-E7AC-622A39599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4EA003F-2236-D43F-6D5D-988D7995F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5" name="Oval 81">
            <a:extLst>
              <a:ext uri="{FF2B5EF4-FFF2-40B4-BE49-F238E27FC236}">
                <a16:creationId xmlns:a16="http://schemas.microsoft.com/office/drawing/2014/main" id="{52F3BE93-A862-0413-E09E-EE987003CB6F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74C6F1E7-0AC2-242E-22C4-070D40E44C05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BB3B2DB-B917-E3EA-FD43-C7CE65759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0B7B66B-8E1B-4AB0-7421-48A57C48D257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21D33FB-EC09-87B8-B5EE-980AD0395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857" y="2110925"/>
            <a:ext cx="7849695" cy="3715268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AE1B8C8B-964E-0FDD-4C53-79F3879FED67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النشاط 2. ارسموا متوازي الأضلاع حسب المطلوب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270A895-31AD-3874-B2EC-89F46AE2CACD}"/>
              </a:ext>
            </a:extLst>
          </p:cNvPr>
          <p:cNvSpPr/>
          <p:nvPr/>
        </p:nvSpPr>
        <p:spPr>
          <a:xfrm>
            <a:off x="4563704" y="2625278"/>
            <a:ext cx="3545126" cy="306345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9252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230CD-A97C-D3F0-1A04-6C15DD335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AE34FE7-0669-D89C-E843-E85C8F5FA03A}"/>
              </a:ext>
            </a:extLst>
          </p:cNvPr>
          <p:cNvSpPr txBox="1"/>
          <p:nvPr/>
        </p:nvSpPr>
        <p:spPr>
          <a:xfrm>
            <a:off x="0" y="868581"/>
            <a:ext cx="7443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صححوا. من يقوم إلى السبورة ليشرح كيف رسم الشكل</a:t>
            </a:r>
          </a:p>
        </p:txBody>
      </p:sp>
      <p:sp>
        <p:nvSpPr>
          <p:cNvPr id="2" name="Oval 81">
            <a:extLst>
              <a:ext uri="{FF2B5EF4-FFF2-40B4-BE49-F238E27FC236}">
                <a16:creationId xmlns:a16="http://schemas.microsoft.com/office/drawing/2014/main" id="{4C592089-9D2E-EE9C-B79C-916A401BFE4F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4" name="Corde 3">
            <a:extLst>
              <a:ext uri="{FF2B5EF4-FFF2-40B4-BE49-F238E27FC236}">
                <a16:creationId xmlns:a16="http://schemas.microsoft.com/office/drawing/2014/main" id="{A768F297-587B-90A9-C619-5D3D7EA9B055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3BB57AB-37FE-C714-6854-6BDFF6543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F13DAEF-B706-1E0C-B004-BD0C18A2549C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8E7D0B3B-A100-3479-53EA-74C636534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AB7B733-B2F2-452C-C6B2-1F570BF01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857" y="2110925"/>
            <a:ext cx="7849695" cy="37152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78DB139-0D41-624C-1E96-DDE907E188DD}"/>
              </a:ext>
            </a:extLst>
          </p:cNvPr>
          <p:cNvSpPr/>
          <p:nvPr/>
        </p:nvSpPr>
        <p:spPr>
          <a:xfrm>
            <a:off x="4563704" y="2625278"/>
            <a:ext cx="3545126" cy="306345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79633854-1A1B-738C-0585-933BFBEC4A1A}"/>
              </a:ext>
            </a:extLst>
          </p:cNvPr>
          <p:cNvGrpSpPr/>
          <p:nvPr/>
        </p:nvGrpSpPr>
        <p:grpSpPr>
          <a:xfrm>
            <a:off x="4855190" y="3585201"/>
            <a:ext cx="2962154" cy="1539815"/>
            <a:chOff x="4571000" y="3429000"/>
            <a:chExt cx="4135771" cy="2149896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D27A730A-3150-6804-4106-3A17BDF16774}"/>
                </a:ext>
              </a:extLst>
            </p:cNvPr>
            <p:cNvGrpSpPr/>
            <p:nvPr/>
          </p:nvGrpSpPr>
          <p:grpSpPr>
            <a:xfrm>
              <a:off x="4572000" y="3429000"/>
              <a:ext cx="4134771" cy="2149896"/>
              <a:chOff x="4434647" y="3786664"/>
              <a:chExt cx="4134771" cy="2149896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694B3ED3-9275-352A-A3E7-0E0DCDA2AFE4}"/>
                  </a:ext>
                </a:extLst>
              </p:cNvPr>
              <p:cNvSpPr txBox="1"/>
              <p:nvPr/>
            </p:nvSpPr>
            <p:spPr>
              <a:xfrm>
                <a:off x="6796238" y="4493607"/>
                <a:ext cx="895351" cy="5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dirty="0">
                    <a:solidFill>
                      <a:srgbClr val="00B050"/>
                    </a:solidFill>
                  </a:rPr>
                  <a:t>3cm</a:t>
                </a: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57E4863-4114-EC36-C028-931A81375549}"/>
                  </a:ext>
                </a:extLst>
              </p:cNvPr>
              <p:cNvSpPr txBox="1"/>
              <p:nvPr/>
            </p:nvSpPr>
            <p:spPr>
              <a:xfrm>
                <a:off x="5109786" y="4433710"/>
                <a:ext cx="895351" cy="5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dirty="0">
                    <a:solidFill>
                      <a:srgbClr val="00B050"/>
                    </a:solidFill>
                  </a:rPr>
                  <a:t>3cm</a:t>
                </a:r>
              </a:p>
            </p:txBody>
          </p:sp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867C35A0-9893-88DD-816E-7CEE82BBCE8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34647" y="3786664"/>
                <a:ext cx="1185104" cy="964774"/>
              </a:xfrm>
              <a:prstGeom prst="line">
                <a:avLst/>
              </a:prstGeom>
              <a:ln w="57150">
                <a:solidFill>
                  <a:srgbClr val="10486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772884F1-0ACE-9365-2BF4-D5254F4BAB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39955" y="3819786"/>
                <a:ext cx="2929463" cy="1152000"/>
              </a:xfrm>
              <a:prstGeom prst="line">
                <a:avLst/>
              </a:prstGeom>
              <a:ln w="57150">
                <a:solidFill>
                  <a:srgbClr val="10486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272B2F10-5557-F53E-12F2-010A2D5C54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2109" y="4971786"/>
                <a:ext cx="1185104" cy="964774"/>
              </a:xfrm>
              <a:prstGeom prst="line">
                <a:avLst/>
              </a:prstGeom>
              <a:ln w="57150">
                <a:solidFill>
                  <a:srgbClr val="10486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0CA8F39B-179C-F90E-26C7-BFC92B0863BD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4425617"/>
              <a:ext cx="2929463" cy="1152000"/>
            </a:xfrm>
            <a:prstGeom prst="line">
              <a:avLst/>
            </a:prstGeom>
            <a:ln w="57150"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0E465F49-1C24-3FB6-577F-ABD576559955}"/>
                </a:ext>
              </a:extLst>
            </p:cNvPr>
            <p:cNvCxnSpPr>
              <a:cxnSpLocks/>
            </p:cNvCxnSpPr>
            <p:nvPr/>
          </p:nvCxnSpPr>
          <p:spPr>
            <a:xfrm>
              <a:off x="4571000" y="4393774"/>
              <a:ext cx="4113566" cy="220348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CFF93AF9-C57E-5AEB-CC29-47377BE24E2C}"/>
                </a:ext>
              </a:extLst>
            </p:cNvPr>
            <p:cNvCxnSpPr>
              <a:cxnSpLocks/>
            </p:cNvCxnSpPr>
            <p:nvPr/>
          </p:nvCxnSpPr>
          <p:spPr>
            <a:xfrm>
              <a:off x="5777308" y="3486106"/>
              <a:ext cx="1732451" cy="2091511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ZoneTexte 40">
            <a:extLst>
              <a:ext uri="{FF2B5EF4-FFF2-40B4-BE49-F238E27FC236}">
                <a16:creationId xmlns:a16="http://schemas.microsoft.com/office/drawing/2014/main" id="{FE23180C-C022-141E-7E15-D7E474A95F33}"/>
              </a:ext>
            </a:extLst>
          </p:cNvPr>
          <p:cNvSpPr txBox="1"/>
          <p:nvPr/>
        </p:nvSpPr>
        <p:spPr>
          <a:xfrm>
            <a:off x="6238556" y="4485927"/>
            <a:ext cx="848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dirty="0">
                <a:solidFill>
                  <a:srgbClr val="C00000"/>
                </a:solidFill>
              </a:rPr>
              <a:t>2,5cm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96D390C3-7582-A683-CD17-0F4063ED61C0}"/>
              </a:ext>
            </a:extLst>
          </p:cNvPr>
          <p:cNvSpPr txBox="1"/>
          <p:nvPr/>
        </p:nvSpPr>
        <p:spPr>
          <a:xfrm>
            <a:off x="5581124" y="3769407"/>
            <a:ext cx="828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dirty="0">
                <a:solidFill>
                  <a:srgbClr val="C00000"/>
                </a:solidFill>
              </a:rPr>
              <a:t>2,5cm</a:t>
            </a:r>
          </a:p>
        </p:txBody>
      </p:sp>
    </p:spTree>
    <p:extLst>
      <p:ext uri="{BB962C8B-B14F-4D97-AF65-F5344CB8AC3E}">
        <p14:creationId xmlns:p14="http://schemas.microsoft.com/office/powerpoint/2010/main" val="5632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C0570-6708-4E14-65D1-8B669F57F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e 34">
            <a:extLst>
              <a:ext uri="{FF2B5EF4-FFF2-40B4-BE49-F238E27FC236}">
                <a16:creationId xmlns:a16="http://schemas.microsoft.com/office/drawing/2014/main" id="{6F33C662-0F57-4148-E544-22FB4EA2AA17}"/>
              </a:ext>
            </a:extLst>
          </p:cNvPr>
          <p:cNvGrpSpPr/>
          <p:nvPr/>
        </p:nvGrpSpPr>
        <p:grpSpPr>
          <a:xfrm>
            <a:off x="1050740" y="2384392"/>
            <a:ext cx="6231407" cy="2517053"/>
            <a:chOff x="1050740" y="2384392"/>
            <a:chExt cx="6231407" cy="251705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913409A-5D02-BDBF-89E5-EC41189529A6}"/>
                </a:ext>
              </a:extLst>
            </p:cNvPr>
            <p:cNvSpPr/>
            <p:nvPr/>
          </p:nvSpPr>
          <p:spPr>
            <a:xfrm>
              <a:off x="1414741" y="3681754"/>
              <a:ext cx="5867406" cy="48454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169063F5-1A22-3B70-834F-DC7BF85B7D4C}"/>
                </a:ext>
              </a:extLst>
            </p:cNvPr>
            <p:cNvSpPr txBox="1"/>
            <p:nvPr/>
          </p:nvSpPr>
          <p:spPr>
            <a:xfrm>
              <a:off x="3136864" y="2384392"/>
              <a:ext cx="2423160" cy="646331"/>
            </a:xfrm>
            <a:prstGeom prst="rect">
              <a:avLst/>
            </a:prstGeom>
            <a:solidFill>
              <a:srgbClr val="106585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احتساب نسبة التحكم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من الدرس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85E318D-F488-5418-0B04-4EA43AC2F4B1}"/>
                </a:ext>
              </a:extLst>
            </p:cNvPr>
            <p:cNvSpPr txBox="1"/>
            <p:nvPr/>
          </p:nvSpPr>
          <p:spPr>
            <a:xfrm>
              <a:off x="5322667" y="3053606"/>
              <a:ext cx="1417320" cy="369332"/>
            </a:xfrm>
            <a:prstGeom prst="rect">
              <a:avLst/>
            </a:prstGeom>
            <a:solidFill>
              <a:srgbClr val="00AB9B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أقل من 80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BD837726-C533-4B68-A731-63E748548D4B}"/>
                </a:ext>
              </a:extLst>
            </p:cNvPr>
            <p:cNvSpPr txBox="1"/>
            <p:nvPr/>
          </p:nvSpPr>
          <p:spPr>
            <a:xfrm>
              <a:off x="1576916" y="3001266"/>
              <a:ext cx="1417320" cy="369332"/>
            </a:xfrm>
            <a:prstGeom prst="rect">
              <a:avLst/>
            </a:prstGeom>
            <a:solidFill>
              <a:srgbClr val="00AB9B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أكبر من 80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39D95AFA-C7ED-B596-773F-FB436F7B453D}"/>
                </a:ext>
              </a:extLst>
            </p:cNvPr>
            <p:cNvSpPr txBox="1"/>
            <p:nvPr/>
          </p:nvSpPr>
          <p:spPr>
            <a:xfrm>
              <a:off x="4763470" y="3737150"/>
              <a:ext cx="2423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إعادة عرض</a:t>
              </a:r>
              <a:r>
                <a: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شريط النمذجة 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81F867AE-6E90-2172-595B-2C511803741D}"/>
                </a:ext>
              </a:extLst>
            </p:cNvPr>
            <p:cNvSpPr txBox="1"/>
            <p:nvPr/>
          </p:nvSpPr>
          <p:spPr>
            <a:xfrm>
              <a:off x="1050740" y="3737150"/>
              <a:ext cx="3660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المرور مباشرة للتدرب على الكراسة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60E3280-4EAB-CB83-8475-FBACC106EB2B}"/>
                </a:ext>
              </a:extLst>
            </p:cNvPr>
            <p:cNvSpPr txBox="1"/>
            <p:nvPr/>
          </p:nvSpPr>
          <p:spPr>
            <a:xfrm>
              <a:off x="2696121" y="4532113"/>
              <a:ext cx="3751758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إنجاز نشاط مراجعة الدرس على الكراسة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49149FB7-7FE9-9176-D74D-FB66E4A6C494}"/>
                </a:ext>
              </a:extLst>
            </p:cNvPr>
            <p:cNvCxnSpPr/>
            <p:nvPr/>
          </p:nvCxnSpPr>
          <p:spPr>
            <a:xfrm>
              <a:off x="2407420" y="3392610"/>
              <a:ext cx="0" cy="243219"/>
            </a:xfrm>
            <a:prstGeom prst="straightConnector1">
              <a:avLst/>
            </a:prstGeom>
            <a:ln w="28575">
              <a:solidFill>
                <a:srgbClr val="00AB9B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0F3C85BE-99C7-8414-2FCC-861157B61435}"/>
                </a:ext>
              </a:extLst>
            </p:cNvPr>
            <p:cNvCxnSpPr/>
            <p:nvPr/>
          </p:nvCxnSpPr>
          <p:spPr>
            <a:xfrm>
              <a:off x="6055324" y="3425536"/>
              <a:ext cx="0" cy="243219"/>
            </a:xfrm>
            <a:prstGeom prst="straightConnector1">
              <a:avLst/>
            </a:prstGeom>
            <a:ln w="28575">
              <a:solidFill>
                <a:srgbClr val="00AB9B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7E27958D-3EE4-41CD-FDE6-4BC73B1A8941}"/>
                </a:ext>
              </a:extLst>
            </p:cNvPr>
            <p:cNvCxnSpPr>
              <a:cxnSpLocks/>
            </p:cNvCxnSpPr>
            <p:nvPr/>
          </p:nvCxnSpPr>
          <p:spPr>
            <a:xfrm>
              <a:off x="4476460" y="4166303"/>
              <a:ext cx="0" cy="34324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Connecteur en angle 23">
              <a:extLst>
                <a:ext uri="{FF2B5EF4-FFF2-40B4-BE49-F238E27FC236}">
                  <a16:creationId xmlns:a16="http://schemas.microsoft.com/office/drawing/2014/main" id="{08C0D4AD-F4C3-2B6C-3EA5-747EA2D94C94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rot="10800000" flipV="1">
              <a:off x="2728744" y="2707557"/>
              <a:ext cx="408120" cy="295469"/>
            </a:xfrm>
            <a:prstGeom prst="bentConnector3">
              <a:avLst>
                <a:gd name="adj1" fmla="val 196319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en angle 27">
              <a:extLst>
                <a:ext uri="{FF2B5EF4-FFF2-40B4-BE49-F238E27FC236}">
                  <a16:creationId xmlns:a16="http://schemas.microsoft.com/office/drawing/2014/main" id="{1682F513-88D3-D102-7276-8DD970D8B005}"/>
                </a:ext>
              </a:extLst>
            </p:cNvPr>
            <p:cNvCxnSpPr>
              <a:cxnSpLocks/>
              <a:endCxn id="21" idx="0"/>
            </p:cNvCxnSpPr>
            <p:nvPr/>
          </p:nvCxnSpPr>
          <p:spPr>
            <a:xfrm>
              <a:off x="5273512" y="2569057"/>
              <a:ext cx="757815" cy="484549"/>
            </a:xfrm>
            <a:prstGeom prst="bent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F92A103-3614-6B03-E60D-75CCF86BF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0895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5433B-45DB-1BC5-580B-E6294651C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4">
            <a:extLst>
              <a:ext uri="{FF2B5EF4-FFF2-40B4-BE49-F238E27FC236}">
                <a16:creationId xmlns:a16="http://schemas.microsoft.com/office/drawing/2014/main" id="{139DFD28-E915-E980-7CC7-4AE3FBD9BB61}"/>
              </a:ext>
            </a:extLst>
          </p:cNvPr>
          <p:cNvSpPr>
            <a:spLocks/>
          </p:cNvSpPr>
          <p:nvPr/>
        </p:nvSpPr>
        <p:spPr>
          <a:xfrm>
            <a:off x="1343563" y="897912"/>
            <a:ext cx="6147536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فيديو نمذجة الدرس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370F748-DBCC-1C00-7F6D-85E8135392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46018"/>
            <a:ext cx="862304" cy="622887"/>
          </a:xfrm>
          <a:prstGeom prst="rect">
            <a:avLst/>
          </a:prstGeom>
        </p:spPr>
      </p:pic>
      <p:pic>
        <p:nvPicPr>
          <p:cNvPr id="10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BD0748B4-0318-69CA-85B7-2DD18C19F6B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5 p2 s2 l3">
            <a:hlinkClick r:id="" action="ppaction://media"/>
            <a:extLst>
              <a:ext uri="{FF2B5EF4-FFF2-40B4-BE49-F238E27FC236}">
                <a16:creationId xmlns:a16="http://schemas.microsoft.com/office/drawing/2014/main" id="{BD16EB9A-1486-8DB0-162D-94309F08EF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6572" y="1575839"/>
            <a:ext cx="7673527" cy="431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4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64E22-9B62-C804-09F6-8FE940686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0103CB4-B625-7D63-B3EB-74D414C5F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5" name="Oval 81">
            <a:extLst>
              <a:ext uri="{FF2B5EF4-FFF2-40B4-BE49-F238E27FC236}">
                <a16:creationId xmlns:a16="http://schemas.microsoft.com/office/drawing/2014/main" id="{CB85CB32-19BF-A36A-18F2-3B3FDC1D2668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FBF975A4-989B-B87D-9702-854780ECCD45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4C9140F-6281-A9E8-C860-8F9272520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86B50D5-226B-1F94-F90E-62A5DC0058BB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62EE27B-FCEE-1CA6-B2D1-C1FCF641C2AC}"/>
              </a:ext>
            </a:extLst>
          </p:cNvPr>
          <p:cNvSpPr txBox="1"/>
          <p:nvPr/>
        </p:nvSpPr>
        <p:spPr>
          <a:xfrm>
            <a:off x="440781" y="879779"/>
            <a:ext cx="7032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ارسموا المعين حسب المطلوب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4098AEB-D590-B2AC-502B-60357CF62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857" y="2110925"/>
            <a:ext cx="7849695" cy="371526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6F164A6-227E-48C8-DA88-3C814A8BCFFB}"/>
              </a:ext>
            </a:extLst>
          </p:cNvPr>
          <p:cNvSpPr/>
          <p:nvPr/>
        </p:nvSpPr>
        <p:spPr>
          <a:xfrm>
            <a:off x="936999" y="2701571"/>
            <a:ext cx="3545126" cy="306345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AD483A2A-AAD3-74D8-BBB0-4EAD8A68287D}"/>
              </a:ext>
            </a:extLst>
          </p:cNvPr>
          <p:cNvGrpSpPr/>
          <p:nvPr/>
        </p:nvGrpSpPr>
        <p:grpSpPr>
          <a:xfrm>
            <a:off x="4855190" y="3585201"/>
            <a:ext cx="2962154" cy="1539815"/>
            <a:chOff x="4571000" y="3429000"/>
            <a:chExt cx="4135771" cy="2149896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10B27C21-B0F6-EC84-B326-5B48D971D8B4}"/>
                </a:ext>
              </a:extLst>
            </p:cNvPr>
            <p:cNvGrpSpPr/>
            <p:nvPr/>
          </p:nvGrpSpPr>
          <p:grpSpPr>
            <a:xfrm>
              <a:off x="4572000" y="3429000"/>
              <a:ext cx="4134771" cy="2149896"/>
              <a:chOff x="4434647" y="3786664"/>
              <a:chExt cx="4134771" cy="2149896"/>
            </a:xfrm>
          </p:grpSpPr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6E8BD6A5-995E-587F-8101-5F7EC9D0CE83}"/>
                  </a:ext>
                </a:extLst>
              </p:cNvPr>
              <p:cNvSpPr txBox="1"/>
              <p:nvPr/>
            </p:nvSpPr>
            <p:spPr>
              <a:xfrm>
                <a:off x="6796238" y="4493607"/>
                <a:ext cx="895351" cy="5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dirty="0">
                    <a:solidFill>
                      <a:srgbClr val="00B050"/>
                    </a:solidFill>
                  </a:rPr>
                  <a:t>3cm</a:t>
                </a:r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49A84200-AB79-72BA-1150-4DF69CC8D750}"/>
                  </a:ext>
                </a:extLst>
              </p:cNvPr>
              <p:cNvSpPr txBox="1"/>
              <p:nvPr/>
            </p:nvSpPr>
            <p:spPr>
              <a:xfrm>
                <a:off x="5109786" y="4433710"/>
                <a:ext cx="895351" cy="5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dirty="0">
                    <a:solidFill>
                      <a:srgbClr val="00B050"/>
                    </a:solidFill>
                  </a:rPr>
                  <a:t>3cm</a:t>
                </a:r>
              </a:p>
            </p:txBody>
          </p: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C1C96A7B-F745-29D8-3380-3776127A37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34647" y="3786664"/>
                <a:ext cx="1185104" cy="964774"/>
              </a:xfrm>
              <a:prstGeom prst="line">
                <a:avLst/>
              </a:prstGeom>
              <a:ln w="57150">
                <a:solidFill>
                  <a:srgbClr val="10486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60A31E2C-7F49-EA4D-ECF6-362579B982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39955" y="3819786"/>
                <a:ext cx="2929463" cy="1152000"/>
              </a:xfrm>
              <a:prstGeom prst="line">
                <a:avLst/>
              </a:prstGeom>
              <a:ln w="57150">
                <a:solidFill>
                  <a:srgbClr val="10486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>
                <a:extLst>
                  <a:ext uri="{FF2B5EF4-FFF2-40B4-BE49-F238E27FC236}">
                    <a16:creationId xmlns:a16="http://schemas.microsoft.com/office/drawing/2014/main" id="{864DFEED-3F34-FD31-AB34-D6822F9317B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2109" y="4971786"/>
                <a:ext cx="1185104" cy="964774"/>
              </a:xfrm>
              <a:prstGeom prst="line">
                <a:avLst/>
              </a:prstGeom>
              <a:ln w="57150">
                <a:solidFill>
                  <a:srgbClr val="10486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3DB00C50-9552-8B81-95BD-0A31CB580A32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4425617"/>
              <a:ext cx="2929463" cy="1152000"/>
            </a:xfrm>
            <a:prstGeom prst="line">
              <a:avLst/>
            </a:prstGeom>
            <a:ln w="57150"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810ACDD9-6CB2-750F-6218-5FC36C441AB8}"/>
                </a:ext>
              </a:extLst>
            </p:cNvPr>
            <p:cNvCxnSpPr>
              <a:cxnSpLocks/>
            </p:cNvCxnSpPr>
            <p:nvPr/>
          </p:nvCxnSpPr>
          <p:spPr>
            <a:xfrm>
              <a:off x="4571000" y="4393774"/>
              <a:ext cx="4113566" cy="220348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0E982EEF-E9A2-7CF4-18DD-ADB83EB33E25}"/>
                </a:ext>
              </a:extLst>
            </p:cNvPr>
            <p:cNvCxnSpPr>
              <a:cxnSpLocks/>
            </p:cNvCxnSpPr>
            <p:nvPr/>
          </p:nvCxnSpPr>
          <p:spPr>
            <a:xfrm>
              <a:off x="5777308" y="3486106"/>
              <a:ext cx="1732451" cy="2091511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ZoneTexte 38">
            <a:extLst>
              <a:ext uri="{FF2B5EF4-FFF2-40B4-BE49-F238E27FC236}">
                <a16:creationId xmlns:a16="http://schemas.microsoft.com/office/drawing/2014/main" id="{E157EDAB-3D43-5877-E84F-F61869D81F59}"/>
              </a:ext>
            </a:extLst>
          </p:cNvPr>
          <p:cNvSpPr txBox="1"/>
          <p:nvPr/>
        </p:nvSpPr>
        <p:spPr>
          <a:xfrm>
            <a:off x="6238556" y="4485927"/>
            <a:ext cx="848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dirty="0">
                <a:solidFill>
                  <a:srgbClr val="C00000"/>
                </a:solidFill>
              </a:rPr>
              <a:t>2,5cm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3B720DF-BBED-FF20-6070-FA85C4151DB4}"/>
              </a:ext>
            </a:extLst>
          </p:cNvPr>
          <p:cNvSpPr txBox="1"/>
          <p:nvPr/>
        </p:nvSpPr>
        <p:spPr>
          <a:xfrm>
            <a:off x="5581124" y="3769407"/>
            <a:ext cx="828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dirty="0">
                <a:solidFill>
                  <a:srgbClr val="C00000"/>
                </a:solidFill>
              </a:rPr>
              <a:t>2,5cm</a:t>
            </a:r>
          </a:p>
        </p:txBody>
      </p:sp>
    </p:spTree>
    <p:extLst>
      <p:ext uri="{BB962C8B-B14F-4D97-AF65-F5344CB8AC3E}">
        <p14:creationId xmlns:p14="http://schemas.microsoft.com/office/powerpoint/2010/main" val="315522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0447E-BA37-1442-ECA6-79A4811FC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DC85A02-0E4C-E20C-D37F-0653ABD46C5C}"/>
              </a:ext>
            </a:extLst>
          </p:cNvPr>
          <p:cNvSpPr txBox="1"/>
          <p:nvPr/>
        </p:nvSpPr>
        <p:spPr>
          <a:xfrm>
            <a:off x="0" y="868581"/>
            <a:ext cx="7443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صححوا. </a:t>
            </a:r>
          </a:p>
        </p:txBody>
      </p:sp>
      <p:sp>
        <p:nvSpPr>
          <p:cNvPr id="2" name="Oval 81">
            <a:extLst>
              <a:ext uri="{FF2B5EF4-FFF2-40B4-BE49-F238E27FC236}">
                <a16:creationId xmlns:a16="http://schemas.microsoft.com/office/drawing/2014/main" id="{0973C81D-C903-1F26-DD7B-485B1F49FFB1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4" name="Corde 3">
            <a:extLst>
              <a:ext uri="{FF2B5EF4-FFF2-40B4-BE49-F238E27FC236}">
                <a16:creationId xmlns:a16="http://schemas.microsoft.com/office/drawing/2014/main" id="{E98007D0-EEA7-50EF-B53A-D8922A837E99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1AE931C-0FF8-30F8-C001-C3F230CB7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2C68BCB-4015-7F6F-7800-3576C46B23DF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158D258E-F540-4AFF-EBCE-DAA4BD2BB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CEAE002-E770-65E5-715A-8ECB3F575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857" y="2110925"/>
            <a:ext cx="7849695" cy="37152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15DEA7-137E-E16F-6F6C-39A99363C662}"/>
              </a:ext>
            </a:extLst>
          </p:cNvPr>
          <p:cNvSpPr/>
          <p:nvPr/>
        </p:nvSpPr>
        <p:spPr>
          <a:xfrm>
            <a:off x="936999" y="2701571"/>
            <a:ext cx="3545126" cy="306345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56B3801-58B6-F406-A5B0-1797534BD95F}"/>
              </a:ext>
            </a:extLst>
          </p:cNvPr>
          <p:cNvGrpSpPr/>
          <p:nvPr/>
        </p:nvGrpSpPr>
        <p:grpSpPr>
          <a:xfrm>
            <a:off x="4855190" y="3585201"/>
            <a:ext cx="2962154" cy="1539815"/>
            <a:chOff x="4571000" y="3429000"/>
            <a:chExt cx="4135771" cy="2149896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53D79FF1-60F2-8C0A-CFB0-B6229EB08E78}"/>
                </a:ext>
              </a:extLst>
            </p:cNvPr>
            <p:cNvGrpSpPr/>
            <p:nvPr/>
          </p:nvGrpSpPr>
          <p:grpSpPr>
            <a:xfrm>
              <a:off x="4572000" y="3429000"/>
              <a:ext cx="4134771" cy="2149896"/>
              <a:chOff x="4434647" y="3786664"/>
              <a:chExt cx="4134771" cy="2149896"/>
            </a:xfrm>
          </p:grpSpPr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9C025513-FC30-95B0-5F60-3F3A8D68B8C1}"/>
                  </a:ext>
                </a:extLst>
              </p:cNvPr>
              <p:cNvSpPr txBox="1"/>
              <p:nvPr/>
            </p:nvSpPr>
            <p:spPr>
              <a:xfrm>
                <a:off x="6796238" y="4493607"/>
                <a:ext cx="895351" cy="5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dirty="0">
                    <a:solidFill>
                      <a:srgbClr val="00B050"/>
                    </a:solidFill>
                  </a:rPr>
                  <a:t>3cm</a:t>
                </a:r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7CEEB13D-9FCD-314E-C21B-3EBBDC450581}"/>
                  </a:ext>
                </a:extLst>
              </p:cNvPr>
              <p:cNvSpPr txBox="1"/>
              <p:nvPr/>
            </p:nvSpPr>
            <p:spPr>
              <a:xfrm>
                <a:off x="5109786" y="4433710"/>
                <a:ext cx="895351" cy="5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dirty="0">
                    <a:solidFill>
                      <a:srgbClr val="00B050"/>
                    </a:solidFill>
                  </a:rPr>
                  <a:t>3cm</a:t>
                </a:r>
              </a:p>
            </p:txBody>
          </p:sp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A8D12E48-9624-BE9C-0188-4DBFA78CD7D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34647" y="3786664"/>
                <a:ext cx="1185104" cy="964774"/>
              </a:xfrm>
              <a:prstGeom prst="line">
                <a:avLst/>
              </a:prstGeom>
              <a:ln w="57150">
                <a:solidFill>
                  <a:srgbClr val="10486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3E5B9321-C835-623D-009C-2D3F542266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39955" y="3819786"/>
                <a:ext cx="2929463" cy="1152000"/>
              </a:xfrm>
              <a:prstGeom prst="line">
                <a:avLst/>
              </a:prstGeom>
              <a:ln w="57150">
                <a:solidFill>
                  <a:srgbClr val="10486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C9755F18-4B2E-09AE-C5ED-12A60E70C6A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2109" y="4971786"/>
                <a:ext cx="1185104" cy="964774"/>
              </a:xfrm>
              <a:prstGeom prst="line">
                <a:avLst/>
              </a:prstGeom>
              <a:ln w="57150">
                <a:solidFill>
                  <a:srgbClr val="10486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AABC6CCA-7007-06CB-523E-8CF92C78B485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4425617"/>
              <a:ext cx="2929463" cy="1152000"/>
            </a:xfrm>
            <a:prstGeom prst="line">
              <a:avLst/>
            </a:prstGeom>
            <a:ln w="57150"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865F0B1C-C95F-C043-CF87-75C1FE1A5262}"/>
                </a:ext>
              </a:extLst>
            </p:cNvPr>
            <p:cNvCxnSpPr>
              <a:cxnSpLocks/>
            </p:cNvCxnSpPr>
            <p:nvPr/>
          </p:nvCxnSpPr>
          <p:spPr>
            <a:xfrm>
              <a:off x="4571000" y="4393774"/>
              <a:ext cx="4113566" cy="220348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6A131179-349B-ECA6-6342-A5018B31B862}"/>
                </a:ext>
              </a:extLst>
            </p:cNvPr>
            <p:cNvCxnSpPr>
              <a:cxnSpLocks/>
            </p:cNvCxnSpPr>
            <p:nvPr/>
          </p:nvCxnSpPr>
          <p:spPr>
            <a:xfrm>
              <a:off x="5777308" y="3486106"/>
              <a:ext cx="1732451" cy="2091511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96C25642-4DBE-8C5A-34E0-34872680A44D}"/>
              </a:ext>
            </a:extLst>
          </p:cNvPr>
          <p:cNvSpPr txBox="1"/>
          <p:nvPr/>
        </p:nvSpPr>
        <p:spPr>
          <a:xfrm>
            <a:off x="6238556" y="4485927"/>
            <a:ext cx="848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dirty="0">
                <a:solidFill>
                  <a:srgbClr val="C00000"/>
                </a:solidFill>
              </a:rPr>
              <a:t>2,5cm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79B6192-4D5E-E00D-A19E-F55C318323FA}"/>
              </a:ext>
            </a:extLst>
          </p:cNvPr>
          <p:cNvSpPr txBox="1"/>
          <p:nvPr/>
        </p:nvSpPr>
        <p:spPr>
          <a:xfrm>
            <a:off x="5581124" y="3769407"/>
            <a:ext cx="828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dirty="0">
                <a:solidFill>
                  <a:srgbClr val="C00000"/>
                </a:solidFill>
              </a:rPr>
              <a:t>2,5cm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DC69CCEC-3299-C8F9-5539-39564A0145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233" y="3337855"/>
            <a:ext cx="3305636" cy="1876687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4B306545-FACB-DA36-BD82-2751DEF487F1}"/>
              </a:ext>
            </a:extLst>
          </p:cNvPr>
          <p:cNvSpPr txBox="1"/>
          <p:nvPr/>
        </p:nvSpPr>
        <p:spPr>
          <a:xfrm>
            <a:off x="1433343" y="4754768"/>
            <a:ext cx="641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dirty="0">
                <a:solidFill>
                  <a:srgbClr val="00B050"/>
                </a:solidFill>
              </a:rPr>
              <a:t>5cm</a:t>
            </a:r>
          </a:p>
        </p:txBody>
      </p:sp>
    </p:spTree>
    <p:extLst>
      <p:ext uri="{BB962C8B-B14F-4D97-AF65-F5344CB8AC3E}">
        <p14:creationId xmlns:p14="http://schemas.microsoft.com/office/powerpoint/2010/main" val="73345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5BA49E47-1B1C-BCF3-0B57-CAEBB5F27EA5}"/>
              </a:ext>
            </a:extLst>
          </p:cNvPr>
          <p:cNvSpPr/>
          <p:nvPr/>
        </p:nvSpPr>
        <p:spPr>
          <a:xfrm>
            <a:off x="2076450" y="3000990"/>
            <a:ext cx="4785052" cy="15652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Image 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8455C96-CAAF-F550-F4D1-D4A34A208DE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93900" y="3524559"/>
            <a:ext cx="631873" cy="631873"/>
          </a:xfrm>
          <a:prstGeom prst="rect">
            <a:avLst/>
          </a:prstGeom>
        </p:spPr>
      </p:pic>
      <p:sp>
        <p:nvSpPr>
          <p:cNvPr id="10" name="Flowchart: Alternate Process 54">
            <a:extLst>
              <a:ext uri="{FF2B5EF4-FFF2-40B4-BE49-F238E27FC236}">
                <a16:creationId xmlns:a16="http://schemas.microsoft.com/office/drawing/2014/main" id="{1DC9E5A6-B547-1E5B-C97C-1AF3D5CA71AB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الدرس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C3898106-77A0-E475-EE75-89DCD2A40289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1DD5F391-1369-2F42-9397-08C9951E558B}"/>
              </a:ext>
            </a:extLst>
          </p:cNvPr>
          <p:cNvSpPr txBox="1"/>
          <p:nvPr/>
        </p:nvSpPr>
        <p:spPr>
          <a:xfrm>
            <a:off x="2076450" y="3640440"/>
            <a:ext cx="40717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 مسائل وضعيات البحث عن الكل أو الجزء</a:t>
            </a:r>
            <a:endParaRPr lang="fr-FR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63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A060-19E2-9766-E7AC-622A39599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807A1283-FC76-EB94-E6D2-E34AF844582D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FB1218BD-AAB5-FA47-EC94-97CF00023B6A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34E5B0F-5889-769B-912E-5BDFB8ADE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47D804A-7104-4EEF-99CE-20970EB1796B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4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6CCEF98-4BBD-7938-DF6D-5DC3CC97B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0" name="ZoneTexte 2">
            <a:extLst>
              <a:ext uri="{FF2B5EF4-FFF2-40B4-BE49-F238E27FC236}">
                <a16:creationId xmlns:a16="http://schemas.microsoft.com/office/drawing/2014/main" id="{512A7DA4-5A88-97EE-C65B-7DB35EC389C1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الكراسات، أنجزوا حل المسألة رقم 5 صفحة 83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87D2240-1738-7705-3027-F4A8979D7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229" y="1954858"/>
            <a:ext cx="6930730" cy="421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8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0BFA2-E63F-72FB-E728-9870E0D2A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B4CFDF51-0432-2298-332D-7279616D0CD8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160582FC-D948-A1D7-DA42-EE285B967365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1553B36-54A7-4E84-9D96-A5E72AED3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2F15EEF-4D64-0A7E-572D-29D400811223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ZoneTexte 2">
            <a:extLst>
              <a:ext uri="{FF2B5EF4-FFF2-40B4-BE49-F238E27FC236}">
                <a16:creationId xmlns:a16="http://schemas.microsoft.com/office/drawing/2014/main" id="{BF68A119-0F90-C6E5-6FE0-570694784B39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نصحح، من يقوم ليشرح لنا كيف وجد النتيجة مذكرا بالخطوات؟ </a:t>
            </a: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5B00A6F6-896D-986C-8BA3-72FE2B25C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2B1AD67-51A5-184F-7EF3-2A1B833AE6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389" y="1864343"/>
            <a:ext cx="7014836" cy="4269364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CCDE0F25-EFFD-4348-0F15-261909515916}"/>
              </a:ext>
            </a:extLst>
          </p:cNvPr>
          <p:cNvGrpSpPr/>
          <p:nvPr/>
        </p:nvGrpSpPr>
        <p:grpSpPr>
          <a:xfrm>
            <a:off x="1232675" y="3616765"/>
            <a:ext cx="2499194" cy="764522"/>
            <a:chOff x="351582" y="3901868"/>
            <a:chExt cx="2499194" cy="76452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6E7E384-E7B4-5786-265E-218B04BCA660}"/>
                </a:ext>
              </a:extLst>
            </p:cNvPr>
            <p:cNvSpPr/>
            <p:nvPr/>
          </p:nvSpPr>
          <p:spPr>
            <a:xfrm>
              <a:off x="351582" y="3901868"/>
              <a:ext cx="2499194" cy="37552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645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0942AE4-07A2-21D9-3808-59A69AC34D0D}"/>
                </a:ext>
              </a:extLst>
            </p:cNvPr>
            <p:cNvSpPr/>
            <p:nvPr/>
          </p:nvSpPr>
          <p:spPr>
            <a:xfrm>
              <a:off x="351582" y="4277397"/>
              <a:ext cx="621494" cy="38899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ar-MA" b="1" dirty="0">
                  <a:solidFill>
                    <a:srgbClr val="C00000"/>
                  </a:solidFill>
                </a:rPr>
                <a:t>؟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B521CD5-5F91-B526-7A76-CE22D4F5C674}"/>
                </a:ext>
              </a:extLst>
            </p:cNvPr>
            <p:cNvSpPr/>
            <p:nvPr/>
          </p:nvSpPr>
          <p:spPr>
            <a:xfrm>
              <a:off x="2229282" y="4277397"/>
              <a:ext cx="621494" cy="38899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ar-MA" b="1" dirty="0">
                  <a:solidFill>
                    <a:srgbClr val="C00000"/>
                  </a:solidFill>
                </a:rPr>
                <a:t>؟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790670A7-4033-866D-C33C-E6CA864DB771}"/>
                </a:ext>
              </a:extLst>
            </p:cNvPr>
            <p:cNvCxnSpPr/>
            <p:nvPr/>
          </p:nvCxnSpPr>
          <p:spPr>
            <a:xfrm>
              <a:off x="973076" y="4666390"/>
              <a:ext cx="1407267" cy="0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Accolade ouvrante 18">
            <a:extLst>
              <a:ext uri="{FF2B5EF4-FFF2-40B4-BE49-F238E27FC236}">
                <a16:creationId xmlns:a16="http://schemas.microsoft.com/office/drawing/2014/main" id="{C274C0D4-B192-8E52-7803-1A598C591F13}"/>
              </a:ext>
            </a:extLst>
          </p:cNvPr>
          <p:cNvSpPr/>
          <p:nvPr/>
        </p:nvSpPr>
        <p:spPr>
          <a:xfrm rot="16200000">
            <a:off x="2294507" y="3404882"/>
            <a:ext cx="375530" cy="2465711"/>
          </a:xfrm>
          <a:prstGeom prst="leftBrace">
            <a:avLst>
              <a:gd name="adj1" fmla="val 35942"/>
              <a:gd name="adj2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C4FDDF-EB92-22C2-E912-BEBE5EA17CD2}"/>
              </a:ext>
            </a:extLst>
          </p:cNvPr>
          <p:cNvSpPr/>
          <p:nvPr/>
        </p:nvSpPr>
        <p:spPr>
          <a:xfrm>
            <a:off x="1966514" y="4758882"/>
            <a:ext cx="1093590" cy="3889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MA" dirty="0">
                <a:solidFill>
                  <a:srgbClr val="C00000"/>
                </a:solidFill>
              </a:rPr>
              <a:t>15 مرة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CDF81C5-85FF-5FD4-5472-6247E20FF3DA}"/>
              </a:ext>
            </a:extLst>
          </p:cNvPr>
          <p:cNvSpPr txBox="1"/>
          <p:nvPr/>
        </p:nvSpPr>
        <p:spPr>
          <a:xfrm>
            <a:off x="4119636" y="3826894"/>
            <a:ext cx="2465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645 ÷ 15 = 43</a:t>
            </a:r>
            <a:endParaRPr lang="fr-MA" sz="2800" dirty="0">
              <a:solidFill>
                <a:srgbClr val="C00000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97E7D42-65E6-8385-90E0-ECA3F04AC173}"/>
              </a:ext>
            </a:extLst>
          </p:cNvPr>
          <p:cNvSpPr txBox="1"/>
          <p:nvPr/>
        </p:nvSpPr>
        <p:spPr>
          <a:xfrm>
            <a:off x="4119636" y="4637738"/>
            <a:ext cx="29160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ثمن الكيلوغرام الواحد</a:t>
            </a:r>
          </a:p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التمر هو 43 درهما</a:t>
            </a:r>
            <a:endParaRPr lang="fr-M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48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8271A-ADFD-4E28-7C35-7A38EF345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2A9913A-7A86-90B9-9967-898681B58DE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001AE1D-23BC-5234-0C11-EAF99366AABB}"/>
              </a:ext>
            </a:extLst>
          </p:cNvPr>
          <p:cNvSpPr/>
          <p:nvPr/>
        </p:nvSpPr>
        <p:spPr>
          <a:xfrm>
            <a:off x="1720931" y="261051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1864DDEE-25F5-A42C-30D6-EF3384A871EF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الحصة</a:t>
            </a:r>
            <a:endParaRPr lang="ar-MA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A0FD89DB-C1D0-1610-79F5-247860FE88BE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8" name="Forme libre : forme 105">
            <a:extLst>
              <a:ext uri="{FF2B5EF4-FFF2-40B4-BE49-F238E27FC236}">
                <a16:creationId xmlns:a16="http://schemas.microsoft.com/office/drawing/2014/main" id="{1F9A9C2E-DB4B-3DB6-F596-643240A1CA20}"/>
              </a:ext>
            </a:extLst>
          </p:cNvPr>
          <p:cNvSpPr/>
          <p:nvPr/>
        </p:nvSpPr>
        <p:spPr>
          <a:xfrm>
            <a:off x="6159582" y="3838660"/>
            <a:ext cx="545261" cy="142730"/>
          </a:xfrm>
          <a:custGeom>
            <a:avLst/>
            <a:gdLst>
              <a:gd name="connsiteX0" fmla="*/ 200331 w 1140257"/>
              <a:gd name="connsiteY0" fmla="*/ 182213 h 298478"/>
              <a:gd name="connsiteX1" fmla="*/ 291200 w 1140257"/>
              <a:gd name="connsiteY1" fmla="*/ 234982 h 298478"/>
              <a:gd name="connsiteX2" fmla="*/ 318346 w 1140257"/>
              <a:gd name="connsiteY2" fmla="*/ 252031 h 298478"/>
              <a:gd name="connsiteX3" fmla="*/ 337967 w 1140257"/>
              <a:gd name="connsiteY3" fmla="*/ 287941 h 298478"/>
              <a:gd name="connsiteX4" fmla="*/ 296534 w 1140257"/>
              <a:gd name="connsiteY4" fmla="*/ 293179 h 298478"/>
              <a:gd name="connsiteX5" fmla="*/ 254338 w 1140257"/>
              <a:gd name="connsiteY5" fmla="*/ 275558 h 298478"/>
              <a:gd name="connsiteX6" fmla="*/ 69172 w 1140257"/>
              <a:gd name="connsiteY6" fmla="*/ 184975 h 298478"/>
              <a:gd name="connsiteX7" fmla="*/ 21737 w 1140257"/>
              <a:gd name="connsiteY7" fmla="*/ 157543 h 298478"/>
              <a:gd name="connsiteX8" fmla="*/ 26595 w 1140257"/>
              <a:gd name="connsiteY8" fmla="*/ 94488 h 298478"/>
              <a:gd name="connsiteX9" fmla="*/ 163088 w 1140257"/>
              <a:gd name="connsiteY9" fmla="*/ 29337 h 298478"/>
              <a:gd name="connsiteX10" fmla="*/ 221858 w 1140257"/>
              <a:gd name="connsiteY10" fmla="*/ 3810 h 298478"/>
              <a:gd name="connsiteX11" fmla="*/ 259196 w 1140257"/>
              <a:gd name="connsiteY11" fmla="*/ 0 h 298478"/>
              <a:gd name="connsiteX12" fmla="*/ 234145 w 1140257"/>
              <a:gd name="connsiteY12" fmla="*/ 39243 h 298478"/>
              <a:gd name="connsiteX13" fmla="*/ 132799 w 1140257"/>
              <a:gd name="connsiteY13" fmla="*/ 92773 h 298478"/>
              <a:gd name="connsiteX14" fmla="*/ 97651 w 1140257"/>
              <a:gd name="connsiteY14" fmla="*/ 120872 h 298478"/>
              <a:gd name="connsiteX15" fmla="*/ 147943 w 1140257"/>
              <a:gd name="connsiteY15" fmla="*/ 126397 h 298478"/>
              <a:gd name="connsiteX16" fmla="*/ 532658 w 1140257"/>
              <a:gd name="connsiteY16" fmla="*/ 146685 h 298478"/>
              <a:gd name="connsiteX17" fmla="*/ 1091395 w 1140257"/>
              <a:gd name="connsiteY17" fmla="*/ 175831 h 298478"/>
              <a:gd name="connsiteX18" fmla="*/ 1140258 w 1140257"/>
              <a:gd name="connsiteY18" fmla="*/ 187547 h 298478"/>
              <a:gd name="connsiteX19" fmla="*/ 1086632 w 1140257"/>
              <a:gd name="connsiteY19" fmla="*/ 206978 h 298478"/>
              <a:gd name="connsiteX20" fmla="*/ 811550 w 1140257"/>
              <a:gd name="connsiteY20" fmla="*/ 198120 h 298478"/>
              <a:gd name="connsiteX21" fmla="*/ 220238 w 1140257"/>
              <a:gd name="connsiteY21" fmla="*/ 178213 h 298478"/>
              <a:gd name="connsiteX22" fmla="*/ 200331 w 1140257"/>
              <a:gd name="connsiteY22" fmla="*/ 182213 h 29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40257" h="298478">
                <a:moveTo>
                  <a:pt x="200331" y="182213"/>
                </a:moveTo>
                <a:cubicBezTo>
                  <a:pt x="236431" y="203168"/>
                  <a:pt x="263863" y="218980"/>
                  <a:pt x="291200" y="234982"/>
                </a:cubicBezTo>
                <a:cubicBezTo>
                  <a:pt x="300439" y="240411"/>
                  <a:pt x="309868" y="245650"/>
                  <a:pt x="318346" y="252031"/>
                </a:cubicBezTo>
                <a:cubicBezTo>
                  <a:pt x="330252" y="260985"/>
                  <a:pt x="347778" y="269938"/>
                  <a:pt x="337967" y="287941"/>
                </a:cubicBezTo>
                <a:cubicBezTo>
                  <a:pt x="328728" y="304895"/>
                  <a:pt x="310630" y="297275"/>
                  <a:pt x="296534" y="293179"/>
                </a:cubicBezTo>
                <a:cubicBezTo>
                  <a:pt x="281960" y="288988"/>
                  <a:pt x="268054" y="282226"/>
                  <a:pt x="254338" y="275558"/>
                </a:cubicBezTo>
                <a:cubicBezTo>
                  <a:pt x="192521" y="245650"/>
                  <a:pt x="130703" y="215551"/>
                  <a:pt x="69172" y="184975"/>
                </a:cubicBezTo>
                <a:cubicBezTo>
                  <a:pt x="52789" y="176879"/>
                  <a:pt x="36120" y="168592"/>
                  <a:pt x="21737" y="157543"/>
                </a:cubicBezTo>
                <a:cubicBezTo>
                  <a:pt x="-8648" y="134207"/>
                  <a:pt x="-7314" y="112014"/>
                  <a:pt x="26595" y="94488"/>
                </a:cubicBezTo>
                <a:cubicBezTo>
                  <a:pt x="71363" y="71342"/>
                  <a:pt x="117463" y="50768"/>
                  <a:pt x="163088" y="29337"/>
                </a:cubicBezTo>
                <a:cubicBezTo>
                  <a:pt x="182424" y="20288"/>
                  <a:pt x="201760" y="10668"/>
                  <a:pt x="221858" y="3810"/>
                </a:cubicBezTo>
                <a:cubicBezTo>
                  <a:pt x="233288" y="-95"/>
                  <a:pt x="246337" y="1143"/>
                  <a:pt x="259196" y="0"/>
                </a:cubicBezTo>
                <a:cubicBezTo>
                  <a:pt x="262625" y="26670"/>
                  <a:pt x="247480" y="32290"/>
                  <a:pt x="234145" y="39243"/>
                </a:cubicBezTo>
                <a:cubicBezTo>
                  <a:pt x="200331" y="57055"/>
                  <a:pt x="166517" y="74771"/>
                  <a:pt x="132799" y="92773"/>
                </a:cubicBezTo>
                <a:cubicBezTo>
                  <a:pt x="120892" y="99155"/>
                  <a:pt x="109367" y="106108"/>
                  <a:pt x="97651" y="120872"/>
                </a:cubicBezTo>
                <a:cubicBezTo>
                  <a:pt x="114416" y="122777"/>
                  <a:pt x="131084" y="125539"/>
                  <a:pt x="147943" y="126397"/>
                </a:cubicBezTo>
                <a:cubicBezTo>
                  <a:pt x="276150" y="133350"/>
                  <a:pt x="404452" y="140113"/>
                  <a:pt x="532658" y="146685"/>
                </a:cubicBezTo>
                <a:cubicBezTo>
                  <a:pt x="718872" y="156305"/>
                  <a:pt x="905181" y="165640"/>
                  <a:pt x="1091395" y="175831"/>
                </a:cubicBezTo>
                <a:cubicBezTo>
                  <a:pt x="1106540" y="176689"/>
                  <a:pt x="1121399" y="182880"/>
                  <a:pt x="1140258" y="187547"/>
                </a:cubicBezTo>
                <a:cubicBezTo>
                  <a:pt x="1123208" y="213169"/>
                  <a:pt x="1103396" y="207454"/>
                  <a:pt x="1086632" y="206978"/>
                </a:cubicBezTo>
                <a:cubicBezTo>
                  <a:pt x="994906" y="204597"/>
                  <a:pt x="903276" y="201168"/>
                  <a:pt x="811550" y="198120"/>
                </a:cubicBezTo>
                <a:cubicBezTo>
                  <a:pt x="614478" y="191452"/>
                  <a:pt x="417310" y="184785"/>
                  <a:pt x="220238" y="178213"/>
                </a:cubicBezTo>
                <a:cubicBezTo>
                  <a:pt x="217381" y="178308"/>
                  <a:pt x="214428" y="179451"/>
                  <a:pt x="200331" y="182213"/>
                </a:cubicBezTo>
                <a:close/>
              </a:path>
            </a:pathLst>
          </a:custGeom>
          <a:solidFill>
            <a:srgbClr val="1E3F4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160B0C-06CA-9E01-E8CC-020C987F53CA}"/>
              </a:ext>
            </a:extLst>
          </p:cNvPr>
          <p:cNvSpPr/>
          <p:nvPr/>
        </p:nvSpPr>
        <p:spPr>
          <a:xfrm>
            <a:off x="2453371" y="3561847"/>
            <a:ext cx="3708400" cy="6372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lnSpc>
                <a:spcPts val="5486"/>
              </a:lnSpc>
              <a:defRPr/>
            </a:pPr>
            <a:r>
              <a:rPr lang="ar-MA" sz="3200" b="1" dirty="0">
                <a:solidFill>
                  <a:srgbClr val="FFC000"/>
                </a:solidFill>
                <a:latin typeface="Dosis" pitchFamily="2" charset="0"/>
                <a:cs typeface="Calibri" panose="020F0502020204030204" pitchFamily="34" charset="0"/>
              </a:rPr>
              <a:t>الواجبات</a:t>
            </a:r>
            <a:r>
              <a:rPr lang="ar-MA" sz="32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rgbClr val="FFC000"/>
                </a:solidFill>
                <a:latin typeface="Dosis" pitchFamily="2" charset="0"/>
                <a:cs typeface="Calibri" panose="020F0502020204030204" pitchFamily="34" charset="0"/>
              </a:rPr>
              <a:t>المنزلية</a:t>
            </a:r>
          </a:p>
          <a:p>
            <a:pPr algn="ct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85341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152E2F4-0005-67B2-C3A3-C8D958858418}"/>
              </a:ext>
            </a:extLst>
          </p:cNvPr>
          <p:cNvSpPr/>
          <p:nvPr/>
        </p:nvSpPr>
        <p:spPr>
          <a:xfrm>
            <a:off x="1341117" y="4670799"/>
            <a:ext cx="5867406" cy="4845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73440" y="967510"/>
            <a:ext cx="4597120" cy="68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C8E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تدابير حصة المراجعة  الأسبوع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7BDF481-24DF-73A8-8BE5-FC29185B7CE4}"/>
              </a:ext>
            </a:extLst>
          </p:cNvPr>
          <p:cNvSpPr txBox="1"/>
          <p:nvPr/>
        </p:nvSpPr>
        <p:spPr>
          <a:xfrm>
            <a:off x="3915918" y="1817870"/>
            <a:ext cx="4741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كل درس تتم عبر المراحل التالية :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2A1A7D4-1F3A-33D5-2A69-13D012577AE1}"/>
              </a:ext>
            </a:extLst>
          </p:cNvPr>
          <p:cNvSpPr txBox="1"/>
          <p:nvPr/>
        </p:nvSpPr>
        <p:spPr>
          <a:xfrm>
            <a:off x="3090672" y="2457154"/>
            <a:ext cx="2423160" cy="646331"/>
          </a:xfrm>
          <a:prstGeom prst="rect">
            <a:avLst/>
          </a:prstGeom>
          <a:solidFill>
            <a:srgbClr val="10658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رائز التحقق من الهدف الرئيسي للدرس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FE77C61-2A43-C935-2A52-F7BFD8CE35A1}"/>
              </a:ext>
            </a:extLst>
          </p:cNvPr>
          <p:cNvSpPr txBox="1"/>
          <p:nvPr/>
        </p:nvSpPr>
        <p:spPr>
          <a:xfrm>
            <a:off x="3063240" y="3373437"/>
            <a:ext cx="2423160" cy="369332"/>
          </a:xfrm>
          <a:prstGeom prst="rect">
            <a:avLst/>
          </a:prstGeom>
          <a:solidFill>
            <a:srgbClr val="10658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احتساب نسبة التحكم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BE8599C-D294-5A13-5FFB-B590F06921B7}"/>
              </a:ext>
            </a:extLst>
          </p:cNvPr>
          <p:cNvSpPr txBox="1"/>
          <p:nvPr/>
        </p:nvSpPr>
        <p:spPr>
          <a:xfrm>
            <a:off x="5249043" y="4042651"/>
            <a:ext cx="1417320" cy="369332"/>
          </a:xfrm>
          <a:prstGeom prst="rect">
            <a:avLst/>
          </a:prstGeom>
          <a:solidFill>
            <a:srgbClr val="00AB9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أقل من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80%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C2B1D31-DD98-EA1F-F6F7-2C8284B277B0}"/>
              </a:ext>
            </a:extLst>
          </p:cNvPr>
          <p:cNvSpPr txBox="1"/>
          <p:nvPr/>
        </p:nvSpPr>
        <p:spPr>
          <a:xfrm>
            <a:off x="1913837" y="4013395"/>
            <a:ext cx="1417320" cy="369332"/>
          </a:xfrm>
          <a:prstGeom prst="rect">
            <a:avLst/>
          </a:prstGeom>
          <a:solidFill>
            <a:srgbClr val="00AB9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أكبر من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80%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4AB49DC-51FE-59E3-026F-D8F421CE4D1C}"/>
              </a:ext>
            </a:extLst>
          </p:cNvPr>
          <p:cNvSpPr txBox="1"/>
          <p:nvPr/>
        </p:nvSpPr>
        <p:spPr>
          <a:xfrm>
            <a:off x="4689846" y="4726195"/>
            <a:ext cx="242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إعادة عرض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شريط النمذجة 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19FC51E-9EE7-8C8A-E962-725062247CA4}"/>
              </a:ext>
            </a:extLst>
          </p:cNvPr>
          <p:cNvSpPr txBox="1"/>
          <p:nvPr/>
        </p:nvSpPr>
        <p:spPr>
          <a:xfrm>
            <a:off x="977116" y="4726195"/>
            <a:ext cx="366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مباشرة للتدرب على الكراسة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94C859B-83A4-093A-2DC6-F3D3B8C25215}"/>
              </a:ext>
            </a:extLst>
          </p:cNvPr>
          <p:cNvSpPr txBox="1"/>
          <p:nvPr/>
        </p:nvSpPr>
        <p:spPr>
          <a:xfrm>
            <a:off x="2622497" y="5521158"/>
            <a:ext cx="375175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إنجاز نشاط مراجعة الدرس على الكراسة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95E01103-7B4A-34F4-4187-3C5C490FF0B5}"/>
              </a:ext>
            </a:extLst>
          </p:cNvPr>
          <p:cNvCxnSpPr/>
          <p:nvPr/>
        </p:nvCxnSpPr>
        <p:spPr>
          <a:xfrm>
            <a:off x="4274820" y="3103485"/>
            <a:ext cx="0" cy="243219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82493CEC-C033-BF6D-5F4D-7C0D4A6A2678}"/>
              </a:ext>
            </a:extLst>
          </p:cNvPr>
          <p:cNvCxnSpPr/>
          <p:nvPr/>
        </p:nvCxnSpPr>
        <p:spPr>
          <a:xfrm>
            <a:off x="2651033" y="4381655"/>
            <a:ext cx="0" cy="243219"/>
          </a:xfrm>
          <a:prstGeom prst="straightConnector1">
            <a:avLst/>
          </a:prstGeom>
          <a:ln w="28575">
            <a:solidFill>
              <a:srgbClr val="00AB9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1DB0B46-1CAB-2BEB-78BF-A33A05F7FF72}"/>
              </a:ext>
            </a:extLst>
          </p:cNvPr>
          <p:cNvCxnSpPr/>
          <p:nvPr/>
        </p:nvCxnSpPr>
        <p:spPr>
          <a:xfrm>
            <a:off x="5981700" y="4414581"/>
            <a:ext cx="0" cy="243219"/>
          </a:xfrm>
          <a:prstGeom prst="straightConnector1">
            <a:avLst/>
          </a:prstGeom>
          <a:ln w="28575">
            <a:solidFill>
              <a:srgbClr val="00AB9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C70DD30-1FDA-D1D3-4778-EACF7F68BA71}"/>
              </a:ext>
            </a:extLst>
          </p:cNvPr>
          <p:cNvCxnSpPr>
            <a:cxnSpLocks/>
          </p:cNvCxnSpPr>
          <p:nvPr/>
        </p:nvCxnSpPr>
        <p:spPr>
          <a:xfrm>
            <a:off x="4402836" y="5155348"/>
            <a:ext cx="0" cy="3432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Connecteur en angle 23">
            <a:extLst>
              <a:ext uri="{FF2B5EF4-FFF2-40B4-BE49-F238E27FC236}">
                <a16:creationId xmlns:a16="http://schemas.microsoft.com/office/drawing/2014/main" id="{70D53161-0C53-2AAC-1BDF-D2043F3FB22F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 flipV="1">
            <a:off x="2655120" y="3558102"/>
            <a:ext cx="408120" cy="433971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en angle 27">
            <a:extLst>
              <a:ext uri="{FF2B5EF4-FFF2-40B4-BE49-F238E27FC236}">
                <a16:creationId xmlns:a16="http://schemas.microsoft.com/office/drawing/2014/main" id="{23E2DFE3-E3FF-86F6-676E-E0AF548291C4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5199888" y="3558102"/>
            <a:ext cx="757815" cy="484549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7054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89328" y="781664"/>
            <a:ext cx="7190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المنزل، أنجزوا جميع الأنشطة المتبقية الصفحتين 82 و83</a:t>
            </a:r>
          </a:p>
        </p:txBody>
      </p:sp>
      <p:pic>
        <p:nvPicPr>
          <p:cNvPr id="5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B0316CC-DA3F-3B3E-C572-E605742BB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4672" y="712629"/>
            <a:ext cx="900000" cy="900000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46D13022-6916-EF54-E260-89E35BCA9D8B}"/>
              </a:ext>
            </a:extLst>
          </p:cNvPr>
          <p:cNvGrpSpPr/>
          <p:nvPr/>
        </p:nvGrpSpPr>
        <p:grpSpPr>
          <a:xfrm>
            <a:off x="2111284" y="2583903"/>
            <a:ext cx="4453341" cy="3162806"/>
            <a:chOff x="2111284" y="2583903"/>
            <a:chExt cx="4453341" cy="3162806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E4CCE03C-063F-0A1A-085A-9A730C28B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80885" y="2583903"/>
              <a:ext cx="2183740" cy="3074134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AB7EE6C-E643-7DDC-82B0-BD866283A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11284" y="2608310"/>
              <a:ext cx="2244551" cy="31383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20154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</a:t>
            </a:r>
          </a:p>
        </p:txBody>
      </p:sp>
      <p:pic>
        <p:nvPicPr>
          <p:cNvPr id="5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B0316CC-DA3F-3B3E-C572-E605742BB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4672" y="712629"/>
            <a:ext cx="900000" cy="900000"/>
          </a:xfrm>
          <a:prstGeom prst="ellipse">
            <a:avLst/>
          </a:prstGeom>
        </p:spPr>
      </p:pic>
      <p:pic>
        <p:nvPicPr>
          <p:cNvPr id="6" name="Style_clean_flat_202509302313">
            <a:hlinkClick r:id="" action="ppaction://media"/>
            <a:extLst>
              <a:ext uri="{FF2B5EF4-FFF2-40B4-BE49-F238E27FC236}">
                <a16:creationId xmlns:a16="http://schemas.microsoft.com/office/drawing/2014/main" id="{0F008D93-8CC5-176C-5CC7-8A65A1DFA2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b="2448"/>
          <a:stretch>
            <a:fillRect/>
          </a:stretch>
        </p:blipFill>
        <p:spPr>
          <a:xfrm>
            <a:off x="1314225" y="2127708"/>
            <a:ext cx="6515550" cy="360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1086100" y="128793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65" name="Oval 81">
            <a:extLst>
              <a:ext uri="{FF2B5EF4-FFF2-40B4-BE49-F238E27FC236}">
                <a16:creationId xmlns:a16="http://schemas.microsoft.com/office/drawing/2014/main" id="{BB8FF84E-0EF7-1641-6663-66FDCD3335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10764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581863" y="1888847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افتتاح الدرس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5</a:t>
                </a: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44E52C-1807-9ACC-A92B-440F969D8F26}"/>
              </a:ext>
            </a:extLst>
          </p:cNvPr>
          <p:cNvGrpSpPr/>
          <p:nvPr/>
        </p:nvGrpSpPr>
        <p:grpSpPr>
          <a:xfrm>
            <a:off x="1581863" y="5494052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id="{667A8E1F-C5D5-2066-84D2-B92579C10A57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 اختتام 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6</a:t>
              </a:r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5</a:t>
                </a: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DDBAC7-9EE0-0DB5-76DB-58375D7389CA}"/>
              </a:ext>
            </a:extLst>
          </p:cNvPr>
          <p:cNvGrpSpPr/>
          <p:nvPr/>
        </p:nvGrpSpPr>
        <p:grpSpPr>
          <a:xfrm>
            <a:off x="1581863" y="2609888"/>
            <a:ext cx="6205216" cy="656743"/>
            <a:chOff x="1589361" y="4686332"/>
            <a:chExt cx="6205216" cy="656743"/>
          </a:xfrm>
        </p:grpSpPr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D2C3B9BE-E962-5295-DE0B-470CDACF182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مراجعة الدرس 1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Oval 81">
              <a:extLst>
                <a:ext uri="{FF2B5EF4-FFF2-40B4-BE49-F238E27FC236}">
                  <a16:creationId xmlns:a16="http://schemas.microsoft.com/office/drawing/2014/main" id="{F59B0FB2-47AD-AED4-F4AE-EA1B9D9D40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id="{571BA6A6-CC82-13B9-E652-0E0284499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</a:p>
          </p:txBody>
        </p:sp>
        <p:grpSp>
          <p:nvGrpSpPr>
            <p:cNvPr id="23" name="Groupe 4">
              <a:extLst>
                <a:ext uri="{FF2B5EF4-FFF2-40B4-BE49-F238E27FC236}">
                  <a16:creationId xmlns:a16="http://schemas.microsoft.com/office/drawing/2014/main" id="{41A8D8D6-67F0-9CE5-8A83-6107D22F331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4" name="Image 8">
                <a:extLst>
                  <a:ext uri="{FF2B5EF4-FFF2-40B4-BE49-F238E27FC236}">
                    <a16:creationId xmlns:a16="http://schemas.microsoft.com/office/drawing/2014/main" id="{B44ACDFE-9B69-9E35-5BE9-D7CC1221C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5" name="ZoneTexte 19">
                <a:extLst>
                  <a:ext uri="{FF2B5EF4-FFF2-40B4-BE49-F238E27FC236}">
                    <a16:creationId xmlns:a16="http://schemas.microsoft.com/office/drawing/2014/main" id="{55D8D999-B912-AF9A-A314-86383AEE18B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10</a:t>
                </a:r>
              </a:p>
            </p:txBody>
          </p:sp>
        </p:grp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E35AE44-3E5E-6A5E-C619-F934FEEE8C6D}"/>
              </a:ext>
            </a:extLst>
          </p:cNvPr>
          <p:cNvGrpSpPr/>
          <p:nvPr/>
        </p:nvGrpSpPr>
        <p:grpSpPr>
          <a:xfrm>
            <a:off x="1581863" y="3330929"/>
            <a:ext cx="6205216" cy="656743"/>
            <a:chOff x="1589361" y="4686332"/>
            <a:chExt cx="6205216" cy="656743"/>
          </a:xfrm>
        </p:grpSpPr>
        <p:sp>
          <p:nvSpPr>
            <p:cNvPr id="28" name="Rectangle: Rounded Corners 55">
              <a:extLst>
                <a:ext uri="{FF2B5EF4-FFF2-40B4-BE49-F238E27FC236}">
                  <a16:creationId xmlns:a16="http://schemas.microsoft.com/office/drawing/2014/main" id="{051F4C24-227B-234A-79BE-AC1D0B9DDDC1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مراجعة الدرس </a:t>
              </a: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9" name="Oval 81">
              <a:extLst>
                <a:ext uri="{FF2B5EF4-FFF2-40B4-BE49-F238E27FC236}">
                  <a16:creationId xmlns:a16="http://schemas.microsoft.com/office/drawing/2014/main" id="{DBEA5FBD-2C9E-87C2-6486-E22A80FDBD3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0" name="Oval 81">
              <a:extLst>
                <a:ext uri="{FF2B5EF4-FFF2-40B4-BE49-F238E27FC236}">
                  <a16:creationId xmlns:a16="http://schemas.microsoft.com/office/drawing/2014/main" id="{59358F02-F521-739E-3C33-993E2BCB32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</a:p>
          </p:txBody>
        </p:sp>
        <p:grpSp>
          <p:nvGrpSpPr>
            <p:cNvPr id="31" name="Groupe 4">
              <a:extLst>
                <a:ext uri="{FF2B5EF4-FFF2-40B4-BE49-F238E27FC236}">
                  <a16:creationId xmlns:a16="http://schemas.microsoft.com/office/drawing/2014/main" id="{A7AD7287-4B10-5429-3F02-48BD691E807C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2" name="Image 8">
                <a:extLst>
                  <a:ext uri="{FF2B5EF4-FFF2-40B4-BE49-F238E27FC236}">
                    <a16:creationId xmlns:a16="http://schemas.microsoft.com/office/drawing/2014/main" id="{B6061DAD-A0F3-7511-7554-E8F43DC37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33" name="ZoneTexte 19">
                <a:extLst>
                  <a:ext uri="{FF2B5EF4-FFF2-40B4-BE49-F238E27FC236}">
                    <a16:creationId xmlns:a16="http://schemas.microsoft.com/office/drawing/2014/main" id="{5C82E929-AEB1-4006-BA54-976968BFE4EA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10</a:t>
                </a:r>
              </a:p>
            </p:txBody>
          </p:sp>
        </p:grp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B4D61E0-2ACC-7925-5602-1253BD09248A}"/>
              </a:ext>
            </a:extLst>
          </p:cNvPr>
          <p:cNvGrpSpPr/>
          <p:nvPr/>
        </p:nvGrpSpPr>
        <p:grpSpPr>
          <a:xfrm>
            <a:off x="1581863" y="4051970"/>
            <a:ext cx="6205216" cy="656743"/>
            <a:chOff x="1589361" y="4686332"/>
            <a:chExt cx="6205216" cy="656743"/>
          </a:xfrm>
        </p:grpSpPr>
        <p:sp>
          <p:nvSpPr>
            <p:cNvPr id="35" name="Rectangle: Rounded Corners 55">
              <a:extLst>
                <a:ext uri="{FF2B5EF4-FFF2-40B4-BE49-F238E27FC236}">
                  <a16:creationId xmlns:a16="http://schemas.microsoft.com/office/drawing/2014/main" id="{C39533AB-3915-7553-79C6-3E86D5AABBF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مراجعة الدرس </a:t>
              </a: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6" name="Oval 81">
              <a:extLst>
                <a:ext uri="{FF2B5EF4-FFF2-40B4-BE49-F238E27FC236}">
                  <a16:creationId xmlns:a16="http://schemas.microsoft.com/office/drawing/2014/main" id="{8BAB9C87-5FE1-177A-4604-10D2064F7AD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7" name="Oval 81">
              <a:extLst>
                <a:ext uri="{FF2B5EF4-FFF2-40B4-BE49-F238E27FC236}">
                  <a16:creationId xmlns:a16="http://schemas.microsoft.com/office/drawing/2014/main" id="{02649003-F955-A796-5F96-F33B632853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</a:p>
          </p:txBody>
        </p:sp>
        <p:grpSp>
          <p:nvGrpSpPr>
            <p:cNvPr id="38" name="Groupe 4">
              <a:extLst>
                <a:ext uri="{FF2B5EF4-FFF2-40B4-BE49-F238E27FC236}">
                  <a16:creationId xmlns:a16="http://schemas.microsoft.com/office/drawing/2014/main" id="{FD244F52-99DE-A349-682B-EFD7EEFB1C41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9" name="Image 8">
                <a:extLst>
                  <a:ext uri="{FF2B5EF4-FFF2-40B4-BE49-F238E27FC236}">
                    <a16:creationId xmlns:a16="http://schemas.microsoft.com/office/drawing/2014/main" id="{10DC2710-9439-2A21-0B4B-9DC156441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40" name="ZoneTexte 19">
                <a:extLst>
                  <a:ext uri="{FF2B5EF4-FFF2-40B4-BE49-F238E27FC236}">
                    <a16:creationId xmlns:a16="http://schemas.microsoft.com/office/drawing/2014/main" id="{C710567E-5A0B-E136-9B43-4CDECD70A63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10</a:t>
                </a:r>
              </a:p>
            </p:txBody>
          </p:sp>
        </p:grp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7D51FBA9-A398-6E92-54CC-C422455CA4DF}"/>
              </a:ext>
            </a:extLst>
          </p:cNvPr>
          <p:cNvGrpSpPr/>
          <p:nvPr/>
        </p:nvGrpSpPr>
        <p:grpSpPr>
          <a:xfrm>
            <a:off x="1581863" y="4773011"/>
            <a:ext cx="6205216" cy="656743"/>
            <a:chOff x="1589361" y="4686332"/>
            <a:chExt cx="6205216" cy="656743"/>
          </a:xfrm>
        </p:grpSpPr>
        <p:sp>
          <p:nvSpPr>
            <p:cNvPr id="42" name="Rectangle: Rounded Corners 55">
              <a:extLst>
                <a:ext uri="{FF2B5EF4-FFF2-40B4-BE49-F238E27FC236}">
                  <a16:creationId xmlns:a16="http://schemas.microsoft.com/office/drawing/2014/main" id="{66472540-FEA9-DD99-FE0E-30294E0A8453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مراجعة الدرس </a:t>
              </a: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3" name="Oval 81">
              <a:extLst>
                <a:ext uri="{FF2B5EF4-FFF2-40B4-BE49-F238E27FC236}">
                  <a16:creationId xmlns:a16="http://schemas.microsoft.com/office/drawing/2014/main" id="{CBD65715-C29C-110F-DA8A-D0483E0B1FE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4" name="Oval 81">
              <a:extLst>
                <a:ext uri="{FF2B5EF4-FFF2-40B4-BE49-F238E27FC236}">
                  <a16:creationId xmlns:a16="http://schemas.microsoft.com/office/drawing/2014/main" id="{8D1E762D-9E1A-A836-7006-A5DD2A1B6C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</a:t>
              </a:r>
            </a:p>
          </p:txBody>
        </p:sp>
        <p:grpSp>
          <p:nvGrpSpPr>
            <p:cNvPr id="45" name="Groupe 4">
              <a:extLst>
                <a:ext uri="{FF2B5EF4-FFF2-40B4-BE49-F238E27FC236}">
                  <a16:creationId xmlns:a16="http://schemas.microsoft.com/office/drawing/2014/main" id="{E617BAFB-940F-1212-41F8-4CD26845E4A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46" name="Image 8">
                <a:extLst>
                  <a:ext uri="{FF2B5EF4-FFF2-40B4-BE49-F238E27FC236}">
                    <a16:creationId xmlns:a16="http://schemas.microsoft.com/office/drawing/2014/main" id="{11C10B9A-037F-5B9B-05B0-0611B4B935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47" name="ZoneTexte 19">
                <a:extLst>
                  <a:ext uri="{FF2B5EF4-FFF2-40B4-BE49-F238E27FC236}">
                    <a16:creationId xmlns:a16="http://schemas.microsoft.com/office/drawing/2014/main" id="{86770B1B-809E-2E32-A14D-9B7C3AAC842E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15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92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6BBD5662-B94D-54E2-7A51-1B81BAA2DFAF}"/>
              </a:ext>
            </a:extLst>
          </p:cNvPr>
          <p:cNvSpPr txBox="1"/>
          <p:nvPr/>
        </p:nvSpPr>
        <p:spPr>
          <a:xfrm>
            <a:off x="1884783" y="3384439"/>
            <a:ext cx="49079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الأقل </a:t>
            </a:r>
            <a:r>
              <a:rPr lang="fr-FR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المتعلمين سيكونون قادرين على</a:t>
            </a:r>
            <a:r>
              <a:rPr lang="en-GB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fr-FR" sz="24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E03A0072-A9ED-26AA-A958-42E82F61DC1D}"/>
              </a:ext>
            </a:extLst>
          </p:cNvPr>
          <p:cNvSpPr txBox="1"/>
          <p:nvPr/>
        </p:nvSpPr>
        <p:spPr>
          <a:xfrm>
            <a:off x="343410" y="2498419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عند نهاية الدرس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4A668F6-1F9D-3985-2903-98C5EDAF0C05}"/>
              </a:ext>
            </a:extLst>
          </p:cNvPr>
          <p:cNvSpPr txBox="1"/>
          <p:nvPr/>
        </p:nvSpPr>
        <p:spPr>
          <a:xfrm>
            <a:off x="1082867" y="4208198"/>
            <a:ext cx="651173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تعرف المضلعات الرباعية انطلاقا من خاصياتها</a:t>
            </a:r>
            <a:endParaRPr lang="fr-FR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أتعرف قاعدة المثلث ومتوازي الأضلاع وأنشئ ارتفاعهما</a:t>
            </a:r>
            <a:endParaRPr lang="fr-FR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أنشئ </a:t>
            </a:r>
            <a:r>
              <a:rPr lang="ar-MA" sz="2000" b="1" kern="0" dirty="0" err="1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متوزاي</a:t>
            </a:r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الأضلاع والمعين انطلاقا من خاصياتهما</a:t>
            </a:r>
            <a:endParaRPr lang="fr-MA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المسائل وضعيات البحث عن الكل أو الجزء</a:t>
            </a:r>
            <a:endParaRPr lang="fr-FR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endParaRPr lang="fr-FR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E526BFCE-2B80-235A-739B-92FECEA48E99}"/>
              </a:ext>
            </a:extLst>
          </p:cNvPr>
          <p:cNvGrpSpPr/>
          <p:nvPr/>
        </p:nvGrpSpPr>
        <p:grpSpPr>
          <a:xfrm>
            <a:off x="5466341" y="2097420"/>
            <a:ext cx="907914" cy="907914"/>
            <a:chOff x="3664086" y="1245255"/>
            <a:chExt cx="907914" cy="907914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366A00EA-C74C-453A-073A-8EC2081DDC44}"/>
                </a:ext>
              </a:extLst>
            </p:cNvPr>
            <p:cNvSpPr/>
            <p:nvPr/>
          </p:nvSpPr>
          <p:spPr>
            <a:xfrm>
              <a:off x="3664086" y="1245255"/>
              <a:ext cx="907914" cy="907914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F8FFF0D9-257F-F3C5-9C55-EAC8D162AE92}"/>
                </a:ext>
              </a:extLst>
            </p:cNvPr>
            <p:cNvSpPr/>
            <p:nvPr/>
          </p:nvSpPr>
          <p:spPr>
            <a:xfrm>
              <a:off x="3893891" y="1484074"/>
              <a:ext cx="448304" cy="430276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3617E233-83EA-6739-05CA-177814F2344E}"/>
              </a:ext>
            </a:extLst>
          </p:cNvPr>
          <p:cNvGrpSpPr/>
          <p:nvPr/>
        </p:nvGrpSpPr>
        <p:grpSpPr>
          <a:xfrm rot="692408">
            <a:off x="6295222" y="1625701"/>
            <a:ext cx="722552" cy="808616"/>
            <a:chOff x="6561871" y="1779515"/>
            <a:chExt cx="722552" cy="808616"/>
          </a:xfrm>
        </p:grpSpPr>
        <p:sp>
          <p:nvSpPr>
            <p:cNvPr id="13" name="Chevron 12">
              <a:extLst>
                <a:ext uri="{FF2B5EF4-FFF2-40B4-BE49-F238E27FC236}">
                  <a16:creationId xmlns:a16="http://schemas.microsoft.com/office/drawing/2014/main" id="{5FEE32BE-850A-F544-27CB-EE3FB66EF960}"/>
                </a:ext>
              </a:extLst>
            </p:cNvPr>
            <p:cNvSpPr/>
            <p:nvPr/>
          </p:nvSpPr>
          <p:spPr>
            <a:xfrm rot="8014795">
              <a:off x="7022818" y="1840050"/>
              <a:ext cx="322140" cy="201070"/>
            </a:xfrm>
            <a:prstGeom prst="chevron">
              <a:avLst>
                <a:gd name="adj" fmla="val 32529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4B5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BBDD7729-E74D-5209-695F-5540E5AAC549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 flipH="1">
              <a:off x="6561871" y="2057266"/>
              <a:ext cx="510981" cy="530865"/>
            </a:xfrm>
            <a:prstGeom prst="line">
              <a:avLst/>
            </a:prstGeom>
            <a:ln w="38100">
              <a:solidFill>
                <a:srgbClr val="4B5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L -0.0309 0.02848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CF09C5E-EE95-5F25-BA09-0F5F43AF0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554" y="2126039"/>
            <a:ext cx="5108891" cy="2914141"/>
          </a:xfrm>
          <a:prstGeom prst="rect">
            <a:avLst/>
          </a:prstGeom>
        </p:spPr>
      </p:pic>
      <p:pic>
        <p:nvPicPr>
          <p:cNvPr id="10" name="Image 9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AC39BBC5-8BF4-65EE-7B82-E84004DFF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115305" y="3195255"/>
            <a:ext cx="631873" cy="6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02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4D1923DA-3A70-1362-5B5F-3BC5560F6025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صححوا، لديكم دقيقة واحدة</a:t>
            </a:r>
          </a:p>
        </p:txBody>
      </p:sp>
      <p:pic>
        <p:nvPicPr>
          <p:cNvPr id="6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4606EF-8296-AFFA-79B2-8B66F2FE2E2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9" name="Groupe 4">
            <a:extLst>
              <a:ext uri="{FF2B5EF4-FFF2-40B4-BE49-F238E27FC236}">
                <a16:creationId xmlns:a16="http://schemas.microsoft.com/office/drawing/2014/main" id="{134B4191-F265-8BD3-60FB-C0824FE6F3B7}"/>
              </a:ext>
            </a:extLst>
          </p:cNvPr>
          <p:cNvGrpSpPr/>
          <p:nvPr/>
        </p:nvGrpSpPr>
        <p:grpSpPr>
          <a:xfrm>
            <a:off x="630748" y="938861"/>
            <a:ext cx="614494" cy="688367"/>
            <a:chOff x="924143" y="3511073"/>
            <a:chExt cx="614494" cy="68836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D55D93D-A0C3-21BA-E6A3-AF5A82FE3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1" name="ZoneTexte 19">
              <a:extLst>
                <a:ext uri="{FF2B5EF4-FFF2-40B4-BE49-F238E27FC236}">
                  <a16:creationId xmlns:a16="http://schemas.microsoft.com/office/drawing/2014/main" id="{D4F40D70-5E9C-5DDE-FF61-A04EB5AA47F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38B5C124-6EF5-5612-7E2E-3D81A14627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172" y="1626692"/>
            <a:ext cx="7264829" cy="475977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7E7BC76B-187A-5854-F0B0-AA5E29D348D5}"/>
              </a:ext>
            </a:extLst>
          </p:cNvPr>
          <p:cNvGrpSpPr/>
          <p:nvPr/>
        </p:nvGrpSpPr>
        <p:grpSpPr>
          <a:xfrm>
            <a:off x="1372201" y="3262844"/>
            <a:ext cx="2499194" cy="764522"/>
            <a:chOff x="351582" y="3901868"/>
            <a:chExt cx="2499194" cy="76452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B48A317-1B97-8BC7-30E8-9CE79277D89F}"/>
                </a:ext>
              </a:extLst>
            </p:cNvPr>
            <p:cNvSpPr/>
            <p:nvPr/>
          </p:nvSpPr>
          <p:spPr>
            <a:xfrm>
              <a:off x="351582" y="3901868"/>
              <a:ext cx="2499194" cy="37552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960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D5C24C7-33EA-B7CE-E350-E939E780D985}"/>
                </a:ext>
              </a:extLst>
            </p:cNvPr>
            <p:cNvSpPr/>
            <p:nvPr/>
          </p:nvSpPr>
          <p:spPr>
            <a:xfrm>
              <a:off x="351582" y="4277397"/>
              <a:ext cx="621494" cy="38899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ar-MA" b="1" dirty="0">
                  <a:solidFill>
                    <a:srgbClr val="C00000"/>
                  </a:solidFill>
                </a:rPr>
                <a:t>30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8E14F2A-C8A6-A004-7BA4-21E5DA086C20}"/>
                </a:ext>
              </a:extLst>
            </p:cNvPr>
            <p:cNvSpPr/>
            <p:nvPr/>
          </p:nvSpPr>
          <p:spPr>
            <a:xfrm>
              <a:off x="2229282" y="4277397"/>
              <a:ext cx="621494" cy="38899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ar-MA" b="1" dirty="0">
                  <a:solidFill>
                    <a:srgbClr val="C00000"/>
                  </a:solidFill>
                </a:rPr>
                <a:t>30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DBACA993-DF42-12E2-51E0-4BC000C03FA0}"/>
                </a:ext>
              </a:extLst>
            </p:cNvPr>
            <p:cNvCxnSpPr/>
            <p:nvPr/>
          </p:nvCxnSpPr>
          <p:spPr>
            <a:xfrm>
              <a:off x="973076" y="4666390"/>
              <a:ext cx="1407267" cy="0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Accolade ouvrante 19">
            <a:extLst>
              <a:ext uri="{FF2B5EF4-FFF2-40B4-BE49-F238E27FC236}">
                <a16:creationId xmlns:a16="http://schemas.microsoft.com/office/drawing/2014/main" id="{72CAAF4C-B94A-1165-CF6C-AD4B0201F76B}"/>
              </a:ext>
            </a:extLst>
          </p:cNvPr>
          <p:cNvSpPr/>
          <p:nvPr/>
        </p:nvSpPr>
        <p:spPr>
          <a:xfrm rot="16200000">
            <a:off x="2434033" y="3050961"/>
            <a:ext cx="375530" cy="2465711"/>
          </a:xfrm>
          <a:prstGeom prst="leftBrace">
            <a:avLst>
              <a:gd name="adj1" fmla="val 35942"/>
              <a:gd name="adj2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38F3DE-C2E9-0AF5-79D5-D9B82489E69A}"/>
              </a:ext>
            </a:extLst>
          </p:cNvPr>
          <p:cNvSpPr/>
          <p:nvPr/>
        </p:nvSpPr>
        <p:spPr>
          <a:xfrm>
            <a:off x="2106040" y="4404961"/>
            <a:ext cx="1093590" cy="3889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MA" dirty="0">
                <a:solidFill>
                  <a:srgbClr val="C00000"/>
                </a:solidFill>
              </a:rPr>
              <a:t>؟ مرة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83F9347-C3B6-73AC-1283-A6C9A4DEC995}"/>
              </a:ext>
            </a:extLst>
          </p:cNvPr>
          <p:cNvSpPr txBox="1"/>
          <p:nvPr/>
        </p:nvSpPr>
        <p:spPr>
          <a:xfrm>
            <a:off x="4016119" y="4270734"/>
            <a:ext cx="2465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960 ÷ 30 = 32</a:t>
            </a:r>
            <a:endParaRPr lang="fr-MA" sz="2800" dirty="0">
              <a:solidFill>
                <a:srgbClr val="C0000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3CA831D-3300-264A-A76D-B6E99C5DC9FE}"/>
              </a:ext>
            </a:extLst>
          </p:cNvPr>
          <p:cNvSpPr txBox="1"/>
          <p:nvPr/>
        </p:nvSpPr>
        <p:spPr>
          <a:xfrm>
            <a:off x="4016119" y="5081578"/>
            <a:ext cx="29160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سيحصل الخياط على 32 جزءا من القماش</a:t>
            </a:r>
            <a:endParaRPr lang="fr-M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82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2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16406</TotalTime>
  <Words>706</Words>
  <Application>Microsoft Office PowerPoint</Application>
  <PresentationFormat>Affichage à l'écran (4:3)</PresentationFormat>
  <Paragraphs>250</Paragraphs>
  <Slides>51</Slides>
  <Notes>3</Notes>
  <HiddenSlides>0</HiddenSlides>
  <MMClips>4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51</vt:i4>
      </vt:variant>
    </vt:vector>
  </HeadingPairs>
  <TitlesOfParts>
    <vt:vector size="66" baseType="lpstr">
      <vt:lpstr>Aptos Display</vt:lpstr>
      <vt:lpstr>Effra CC Arbc</vt:lpstr>
      <vt:lpstr>Wingdings</vt:lpstr>
      <vt:lpstr>Calibri</vt:lpstr>
      <vt:lpstr>Dosis</vt:lpstr>
      <vt:lpstr>Aptos</vt:lpstr>
      <vt:lpstr>Arial</vt:lpstr>
      <vt:lpstr>2_Conception personnalisée</vt:lpstr>
      <vt:lpstr>Page d'entree</vt:lpstr>
      <vt:lpstr>partie 1</vt:lpstr>
      <vt:lpstr>1_Page d'entree</vt:lpstr>
      <vt:lpstr>salam</vt:lpstr>
      <vt:lpstr>3_Conception personnalisée</vt:lpstr>
      <vt:lpstr>1_partie 1</vt:lpstr>
      <vt:lpstr>2_Page d'entree</vt:lpstr>
      <vt:lpstr>Présentation PowerPoint</vt:lpstr>
      <vt:lpstr>Présentation PowerPoint</vt:lpstr>
      <vt:lpstr>برمجة الأسبوع الثاني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/>
  <cp:lastModifiedBy>EL HAMDOUNI BTIHAJ</cp:lastModifiedBy>
  <cp:revision>210</cp:revision>
  <cp:lastPrinted>2025-08-13T10:11:39Z</cp:lastPrinted>
  <dcterms:created xsi:type="dcterms:W3CDTF">2025-08-01T12:31:49Z</dcterms:created>
  <dcterms:modified xsi:type="dcterms:W3CDTF">2025-12-21T16:19:06Z</dcterms:modified>
</cp:coreProperties>
</file>