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2" r:id="rId1"/>
    <p:sldMasterId id="2147483852" r:id="rId2"/>
    <p:sldMasterId id="2147483880" r:id="rId3"/>
    <p:sldMasterId id="2147483898" r:id="rId4"/>
    <p:sldMasterId id="2147483901" r:id="rId5"/>
    <p:sldMasterId id="2147483909" r:id="rId6"/>
    <p:sldMasterId id="2147483912" r:id="rId7"/>
    <p:sldMasterId id="2147483916" r:id="rId8"/>
  </p:sldMasterIdLst>
  <p:notesMasterIdLst>
    <p:notesMasterId r:id="rId52"/>
  </p:notesMasterIdLst>
  <p:handoutMasterIdLst>
    <p:handoutMasterId r:id="rId53"/>
  </p:handoutMasterIdLst>
  <p:sldIdLst>
    <p:sldId id="939" r:id="rId9"/>
    <p:sldId id="780" r:id="rId10"/>
    <p:sldId id="2134806680" r:id="rId11"/>
    <p:sldId id="2134806681" r:id="rId12"/>
    <p:sldId id="2134806682" r:id="rId13"/>
    <p:sldId id="2134806761" r:id="rId14"/>
    <p:sldId id="2134806762" r:id="rId15"/>
    <p:sldId id="2134806763" r:id="rId16"/>
    <p:sldId id="2134806764" r:id="rId17"/>
    <p:sldId id="2134806799" r:id="rId18"/>
    <p:sldId id="2134806800" r:id="rId19"/>
    <p:sldId id="2134806801" r:id="rId20"/>
    <p:sldId id="2134806802" r:id="rId21"/>
    <p:sldId id="2134806803" r:id="rId22"/>
    <p:sldId id="2134806804" r:id="rId23"/>
    <p:sldId id="2134806805" r:id="rId24"/>
    <p:sldId id="2134806806" r:id="rId25"/>
    <p:sldId id="2134806807" r:id="rId26"/>
    <p:sldId id="2134806808" r:id="rId27"/>
    <p:sldId id="2134806809" r:id="rId28"/>
    <p:sldId id="2134806810" r:id="rId29"/>
    <p:sldId id="2134806811" r:id="rId30"/>
    <p:sldId id="2134806812" r:id="rId31"/>
    <p:sldId id="2134806813" r:id="rId32"/>
    <p:sldId id="2134806814" r:id="rId33"/>
    <p:sldId id="2134806815" r:id="rId34"/>
    <p:sldId id="2134806816" r:id="rId35"/>
    <p:sldId id="2134806821" r:id="rId36"/>
    <p:sldId id="2134806822" r:id="rId37"/>
    <p:sldId id="2134806782" r:id="rId38"/>
    <p:sldId id="2134806783" r:id="rId39"/>
    <p:sldId id="2134806785" r:id="rId40"/>
    <p:sldId id="2134806779" r:id="rId41"/>
    <p:sldId id="2134806780" r:id="rId42"/>
    <p:sldId id="2134806781" r:id="rId43"/>
    <p:sldId id="2134806817" r:id="rId44"/>
    <p:sldId id="2134806818" r:id="rId45"/>
    <p:sldId id="2134806819" r:id="rId46"/>
    <p:sldId id="2134806823" r:id="rId47"/>
    <p:sldId id="2134806824" r:id="rId48"/>
    <p:sldId id="795" r:id="rId49"/>
    <p:sldId id="794" r:id="rId50"/>
    <p:sldId id="793" r:id="rId51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Dosis" panose="020B0604020202020204" charset="0"/>
      <p:regular r:id="rId58"/>
      <p:bold r:id="rId5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0F942-153D-7E75-C5EB-E4990782D13C}" name="Jalila El Baraka" initials="JE" userId="S::jalila.el-baraka@ifmaroc.com::ea93c961-285f-4edc-9e51-dff84fc1db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3AE"/>
    <a:srgbClr val="006DBE"/>
    <a:srgbClr val="106585"/>
    <a:srgbClr val="FFDEA6"/>
    <a:srgbClr val="EDEDEC"/>
    <a:srgbClr val="17AB98"/>
    <a:srgbClr val="FC8D00"/>
    <a:srgbClr val="4B5050"/>
    <a:srgbClr val="FAE496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86965" autoAdjust="0"/>
  </p:normalViewPr>
  <p:slideViewPr>
    <p:cSldViewPr snapToGrid="0">
      <p:cViewPr varScale="1">
        <p:scale>
          <a:sx n="65" d="100"/>
          <a:sy n="65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65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6.fntdata"/><Relationship Id="rId67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4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FF5D674-1086-AA74-A922-8341B35C2D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D6AF181-CE25-818B-0C1A-E976E3C08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9A10-4475-4EDB-BE0D-A3870F9F347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A6A3AC1-5F23-688A-314D-E8322CEFE9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48327C3-92D0-AAC3-7DC6-FB2D89B0CA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A7049-2A54-4E8D-974D-8790AA0E5EBA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6688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170D036-93EB-4403-A328-CEEC95972C3A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7136E571-1CA0-4C8D-985D-594239BEC5F6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194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6E571-1CA0-4C8D-985D-594239BEC5F6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M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E51F951-1DB6-D806-006F-A6572E6B3F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5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E51F951-1DB6-D806-006F-A6572E6B3F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5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B3CA1AB-0FE2-8F2D-F142-C3A293CC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4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BF4D0D2-63B2-71AB-616A-82EEE772F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" y="3985"/>
            <a:ext cx="9135950" cy="68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8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CFE8E8FC-4652-B539-90E0-46B3B0C8C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805182" y="2290195"/>
            <a:ext cx="2791188" cy="2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4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6">
            <a:extLst>
              <a:ext uri="{FF2B5EF4-FFF2-40B4-BE49-F238E27FC236}">
                <a16:creationId xmlns:a16="http://schemas.microsoft.com/office/drawing/2014/main" xmlns="" id="{5F80D9FE-CBCA-1832-BFD0-BD0298C0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  <p:sp>
        <p:nvSpPr>
          <p:cNvPr id="4" name="Espace réservé du titre 6">
            <a:extLst>
              <a:ext uri="{FF2B5EF4-FFF2-40B4-BE49-F238E27FC236}">
                <a16:creationId xmlns:a16="http://schemas.microsoft.com/office/drawing/2014/main" xmlns="" id="{202A4981-C60A-DF4A-3E30-99E56A61B061}"/>
              </a:ext>
            </a:extLst>
          </p:cNvPr>
          <p:cNvSpPr txBox="1">
            <a:spLocks/>
          </p:cNvSpPr>
          <p:nvPr userDrawn="1"/>
        </p:nvSpPr>
        <p:spPr>
          <a:xfrm>
            <a:off x="3631660" y="5053937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rgbClr val="17AB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الأسبوع 1</a:t>
            </a:r>
            <a:endParaRPr lang="fr-FR" dirty="0">
              <a:solidFill>
                <a:srgbClr val="17AB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CFE8E8FC-4652-B539-90E0-46B3B0C8C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805182" y="2290195"/>
            <a:ext cx="2791188" cy="2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248FBA9-0260-EEC4-FC52-6FCEA7F04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26" y="-13063"/>
            <a:ext cx="9181426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4203CE-A6F3-0DF1-19D4-001BCA2285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9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E3E8AEAE-124E-0543-6396-66B1A1F3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704" y="1272510"/>
            <a:ext cx="7886700" cy="720000"/>
          </a:xfrm>
          <a:prstGeom prst="rect">
            <a:avLst/>
          </a:prstGeom>
        </p:spPr>
        <p:txBody>
          <a:bodyPr/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الوحدة الأولى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780AA26-4BF5-0D70-1AC6-C157B1F8A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"/>
            <a:ext cx="9145290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5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6F94848-A794-EFB4-F388-E05A8F499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" y="1007"/>
            <a:ext cx="9143895" cy="68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BF4D0D2-63B2-71AB-616A-82EEE772F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" y="3985"/>
            <a:ext cx="9135950" cy="68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8A7FD7-9926-EA3B-9CA1-964B7F22F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" y="3985"/>
            <a:ext cx="9135950" cy="68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7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8EB058A-696C-3461-6B26-B309267AE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93" y="2015"/>
            <a:ext cx="9143894" cy="6855985"/>
          </a:xfrm>
          <a:prstGeom prst="rect">
            <a:avLst/>
          </a:prstGeom>
        </p:spPr>
      </p:pic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xmlns="" id="{261A4975-EFCA-7B46-58B4-2A7C84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892" r:id="rId2"/>
    <p:sldLayoutId id="21474838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D7E12AF0-3E54-FEC2-4E6B-F54D77BAD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03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9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xmlns="" id="{261A4975-EFCA-7B46-58B4-2A7C842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86" y="3774332"/>
            <a:ext cx="1880680" cy="119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dirty="0"/>
              <a:t>المرحلة</a:t>
            </a:r>
            <a:r>
              <a:rPr lang="fr-FR" dirty="0"/>
              <a:t> 1 </a:t>
            </a:r>
            <a:r>
              <a:rPr lang="ar-SA" dirty="0"/>
              <a:t> </a:t>
            </a:r>
            <a:endParaRPr lang="fr-FR" dirty="0"/>
          </a:p>
        </p:txBody>
      </p:sp>
      <p:pic>
        <p:nvPicPr>
          <p:cNvPr id="2" name="Image 1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36612B5A-6370-8635-7D3F-A7072DAC7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ffra CC Arbc" panose="020B0503020203020204" pitchFamily="34" charset="-78"/>
          <a:ea typeface="+mj-ea"/>
          <a:cs typeface="Effra CC Arbc" panose="020B0503020203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E429979-571F-EDDD-9445-3C598ED7D87C}"/>
              </a:ext>
            </a:extLst>
          </p:cNvPr>
          <p:cNvSpPr txBox="1"/>
          <p:nvPr/>
        </p:nvSpPr>
        <p:spPr>
          <a:xfrm>
            <a:off x="4763193" y="5652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 2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xmlns="" id="{A894D70A-C151-8261-853B-54FCAF934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1"/>
          <a:stretch>
            <a:fillRect/>
          </a:stretch>
        </p:blipFill>
        <p:spPr>
          <a:xfrm>
            <a:off x="5743253" y="2260315"/>
            <a:ext cx="2840711" cy="2603455"/>
          </a:xfrm>
          <a:prstGeom prst="rect">
            <a:avLst/>
          </a:prstGeom>
        </p:spPr>
      </p:pic>
      <p:sp>
        <p:nvSpPr>
          <p:cNvPr id="4" name="Espace réservé du titre 6">
            <a:extLst>
              <a:ext uri="{FF2B5EF4-FFF2-40B4-BE49-F238E27FC236}">
                <a16:creationId xmlns:a16="http://schemas.microsoft.com/office/drawing/2014/main" xmlns="" id="{F692E3D3-369C-1966-E673-3DD75E4E733A}"/>
              </a:ext>
            </a:extLst>
          </p:cNvPr>
          <p:cNvSpPr txBox="1">
            <a:spLocks/>
          </p:cNvSpPr>
          <p:nvPr/>
        </p:nvSpPr>
        <p:spPr>
          <a:xfrm>
            <a:off x="7866436" y="836579"/>
            <a:ext cx="823607" cy="67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DF75BF1-4BC6-B37A-B68A-E8148E8F0042}"/>
              </a:ext>
            </a:extLst>
          </p:cNvPr>
          <p:cNvGrpSpPr/>
          <p:nvPr/>
        </p:nvGrpSpPr>
        <p:grpSpPr>
          <a:xfrm>
            <a:off x="5606555" y="6021421"/>
            <a:ext cx="1124468" cy="288630"/>
            <a:chOff x="5372100" y="5877672"/>
            <a:chExt cx="1124468" cy="28863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84F9F020-6B27-1075-245B-D950AD03CA42}"/>
                </a:ext>
              </a:extLst>
            </p:cNvPr>
            <p:cNvSpPr/>
            <p:nvPr/>
          </p:nvSpPr>
          <p:spPr>
            <a:xfrm>
              <a:off x="5372100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B2B3AE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2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2A602D5D-2F95-2401-F621-B7B5C36F4B03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7BDE157-8D6C-992E-0EE1-1567A39C0693}"/>
              </a:ext>
            </a:extLst>
          </p:cNvPr>
          <p:cNvGrpSpPr/>
          <p:nvPr/>
        </p:nvGrpSpPr>
        <p:grpSpPr>
          <a:xfrm>
            <a:off x="4009767" y="6021421"/>
            <a:ext cx="1124468" cy="288630"/>
            <a:chOff x="5372100" y="5877672"/>
            <a:chExt cx="1124468" cy="28863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4561E7F-30F6-1DB7-FA5C-FDD31357B9F3}"/>
                </a:ext>
              </a:extLst>
            </p:cNvPr>
            <p:cNvSpPr/>
            <p:nvPr/>
          </p:nvSpPr>
          <p:spPr>
            <a:xfrm>
              <a:off x="5372100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B2B3AE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3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3BF28019-F578-81FB-6FF0-C27E6D052843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C13548B8-9B6E-6668-077E-93F408EA9169}"/>
              </a:ext>
            </a:extLst>
          </p:cNvPr>
          <p:cNvGrpSpPr/>
          <p:nvPr/>
        </p:nvGrpSpPr>
        <p:grpSpPr>
          <a:xfrm>
            <a:off x="2412979" y="6021421"/>
            <a:ext cx="1124468" cy="288630"/>
            <a:chOff x="5372100" y="5877672"/>
            <a:chExt cx="1124468" cy="28863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xmlns="" id="{7C2D1621-7E36-F09D-1D93-3A707B49ADDD}"/>
                </a:ext>
              </a:extLst>
            </p:cNvPr>
            <p:cNvSpPr/>
            <p:nvPr/>
          </p:nvSpPr>
          <p:spPr>
            <a:xfrm>
              <a:off x="5372100" y="5877672"/>
              <a:ext cx="1124468" cy="28863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sz="1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مراجعة 4</a:t>
              </a:r>
              <a:endParaRPr lang="fr-FR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3E1C07F9-A099-4DB8-315B-E64F6C658BD8}"/>
                </a:ext>
              </a:extLst>
            </p:cNvPr>
            <p:cNvSpPr/>
            <p:nvPr/>
          </p:nvSpPr>
          <p:spPr>
            <a:xfrm>
              <a:off x="6227517" y="5893431"/>
              <a:ext cx="269051" cy="256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5094AE90-C1AF-617B-4E6F-A76EC7B42160}"/>
              </a:ext>
            </a:extLst>
          </p:cNvPr>
          <p:cNvSpPr txBox="1">
            <a:spLocks/>
          </p:cNvSpPr>
          <p:nvPr/>
        </p:nvSpPr>
        <p:spPr>
          <a:xfrm rot="931040">
            <a:off x="654186" y="4123583"/>
            <a:ext cx="565014" cy="46111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5F6B6F6-C771-79E5-AD8E-D17F6819D392}"/>
              </a:ext>
            </a:extLst>
          </p:cNvPr>
          <p:cNvSpPr/>
          <p:nvPr/>
        </p:nvSpPr>
        <p:spPr>
          <a:xfrm>
            <a:off x="7208224" y="6021421"/>
            <a:ext cx="1124468" cy="288630"/>
          </a:xfrm>
          <a:prstGeom prst="roundRect">
            <a:avLst>
              <a:gd name="adj" fmla="val 50000"/>
            </a:avLst>
          </a:prstGeom>
          <a:solidFill>
            <a:srgbClr val="B2B3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1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FC01999D-3914-DC5C-8C9F-D52282FDB63D}"/>
              </a:ext>
            </a:extLst>
          </p:cNvPr>
          <p:cNvSpPr/>
          <p:nvPr/>
        </p:nvSpPr>
        <p:spPr>
          <a:xfrm>
            <a:off x="8063641" y="6037180"/>
            <a:ext cx="269051" cy="2566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58A490-2B99-4BE6-B03C-84DBCDCAD116}"/>
              </a:ext>
            </a:extLst>
          </p:cNvPr>
          <p:cNvSpPr txBox="1">
            <a:spLocks/>
          </p:cNvSpPr>
          <p:nvPr/>
        </p:nvSpPr>
        <p:spPr>
          <a:xfrm rot="931040">
            <a:off x="3867812" y="5200162"/>
            <a:ext cx="565014" cy="46111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Effra CC Arbc" panose="020B0503020203020204" pitchFamily="34" charset="-78"/>
                <a:ea typeface="+mj-ea"/>
                <a:cs typeface="Effra CC Arbc" panose="020B0503020203020204" pitchFamily="34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39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7D683F-6E3E-414D-01F6-A97F5949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A7198C78-6295-0F9A-5083-8A0405FAE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AE5DA35-9D67-0FD8-29E6-A2A0B23E2126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AB261C84-8309-ED4F-2F76-E1FAA115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50E25A13-CBA3-BB27-9AC8-315F1DDF6A2A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B107108D-331F-FB7A-B013-29C74E427B5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1DC98CD7-C6BA-D063-DD7E-7A96E4E95A18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71A713FA-A5AE-B252-098C-5660A37F4ED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3F366613-B5AA-2ADD-03EE-5CDFAE9F4992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40C1B11B-255D-492E-CF8D-5A35B3CBF61B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7E100DA4-D850-9F69-93E0-A3406B6D178E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5EB1A3B0-ED9C-73BD-1A18-388E48390776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648788B8-C28E-FA21-CD07-49B72316F1D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630961C7-D32E-71BE-3D2E-73ED591F824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DF7E3185-9586-B35B-963D-1F372C8DA5AF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78CAE588-50BC-9127-12C0-041B94EC1DA8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FD0C05C-1FDF-BBDD-AF25-0447E4667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0B12FCD-5A05-D1EB-2612-5D2B8A11CB32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477D0AF3-09EA-1F1A-5F78-0BA66959C8BB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مثلوا المرحلة1 باستعمال النموذج المناسب لإيجاد ثمن 5 قصص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60B488-3DAC-7659-8CFB-7654BAA7F7D7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38209A92-4C86-E663-376A-F798593CA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3F19F5CC-EF9B-F828-9F13-DFE07436D929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D0FB02E4-34F9-8562-AA26-B36EE4FA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665C00BD-765B-6FE4-B3B1-885837E5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03AF3C3-8588-E9E3-A62C-9F0B7BAB2143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</p:spTree>
    <p:extLst>
      <p:ext uri="{BB962C8B-B14F-4D97-AF65-F5344CB8AC3E}">
        <p14:creationId xmlns:p14="http://schemas.microsoft.com/office/powerpoint/2010/main" val="36462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9D5BC0-76DA-BAAD-4E69-289AC9003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56E27B-A20B-08FE-C06D-084A2ABC8615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70DEA0C-933F-9C79-EDAE-19272DDBE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0EE0226-D6FC-1A90-9595-DB2A31A28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DD1A510-4672-9DA6-E24E-BBE44F47822C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29C7EC1A-C3DB-9C87-B1AD-E16C14706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27521CCD-B69F-B38B-C64E-A9E8A73ECF76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EA268636-4236-59C8-4640-AC57B82DA511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C44DCF1-23AE-F37B-CB7F-4EE446B0B7C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AA514FA6-1C4F-5C06-D860-42CDAAC70F89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A6419F82-19A5-B9D0-5480-B2E5816AD50E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2F8584EE-FB32-1EB0-30DD-C2823606F0F7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44713719-47C3-B708-F496-91802C3F2B03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8E539A75-EE71-020E-920E-5E7BF13321D9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4D3DB4F3-34EF-B46D-67C1-4DBAED8889F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CB0C63D7-0CF4-181E-F7D9-30EF24F27221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0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67D839-902C-D92D-CC9C-90365E32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C4F27B5-0B13-869A-7D8E-9E7B63F221D5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يشرح لنا كيف مثل المرحلة 1 وكيف اختار النموذج المناسب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C2874680-68B7-E284-4A6E-E85769E8B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AD09A28-EE9B-19E1-771E-438879A17717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A05D06FC-277A-E520-1F61-28C32379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4AC648E1-CEFA-B974-A4B6-F503C37EA289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50259B5B-C105-6D3D-68A3-19DFE646D52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D3346CE-1B45-3011-3C13-32CACA7E5B33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5403763-AF98-53FE-5C9A-188720772BE2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8183B3AC-86EE-131D-8169-D4CCEE7FFB58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C967A96E-E46D-40AC-B884-8AA022BC259C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193CEF35-56C3-65E6-4356-771149468128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85320B73-F053-535E-44BF-5DFBC59012E8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C413C175-6BBB-D9B2-0DA7-8FA80A79B113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BFBE715D-EA11-E0F5-D601-4654B4233736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0E230E1F-C0C0-10FB-3BF4-2D66DA93D264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BDC8BBF8-B5F2-31AC-A8AB-437C0755DF9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F248CF4-F669-2249-85A0-D06DCE2AB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9991BCC-F1E4-7B18-060D-0F737BA5FC29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3F4AD5B-5289-68DA-35D0-0ABB10946177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3B7526B0-6CF7-339C-A97E-EF9AE6EBB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46212563-B93C-7F6F-9747-3F70C2042767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77AD28B4-35F0-04C3-43CE-3C3DF0F2A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464B81CC-9267-A3DE-A6DC-4690D7B7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39768AE9-A348-CDA9-8E27-4B330FF7ED49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6" name="Image 25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CB31C574-C457-35DF-E3E2-6C3C738812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C76F6292-79B3-67DD-E6DC-8BAA0539344D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13A4A074-7FCC-3319-4C70-EB3280884603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1D2D4869-2D08-A842-0315-FB1D9D77EFB8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230A36A-4623-D595-31B8-92662EFE6774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AC05F1-6A60-DDD6-7B14-8817E76EF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35A66A59-0488-DBE8-4D77-23FAFBFBC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3FAAD7F2-795C-BCA6-DE25-51FAC2EA55B7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3CB984AB-70BA-B1A6-C304-02DF1D066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1326706B-95CB-80FD-25F0-A120C5C55A9C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D50D50A8-3D30-B92D-7DD5-24AD057E89D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94955D6-8F60-D840-2AFB-CDE3FC6CD9CB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F4715E2D-ED8D-8F95-DFB8-6D39BC0D486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65729844-6471-D2AE-C444-C9FAB26DC3E6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634712AE-97A1-DA4C-8247-03F2C1D9A04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6CB0E5A4-C41A-62AA-F0F2-9AB05674075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D82874CB-40E6-0EDF-A1BD-3FED41B2A954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1FE2D9E0-A9B4-3948-F31D-9999899831D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E92BBB29-2443-2516-784F-9E89F6D0055D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F13D165E-4E47-650B-B8F5-2A2B0C6AA642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019FA205-B5E0-6C21-791F-FF25EFD203F7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9309CB7-7B83-23FE-3418-D00BAE616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77A9E3B-E52C-2231-AB35-CBF2479A259A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70BD0AC1-59FD-DFC6-4BE4-7F6BB0CB8734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اكتبوا متساوية الحل للمرحلة الأولى لإيجاد ثمن 5 قصص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30DDDCB-F559-4582-0D36-42E2D962160B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209E5403-FE29-2082-13AC-990ACC033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05E61132-E40C-8271-850B-5D42D9D13D0B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8F5CEC3D-8BE0-23C4-775B-33AE95EF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C64BBDB4-5DF6-964B-FE41-29EC9AB1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210FA96-0A83-B21D-CC9E-D20253195ECF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3" name="Image 22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2B31DBA0-0437-1968-D7E7-27C3A488CB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C5D0872-798E-6768-2308-C3BE74C9C6CC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CCF543B-F039-F68E-196B-E14C59546162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A160388D-29C0-01AB-DF90-9950AB5F1608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08F1E20-FCC2-7A6B-4D39-ABA05F8F7D32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376258-FC13-6646-0BAC-93C22B70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C039CD9-C58C-8513-EEC3-BE138E512B74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1B0F9F2-60C8-2549-36FC-1CBE502AA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91042B9D-D990-4A19-1007-8A344A060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063F40F-0699-0DB5-7181-1DF31646655E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BCB00EF7-275E-BD7C-3527-013738FF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0E43C967-0151-E517-2395-1152F7DC96DE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F7EC0725-E1BA-F75C-5802-ADD187F1ED22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74D1D5C-3A4B-B4D7-5C27-26F9AD0240DC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FD10828-EB79-A3EB-1CB0-B67C267B4C5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0F082988-DDAD-25C2-6BE2-CA86A29B6794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DFD20790-69CB-A3A3-4D72-9771A120A13C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6EBDD0B5-62B7-66E7-C534-2DC548B989D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C60A0D56-2272-B74E-3FAB-D69B363761B9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45FC4E14-5B10-5088-EC46-F7F40FD9E9F0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4EB35C64-33B7-81A3-64B9-2F27A17A56A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1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09E791-13D7-6041-312C-AF117422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B0F7F37-AEF2-ECC7-8029-92EB88E78613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يشرح لنا كيف استنتج المتساوية.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62D46B5F-80BD-7D4B-7ED0-69F54C2D3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B45A720-2554-5056-696A-33A114CB4374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1741D727-C6E8-C2E0-8339-CDD62F3F9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91FA9E61-36D2-02DE-4A49-EEE500B65FE6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6819795-F0CD-3CD9-8E25-DB6D91903236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15FDAF29-2DAF-F445-1BAE-122FFE56E740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9FD7127C-22EC-CF94-F7C2-038B93C29E05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BA2AC870-E2BF-022E-8E93-2903333CA1C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29CF07C1-CD08-7E5B-09CF-7B46BFA7C511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81F143A3-F889-9274-4E44-68391593E51B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B8822B67-2F69-EF00-48A7-003C7291B293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508F36E4-9FEF-3A55-2321-A183F82B05D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7EF56FE3-1DB9-8384-B8A6-1DA76D0D5FE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B0EB3735-5EC5-59FF-9783-8F85CD2CFC28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0DA5B90D-93DB-83DC-ECB7-96B3663B2FB6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6413012-E897-1EA4-E59B-AD71CA0C0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886D9E3-EA88-F118-DCC2-70938F954F88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286A21B-EE18-F22E-5536-C9ABD7D22603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A374E54E-BD38-2DF8-15C7-CF2C73D38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54EC8E0E-D834-F387-48C4-7A29D85DF9EA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D43B8366-B5FE-18F7-57F7-91B15DFA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C9E2B7FD-D321-ED29-DD37-DF503137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07D2C3F5-6531-F224-8472-9984430711E5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6" name="Image 25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F85FF173-CD74-A13B-8258-6D027D8EA0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1197B6F8-FADB-B3B9-64D6-42CF257DCF0D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B7AEC38-23D2-5BEE-E52D-4D555AB0D7DE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107EA9A9-1BF6-EC0A-4F68-286C16EEA522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65542DD-FBE8-0344-1D35-CE350B9A8171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CEA6DFE-86CC-9230-34FC-2487A1BC6016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484FD0-282B-E51A-79ED-9915F053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D26D3814-7C48-8897-EC96-E4040301A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6C801B3-27FA-4AA7-46AB-4D9B949576E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98B18387-F8F5-0392-61FC-8B4142EE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6E09BC99-F6E8-F4BD-89F7-D3B523AB9B27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76C296C2-2FD3-58F6-C29D-FDA473CE8E61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29FA3D22-89E3-E105-93EE-A94165E1EBB7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677E7CA1-91FF-1711-E97A-4E81083D6C3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9518510-EE94-BDBA-068C-9FB689BB0D2B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0ABC7EAD-18E4-1B6A-C43C-BA3235555C9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2209BC82-F90F-0D6E-A5A2-21360379E82F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F9A7F803-C179-6F73-CB6A-6829E08A00F3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95EA6ECC-4C36-5CDD-B28C-265F5A52387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531E0D5B-6027-F428-DDB0-6D80826281B8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F8E68A20-3D86-6A0D-4492-39F1806FFEED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FD6B335B-E28A-50DE-95AC-F1CDEE3E500D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FDE5539-DBA2-FFDE-E489-34632B4C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3DF0D4B-1CB2-BA74-5368-BE7B3ED9CBFC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85CD31F0-709C-5D25-136C-42EBF012CC56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اكتبوا عبارة الحل للمرحلة الأولى لإيجاد ثمن 5 قصص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073D9EA-8DF0-C152-FD81-3D8C7684EAFC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0BD180CB-AF1B-D272-FD99-F90015139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81E0D912-405D-A0F5-96F4-4EF9ED35A642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75A5EC4A-B4CD-A713-A227-DBFF6430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C4937B01-832D-1712-F080-C16DAE36E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C05A4243-1E38-9042-789F-5E6A82B296E4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3" name="Image 22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8DFB0686-F82A-79C3-E0B8-91C913EA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1CE4C8A-E499-15F8-16CD-548A15F0C2A2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A95A363B-59E5-5CF1-FB9B-7D8FEDB32354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E5D0DD50-EBB7-EA99-967F-5A105813F617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76C87E53-6E83-5893-4C11-AFA5A4286A1A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93053FD-252D-C42D-A835-3B3E258E36EE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56CE44-7492-4F1D-6201-13A96B8F9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CB8959E-D07D-B1B2-408A-5272EE5FF5B7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053DAB4-8AD3-66C3-934A-ADEE51EDC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0D8781C-4058-316C-3582-83594FB73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2AA47D8-CDDB-4F47-BB1F-B568FFBDD64B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B2EE6DE7-881F-7AFE-2973-3942B56E5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D128286-E663-08E7-C7EC-55EDA61A28AE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FE0064D5-8EEE-1F5B-47F2-A08047B913F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D3F7D0A-F48C-A83C-35B5-BDEC9EFC1F2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816B212-599D-88B7-501E-2B99FE15E2B7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04770A09-C8B5-DA4A-F70A-0396EC69DF96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0B15E849-8EC1-CF04-44E5-AD7917094247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349ECE14-2BBB-0D7D-8B97-E3B8E96C721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B34E18D9-A189-150B-AC1B-4CB2E3E31F5D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A67E8094-61CD-6570-529E-9F8E7917F9C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DEE0A6EB-1C6C-AAC6-DFE9-451F8BBBA238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5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4E79D5-40CE-4108-042D-3329E7AC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0CBA86-5E94-DEEE-4605-828F3C1A85FB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4D950C90-6977-8CDC-154C-6F61A0CEA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19796CE-B3A8-9A74-303D-A2951167C5DC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61214D2-A04E-E6A3-3A42-BCAD7270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5318B933-1B43-3CA9-16DE-6EB23C964408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0C104DF9-17DF-1CC5-BC5E-4FEFADDAD591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08A6F95-9FAE-EF92-AB04-2A25CADDC5B5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A6A43AA7-1A20-2565-233A-513865B2FEA2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E18F49A1-7AD3-41C3-FA9D-13ACFD5C098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D0128CC6-B365-31E6-627F-25E0E49988C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1C205CBD-A585-97DB-CD56-C7067E485F30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443AC59F-D822-73F2-2621-5E221CC757D4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0716CE9D-46FD-8813-5A45-77FB94EA868F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20F2DBAE-E0BF-639A-8FAB-A64A65E19C2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BAEB6E59-76ED-49CB-20E4-53B822CCB844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686707B6-4FA7-A8B8-0F47-161B25E4610C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126D782-53CE-876B-B80A-3C485EF35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A8334B3-C103-FDDE-A4C6-2CB0B1E80FF8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F32981B-BCBB-AFE2-9375-297C64985888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2E790E0F-7FD5-94FF-E2F8-AA31BECB6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41CB40D3-AFEA-9F91-E53C-8A4C80EC363B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D2EB2D50-B8E6-D172-E8AA-805BC91DE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44C872DF-72B4-FB8C-1B33-4D10E911C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845C61AA-BBCE-2116-0968-1E8FEAB99BE6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6" name="Image 25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655C0E0C-A627-90B0-B37F-987F3B2F39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C041FC7-723A-1FF4-2C8E-D8B47724D119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887D54BC-568C-9017-CA54-56F562B42257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EEDBC5B5-C245-CDDF-52F7-250EFC73D404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6D02DE0-E24F-8BFF-2A13-84353FDFC1F2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4E4A7D14-AB4D-ED3E-E408-19A78A57B9BA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26305CE-1A97-0255-732C-E80E0BB657F4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</p:spTree>
    <p:extLst>
      <p:ext uri="{BB962C8B-B14F-4D97-AF65-F5344CB8AC3E}">
        <p14:creationId xmlns:p14="http://schemas.microsoft.com/office/powerpoint/2010/main" val="1040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6DE2B3-6255-62EE-8E46-35E0EBBF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59BBEBD7-08EA-8ABA-D7BF-DA5135FD9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ABBEF4B-59E5-A756-A7A1-921B58B6774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1C171996-AFE4-B90F-A1A5-B394CFD6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17ACA5D8-54BD-93A1-7422-05E3E455F481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12F1C0DC-BDA8-7D7F-1A41-526A2821B05B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AFBA5FC-942C-0E54-34ED-1F4D66804C70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70E96FE3-18D0-850F-2661-EB6C95DA86C4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785362C-0902-6B54-110A-F1364953B348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9F500F67-76EF-D672-FD9C-67DC0FC300E4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8877CA6C-99BD-4850-EFE9-326546226CA8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F427D94F-12FF-7B20-6EF5-84779407BB9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79D82491-E9B1-D613-E5D0-F74825D607C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FB180B1B-42AF-EE8A-434F-94A303836E28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7924A065-7AE3-8685-594B-9E2416A66F3E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852721A1-ADA6-46AD-E255-FC7AA409BE18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56090A8-BD11-EB62-8AE2-4BDC09A90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3DA9E3C-20E1-B2E6-D8FF-EFEC14299A22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FFB3E037-B9AB-1D4B-6CE0-9E48FAC90A52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مثلوا المرحلة 2 باستعمال النموذج المناسب لحل المسألة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9A0CCE4-ABEB-D634-02C9-C06EFC62E38A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E1B7EAA4-FABA-4994-804A-0C61C0381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B514C6EF-B053-BB03-B48E-A2214362F2FA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924BE522-019E-00D7-8C33-F65E6CF3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381E84E1-7B9D-2329-040D-3762D462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B0EE2E6-7389-BBB9-44BD-CF7B59BAF04B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3" name="Image 22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2F2C7EA7-6385-7D75-E672-588177340A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2DDBC75-B896-92E8-B5D6-9A640514A639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4EA09E2-98F7-1003-4E73-C0D640875D8B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1293BFD0-DC46-B462-E6AA-020204671A49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C2DFEF5B-9E54-C44C-EBEC-00036221888F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19C0C3D8-1D9E-24F3-AB88-6E48A6FDD3B5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7E58DEFD-7C32-7BCD-4B67-A4AC50F6F41A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</p:spTree>
    <p:extLst>
      <p:ext uri="{BB962C8B-B14F-4D97-AF65-F5344CB8AC3E}">
        <p14:creationId xmlns:p14="http://schemas.microsoft.com/office/powerpoint/2010/main" val="31635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038AE995-6D88-B17B-4DE0-F1CE655B66A3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D658E330-0BE1-3C0A-1F16-C22F350F0E8F}"/>
              </a:ext>
            </a:extLst>
          </p:cNvPr>
          <p:cNvGrpSpPr/>
          <p:nvPr/>
        </p:nvGrpSpPr>
        <p:grpSpPr>
          <a:xfrm>
            <a:off x="4660939" y="2768252"/>
            <a:ext cx="3958838" cy="2812895"/>
            <a:chOff x="2104055" y="2687925"/>
            <a:chExt cx="4460809" cy="297916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AE70AE00-95A1-9F4D-2290-F67E87D5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0645" y="2698928"/>
              <a:ext cx="2184219" cy="284408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E363CC25-37C7-F0F5-3FCB-A007DA8D9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4055" y="2687925"/>
              <a:ext cx="2259009" cy="2979169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A8A1B32-EF95-007B-7522-D3627E788E90}"/>
              </a:ext>
            </a:extLst>
          </p:cNvPr>
          <p:cNvSpPr txBox="1"/>
          <p:nvPr/>
        </p:nvSpPr>
        <p:spPr>
          <a:xfrm>
            <a:off x="2043238" y="1071272"/>
            <a:ext cx="4597120" cy="756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86"/>
              </a:lnSpc>
            </a:pPr>
            <a:r>
              <a:rPr lang="ar-MA" sz="4000" b="1" dirty="0">
                <a:solidFill>
                  <a:srgbClr val="F6BB00"/>
                </a:solidFill>
                <a:latin typeface="Dosis" pitchFamily="2" charset="0"/>
                <a:cs typeface="Calibri" panose="020F0502020204030204" pitchFamily="34" charset="0"/>
              </a:rPr>
              <a:t>درس اليوم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F4616960-00CE-7073-C7BF-FA686B78E8D3}"/>
              </a:ext>
            </a:extLst>
          </p:cNvPr>
          <p:cNvSpPr txBox="1"/>
          <p:nvPr/>
        </p:nvSpPr>
        <p:spPr>
          <a:xfrm>
            <a:off x="302133" y="1467516"/>
            <a:ext cx="8178799" cy="92845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6"/>
              </a:lnSpc>
            </a:pPr>
            <a:endParaRPr lang="en-GB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771525" rtl="1"/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مراجعة دروس المرحلة الثانية</a:t>
            </a:r>
            <a:endParaRPr lang="f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24A1FAA-4E7B-D115-68D2-142A1B12A236}"/>
              </a:ext>
            </a:extLst>
          </p:cNvPr>
          <p:cNvGrpSpPr/>
          <p:nvPr/>
        </p:nvGrpSpPr>
        <p:grpSpPr>
          <a:xfrm>
            <a:off x="312744" y="2687923"/>
            <a:ext cx="4235758" cy="2973596"/>
            <a:chOff x="2104055" y="2611702"/>
            <a:chExt cx="4462492" cy="312830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FDADE138-8BBE-3624-FCCB-F7FD8A86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963" y="2611702"/>
              <a:ext cx="2187584" cy="301853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E765BA2C-2689-D289-0AFB-827840652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4055" y="2615014"/>
              <a:ext cx="2259009" cy="3124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8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C08976-8718-B3D0-E61C-9C255F451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F7E305-F569-7964-D1C2-BB74A51FB7CB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65911FE5-DF45-DC33-4981-5D69D9EDC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6DFB6C18-EC23-3FBD-99DB-0EAE2B4A2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0C4F228-E232-83E2-A3E0-7AF1CEA11C15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6CADB030-3793-B04E-D9D9-783D649A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F11980E2-F5CA-F082-389C-5F58DE5BB260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F5DD6E48-869D-9631-9B9A-D9084D7A6947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5E6008B6-0397-3271-A267-96592EDC93D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E9E22F31-0096-1245-91A6-4FDCE275A36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CF5D6D65-C8E9-BFBA-673B-86DBF4A1CB1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0B6B77B6-6207-ECF0-8A87-1A052A3C1AE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C3E123C5-A919-A312-9298-55C957375054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2ADCD20C-168E-58AA-57B5-EB6FA56683AA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FA10C237-B30F-BAEA-B0AE-19F8CAD8EDAF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19E83A5A-719A-C0E2-B804-662C7C521E2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65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9C4FAD-A5AD-947A-9F6F-CDB1B713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0F72F08-5E87-D4A9-9639-04DEDD661AF0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نصحح. من يشرح لنا كيف اخترنا النموذج ولماذا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BFEA1182-8A7C-B713-6CD7-FE29202F7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25788F8-F3D1-5BE8-DF3B-90365E60A350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E6D8D10-2FCF-DCFE-FC98-62E92BD6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D13EB7A6-EFD6-DF7D-141B-6380CDA63BDC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8737B52A-D234-E151-1BEE-FF8B61FCDF0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F6FA526-14E5-7839-92DC-4C79FE4A3DC2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4F02A96-0BD9-FE85-453E-660A0B1542BB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800BC6DF-F7D4-AD0F-15FC-908CDA82897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BACA5BDA-A5AE-EAEE-8020-FE6E463370E9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B69A014D-5CDE-B218-7757-0A7E1E31386C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2DE60B71-E7DC-298D-B83A-2C11F8BA7E11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79D46841-C410-3493-AFF8-DD4DCA12B92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47674C60-F0B1-AA03-CC31-92B4E265391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7603AE09-D1D5-78BD-421F-9418D7EFA0E6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BE2EDC80-E683-816F-6295-6CCEDA5B67F8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143E63F-25AB-C327-F723-7709451E5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494AED3-EDD8-CA19-79F1-B4B71DF058F4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036EE11-17F8-BC24-3B49-F638CA6281FF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E21D88B6-4D95-2703-9D51-8A962C181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7E676A0B-C23E-E98B-BDB1-34FB188440D7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B9A0F0FC-2D8E-E4DC-B5E2-E8939675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A60242E1-79CB-0B66-8D7E-2CC072A64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490824A9-12C4-42E8-0FAF-1447E0E3F50F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6" name="Image 25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59748CE4-2D0B-3922-CEB4-F1E5811FF2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8453F83-3206-DBA9-8AF4-0DB549994263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5B4691A6-5B01-81AB-030B-68CB1ABAC9A3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06DA0E0A-6F07-C289-C9A4-CD3511274DF4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73F742CA-6B3A-B9E8-E21E-F72B647505C6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90A9BB18-36B4-7160-E350-8E7BFFE06D76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57C46C7E-F74A-691F-5F17-72364E9D0B44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F9FF77F7-4F0B-1C4D-0895-E1DB325DD5FA}"/>
              </a:ext>
            </a:extLst>
          </p:cNvPr>
          <p:cNvGrpSpPr/>
          <p:nvPr/>
        </p:nvGrpSpPr>
        <p:grpSpPr>
          <a:xfrm>
            <a:off x="804436" y="4747315"/>
            <a:ext cx="2499195" cy="764522"/>
            <a:chOff x="351581" y="3901868"/>
            <a:chExt cx="2499195" cy="7645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51E25643-D83E-E344-E356-5BFB484440D8}"/>
                </a:ext>
              </a:extLst>
            </p:cNvPr>
            <p:cNvSpPr/>
            <p:nvPr/>
          </p:nvSpPr>
          <p:spPr>
            <a:xfrm>
              <a:off x="351582" y="3901868"/>
              <a:ext cx="2499194" cy="3755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8D3C951-1668-3796-B0EA-072072475F5B}"/>
                </a:ext>
              </a:extLst>
            </p:cNvPr>
            <p:cNvSpPr/>
            <p:nvPr/>
          </p:nvSpPr>
          <p:spPr>
            <a:xfrm>
              <a:off x="351581" y="4277397"/>
              <a:ext cx="1445277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b="1" dirty="0">
                  <a:solidFill>
                    <a:srgbClr val="C00000"/>
                  </a:solidFill>
                </a:rPr>
                <a:t>؟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7C1E881-70EA-B20F-2EAC-15488E1A0E13}"/>
                </a:ext>
              </a:extLst>
            </p:cNvPr>
            <p:cNvSpPr/>
            <p:nvPr/>
          </p:nvSpPr>
          <p:spPr>
            <a:xfrm>
              <a:off x="1796858" y="4277397"/>
              <a:ext cx="1053918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3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9CE9B8-7FC1-AFD7-970D-C03E11B1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7563655F-BC14-1569-F041-21CC293FF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6B18104-8E5B-C6AC-935C-5748A545BE3E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D83267DD-7272-EC19-8069-2559DA3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C13E10E-ED9F-4292-DC7B-72E44A06B034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C72764CB-5B6F-373F-1777-F4BEFC0CBCA2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93F707B-DE1B-B749-40C8-57DC33B4DB48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38A8DFB6-27C0-498B-32DD-43A92D54BA6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697F97F8-90ED-2721-5B58-20F8BB388361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46A9113F-15D6-7BE5-7256-431C975339BB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1B4D6EF7-0BA1-9B9B-9686-C86890768A26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4DDB61A2-8605-47E0-DD0C-1EADAA7DDD52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E3E3F840-E288-347E-9364-4CE0B4B0282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D73FD9B-7E30-0B64-6866-E4C3348E2F0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AD4B0078-C40B-2112-729C-EF031FBBE8DA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3FE59F8D-4D57-0687-A0C8-0D76CC027849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8DF7EFE-18AB-035C-93DC-2437D646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0E686E7-0EC8-0D14-8C48-D208634C1F24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19A47564-EE70-930A-7293-0076C8679829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اكتبوا مساوية الحل للمرحلة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9B85F00-CCA2-2D47-9B1E-00E223815D6E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428BC932-4629-1EA5-7A88-F9714CDB9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21F87652-B2B4-DAF4-7016-75BFA345B1A2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FDAE33F1-EEC5-342E-80D9-6B8F72B0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1E6D7CD3-85F0-A86F-CBDE-2B6D1A1C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1C8B790-4753-C7FF-99ED-478ECF2A4100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3" name="Image 22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8A32AB3D-D471-C947-9D8A-6F509E9483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6F62C3C-C9BB-5404-847C-8754332E49F1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A5CE0794-5EB5-9368-B9F1-B39155D4ECD3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F4FCCA87-147A-0A37-4879-637EB833D47C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0DCF121-895F-C5E3-8AA3-34D05DD053C5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5268267F-064E-FA09-F0BE-8353FAB9A331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E0F4F004-66D7-C88F-9791-BA518B8EC5F1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D6868697-0F58-FBC8-228B-A2408FABE65F}"/>
              </a:ext>
            </a:extLst>
          </p:cNvPr>
          <p:cNvGrpSpPr/>
          <p:nvPr/>
        </p:nvGrpSpPr>
        <p:grpSpPr>
          <a:xfrm>
            <a:off x="804436" y="4747315"/>
            <a:ext cx="2499195" cy="764522"/>
            <a:chOff x="351581" y="3901868"/>
            <a:chExt cx="2499195" cy="7645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E734D066-CBAB-A7A3-754B-9FBFC37D9FD9}"/>
                </a:ext>
              </a:extLst>
            </p:cNvPr>
            <p:cNvSpPr/>
            <p:nvPr/>
          </p:nvSpPr>
          <p:spPr>
            <a:xfrm>
              <a:off x="351582" y="3901868"/>
              <a:ext cx="2499194" cy="3755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B71041F-ED56-E137-38C8-0C4236C3215E}"/>
                </a:ext>
              </a:extLst>
            </p:cNvPr>
            <p:cNvSpPr/>
            <p:nvPr/>
          </p:nvSpPr>
          <p:spPr>
            <a:xfrm>
              <a:off x="351581" y="4277397"/>
              <a:ext cx="1445277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b="1" dirty="0">
                  <a:solidFill>
                    <a:srgbClr val="C00000"/>
                  </a:solidFill>
                </a:rPr>
                <a:t>؟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4ED9CB76-70A8-EAE3-713A-07B7BE04D7E5}"/>
                </a:ext>
              </a:extLst>
            </p:cNvPr>
            <p:cNvSpPr/>
            <p:nvPr/>
          </p:nvSpPr>
          <p:spPr>
            <a:xfrm>
              <a:off x="1796858" y="4277397"/>
              <a:ext cx="1053918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69A61-A3C4-DCF1-90DF-2ACFC0DC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B956BE5-41E8-3140-B0FF-6645EE82E1DB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C2C6EB0F-E85E-748C-BD10-87BD95AAF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28FC28A-D21C-D73E-7432-FDF0A1DA9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79D6EBE-6642-DF09-5E4E-26032138271A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8D16BE93-4950-862C-85B6-8C38DBE73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22C722D6-8830-F2AE-19D2-F6195740763D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8222660E-3E00-BA76-A7CA-0960215BE94D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4F781106-2B7F-1A29-54E4-15BC3C10F610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042ECB43-C55E-9766-A634-5C25A33F19E9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6EC06234-827F-414A-54BF-ABF52F73621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909E0616-A3D2-5EAD-90F5-F820E8C7AD00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C705B2AD-CA9B-E44F-0F7A-DF23A3DBCB08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E796B388-ACB7-03B6-9AD9-A3129A032EAC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5E3CACFA-C87A-FE61-FC59-520193910DEC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80083DF4-FB68-2B09-7277-BCF2114C683C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65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B364E3-F7D5-C07F-B004-E3C2DD8D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C80BE96-50F8-B06A-25DD-21B25D3B1DC5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  <a:r>
              <a:rPr lang="ar-MA" sz="20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من يشرح كيف استنتج المتساوية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A8050AAD-DEED-0A6C-D5E9-57714F991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3254740-AFB1-5461-87B0-081F201CEE2A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0B591BC9-78A1-3050-52E9-D89E83BD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52836297-9FF6-8C5A-640E-CAC46874A650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9C9DA94F-0502-B66E-D126-6D6CB3208971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1ACB7879-2FA7-72FC-41BB-2C0ADCD7469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D9CB04B2-E772-E6D4-EDA0-14C8A6AE2B87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22F9591-AB86-CE59-E57D-14829C80E2A9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F7876289-49BA-387A-D6E8-9EB3BEAF9B6E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5253B4AF-013C-DA14-E2E9-B4755F3630E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535D08F8-5A14-C418-CE4E-7ACC5B289377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A1E8E060-A5E3-1AE7-9F7F-1D1FC40DE79D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83120C5C-975C-2F86-E372-4B1C2C11ADE6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2E619710-9FA8-D3F0-CD21-D6981B6DF005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9B2D250D-E45B-D588-A9D8-49691FC8C309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641E717-50CB-7735-FFDF-67F70887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B259306-87DB-8129-BB35-3ED9B36BDE8C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9CA3B9B-1A6A-A8B3-2915-9371E85FEC3D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4624328F-F416-39C7-A0A4-6AAD58521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DB0D0ED8-FB24-B2CE-129E-C85AFD185BC1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CCC49463-C51C-9DB3-28AA-1DC4F925C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9803B5A3-99DF-C9BB-3214-2717AF52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E86C15D-EC88-AFC4-1089-B587731EA02A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6" name="Image 25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61776D7F-54A7-CB9E-67FD-6A1332EF132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629255E9-01E0-1019-5EE4-ED2C1A90765E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B7BC441E-771A-376C-72C1-DE1DEBD1281C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753F543-A7D2-81D3-1C71-3B98F79F2823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6AD49A96-23E8-FB7B-166E-74C9CB158668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95706973-A433-0B85-1E91-2E5B107B04D7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40EAD043-3C40-EF0F-288C-42EE7196F983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DC2F3979-A73C-339B-8BBE-71D0A8EE97A4}"/>
              </a:ext>
            </a:extLst>
          </p:cNvPr>
          <p:cNvGrpSpPr/>
          <p:nvPr/>
        </p:nvGrpSpPr>
        <p:grpSpPr>
          <a:xfrm>
            <a:off x="804436" y="4747315"/>
            <a:ext cx="2499195" cy="764522"/>
            <a:chOff x="351581" y="3901868"/>
            <a:chExt cx="2499195" cy="7645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3CF34C46-8692-34F5-E107-2786C051F905}"/>
                </a:ext>
              </a:extLst>
            </p:cNvPr>
            <p:cNvSpPr/>
            <p:nvPr/>
          </p:nvSpPr>
          <p:spPr>
            <a:xfrm>
              <a:off x="351582" y="3901868"/>
              <a:ext cx="2499194" cy="3755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211A298-50B0-9FE0-E51C-7534545D7122}"/>
                </a:ext>
              </a:extLst>
            </p:cNvPr>
            <p:cNvSpPr/>
            <p:nvPr/>
          </p:nvSpPr>
          <p:spPr>
            <a:xfrm>
              <a:off x="351581" y="4277397"/>
              <a:ext cx="1445277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b="1" dirty="0">
                  <a:solidFill>
                    <a:srgbClr val="C00000"/>
                  </a:solidFill>
                </a:rPr>
                <a:t>؟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A532F01-16CC-6F79-1DC9-D59CD51216DD}"/>
                </a:ext>
              </a:extLst>
            </p:cNvPr>
            <p:cNvSpPr/>
            <p:nvPr/>
          </p:nvSpPr>
          <p:spPr>
            <a:xfrm>
              <a:off x="1796858" y="4277397"/>
              <a:ext cx="1053918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0C625666-5F6E-F452-FA06-47CD479A4998}"/>
              </a:ext>
            </a:extLst>
          </p:cNvPr>
          <p:cNvSpPr txBox="1"/>
          <p:nvPr/>
        </p:nvSpPr>
        <p:spPr>
          <a:xfrm>
            <a:off x="4317352" y="5018299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– 30 = 70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9C55B3-CF50-74D7-6FB5-F11B92D8B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144A9DC8-EF2F-74B1-7235-1797362B9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E2F4925-213C-BA47-2A39-7239C7AC7E2F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1D3FF51F-E268-B9EE-C7C8-5DF90359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22683E0-F777-7C5E-D21D-7FB4E340ED4C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534FE5E6-291F-F5C6-A41D-24ABD9718D34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EEA348FD-8FDB-3889-B8B0-084973F27277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4E198E05-AA27-00DF-3861-8C4ADE99DB1A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45ECDDD-BC6A-6BCB-71C6-34263A498044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5EA5BCB7-1825-EE6B-7338-F581B42C153A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C818594A-E2E0-63C2-04BD-B4C5022091C9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2CE20BE4-8195-0413-E650-D108D2099996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773F8615-5EDC-B7CA-6F06-ECF36ABDCD18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E7401BD2-8391-8E8A-1F5D-9FD46EB26E55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2733BB57-10BD-C72A-2A9C-BAF78DDDDF9C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B7F2D842-9C86-4051-8B40-8E7CADF9C012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4FB8C9B-663F-1BE5-8515-8A89E97A2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B371600-3C10-A5A1-8840-B8BE1408E24E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3BB29DFE-C8F4-454A-886F-719E03472450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اكتبوا عبارة الحل للمرحلة الثانية لحل المسألة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CE94594-9995-224D-34F1-0D43017C05E6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C371FC55-BA93-EFB1-6D79-0CA137F2D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8DF620D1-7FD9-0A2F-3B45-0986E158A4F4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E87403F5-D1F0-8110-24B9-289C61B59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7087A2E7-BFEA-0189-B25C-8A675850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6A43AA4-D6FE-2CA2-6305-339456D6AB6B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3" name="Image 22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40C544C1-33AE-0475-EA43-B0FAD0D79C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E11430C-3916-1B30-E1DD-9E540E4CF86C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CECB457-62F9-1D1D-9C8E-DB79DBD0F9EC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6D0CCAA-D33B-0011-265C-9A1CC3941AF2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3F31312E-FB92-3756-FB7F-A2453A0DB084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980C1CBF-C939-48E3-ED75-8500EF41EDF7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A14C1CB-7910-9E8A-E6C2-80E919B0881F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8002E88C-7630-1D01-7D28-BF47F25B160D}"/>
              </a:ext>
            </a:extLst>
          </p:cNvPr>
          <p:cNvGrpSpPr/>
          <p:nvPr/>
        </p:nvGrpSpPr>
        <p:grpSpPr>
          <a:xfrm>
            <a:off x="804436" y="4747315"/>
            <a:ext cx="2499195" cy="764522"/>
            <a:chOff x="351581" y="3901868"/>
            <a:chExt cx="2499195" cy="7645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4639D97A-6C4F-64B5-06F1-6E676781CC8F}"/>
                </a:ext>
              </a:extLst>
            </p:cNvPr>
            <p:cNvSpPr/>
            <p:nvPr/>
          </p:nvSpPr>
          <p:spPr>
            <a:xfrm>
              <a:off x="351582" y="3901868"/>
              <a:ext cx="2499194" cy="3755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71893F4-66ED-EB56-FA76-4419192C8E98}"/>
                </a:ext>
              </a:extLst>
            </p:cNvPr>
            <p:cNvSpPr/>
            <p:nvPr/>
          </p:nvSpPr>
          <p:spPr>
            <a:xfrm>
              <a:off x="351581" y="4277397"/>
              <a:ext cx="1445277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b="1" dirty="0">
                  <a:solidFill>
                    <a:srgbClr val="C00000"/>
                  </a:solidFill>
                </a:rPr>
                <a:t>؟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D01956B-5CCB-7B29-F2BF-909D282A8885}"/>
                </a:ext>
              </a:extLst>
            </p:cNvPr>
            <p:cNvSpPr/>
            <p:nvPr/>
          </p:nvSpPr>
          <p:spPr>
            <a:xfrm>
              <a:off x="1796858" y="4277397"/>
              <a:ext cx="1053918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223FF4F1-BD03-EE37-1C9C-E57C3EA05B28}"/>
              </a:ext>
            </a:extLst>
          </p:cNvPr>
          <p:cNvSpPr txBox="1"/>
          <p:nvPr/>
        </p:nvSpPr>
        <p:spPr>
          <a:xfrm>
            <a:off x="4317352" y="5018299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– 30 = 70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1FDDAE-6A2C-2411-F78A-227A38262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FB645E4-B298-D4B8-1156-678537C9DFED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156334C5-3A52-EC3A-F10B-6A7F3CBDD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12BB1698-47CD-66B9-F8A5-8A0BC7D34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A2038BD-9A44-EFDB-84BC-ABC75339AD4E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19E29C79-95E8-A4DD-F8B7-6809CEE5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2D693041-94A8-9E56-652D-8C0835C2DD85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F2CBEF57-01BF-2641-C9D5-693ADEA300CB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F152B45-58A0-0222-E612-2E8E88DB0F21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C0EF42BC-B9A7-C157-1C9B-E3374F840B82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109278EE-C637-B218-2B7F-024D5217CAD9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4FDFE8CA-B593-E73D-C027-BD86DFC6E741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0CFB23F5-8D29-8F14-279A-26D1D7C4AEC4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0409DED6-46E1-DEE5-CB45-A933223B5984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77AF8C02-E289-FF0B-3F5D-6D3A903DC8E2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523D2097-8AF1-EC8C-79BB-BA9B6D35A667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31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1B7309-ACEB-002F-7F9E-672E25B40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091744F-3E6D-B981-50DE-F5A693A9AEB3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</a:t>
            </a:r>
            <a:r>
              <a:rPr lang="ar-MA" sz="20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من يشرح كيف استنتج المتساوية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4CC332D8-91E8-A14A-5C07-2094660EB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615FC84-7422-FBB1-86FF-E1057CBC7654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BD7418F-EC99-2A0D-6503-8E5BB437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466EC76D-E40F-7FD6-F42F-534173C92F40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0BB27EE3-F5E7-7482-A7EB-CD5C5CEF20B4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1D2F7122-AAA5-BFAF-AC9F-081847D9167F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35B800EB-FDC2-F59E-46A7-377E13ADB2F6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9FC109CC-16D4-AF78-1F96-EE0C2A2F768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739F9949-BA73-1E7D-7F20-68030B90F8E3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AB125D8D-97C5-EAE5-CBAD-53A54794DF9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6B8C3A9E-CAC0-B060-7085-34FB4EEB5B7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23E70ECA-4F8E-787F-150F-A69BC9BF73A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921537C7-7AC7-38EC-0E0A-686E4344B7D4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9C1EBA20-FC76-2BC8-AEC6-156926D822CB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A3417513-6304-3B94-99AE-0CDCE9259CA6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AF77BF4-2B89-0761-2FA1-E91CF10EB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B4BFC22-C548-5F4F-E2CF-86319524EE53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E5E4C4F-6D3A-E9D6-5960-3EFB4BA72A47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703373DE-F587-DC83-AAD1-DEED58B03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305C6FBB-FB20-D710-C85B-A501135EDEA1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E08D51D9-ABC0-A0A0-13F2-8C071FA4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1BFB3DEB-BF4F-D792-92CA-F16B6239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064A5995-3532-9669-1B92-0DFFDD1FA3D6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pic>
        <p:nvPicPr>
          <p:cNvPr id="26" name="Image 25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C36C0979-4532-2577-1A37-C4E815DDC5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1CAC141E-2166-743E-4A13-21A9D0C3F6F6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8F6F791E-BEBB-F37B-4262-23198B3A5EBE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8C9A4C0-414C-3ED4-2733-FE3A048ABFDA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17C2B0D-1762-006D-79B6-CC5457070DE0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51F45DBD-AB01-4384-0678-AD3319A238E0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× 6 = 30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5734317F-6E35-9142-8A22-16CE36E1AF47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 هو 30 درهما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92552D33-694C-599A-6C30-13A47B3C0490}"/>
              </a:ext>
            </a:extLst>
          </p:cNvPr>
          <p:cNvGrpSpPr/>
          <p:nvPr/>
        </p:nvGrpSpPr>
        <p:grpSpPr>
          <a:xfrm>
            <a:off x="804436" y="4747315"/>
            <a:ext cx="2499195" cy="764522"/>
            <a:chOff x="351581" y="3901868"/>
            <a:chExt cx="2499195" cy="7645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BB71D26-46CE-984D-87E2-04200BC063BA}"/>
                </a:ext>
              </a:extLst>
            </p:cNvPr>
            <p:cNvSpPr/>
            <p:nvPr/>
          </p:nvSpPr>
          <p:spPr>
            <a:xfrm>
              <a:off x="351582" y="3901868"/>
              <a:ext cx="2499194" cy="3755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2181B59-28A1-5EBA-3A95-A5BDEF59EF9C}"/>
                </a:ext>
              </a:extLst>
            </p:cNvPr>
            <p:cNvSpPr/>
            <p:nvPr/>
          </p:nvSpPr>
          <p:spPr>
            <a:xfrm>
              <a:off x="351581" y="4277397"/>
              <a:ext cx="1445277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MA" b="1" dirty="0">
                  <a:solidFill>
                    <a:srgbClr val="C00000"/>
                  </a:solidFill>
                </a:rPr>
                <a:t>؟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ECA4FF0-A4AA-0E1A-2C9A-AAF6BA49AC94}"/>
                </a:ext>
              </a:extLst>
            </p:cNvPr>
            <p:cNvSpPr/>
            <p:nvPr/>
          </p:nvSpPr>
          <p:spPr>
            <a:xfrm>
              <a:off x="1796858" y="4277397"/>
              <a:ext cx="1053918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91D761D8-5782-4CD7-FBA8-B7CC2FB89426}"/>
              </a:ext>
            </a:extLst>
          </p:cNvPr>
          <p:cNvSpPr txBox="1"/>
          <p:nvPr/>
        </p:nvSpPr>
        <p:spPr>
          <a:xfrm>
            <a:off x="4317352" y="5018299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– 30 = 70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1E47BC35-7FF5-AE84-58AC-25BA193847D8}"/>
              </a:ext>
            </a:extLst>
          </p:cNvPr>
          <p:cNvSpPr txBox="1"/>
          <p:nvPr/>
        </p:nvSpPr>
        <p:spPr>
          <a:xfrm>
            <a:off x="5333177" y="5546039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سيبقى لدي أميمة 70 درهما</a:t>
            </a:r>
          </a:p>
        </p:txBody>
      </p:sp>
    </p:spTree>
    <p:extLst>
      <p:ext uri="{BB962C8B-B14F-4D97-AF65-F5344CB8AC3E}">
        <p14:creationId xmlns:p14="http://schemas.microsoft.com/office/powerpoint/2010/main" val="13618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1D7E34-6188-A9ED-351A-7E365B68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464CB2D-248C-E2FD-A022-C3B8C8476EB2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على دفاتركم قوموا بحل المسألة التالية  وأجيبوا عن الأسئلة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C65BAE84-13E4-5FF4-B40A-7F100AC49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5CAAAAE-264A-7CD5-63ED-4C3FF5C3B642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B5FD0C0C-F9A1-8240-3A92-3D1384986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DBA5B088-B84C-5268-D685-3EC533E717F3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7CC9CA45-E73F-7527-AB1F-7BBD281CE86E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6E0C6048-BEBE-46F5-CE8E-6282543CE12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C5989169-44DA-44A5-D192-108190FDDE2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F80DA71-3AB8-04A9-091F-CF0D8E481670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68DDA1B2-401F-ABEA-DB4A-2C437426C427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F1EF26F9-37C5-ED19-76E6-127F3090D060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A6E6D736-534C-D0ED-105C-D2CCD16D165C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49F34445-C4AB-714B-B7F7-DF2EC067A3A7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A98DC1A5-866E-796F-DB29-1E4D0D7D94CE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7A1074BA-3564-B6A7-F475-FFFE1DD55EB7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05BF6FEA-723D-3E56-2441-2F24C8335E29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D0BCC21-9271-A5C3-2406-14D13559A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E8306D7-5B4A-99AC-7F4C-7DAE00E6ACCC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31D21723-2A99-6C2D-04B5-59535FD5F5C1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اشترت ريم 5 أقلام بثمن 8 دراهم للقلم الواحد، واشترت أدوات أخرى بثمن 30 درهما. أحسب الثمن الإجمالي لما اشترته ريم؟</a:t>
            </a:r>
          </a:p>
        </p:txBody>
      </p:sp>
      <p:pic>
        <p:nvPicPr>
          <p:cNvPr id="36" name="Image 35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95F030C5-63D0-1A52-9DC7-A94CC2983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pic>
        <p:nvPicPr>
          <p:cNvPr id="38" name="Image 37" descr="Une image contenant texte, écriture manuscri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72020A32-7A2D-F629-7D36-BEDB0D6CE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852" y="2826678"/>
            <a:ext cx="4753638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955E07-25BF-3718-F748-E0AB4288D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232A671-724B-7329-D22C-7E4372EBCBCA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نصحح. يختار الأستاذ تلميذا للجواب على كل سؤال مع التعليل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DC8DD401-D852-E6C4-3BB2-7FF152074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B66074E-14AB-076E-9B8D-03E59F95274B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8AC9F801-6198-1CFF-8EC7-16AFD00F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1162B07-E4F4-5E32-7688-B6C6150E7797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B4E9FB4D-69C2-FEBB-2BAA-8C68A2EA0A44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6BE59030-E0B6-AFA2-9F29-844DC75FF45F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010C79CB-4597-8524-272A-78EBA9FCCFF9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1A002462-D003-2F1C-1701-D60A25B64F7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228EE8D7-1CA6-48D5-8257-6DEC14FDA822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AEB0C606-08C2-1E02-E0D2-D397C243C7B9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862D1122-E146-4870-D810-ED2B84C26B90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3A4FDFCB-5E88-C29C-53B4-D4874C5DA071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B10612DB-B703-C9B6-33D5-CC52F544C6D6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7F0C9856-1A68-1F8E-47DA-4A46C59B9BDF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12B52024-0FF6-EDD5-1898-77AEECFF7046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33A99E4-0CB1-7F21-8DC4-341781D24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D672C11-D11A-D51F-2E56-B47C554544EF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691E18EC-A468-6237-51E3-8F5E624172BF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اشترت ريم 8 أقلام بثمن 3 دراهم للقلم الواحد، واشترت أدوات أخرى بثمن 30 درهما. أحسب الثمن الإجمالي لما اشترته ريم؟</a:t>
            </a:r>
          </a:p>
        </p:txBody>
      </p:sp>
      <p:pic>
        <p:nvPicPr>
          <p:cNvPr id="36" name="Image 35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C65553CB-CFBB-332D-7793-B74D63218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BD39A19D-532E-0CD5-95EC-03258F9FFA96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38" name="Image 37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EC290DF1-BB94-99BB-E0C4-0BB5BFAF2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39" name="Image 38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CFAB8480-007D-851F-8CB3-0A040F8B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5D23A63-F463-46E0-37E1-4F7028CDDE47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8 أقلام</a:t>
            </a:r>
          </a:p>
        </p:txBody>
      </p:sp>
      <p:pic>
        <p:nvPicPr>
          <p:cNvPr id="18" name="Image 17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2ECC47EB-E7CA-C73C-D44D-DC64DB8DF4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03" y="2746257"/>
            <a:ext cx="2920463" cy="157462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0F190AE-41D1-1333-36E7-FBD3F00A937C}"/>
              </a:ext>
            </a:extLst>
          </p:cNvPr>
          <p:cNvSpPr txBox="1"/>
          <p:nvPr/>
        </p:nvSpPr>
        <p:spPr>
          <a:xfrm>
            <a:off x="1702442" y="3951554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8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F3063ADF-A75F-54F1-1E86-914B3749FCE6}"/>
              </a:ext>
            </a:extLst>
          </p:cNvPr>
          <p:cNvSpPr txBox="1"/>
          <p:nvPr/>
        </p:nvSpPr>
        <p:spPr>
          <a:xfrm>
            <a:off x="936203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3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CE37E52-4231-954F-641E-BF4C3BF000F3}"/>
              </a:ext>
            </a:extLst>
          </p:cNvPr>
          <p:cNvSpPr txBox="1"/>
          <p:nvPr/>
        </p:nvSpPr>
        <p:spPr>
          <a:xfrm>
            <a:off x="2927751" y="3367726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3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B362E43C-A607-B0EB-7F1A-5BCB6D687F89}"/>
              </a:ext>
            </a:extLst>
          </p:cNvPr>
          <p:cNvSpPr txBox="1"/>
          <p:nvPr/>
        </p:nvSpPr>
        <p:spPr>
          <a:xfrm>
            <a:off x="1878238" y="291637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97202E4-8658-6AF2-06AB-A904244860DC}"/>
              </a:ext>
            </a:extLst>
          </p:cNvPr>
          <p:cNvSpPr txBox="1"/>
          <p:nvPr/>
        </p:nvSpPr>
        <p:spPr>
          <a:xfrm>
            <a:off x="3779701" y="3883395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× 3 = 24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1ACD5EF-2FE5-2ACA-A741-28746FCE4E15}"/>
              </a:ext>
            </a:extLst>
          </p:cNvPr>
          <p:cNvSpPr txBox="1"/>
          <p:nvPr/>
        </p:nvSpPr>
        <p:spPr>
          <a:xfrm>
            <a:off x="3779701" y="4343997"/>
            <a:ext cx="2564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8 أقلام هو 24 درهما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1C8E9456-1644-CF17-2E9F-8796703B7A5A}"/>
              </a:ext>
            </a:extLst>
          </p:cNvPr>
          <p:cNvGrpSpPr/>
          <p:nvPr/>
        </p:nvGrpSpPr>
        <p:grpSpPr>
          <a:xfrm>
            <a:off x="804436" y="4747315"/>
            <a:ext cx="2499195" cy="764522"/>
            <a:chOff x="351581" y="3901868"/>
            <a:chExt cx="2499195" cy="7645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7C50CA5-363A-6146-86B2-10393DF86A50}"/>
                </a:ext>
              </a:extLst>
            </p:cNvPr>
            <p:cNvSpPr/>
            <p:nvPr/>
          </p:nvSpPr>
          <p:spPr>
            <a:xfrm>
              <a:off x="351582" y="3901868"/>
              <a:ext cx="2499194" cy="3755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؟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F57B5FF-4A24-3230-5DC4-E82395980BBC}"/>
                </a:ext>
              </a:extLst>
            </p:cNvPr>
            <p:cNvSpPr/>
            <p:nvPr/>
          </p:nvSpPr>
          <p:spPr>
            <a:xfrm>
              <a:off x="351581" y="4277397"/>
              <a:ext cx="1445277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5D8B939-23E1-EC8E-1E54-3F883CBE6059}"/>
                </a:ext>
              </a:extLst>
            </p:cNvPr>
            <p:cNvSpPr/>
            <p:nvPr/>
          </p:nvSpPr>
          <p:spPr>
            <a:xfrm>
              <a:off x="1796858" y="4277397"/>
              <a:ext cx="1053918" cy="388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49C19B07-DBA8-960F-1339-4213E4BF1223}"/>
              </a:ext>
            </a:extLst>
          </p:cNvPr>
          <p:cNvSpPr txBox="1"/>
          <p:nvPr/>
        </p:nvSpPr>
        <p:spPr>
          <a:xfrm>
            <a:off x="4317352" y="5018299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+ 30 = 54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39DA4AD8-D63F-69D1-A092-B2F1463F63DD}"/>
              </a:ext>
            </a:extLst>
          </p:cNvPr>
          <p:cNvSpPr txBox="1"/>
          <p:nvPr/>
        </p:nvSpPr>
        <p:spPr>
          <a:xfrm>
            <a:off x="4078514" y="5546039"/>
            <a:ext cx="3818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الثمن الإجمالي لما اشترته ريم هو 54 درهما</a:t>
            </a:r>
          </a:p>
        </p:txBody>
      </p:sp>
    </p:spTree>
    <p:extLst>
      <p:ext uri="{BB962C8B-B14F-4D97-AF65-F5344CB8AC3E}">
        <p14:creationId xmlns:p14="http://schemas.microsoft.com/office/powerpoint/2010/main" val="27618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DFDE0A-0FE5-DA38-153F-F0C55A24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4E517FD-9334-D6EB-A098-AEF742B22468}"/>
              </a:ext>
            </a:extLst>
          </p:cNvPr>
          <p:cNvSpPr txBox="1"/>
          <p:nvPr/>
        </p:nvSpPr>
        <p:spPr>
          <a:xfrm>
            <a:off x="1243049" y="881801"/>
            <a:ext cx="62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سنبدأ بالحساب الذهني. خذوا دفاتر البحث.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 2" descr="Une image contenant Dessin d’enfant&#10;&#10;Le contenu généré par l’IA peut être incorrect.">
            <a:extLst>
              <a:ext uri="{FF2B5EF4-FFF2-40B4-BE49-F238E27FC236}">
                <a16:creationId xmlns:a16="http://schemas.microsoft.com/office/drawing/2014/main" xmlns="" id="{BAC802B2-6FF9-81F0-09D9-127FAEC29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5362" y="757961"/>
            <a:ext cx="757857" cy="744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3233A78-3A81-82ED-D31A-0703718BAD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AE8E4"/>
              </a:clrFrom>
              <a:clrTo>
                <a:srgbClr val="EAE8E4">
                  <a:alpha val="0"/>
                </a:srgbClr>
              </a:clrTo>
            </a:clrChange>
          </a:blip>
          <a:srcRect l="4527" t="16702" r="3992" b="15930"/>
          <a:stretch>
            <a:fillRect/>
          </a:stretch>
        </p:blipFill>
        <p:spPr>
          <a:xfrm flipH="1">
            <a:off x="2440917" y="2223436"/>
            <a:ext cx="4397832" cy="3238624"/>
          </a:xfrm>
          <a:prstGeom prst="roundRect">
            <a:avLst>
              <a:gd name="adj" fmla="val 6988"/>
            </a:avLst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E78254B5-2FA4-6BA3-B814-04A1CA465061}"/>
              </a:ext>
            </a:extLst>
          </p:cNvPr>
          <p:cNvGrpSpPr/>
          <p:nvPr/>
        </p:nvGrpSpPr>
        <p:grpSpPr>
          <a:xfrm>
            <a:off x="307910" y="111807"/>
            <a:ext cx="7669764" cy="415017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5703FA37-53CB-FA82-20D3-7B0249D4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0CD4C4CF-7932-E3D4-23FF-15C89C87BD82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72256"/>
              <a:chOff x="722662" y="189855"/>
              <a:chExt cx="6902418" cy="37225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9820F524-6DDF-4BF7-5419-54DCC6DEC07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91540687-D278-72A8-C5D2-FD822D328CF2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B700BE2-0A3D-6F73-5741-718800B99A4C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EED2146A-B21E-4FAD-1FE4-7265AA60DBB7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0D31DD5C-15C4-E7F4-A6AD-5A5C0A5280B8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81DA03A9-6C1D-A6E3-7B80-E7BFE4B90D84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B13C1D88-3DD4-83CA-0971-58C8A83BDD6F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BFF4F550-82D4-54E4-0DFF-35803431B334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E165F15A-CF6A-9920-01F3-375B6D4BAC9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0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3D57AC-4B40-B47E-FC65-077803B7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C33691F7-4E94-3711-4C24-34DC072C4D8A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0F7F9625-6BED-811F-B2AD-980240334C1E}"/>
              </a:ext>
            </a:extLst>
          </p:cNvPr>
          <p:cNvSpPr/>
          <p:nvPr/>
        </p:nvSpPr>
        <p:spPr>
          <a:xfrm>
            <a:off x="2076450" y="3000990"/>
            <a:ext cx="4785052" cy="1565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0302ED25-5260-3E2A-0DDF-0D8A1AD9F0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3900" y="3363216"/>
            <a:ext cx="631873" cy="6318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D13239E-3D8D-8E5E-9CB3-157F22947B97}"/>
              </a:ext>
            </a:extLst>
          </p:cNvPr>
          <p:cNvSpPr txBox="1"/>
          <p:nvPr/>
        </p:nvSpPr>
        <p:spPr>
          <a:xfrm>
            <a:off x="1823212" y="3459396"/>
            <a:ext cx="4327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000" b="1" kern="0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أحل مسائل باستعمال التمثيل المناسب</a:t>
            </a:r>
            <a:endParaRPr lang="fr-FR" sz="2000" b="1" kern="0" dirty="0">
              <a:solidFill>
                <a:srgbClr val="FC8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Alternate Process 54">
            <a:extLst>
              <a:ext uri="{FF2B5EF4-FFF2-40B4-BE49-F238E27FC236}">
                <a16:creationId xmlns:a16="http://schemas.microsoft.com/office/drawing/2014/main" xmlns="" id="{D91B3F7A-A64B-D437-D8B1-5EC2DD5207F7}"/>
              </a:ext>
            </a:extLst>
          </p:cNvPr>
          <p:cNvSpPr/>
          <p:nvPr/>
        </p:nvSpPr>
        <p:spPr>
          <a:xfrm>
            <a:off x="2826512" y="2620159"/>
            <a:ext cx="2966143" cy="726354"/>
          </a:xfrm>
          <a:prstGeom prst="flowChartAlternateProcess">
            <a:avLst/>
          </a:prstGeom>
          <a:solidFill>
            <a:srgbClr val="3A8F98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r" defTabSz="68583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مراجعة </a:t>
            </a:r>
            <a:r>
              <a:rPr lang="ar-MA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80">
            <a:extLst>
              <a:ext uri="{FF2B5EF4-FFF2-40B4-BE49-F238E27FC236}">
                <a16:creationId xmlns:a16="http://schemas.microsoft.com/office/drawing/2014/main" xmlns="" id="{1AAC0CD9-3F1C-36E7-AF08-80825090F535}"/>
              </a:ext>
            </a:extLst>
          </p:cNvPr>
          <p:cNvSpPr>
            <a:spLocks noChangeAspect="1"/>
          </p:cNvSpPr>
          <p:nvPr/>
        </p:nvSpPr>
        <p:spPr>
          <a:xfrm>
            <a:off x="5478709" y="2636539"/>
            <a:ext cx="627891" cy="63187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8805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590978-B967-D283-FA5E-A06564A8F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B0B50E46-4F31-6C73-9D5F-F3DF15DD5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56BA8E6-96E6-1E5A-B36C-BF7992CDFB7E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C2042CFA-652B-79B3-2C66-28DBC967C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E1E12A4A-448B-4A40-8804-26A897188628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F5ABA7A-794F-6D86-8999-802E43C05A0A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24FE3371-3477-9DD2-552F-BD1EE64A56E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97221920-B31F-9EAB-93F0-6B6481A983E3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1E19F323-8A04-40B3-015D-50B80BC187A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54710939-2369-98B7-C6BC-C5715A525232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BD957A30-2FF4-AA13-F46F-C6380F484C80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BAB73FDC-E278-711D-0110-7D8E43076EC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56FED693-A1BC-C003-45A3-53F8E2283C4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0DBE819F-F7D4-D26C-2D9C-8A0609660E27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F7398D70-0932-947E-FAC6-51718EC82D7B}"/>
              </a:ext>
            </a:extLst>
          </p:cNvPr>
          <p:cNvSpPr>
            <a:spLocks noChangeAspect="1"/>
          </p:cNvSpPr>
          <p:nvPr/>
        </p:nvSpPr>
        <p:spPr>
          <a:xfrm flipH="1">
            <a:off x="217215" y="812556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D0AD5313-7952-3222-75CF-E34B9C06C7BD}"/>
              </a:ext>
            </a:extLst>
          </p:cNvPr>
          <p:cNvSpPr/>
          <p:nvPr/>
        </p:nvSpPr>
        <p:spPr>
          <a:xfrm flipH="1">
            <a:off x="273792" y="881763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E32BB94-40C4-C47B-93C2-B3F1FF9B0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1" y="783104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5FDABF3-06BA-A7A2-1687-42913D0BEB2E}"/>
              </a:ext>
            </a:extLst>
          </p:cNvPr>
          <p:cNvSpPr txBox="1"/>
          <p:nvPr/>
        </p:nvSpPr>
        <p:spPr>
          <a:xfrm>
            <a:off x="347510" y="967464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3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25C77D78-9CD3-D93B-DB68-24FF0BAD5D19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الكراسات صفحة 117، اقرؤوا المسألة وارسموا النموذج المناسب لتمثيلها</a:t>
            </a:r>
          </a:p>
        </p:txBody>
      </p:sp>
      <p:pic>
        <p:nvPicPr>
          <p:cNvPr id="22" name="Image 2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9BF4174F-5A18-01F0-85A2-35E8C11A9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" y="1917494"/>
            <a:ext cx="7072618" cy="43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4270A4-8F55-6AEC-D41C-2B7808BD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5E72F5D-24FE-93D0-BEA2-F8C0AC22E019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نصحح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يقوم ليشرح لنا كيف اختار النموذج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AC5A58EF-6E3C-F2EC-7A14-0D3E86880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F45C5CD-6A3A-C764-1060-FBD7B6A533A5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9F09B80B-DB3A-D8DB-6254-5EA848E8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C82E0443-3646-B645-E5B0-F37D14434F99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9C15D0B7-5406-F936-0190-01F517B3FF9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017E023-065A-1A99-4142-22B5A10B3CB7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A51AF9A5-F5F2-C5F8-D47B-B00931C25EFD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0A91E2C-4A77-C54A-94C9-C2EEEADC315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0A28FBD2-D257-0B63-4745-8E6483FFE0A9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F758D87D-8281-E00D-7FFE-C1C4E915AF3C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66D443A1-E3FC-8FC8-ADAC-B01CDC833458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D3C7765E-D01C-3676-AC0C-700A32A323AD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361E4170-D9E3-30FE-135A-00C3854F8E8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579188AE-1A1C-79F1-3862-F8BAA5843766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FA548ABA-6723-31BE-FE0A-2713720BB651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8CBCBF0-F2F7-9ABB-86A0-EB48BB7AC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80F6FF6-9AAE-D9DF-19C2-177F5A3CB424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pic>
        <p:nvPicPr>
          <p:cNvPr id="18" name="Image 1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5E8C0379-1242-C490-F0B6-B63D31842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" y="1917494"/>
            <a:ext cx="7072618" cy="4365395"/>
          </a:xfrm>
          <a:prstGeom prst="rect">
            <a:avLst/>
          </a:prstGeom>
        </p:spPr>
      </p:pic>
      <p:pic>
        <p:nvPicPr>
          <p:cNvPr id="30" name="Image 29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3E471A25-C40A-30F1-486F-B05F310E50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992" y="3429000"/>
            <a:ext cx="2920463" cy="157462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BEDFAF03-D8A9-61A9-A712-A7DE11C17B49}"/>
              </a:ext>
            </a:extLst>
          </p:cNvPr>
          <p:cNvSpPr txBox="1"/>
          <p:nvPr/>
        </p:nvSpPr>
        <p:spPr>
          <a:xfrm>
            <a:off x="2210631" y="4634297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A21A7907-7E7F-9EA9-CAEA-BD409058D181}"/>
              </a:ext>
            </a:extLst>
          </p:cNvPr>
          <p:cNvSpPr txBox="1"/>
          <p:nvPr/>
        </p:nvSpPr>
        <p:spPr>
          <a:xfrm>
            <a:off x="1444392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D9DC0CE0-63EF-7490-BC19-16A104A2F033}"/>
              </a:ext>
            </a:extLst>
          </p:cNvPr>
          <p:cNvSpPr txBox="1"/>
          <p:nvPr/>
        </p:nvSpPr>
        <p:spPr>
          <a:xfrm>
            <a:off x="3435940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AA82521F-754F-A177-9737-5B02D098D8A0}"/>
              </a:ext>
            </a:extLst>
          </p:cNvPr>
          <p:cNvSpPr txBox="1"/>
          <p:nvPr/>
        </p:nvSpPr>
        <p:spPr>
          <a:xfrm>
            <a:off x="2386427" y="3599121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65</a:t>
            </a:r>
            <a:endParaRPr lang="fr-M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027EA4-ADC1-33F1-D9DB-2FD94D37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AC2694D4-F2E4-56C1-D516-1446E82A6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3A8C498-802D-2183-3E9E-CE5BD8E18689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0754B768-D0D9-9E30-1780-197E865E3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44D8008A-6BE0-990F-63AF-758454CC1571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081D0A6D-FA18-28D0-A6A2-B95767A89BB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DA0971D8-CFF4-8473-0411-98B6995A21B1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A1E3EF46-5624-2AB7-59DF-592FE2C465F1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A5F61668-105B-AC81-155B-E5A30D81823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AFE88DED-BE0C-2B52-D066-70C5134A5C06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FC40DB41-81B4-CD71-1B58-119C1931F050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B8A804DA-F8C3-5AA8-D673-E6B949490FE4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644015C2-E007-BD60-822E-2F6D9143FCF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0E1A63EB-822C-D5FF-8B86-9681CD6717A9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739DB3B3-3FB1-F6EA-E1D7-A7F71B5384BC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A632ED48-875B-DBCC-1EB7-4219C97E85BA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4847469-FD01-0496-C922-58388238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765D972-31BA-0A12-60D0-F8BC92DDE4BF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7A3D9AE0-93E5-6936-133F-925019734E7B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اكتبوا متساوية الحل</a:t>
            </a:r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18C34F99-199A-ED79-625F-F901D9190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" y="1917494"/>
            <a:ext cx="7072618" cy="4365395"/>
          </a:xfrm>
          <a:prstGeom prst="rect">
            <a:avLst/>
          </a:prstGeom>
        </p:spPr>
      </p:pic>
      <p:pic>
        <p:nvPicPr>
          <p:cNvPr id="22" name="Image 21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FBF48A8B-5C94-5113-39FD-36552339D1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992" y="3429000"/>
            <a:ext cx="2920463" cy="157462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1138B8D-720C-B3DE-F231-EB9731AB6316}"/>
              </a:ext>
            </a:extLst>
          </p:cNvPr>
          <p:cNvSpPr txBox="1"/>
          <p:nvPr/>
        </p:nvSpPr>
        <p:spPr>
          <a:xfrm>
            <a:off x="2210631" y="4634297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401A30C-7BB1-4768-EE9B-D83484FC1AD0}"/>
              </a:ext>
            </a:extLst>
          </p:cNvPr>
          <p:cNvSpPr txBox="1"/>
          <p:nvPr/>
        </p:nvSpPr>
        <p:spPr>
          <a:xfrm>
            <a:off x="1444392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E886914F-C048-5BBA-A685-F207E9EBD101}"/>
              </a:ext>
            </a:extLst>
          </p:cNvPr>
          <p:cNvSpPr txBox="1"/>
          <p:nvPr/>
        </p:nvSpPr>
        <p:spPr>
          <a:xfrm>
            <a:off x="3435940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3258FD7D-6329-51F8-0F13-166310248AF9}"/>
              </a:ext>
            </a:extLst>
          </p:cNvPr>
          <p:cNvSpPr txBox="1"/>
          <p:nvPr/>
        </p:nvSpPr>
        <p:spPr>
          <a:xfrm>
            <a:off x="2386427" y="3599121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65</a:t>
            </a:r>
            <a:endParaRPr lang="fr-M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1C0C4E-A0B1-FA3C-D4EB-0E70903D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5B8B11C-9F38-98AF-2F13-F40FDBCDEE86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0C4A4148-1C5E-BA3F-3A5A-9DCED8271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140A3551-6611-428E-7592-94595AD85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2332FC6-7422-1A12-55F3-8881C26187D1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6879F196-045E-301D-9D86-47CDF0CB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34093A23-83EA-BB0A-EC00-7568750AA72F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646D4550-6506-9348-BB09-4BA578CDE1CE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B909308-5A25-A9D0-A44D-DE40CD0DFF24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009A274D-6A23-26DD-835A-85B5357DCC65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9ABB203E-5E64-6482-368A-780BA6506079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B0BAD467-BF46-1F86-6C2C-31F9E8710B5C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091FF12B-2835-5690-65AB-1A4E931EFE18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3643A5F1-9243-63D0-275C-6453DE0D5362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79996E69-B06E-E7B5-F9FE-2C102ADE43EC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94ADB810-B4BB-FC6C-A1CF-73F09BA94662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4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1D8F84-CA7A-9C17-FBB7-0291E54CD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7461A63-A6AE-2D21-893A-F06FB7829722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يقوم ليشرح لنا كيف وجد النتيجة مذكرا بالخطوات؟ 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F08F5EA2-4A1E-5821-7E58-F968B1216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96B4AF3-3CAC-2CAF-B1F6-AA83D2275521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AA5DBC0B-1E67-6A44-7A09-BC6EB186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45B5B1F3-1635-29F3-3DB9-431DD5690597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A696677-F1A6-E3AA-FFBF-C86E21B5E07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B1879D69-EBD1-27E5-990B-4038AD7C4873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A576352-87E4-FA37-5D5A-D0266EDD5364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F3D7A00B-7493-4AA2-1F8F-D2048ABBD38F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10F93832-CDA2-28C4-76B9-E41CC2E9B09B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4D2A5546-4C24-F137-C392-762D8940CA2A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659FDEAA-9F6F-CAEB-5DB9-660721EC33F2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EA5DD8BF-D610-90CE-308B-4F747BA4A18E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BD86FAB3-5D32-4902-8288-7B09E2E92463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98E9167E-0897-7C1F-420F-1B76083154BF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36AA2EA2-FE99-3F9D-1346-4A50A311E627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C7C125C-C5CB-7074-F8EF-ADF4F8DA5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185C1C3-0CC9-BD5B-6522-2E1E79CABFBD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pic>
        <p:nvPicPr>
          <p:cNvPr id="19" name="Image 1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C5D57F29-374B-B1C6-8ADD-7FD4368A8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" y="1917494"/>
            <a:ext cx="7072618" cy="4365395"/>
          </a:xfrm>
          <a:prstGeom prst="rect">
            <a:avLst/>
          </a:prstGeom>
        </p:spPr>
      </p:pic>
      <p:pic>
        <p:nvPicPr>
          <p:cNvPr id="24" name="Image 23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99071AF5-972E-DD99-541D-D28BA78F81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992" y="3429000"/>
            <a:ext cx="2920463" cy="157462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DDC8FEA-CF6D-227A-42CF-F0BB542BF08E}"/>
              </a:ext>
            </a:extLst>
          </p:cNvPr>
          <p:cNvSpPr txBox="1"/>
          <p:nvPr/>
        </p:nvSpPr>
        <p:spPr>
          <a:xfrm>
            <a:off x="2210631" y="4634297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920DC68-619D-7352-D3A0-9CA27713A2FE}"/>
              </a:ext>
            </a:extLst>
          </p:cNvPr>
          <p:cNvSpPr txBox="1"/>
          <p:nvPr/>
        </p:nvSpPr>
        <p:spPr>
          <a:xfrm>
            <a:off x="1444392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1D76FB5-E8A0-DFB6-F18B-47BB59451156}"/>
              </a:ext>
            </a:extLst>
          </p:cNvPr>
          <p:cNvSpPr txBox="1"/>
          <p:nvPr/>
        </p:nvSpPr>
        <p:spPr>
          <a:xfrm>
            <a:off x="3435940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0C1D0556-736A-C655-B388-A4F21E8F0C3B}"/>
              </a:ext>
            </a:extLst>
          </p:cNvPr>
          <p:cNvSpPr txBox="1"/>
          <p:nvPr/>
        </p:nvSpPr>
        <p:spPr>
          <a:xfrm>
            <a:off x="2386427" y="3599121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65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72E2DA85-967D-3A1D-33A2-594224E9F1C0}"/>
              </a:ext>
            </a:extLst>
          </p:cNvPr>
          <p:cNvSpPr txBox="1"/>
          <p:nvPr/>
        </p:nvSpPr>
        <p:spPr>
          <a:xfrm>
            <a:off x="5436126" y="4100191"/>
            <a:ext cx="2192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÷ 5 = 13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8D403B-ABD1-4D11-94AC-479612B0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77041AA7-35A6-1B22-F7D6-B96C9D42A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01E5AB1F-E481-2FC2-2658-18E8D2EB79F2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AC80939C-794F-14C0-9DEA-B42C1752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96694E27-AA11-AE61-775C-2ACF410CEAE1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8D7DD7B-EDB5-383C-70E6-8EBE95AC50DC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927ABA32-24DA-4309-D01F-BFEBD28EE93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47B18CFB-9279-EA9A-9001-5ABDEFE2C929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E29C99C6-41C0-3585-AF7E-A089F56FD2AE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DE0AB129-DF9B-1EA0-826A-28723C2F0ABB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E7BBF2FC-BEE9-DEDF-1E39-71244A0E966F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4F0C29BB-4B3B-B6A1-6EA6-07C3A7184149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B5E6570C-DC66-9703-0D4C-30F1187092DD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F781AEF0-4E02-A309-402D-B09C2BBA1B1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75EEC56D-93F7-A8CC-5603-7CB2FDBBB868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E2814470-6216-A536-8C51-813833C423D4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035B000-B73D-DAAA-C055-8C93FA121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64FFD0B-F80A-EA7D-E34D-F022B8D6D2DF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39EF796A-762E-F640-3F61-3BF04991BE8D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على الألواح، اكتبوا عبارة الحل</a:t>
            </a:r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1864C9C5-6664-08C5-A72F-546F9C2A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" y="1917494"/>
            <a:ext cx="7072618" cy="4365395"/>
          </a:xfrm>
          <a:prstGeom prst="rect">
            <a:avLst/>
          </a:prstGeom>
        </p:spPr>
      </p:pic>
      <p:pic>
        <p:nvPicPr>
          <p:cNvPr id="22" name="Image 21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7FAD124A-B3A5-D846-D7BB-6346F953C1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992" y="3429000"/>
            <a:ext cx="2920463" cy="157462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C940DD72-968E-DBF4-6166-F82BD30FEA95}"/>
              </a:ext>
            </a:extLst>
          </p:cNvPr>
          <p:cNvSpPr txBox="1"/>
          <p:nvPr/>
        </p:nvSpPr>
        <p:spPr>
          <a:xfrm>
            <a:off x="2210631" y="4634297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8F69B295-3FCB-B5B3-A1C5-ED52031810D0}"/>
              </a:ext>
            </a:extLst>
          </p:cNvPr>
          <p:cNvSpPr txBox="1"/>
          <p:nvPr/>
        </p:nvSpPr>
        <p:spPr>
          <a:xfrm>
            <a:off x="1444392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1E8075C7-F167-9FBF-271E-F868ED617C91}"/>
              </a:ext>
            </a:extLst>
          </p:cNvPr>
          <p:cNvSpPr txBox="1"/>
          <p:nvPr/>
        </p:nvSpPr>
        <p:spPr>
          <a:xfrm>
            <a:off x="3435940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11F747B-5089-C660-191D-F75265A7496B}"/>
              </a:ext>
            </a:extLst>
          </p:cNvPr>
          <p:cNvSpPr txBox="1"/>
          <p:nvPr/>
        </p:nvSpPr>
        <p:spPr>
          <a:xfrm>
            <a:off x="2386427" y="3599121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65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707A461-EDEE-1E08-8259-8E9A73762829}"/>
              </a:ext>
            </a:extLst>
          </p:cNvPr>
          <p:cNvSpPr txBox="1"/>
          <p:nvPr/>
        </p:nvSpPr>
        <p:spPr>
          <a:xfrm>
            <a:off x="5436126" y="4100191"/>
            <a:ext cx="2192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÷ 5 = 13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901C2D-0AE7-ED3A-05BA-A5164D7F0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B80D45C-1500-6E16-22FE-012E078F20DA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EF7AE1A-EBE3-5B31-2F7D-0332391D9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99A1EE8-BA9C-4097-59D8-4A1394997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E0558B0-9A07-9B78-FF6E-5C05D6DE0E1B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792C8723-9F01-76B5-647D-2974008B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D142D761-A245-89E2-9131-DD3E4DF97610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A8F5CF0E-79A2-5710-29FA-63E0E2962539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2A35AECA-BEA6-22BA-1DD7-7FFE0ABCF61B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19798A3F-02F9-8890-2D53-98F5C8D02A5A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15C0D4B4-D5A4-ED7B-2EF4-E1BDBB3E2425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540D3E65-6205-EA07-F375-0F6D06567F08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96B91CEA-CCC1-A8F2-3AA0-5B839FB97408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CA03525F-6A01-1599-EAA8-48BBE13ADF6A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93ED9852-3FD6-94FF-942C-C498548E327F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2B776A13-2E4C-0218-382B-439F7A93262A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2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EEA58E-58D3-38CA-74D8-FEB09B09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3B0C662-CA93-AD11-C50D-42A9131A9C76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يقوم ليشرح لنا كيف وجد النتيجة مذكرا بالخطوات؟ 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D727A25-022D-E65C-E12D-8BE1A90FF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79AAB97-A896-1360-A666-383B875B4D06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8587A92B-13C3-E78E-3C74-020C9C630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AD21A0A7-D1B0-1DD7-F4F6-8FB78D0B10B3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3353F1B4-AB4C-42F5-D148-973096CCCA7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77CAFAD8-9145-9B37-4EF3-C6E88A477AAD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560AE7CA-C000-84D8-BC5C-3F2B703EF04B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5F993B88-3F75-19AB-B2BC-144B01C29C2D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09F0A611-7F52-CACD-5129-A355D11F1932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BF11EB64-C691-82A8-135C-29E857048724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AED63361-1CA4-CA55-2B65-043B098F556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ADC20D96-B27E-D3AC-D130-92432AFF9C9A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2A4F7AB9-0720-64A6-2435-2F9D9A0539A0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CE721EB0-7A33-9536-28C2-FDE21435AC6B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5607C52C-D18E-35BC-5470-BDF0FF2207FF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5B6E5C7-A8FA-795D-7AE5-CEE53391E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E6F9EB7-02B6-E63D-6703-5FA34F4974B6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pic>
        <p:nvPicPr>
          <p:cNvPr id="19" name="Image 1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53A183E5-189F-39CC-4441-8747C13BC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6" y="1917494"/>
            <a:ext cx="7072618" cy="4365395"/>
          </a:xfrm>
          <a:prstGeom prst="rect">
            <a:avLst/>
          </a:prstGeom>
        </p:spPr>
      </p:pic>
      <p:pic>
        <p:nvPicPr>
          <p:cNvPr id="24" name="Image 23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33B4D2DA-7F97-6CF3-1AEA-66C19EE8D8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992" y="3429000"/>
            <a:ext cx="2920463" cy="157462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D9D0D18-A7B6-DC16-64DB-D1B2A7D26A88}"/>
              </a:ext>
            </a:extLst>
          </p:cNvPr>
          <p:cNvSpPr txBox="1"/>
          <p:nvPr/>
        </p:nvSpPr>
        <p:spPr>
          <a:xfrm>
            <a:off x="2210631" y="4634297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5 مرات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40B2D3E9-5267-E4EF-822B-86AD8F76C927}"/>
              </a:ext>
            </a:extLst>
          </p:cNvPr>
          <p:cNvSpPr txBox="1"/>
          <p:nvPr/>
        </p:nvSpPr>
        <p:spPr>
          <a:xfrm>
            <a:off x="1444392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A0D8845-D425-1094-CD11-B7BAAF799F04}"/>
              </a:ext>
            </a:extLst>
          </p:cNvPr>
          <p:cNvSpPr txBox="1"/>
          <p:nvPr/>
        </p:nvSpPr>
        <p:spPr>
          <a:xfrm>
            <a:off x="3435940" y="4050469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؟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E1355830-C6C7-8E22-01D1-C22C7453134E}"/>
              </a:ext>
            </a:extLst>
          </p:cNvPr>
          <p:cNvSpPr txBox="1"/>
          <p:nvPr/>
        </p:nvSpPr>
        <p:spPr>
          <a:xfrm>
            <a:off x="2386427" y="3599121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MA" b="1" dirty="0">
                <a:solidFill>
                  <a:srgbClr val="C00000"/>
                </a:solidFill>
              </a:rPr>
              <a:t>65</a:t>
            </a:r>
            <a:endParaRPr lang="fr-MA" b="1" dirty="0">
              <a:solidFill>
                <a:srgbClr val="C0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7189DF6F-6BE7-654C-C52A-8EF6E697CD7A}"/>
              </a:ext>
            </a:extLst>
          </p:cNvPr>
          <p:cNvSpPr txBox="1"/>
          <p:nvPr/>
        </p:nvSpPr>
        <p:spPr>
          <a:xfrm>
            <a:off x="5436126" y="4100191"/>
            <a:ext cx="2192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÷ 5 = 13</a:t>
            </a:r>
            <a:endParaRPr lang="ar-MA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5FC5F90-25D4-619E-1954-3D7DCDBE3D1F}"/>
              </a:ext>
            </a:extLst>
          </p:cNvPr>
          <p:cNvSpPr txBox="1"/>
          <p:nvPr/>
        </p:nvSpPr>
        <p:spPr>
          <a:xfrm>
            <a:off x="4310744" y="5121593"/>
            <a:ext cx="3351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كمية العصير في كل كأس هي </a:t>
            </a:r>
            <a:r>
              <a:rPr lang="fr-MA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dl</a:t>
            </a:r>
            <a:endParaRPr lang="ar-MA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4F7603-223A-A8EE-1651-CBB10698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DD62C05-A01A-6A92-3931-75885047C1C3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على دفاتركم قوموا بحل المسألة </a:t>
            </a:r>
            <a:r>
              <a:rPr lang="ar-MA" sz="20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التالية وأجيبوا عن الأسئلة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C04D55F3-B9A2-2340-7BAB-940B5D35D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F169BE0-C92E-DD09-E9D5-8C4C9E90CC71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25233542-C261-2521-25EC-E58A8D213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E9C98CE2-485C-87EF-A0C9-EFE077852A14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10418464-522D-251F-5164-61E4E41533D8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3A8361E9-F231-0C77-09D6-2E3E68712B2C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F0F64BE6-0891-9D24-1773-5B9D4EEE6966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B4EEBAA1-5D9D-4B22-EF5B-C80C7211E99A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9F5D3CA2-ABA2-24E4-B997-F96CDFC2E447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34A4DCBC-A762-983B-FE54-AA0E5D31647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F9CC06B4-E9CA-6D81-6FE2-F5D1903421BC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2E520E36-AC31-2A98-7664-72659AB54D29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59ECF05E-4085-4209-698E-9C195DF3242D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CBCAE3BC-90C8-1714-08A0-1F27AF89A402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514432A3-90AB-5F69-E4EF-DDECB1961A45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784E04B-59F1-4ACB-DAFA-D68A061AC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4A2BF2AA-0762-EBE5-303A-4CD1B09BC2B5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4313329C-6C1B-7C22-22F8-C1497FE5417B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تنتج بقرة 15 لترا من الحليب يوميا.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يوما ستحتاج لإنتاج 120 لترا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؟</a:t>
            </a:r>
          </a:p>
        </p:txBody>
      </p:sp>
      <p:pic>
        <p:nvPicPr>
          <p:cNvPr id="17" name="Image 16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xmlns="" id="{CC2164FF-40E9-C4AA-4655-FB7875EAA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91" y="2954367"/>
            <a:ext cx="6848013" cy="32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7104CB-6619-697E-D083-6220F9D1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2E4535-7C52-CEAB-AECF-14923C1BABAB}"/>
              </a:ext>
            </a:extLst>
          </p:cNvPr>
          <p:cNvSpPr txBox="1"/>
          <p:nvPr/>
        </p:nvSpPr>
        <p:spPr>
          <a:xfrm>
            <a:off x="1243049" y="881801"/>
            <a:ext cx="62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لديكم دقيقة واحدة لحل هذه العمليات. دوّنوا النتيجة فقط في دفاتركم.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A73F46A3-B7C9-2657-1752-FEAECDCEB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0984CE1-776A-3587-D9A7-DAC81E9DAD94}"/>
              </a:ext>
            </a:extLst>
          </p:cNvPr>
          <p:cNvGrpSpPr/>
          <p:nvPr/>
        </p:nvGrpSpPr>
        <p:grpSpPr>
          <a:xfrm>
            <a:off x="307910" y="111807"/>
            <a:ext cx="7669764" cy="415017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7692A6B5-AAE6-D8EC-660B-8925956EF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xmlns="" id="{1FEEFFB9-EE03-D159-6BD2-13AA2F866D33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72256"/>
              <a:chOff x="722662" y="189855"/>
              <a:chExt cx="6902418" cy="372256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445DFADC-CDDA-4536-67D0-49C208066135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1789E577-2FF7-B269-90C5-E1A2A424506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915181F7-A779-6C17-5CAB-31CF77D11455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AA24AB82-069E-6115-C103-A6CD2CF72702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D8BA4008-A11E-C994-FF3F-181804FBCB64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B452BF7A-C38B-C8D1-2A60-9204B9B31DA6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1EAC4C03-3A32-0BBF-87DB-2BC211F63E57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09FEB580-A3E0-F4EB-907D-CD7EED40427E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EF976203-8254-11E5-57DD-2F6AD9C4EF4B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B410D8F9-A1CA-ABF1-29BA-C7F65FEFE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8424"/>
              </p:ext>
            </p:extLst>
          </p:nvPr>
        </p:nvGraphicFramePr>
        <p:xfrm>
          <a:off x="784381" y="3429000"/>
          <a:ext cx="7200000" cy="79283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30407688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11985042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37214145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73931476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57961523"/>
                    </a:ext>
                  </a:extLst>
                </a:gridCol>
              </a:tblGrid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8 × 200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70 × 80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900 × 7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 × 80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 × 6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251914"/>
                  </a:ext>
                </a:extLst>
              </a:tr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360 ÷ 90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4 500 ÷ 5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500 ÷ 50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600 ÷ 30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90 × 20 = ….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004758"/>
                  </a:ext>
                </a:extLst>
              </a:tr>
            </a:tbl>
          </a:graphicData>
        </a:graphic>
      </p:graphicFrame>
      <p:sp>
        <p:nvSpPr>
          <p:cNvPr id="3" name="Oval 81">
            <a:extLst>
              <a:ext uri="{FF2B5EF4-FFF2-40B4-BE49-F238E27FC236}">
                <a16:creationId xmlns:a16="http://schemas.microsoft.com/office/drawing/2014/main" xmlns="" id="{CE883F6C-62D5-B8D2-F547-980C200ED4FD}"/>
              </a:ext>
            </a:extLst>
          </p:cNvPr>
          <p:cNvSpPr>
            <a:spLocks noChangeAspect="1"/>
          </p:cNvSpPr>
          <p:nvPr/>
        </p:nvSpPr>
        <p:spPr>
          <a:xfrm flipH="1">
            <a:off x="310486" y="96260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Corde 4">
            <a:extLst>
              <a:ext uri="{FF2B5EF4-FFF2-40B4-BE49-F238E27FC236}">
                <a16:creationId xmlns:a16="http://schemas.microsoft.com/office/drawing/2014/main" xmlns="" id="{6C682405-35E0-0526-5802-9014516329BB}"/>
              </a:ext>
            </a:extLst>
          </p:cNvPr>
          <p:cNvSpPr/>
          <p:nvPr/>
        </p:nvSpPr>
        <p:spPr>
          <a:xfrm flipH="1">
            <a:off x="367063" y="103180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3CD3F93-259F-BC5F-1000-C8091349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82" y="933148"/>
            <a:ext cx="599748" cy="6718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E812E5A-2C50-502F-9FDF-C89109FFE316}"/>
              </a:ext>
            </a:extLst>
          </p:cNvPr>
          <p:cNvSpPr txBox="1"/>
          <p:nvPr/>
        </p:nvSpPr>
        <p:spPr>
          <a:xfrm>
            <a:off x="440781" y="111750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053FE5-85B3-46EF-C812-D398F32BE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B7254B7-3BB9-AA9D-75DF-BDF2B6DAF4FB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نصحح. يختار الأستاذ تلميذا للجواب على كل سؤال مع التعليل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04D68AA0-FD00-5CE8-91C8-E61CAA4C1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1A050C6-545D-9452-284A-40DAF89E43A2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9E9E7412-DD24-E6F6-F73C-7DC15648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485DC50-D416-EE1D-E126-6183849D5438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566FBE16-FE35-D3DA-829F-57AC4D6639D3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C776B419-0B5F-1346-0018-B5976149A051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0348DFA-6DF6-A340-4343-965078857269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B4639CC3-12F8-F193-A569-6A8A64AE26E2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EBAB873E-B44B-686E-479A-E695AA30B55E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1FBD129E-AA4B-6E02-45A3-D24AE04607A9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6693E8CA-3388-F469-1253-93968F40483D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3223134C-C3B2-1F35-F30C-CB3AF22192A7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9ADDA251-B1E1-F349-94CF-E4C5E63FEE9E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F0B32A51-E57C-479F-9CAE-C51E21ABC461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FA29C306-C905-2102-19B0-A2681FB7FB75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230FCBA-6E66-FEB3-DC46-4CC163969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B097D36-2F19-71C8-BAEA-14851D52A158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900" b="1" i="0" u="none" strike="noStrike" kern="1200" cap="none" spc="0" normalizeH="0" baseline="0" noProof="0" dirty="0">
                <a:ln>
                  <a:noFill/>
                </a:ln>
                <a:solidFill>
                  <a:srgbClr val="33878B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3878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0F961217-041C-9D3F-38A1-919DE989D25A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تنتج بقرة 15 لترا من الحليب يوميا.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يوما ستحتاج لإنتاج 120 لترا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؟</a:t>
            </a:r>
          </a:p>
        </p:txBody>
      </p:sp>
      <p:pic>
        <p:nvPicPr>
          <p:cNvPr id="41" name="Image 40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xmlns="" id="{6AD9D114-7117-AD66-7C23-C12585110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91" y="2954367"/>
            <a:ext cx="6848013" cy="3275137"/>
          </a:xfrm>
          <a:prstGeom prst="rect">
            <a:avLst/>
          </a:prstGeom>
        </p:spPr>
      </p:pic>
      <p:pic>
        <p:nvPicPr>
          <p:cNvPr id="42" name="Image 41" descr="Une image contenant ligne, Rectangle, Parallèle, Tracé&#10;&#10;Le contenu généré par l’IA peut être incorrect.">
            <a:extLst>
              <a:ext uri="{FF2B5EF4-FFF2-40B4-BE49-F238E27FC236}">
                <a16:creationId xmlns:a16="http://schemas.microsoft.com/office/drawing/2014/main" xmlns="" id="{706B2E2B-37D9-7BFE-9A93-1A567E19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170" y="3621339"/>
            <a:ext cx="2920463" cy="1574629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80C0C0E3-935F-1F29-E718-651FE3985DB1}"/>
              </a:ext>
            </a:extLst>
          </p:cNvPr>
          <p:cNvSpPr txBox="1"/>
          <p:nvPr/>
        </p:nvSpPr>
        <p:spPr>
          <a:xfrm>
            <a:off x="2178809" y="4826636"/>
            <a:ext cx="92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؟ مرات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60B5323E-9DDB-3223-EF4F-8FFC863CB5C3}"/>
              </a:ext>
            </a:extLst>
          </p:cNvPr>
          <p:cNvSpPr txBox="1"/>
          <p:nvPr/>
        </p:nvSpPr>
        <p:spPr>
          <a:xfrm>
            <a:off x="1412570" y="424280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15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438D2F5E-2109-4B52-0CE6-79957E9AD671}"/>
              </a:ext>
            </a:extLst>
          </p:cNvPr>
          <p:cNvSpPr txBox="1"/>
          <p:nvPr/>
        </p:nvSpPr>
        <p:spPr>
          <a:xfrm>
            <a:off x="3404118" y="4242808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15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6CD22600-A701-D0E9-A7FA-1100CF9D8B44}"/>
              </a:ext>
            </a:extLst>
          </p:cNvPr>
          <p:cNvSpPr txBox="1"/>
          <p:nvPr/>
        </p:nvSpPr>
        <p:spPr>
          <a:xfrm>
            <a:off x="2354605" y="3791460"/>
            <a:ext cx="57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120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E6A910DF-B164-50F8-CEEC-80B1F35512D7}"/>
              </a:ext>
            </a:extLst>
          </p:cNvPr>
          <p:cNvSpPr txBox="1"/>
          <p:nvPr/>
        </p:nvSpPr>
        <p:spPr>
          <a:xfrm>
            <a:off x="4307694" y="4363727"/>
            <a:ext cx="316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120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÷ 15 = 8 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E1F899C7-A4D7-8BD0-1630-8A3494301A7E}"/>
              </a:ext>
            </a:extLst>
          </p:cNvPr>
          <p:cNvSpPr txBox="1"/>
          <p:nvPr/>
        </p:nvSpPr>
        <p:spPr>
          <a:xfrm>
            <a:off x="4501101" y="5195968"/>
            <a:ext cx="316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تحتاج  البقرة 8 أيام لإنتاج 120 لترا </a:t>
            </a:r>
            <a:endParaRPr kumimoji="0" lang="fr-M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08271A-ADFD-4E28-7C35-7A38EF34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C2A9913A-7A86-90B9-9967-898681B58DE2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1001AE1D-23BC-5234-0C11-EAF99366AABB}"/>
              </a:ext>
            </a:extLst>
          </p:cNvPr>
          <p:cNvSpPr/>
          <p:nvPr/>
        </p:nvSpPr>
        <p:spPr>
          <a:xfrm>
            <a:off x="1720931" y="2610517"/>
            <a:ext cx="5884432" cy="28938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owchart: Alternate Process 54">
            <a:extLst>
              <a:ext uri="{FF2B5EF4-FFF2-40B4-BE49-F238E27FC236}">
                <a16:creationId xmlns:a16="http://schemas.microsoft.com/office/drawing/2014/main" xmlns="" id="{1864DDEE-25F5-A42C-30D6-EF3384A871EF}"/>
              </a:ext>
            </a:extLst>
          </p:cNvPr>
          <p:cNvSpPr/>
          <p:nvPr/>
        </p:nvSpPr>
        <p:spPr>
          <a:xfrm>
            <a:off x="2474259" y="2209308"/>
            <a:ext cx="4199979" cy="80241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4" rtl="1">
              <a:defRPr/>
            </a:pPr>
            <a:r>
              <a:rPr lang="ar-M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اختتام الحصة</a:t>
            </a:r>
            <a:endParaRPr lang="ar-MA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80">
            <a:extLst>
              <a:ext uri="{FF2B5EF4-FFF2-40B4-BE49-F238E27FC236}">
                <a16:creationId xmlns:a16="http://schemas.microsoft.com/office/drawing/2014/main" xmlns="" id="{A0FD89DB-C1D0-1610-79F5-247860FE88BE}"/>
              </a:ext>
            </a:extLst>
          </p:cNvPr>
          <p:cNvSpPr>
            <a:spLocks noChangeAspect="1"/>
          </p:cNvSpPr>
          <p:nvPr/>
        </p:nvSpPr>
        <p:spPr>
          <a:xfrm>
            <a:off x="6276468" y="2298784"/>
            <a:ext cx="588546" cy="5885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3200" b="1" dirty="0"/>
              <a:t>3</a:t>
            </a:r>
          </a:p>
        </p:txBody>
      </p:sp>
      <p:sp>
        <p:nvSpPr>
          <p:cNvPr id="8" name="Forme libre : forme 105">
            <a:extLst>
              <a:ext uri="{FF2B5EF4-FFF2-40B4-BE49-F238E27FC236}">
                <a16:creationId xmlns:a16="http://schemas.microsoft.com/office/drawing/2014/main" xmlns="" id="{1F9A9C2E-DB4B-3DB6-F596-643240A1CA20}"/>
              </a:ext>
            </a:extLst>
          </p:cNvPr>
          <p:cNvSpPr/>
          <p:nvPr/>
        </p:nvSpPr>
        <p:spPr>
          <a:xfrm>
            <a:off x="6159582" y="3838660"/>
            <a:ext cx="545261" cy="142730"/>
          </a:xfrm>
          <a:custGeom>
            <a:avLst/>
            <a:gdLst>
              <a:gd name="connsiteX0" fmla="*/ 200331 w 1140257"/>
              <a:gd name="connsiteY0" fmla="*/ 182213 h 298478"/>
              <a:gd name="connsiteX1" fmla="*/ 291200 w 1140257"/>
              <a:gd name="connsiteY1" fmla="*/ 234982 h 298478"/>
              <a:gd name="connsiteX2" fmla="*/ 318346 w 1140257"/>
              <a:gd name="connsiteY2" fmla="*/ 252031 h 298478"/>
              <a:gd name="connsiteX3" fmla="*/ 337967 w 1140257"/>
              <a:gd name="connsiteY3" fmla="*/ 287941 h 298478"/>
              <a:gd name="connsiteX4" fmla="*/ 296534 w 1140257"/>
              <a:gd name="connsiteY4" fmla="*/ 293179 h 298478"/>
              <a:gd name="connsiteX5" fmla="*/ 254338 w 1140257"/>
              <a:gd name="connsiteY5" fmla="*/ 275558 h 298478"/>
              <a:gd name="connsiteX6" fmla="*/ 69172 w 1140257"/>
              <a:gd name="connsiteY6" fmla="*/ 184975 h 298478"/>
              <a:gd name="connsiteX7" fmla="*/ 21737 w 1140257"/>
              <a:gd name="connsiteY7" fmla="*/ 157543 h 298478"/>
              <a:gd name="connsiteX8" fmla="*/ 26595 w 1140257"/>
              <a:gd name="connsiteY8" fmla="*/ 94488 h 298478"/>
              <a:gd name="connsiteX9" fmla="*/ 163088 w 1140257"/>
              <a:gd name="connsiteY9" fmla="*/ 29337 h 298478"/>
              <a:gd name="connsiteX10" fmla="*/ 221858 w 1140257"/>
              <a:gd name="connsiteY10" fmla="*/ 3810 h 298478"/>
              <a:gd name="connsiteX11" fmla="*/ 259196 w 1140257"/>
              <a:gd name="connsiteY11" fmla="*/ 0 h 298478"/>
              <a:gd name="connsiteX12" fmla="*/ 234145 w 1140257"/>
              <a:gd name="connsiteY12" fmla="*/ 39243 h 298478"/>
              <a:gd name="connsiteX13" fmla="*/ 132799 w 1140257"/>
              <a:gd name="connsiteY13" fmla="*/ 92773 h 298478"/>
              <a:gd name="connsiteX14" fmla="*/ 97651 w 1140257"/>
              <a:gd name="connsiteY14" fmla="*/ 120872 h 298478"/>
              <a:gd name="connsiteX15" fmla="*/ 147943 w 1140257"/>
              <a:gd name="connsiteY15" fmla="*/ 126397 h 298478"/>
              <a:gd name="connsiteX16" fmla="*/ 532658 w 1140257"/>
              <a:gd name="connsiteY16" fmla="*/ 146685 h 298478"/>
              <a:gd name="connsiteX17" fmla="*/ 1091395 w 1140257"/>
              <a:gd name="connsiteY17" fmla="*/ 175831 h 298478"/>
              <a:gd name="connsiteX18" fmla="*/ 1140258 w 1140257"/>
              <a:gd name="connsiteY18" fmla="*/ 187547 h 298478"/>
              <a:gd name="connsiteX19" fmla="*/ 1086632 w 1140257"/>
              <a:gd name="connsiteY19" fmla="*/ 206978 h 298478"/>
              <a:gd name="connsiteX20" fmla="*/ 811550 w 1140257"/>
              <a:gd name="connsiteY20" fmla="*/ 198120 h 298478"/>
              <a:gd name="connsiteX21" fmla="*/ 220238 w 1140257"/>
              <a:gd name="connsiteY21" fmla="*/ 178213 h 298478"/>
              <a:gd name="connsiteX22" fmla="*/ 200331 w 1140257"/>
              <a:gd name="connsiteY22" fmla="*/ 182213 h 29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0257" h="298478">
                <a:moveTo>
                  <a:pt x="200331" y="182213"/>
                </a:moveTo>
                <a:cubicBezTo>
                  <a:pt x="236431" y="203168"/>
                  <a:pt x="263863" y="218980"/>
                  <a:pt x="291200" y="234982"/>
                </a:cubicBezTo>
                <a:cubicBezTo>
                  <a:pt x="300439" y="240411"/>
                  <a:pt x="309868" y="245650"/>
                  <a:pt x="318346" y="252031"/>
                </a:cubicBezTo>
                <a:cubicBezTo>
                  <a:pt x="330252" y="260985"/>
                  <a:pt x="347778" y="269938"/>
                  <a:pt x="337967" y="287941"/>
                </a:cubicBezTo>
                <a:cubicBezTo>
                  <a:pt x="328728" y="304895"/>
                  <a:pt x="310630" y="297275"/>
                  <a:pt x="296534" y="293179"/>
                </a:cubicBezTo>
                <a:cubicBezTo>
                  <a:pt x="281960" y="288988"/>
                  <a:pt x="268054" y="282226"/>
                  <a:pt x="254338" y="275558"/>
                </a:cubicBezTo>
                <a:cubicBezTo>
                  <a:pt x="192521" y="245650"/>
                  <a:pt x="130703" y="215551"/>
                  <a:pt x="69172" y="184975"/>
                </a:cubicBezTo>
                <a:cubicBezTo>
                  <a:pt x="52789" y="176879"/>
                  <a:pt x="36120" y="168592"/>
                  <a:pt x="21737" y="157543"/>
                </a:cubicBezTo>
                <a:cubicBezTo>
                  <a:pt x="-8648" y="134207"/>
                  <a:pt x="-7314" y="112014"/>
                  <a:pt x="26595" y="94488"/>
                </a:cubicBezTo>
                <a:cubicBezTo>
                  <a:pt x="71363" y="71342"/>
                  <a:pt x="117463" y="50768"/>
                  <a:pt x="163088" y="29337"/>
                </a:cubicBezTo>
                <a:cubicBezTo>
                  <a:pt x="182424" y="20288"/>
                  <a:pt x="201760" y="10668"/>
                  <a:pt x="221858" y="3810"/>
                </a:cubicBezTo>
                <a:cubicBezTo>
                  <a:pt x="233288" y="-95"/>
                  <a:pt x="246337" y="1143"/>
                  <a:pt x="259196" y="0"/>
                </a:cubicBezTo>
                <a:cubicBezTo>
                  <a:pt x="262625" y="26670"/>
                  <a:pt x="247480" y="32290"/>
                  <a:pt x="234145" y="39243"/>
                </a:cubicBezTo>
                <a:cubicBezTo>
                  <a:pt x="200331" y="57055"/>
                  <a:pt x="166517" y="74771"/>
                  <a:pt x="132799" y="92773"/>
                </a:cubicBezTo>
                <a:cubicBezTo>
                  <a:pt x="120892" y="99155"/>
                  <a:pt x="109367" y="106108"/>
                  <a:pt x="97651" y="120872"/>
                </a:cubicBezTo>
                <a:cubicBezTo>
                  <a:pt x="114416" y="122777"/>
                  <a:pt x="131084" y="125539"/>
                  <a:pt x="147943" y="126397"/>
                </a:cubicBezTo>
                <a:cubicBezTo>
                  <a:pt x="276150" y="133350"/>
                  <a:pt x="404452" y="140113"/>
                  <a:pt x="532658" y="146685"/>
                </a:cubicBezTo>
                <a:cubicBezTo>
                  <a:pt x="718872" y="156305"/>
                  <a:pt x="905181" y="165640"/>
                  <a:pt x="1091395" y="175831"/>
                </a:cubicBezTo>
                <a:cubicBezTo>
                  <a:pt x="1106540" y="176689"/>
                  <a:pt x="1121399" y="182880"/>
                  <a:pt x="1140258" y="187547"/>
                </a:cubicBezTo>
                <a:cubicBezTo>
                  <a:pt x="1123208" y="213169"/>
                  <a:pt x="1103396" y="207454"/>
                  <a:pt x="1086632" y="206978"/>
                </a:cubicBezTo>
                <a:cubicBezTo>
                  <a:pt x="994906" y="204597"/>
                  <a:pt x="903276" y="201168"/>
                  <a:pt x="811550" y="198120"/>
                </a:cubicBezTo>
                <a:cubicBezTo>
                  <a:pt x="614478" y="191452"/>
                  <a:pt x="417310" y="184785"/>
                  <a:pt x="220238" y="178213"/>
                </a:cubicBezTo>
                <a:cubicBezTo>
                  <a:pt x="217381" y="178308"/>
                  <a:pt x="214428" y="179451"/>
                  <a:pt x="200331" y="182213"/>
                </a:cubicBezTo>
                <a:close/>
              </a:path>
            </a:pathLst>
          </a:custGeom>
          <a:solidFill>
            <a:srgbClr val="1E3F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160B0C-06CA-9E01-E8CC-020C987F53CA}"/>
              </a:ext>
            </a:extLst>
          </p:cNvPr>
          <p:cNvSpPr/>
          <p:nvPr/>
        </p:nvSpPr>
        <p:spPr>
          <a:xfrm>
            <a:off x="2453371" y="3561847"/>
            <a:ext cx="3708400" cy="63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34" rtl="1">
              <a:lnSpc>
                <a:spcPts val="5486"/>
              </a:lnSpc>
              <a:defRPr/>
            </a:pPr>
            <a:r>
              <a:rPr lang="ar-MA" sz="3200" b="1" dirty="0">
                <a:solidFill>
                  <a:srgbClr val="FFC000"/>
                </a:solidFill>
                <a:latin typeface="Dosis" pitchFamily="2" charset="0"/>
                <a:cs typeface="Calibri" panose="020F0502020204030204" pitchFamily="34" charset="0"/>
              </a:rPr>
              <a:t>الواجبات</a:t>
            </a: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 </a:t>
            </a:r>
            <a:r>
              <a:rPr lang="ar-MA" sz="3200" b="1" dirty="0">
                <a:solidFill>
                  <a:srgbClr val="FFC000"/>
                </a:solidFill>
                <a:latin typeface="Dosis" pitchFamily="2" charset="0"/>
                <a:cs typeface="Calibri" panose="020F0502020204030204" pitchFamily="34" charset="0"/>
              </a:rPr>
              <a:t>المنزلية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5341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F91F3B2-1293-542D-9EA1-A835F6A500E4}"/>
              </a:ext>
            </a:extLst>
          </p:cNvPr>
          <p:cNvSpPr txBox="1"/>
          <p:nvPr/>
        </p:nvSpPr>
        <p:spPr>
          <a:xfrm>
            <a:off x="389328" y="781664"/>
            <a:ext cx="719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المنزل، أنجزوا جميع الأنشطة المتبقية من الصفحتين 116 و117</a:t>
            </a:r>
          </a:p>
        </p:txBody>
      </p:sp>
      <p:pic>
        <p:nvPicPr>
          <p:cNvPr id="5" name="Espace réservé pour une image  2" descr="Une image contenant habits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9B0316CC-DA3F-3B3E-C572-E605742BB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672" y="712629"/>
            <a:ext cx="900000" cy="900000"/>
          </a:xfrm>
          <a:prstGeom prst="ellipse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09928D1-BB26-3A5C-42AC-3A04C14CF805}"/>
              </a:ext>
            </a:extLst>
          </p:cNvPr>
          <p:cNvGrpSpPr/>
          <p:nvPr/>
        </p:nvGrpSpPr>
        <p:grpSpPr>
          <a:xfrm>
            <a:off x="2454121" y="2267009"/>
            <a:ext cx="4235758" cy="2973596"/>
            <a:chOff x="2104055" y="2611702"/>
            <a:chExt cx="4462492" cy="312830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722F8B97-D374-CD66-8907-12D91E4F0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963" y="2611702"/>
              <a:ext cx="2187584" cy="301853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717B76F5-4354-9A43-9A4D-515D777B5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4055" y="2615014"/>
              <a:ext cx="2259009" cy="3124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015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F91F3B2-1293-542D-9EA1-A835F6A500E4}"/>
              </a:ext>
            </a:extLst>
          </p:cNvPr>
          <p:cNvSpPr txBox="1"/>
          <p:nvPr/>
        </p:nvSpPr>
        <p:spPr>
          <a:xfrm>
            <a:off x="320842" y="904386"/>
            <a:ext cx="719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 اللقاء. في الحصة القادمة،</a:t>
            </a:r>
          </a:p>
        </p:txBody>
      </p:sp>
      <p:pic>
        <p:nvPicPr>
          <p:cNvPr id="5" name="Espace réservé pour une image  2" descr="Une image contenant habits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9B0316CC-DA3F-3B3E-C572-E605742BB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672" y="712629"/>
            <a:ext cx="900000" cy="900000"/>
          </a:xfrm>
          <a:prstGeom prst="ellipse">
            <a:avLst/>
          </a:prstGeom>
        </p:spPr>
      </p:pic>
      <p:pic>
        <p:nvPicPr>
          <p:cNvPr id="6" name="Style_clean_flat_202509302313">
            <a:hlinkClick r:id="" action="ppaction://media"/>
            <a:extLst>
              <a:ext uri="{FF2B5EF4-FFF2-40B4-BE49-F238E27FC236}">
                <a16:creationId xmlns:a16="http://schemas.microsoft.com/office/drawing/2014/main" xmlns="" id="{0F008D93-8CC5-176C-5CC7-8A65A1DFA2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b="2448"/>
          <a:stretch>
            <a:fillRect/>
          </a:stretch>
        </p:blipFill>
        <p:spPr>
          <a:xfrm>
            <a:off x="1314225" y="2127708"/>
            <a:ext cx="6515550" cy="3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F6B714-8568-BFA0-14EE-0F9580686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1">
            <a:extLst>
              <a:ext uri="{FF2B5EF4-FFF2-40B4-BE49-F238E27FC236}">
                <a16:creationId xmlns:a16="http://schemas.microsoft.com/office/drawing/2014/main" xmlns="" id="{0B1BD596-9499-D8C2-6684-D36AD6A03D92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9" name="Corde 8">
            <a:extLst>
              <a:ext uri="{FF2B5EF4-FFF2-40B4-BE49-F238E27FC236}">
                <a16:creationId xmlns:a16="http://schemas.microsoft.com/office/drawing/2014/main" xmlns="" id="{7E0DF3D7-159E-7509-AA53-59024EBB07A2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2CD187-AE46-5291-4E5E-2A02A5EE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7636AB6-83CF-1B0B-BDDC-64C711C2EEC7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B76978E0-CD88-91DF-06E7-6BF565C6DDFC}"/>
              </a:ext>
            </a:extLst>
          </p:cNvPr>
          <p:cNvSpPr txBox="1"/>
          <p:nvPr/>
        </p:nvSpPr>
        <p:spPr>
          <a:xfrm>
            <a:off x="1243049" y="881801"/>
            <a:ext cx="62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 لديكم دقيقة واحدة للتصحيح.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3AD28334-61AA-502A-21F7-857C2F7D1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22C31EC-4D2C-E950-DE33-52829B9EAEBC}"/>
              </a:ext>
            </a:extLst>
          </p:cNvPr>
          <p:cNvGrpSpPr/>
          <p:nvPr/>
        </p:nvGrpSpPr>
        <p:grpSpPr>
          <a:xfrm>
            <a:off x="307910" y="111807"/>
            <a:ext cx="7669764" cy="415017"/>
            <a:chOff x="593138" y="111807"/>
            <a:chExt cx="7181416" cy="4503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2E355020-115B-E13F-1EB0-261C4D721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39AABE66-EE5B-240C-40C7-3AF455585BE8}"/>
                </a:ext>
              </a:extLst>
            </p:cNvPr>
            <p:cNvGrpSpPr/>
            <p:nvPr/>
          </p:nvGrpSpPr>
          <p:grpSpPr>
            <a:xfrm>
              <a:off x="722662" y="189855"/>
              <a:ext cx="6902418" cy="372256"/>
              <a:chOff x="722662" y="189855"/>
              <a:chExt cx="6902418" cy="372256"/>
            </a:xfrm>
          </p:grpSpPr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6C72F4EC-E2D8-CEDE-9362-80ABF15CB550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FFEB79AC-2C5B-8DE8-2E5C-3F751DED537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1CA26AA0-FE7C-C099-08EA-2F20B0A6B728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A72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xmlns="" id="{985CF448-1C84-D397-08EC-C948E4C0C01B}"/>
                  </a:ext>
                </a:extLst>
              </p:cNvPr>
              <p:cNvSpPr/>
              <p:nvPr/>
            </p:nvSpPr>
            <p:spPr>
              <a:xfrm>
                <a:off x="7354529" y="235975"/>
                <a:ext cx="211555" cy="2175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id="{DBCFAEC8-7521-5217-02D7-96FFF6314BDB}"/>
                  </a:ext>
                </a:extLst>
              </p:cNvPr>
              <p:cNvSpPr txBox="1"/>
              <p:nvPr/>
            </p:nvSpPr>
            <p:spPr>
              <a:xfrm>
                <a:off x="7315202" y="189855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E305F491-B619-8776-0F52-EC84AB38D68A}"/>
                  </a:ext>
                </a:extLst>
              </p:cNvPr>
              <p:cNvSpPr/>
              <p:nvPr/>
            </p:nvSpPr>
            <p:spPr>
              <a:xfrm>
                <a:off x="4773554" y="240891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id="{1EAE3D69-6A1A-9F59-CAB6-C53129FDAF9A}"/>
                  </a:ext>
                </a:extLst>
              </p:cNvPr>
              <p:cNvSpPr txBox="1"/>
              <p:nvPr/>
            </p:nvSpPr>
            <p:spPr>
              <a:xfrm>
                <a:off x="4734227" y="204603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xmlns="" id="{76938688-1DEA-AB40-26D1-3355C690C6F4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0F402BC9-F2D5-0A30-5DD8-BAEC3525AB51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751100BF-2F42-9260-8BC6-49F43E66C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31933"/>
              </p:ext>
            </p:extLst>
          </p:nvPr>
        </p:nvGraphicFramePr>
        <p:xfrm>
          <a:off x="784381" y="3429000"/>
          <a:ext cx="7200000" cy="79283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30407688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11985042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37214145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73931476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57961523"/>
                    </a:ext>
                  </a:extLst>
                </a:gridCol>
              </a:tblGrid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8 × 200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1 600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70 × 80 = 5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 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900 × 7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6 300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 × 80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 × 6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42</a:t>
                      </a:r>
                      <a:endParaRPr kumimoji="0" lang="fr-MA" sz="11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251914"/>
                  </a:ext>
                </a:extLst>
              </a:tr>
              <a:tr h="396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360 ÷ 90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4 500 ÷ 5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500 ÷ 50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600 ÷ 30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90 × 20 = </a:t>
                      </a:r>
                      <a:r>
                        <a:rPr kumimoji="0" lang="fr-MA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1 800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00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3E0660-BA2E-129A-4C6B-F21BB336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31938496-4BA0-2112-C18C-F7B621F7F867}"/>
              </a:ext>
            </a:extLst>
          </p:cNvPr>
          <p:cNvSpPr txBox="1">
            <a:spLocks/>
          </p:cNvSpPr>
          <p:nvPr/>
        </p:nvSpPr>
        <p:spPr>
          <a:xfrm>
            <a:off x="6374255" y="1063104"/>
            <a:ext cx="3108897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خاص بالأستاذ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F3426388-67FA-F1A3-4D75-B329A1B32905}"/>
              </a:ext>
            </a:extLst>
          </p:cNvPr>
          <p:cNvSpPr/>
          <p:nvPr/>
        </p:nvSpPr>
        <p:spPr>
          <a:xfrm>
            <a:off x="2076450" y="3000990"/>
            <a:ext cx="4785052" cy="1565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 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B1C82CAC-54F8-177C-D9E3-39FCD9107E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3900" y="3363216"/>
            <a:ext cx="631873" cy="6318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C6F43F8-E629-D413-413B-23F1558EFE01}"/>
              </a:ext>
            </a:extLst>
          </p:cNvPr>
          <p:cNvSpPr txBox="1"/>
          <p:nvPr/>
        </p:nvSpPr>
        <p:spPr>
          <a:xfrm>
            <a:off x="1823212" y="3459396"/>
            <a:ext cx="4327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2000" b="1" kern="0" dirty="0">
                <a:solidFill>
                  <a:srgbClr val="FC8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أحل مسائل من خطوتين</a:t>
            </a:r>
            <a:endParaRPr lang="fr-FR" sz="2000" b="1" kern="0" dirty="0">
              <a:solidFill>
                <a:srgbClr val="FC8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Alternate Process 54">
            <a:extLst>
              <a:ext uri="{FF2B5EF4-FFF2-40B4-BE49-F238E27FC236}">
                <a16:creationId xmlns:a16="http://schemas.microsoft.com/office/drawing/2014/main" xmlns="" id="{74FD6480-0464-EC7D-01F9-6B4269B45F49}"/>
              </a:ext>
            </a:extLst>
          </p:cNvPr>
          <p:cNvSpPr/>
          <p:nvPr/>
        </p:nvSpPr>
        <p:spPr>
          <a:xfrm>
            <a:off x="2826512" y="2620159"/>
            <a:ext cx="2966143" cy="726354"/>
          </a:xfrm>
          <a:prstGeom prst="flowChartAlternateProcess">
            <a:avLst/>
          </a:prstGeom>
          <a:solidFill>
            <a:srgbClr val="3A8F98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r" defTabSz="68583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مراجعة </a:t>
            </a:r>
            <a:r>
              <a:rPr lang="ar-MA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fr-MA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80">
            <a:extLst>
              <a:ext uri="{FF2B5EF4-FFF2-40B4-BE49-F238E27FC236}">
                <a16:creationId xmlns:a16="http://schemas.microsoft.com/office/drawing/2014/main" xmlns="" id="{838D559E-57B2-5C44-196F-367459EF7E82}"/>
              </a:ext>
            </a:extLst>
          </p:cNvPr>
          <p:cNvSpPr>
            <a:spLocks noChangeAspect="1"/>
          </p:cNvSpPr>
          <p:nvPr/>
        </p:nvSpPr>
        <p:spPr>
          <a:xfrm>
            <a:off x="5478709" y="2636539"/>
            <a:ext cx="627891" cy="63187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969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8C2D35-C9AB-A773-DA00-33B676CB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1E901DF1-AFD1-03FB-B202-2778D48A5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88490" y="618691"/>
            <a:ext cx="1008000" cy="1008000"/>
          </a:xfrm>
          <a:prstGeom prst="ellipse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8C54F4DE-07B8-E332-F08E-B5F3535812AA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F4B2147-762D-F454-2F37-B220A224D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2AAE5D72-64CC-C106-7EC1-F6B2408DEC2A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0FD2CE58-A377-FD8C-A01F-3A905145603B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872BFB3C-4D84-971D-4B04-6EAE401F00D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61795838-2031-A5F1-4B98-CDB2EC9A78D0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29E3F8FD-EAAF-D600-4DE5-5C459B75D767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550B6325-658F-A792-B3C9-D5FF35B85C03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xmlns="" id="{FBD814C6-E60C-E20E-9357-6CD7B99F796F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B92BECE2-C67B-4B49-327F-F3FDF7D36C3F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49836DF3-F26E-F67E-0104-F8949EA57646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D624BC4E-DCB3-5497-2270-562A79E7EFA9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81">
            <a:extLst>
              <a:ext uri="{FF2B5EF4-FFF2-40B4-BE49-F238E27FC236}">
                <a16:creationId xmlns:a16="http://schemas.microsoft.com/office/drawing/2014/main" xmlns="" id="{7E75D5CA-B878-E522-4E64-8ADD480ECB57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8" name="Corde 7">
            <a:extLst>
              <a:ext uri="{FF2B5EF4-FFF2-40B4-BE49-F238E27FC236}">
                <a16:creationId xmlns:a16="http://schemas.microsoft.com/office/drawing/2014/main" xmlns="" id="{FE5C1312-3FFA-B2F9-0546-AC09B490D861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3A1CF7B-8C7E-073E-A080-225DEB45C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AA03526-C78E-0C26-304E-96ACB5A05FC3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rgbClr val="33878B"/>
                </a:solidFill>
              </a:rPr>
              <a:t>2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xmlns="" id="{DACE3BDE-2256-BA56-1A2C-CF1B1CF37388}"/>
              </a:ext>
            </a:extLst>
          </p:cNvPr>
          <p:cNvSpPr txBox="1"/>
          <p:nvPr/>
        </p:nvSpPr>
        <p:spPr>
          <a:xfrm>
            <a:off x="657031" y="86858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000" b="1" dirty="0">
                <a:solidFill>
                  <a:schemeClr val="bg1">
                    <a:lumMod val="50000"/>
                  </a:schemeClr>
                </a:solidFill>
              </a:rPr>
              <a:t>اقرؤوا المسألة جيدا. على الألواح، حددوا واكتبوا المعطى الناقص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B3C1335-755B-5A71-9C8F-9034550DBD2D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25" name="Image 24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C881E94F-0948-5E08-90B4-4AA1F226E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14376DB6-F83A-0E5E-940D-9DFA46FA6A3F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22" name="Image 21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5A4F9796-6743-46B6-B6D1-CC127AD9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6" name="Image 25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A36D354D-2646-68F7-EF4E-716B7D189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6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5893D6-3242-B9C2-43D1-B59CCC379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8CD2B04-017D-34B5-7426-72A7E166FFAA}"/>
              </a:ext>
            </a:extLst>
          </p:cNvPr>
          <p:cNvSpPr txBox="1"/>
          <p:nvPr/>
        </p:nvSpPr>
        <p:spPr>
          <a:xfrm>
            <a:off x="1238815" y="841837"/>
            <a:ext cx="627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ارفعوا الألواح</a:t>
            </a:r>
          </a:p>
        </p:txBody>
      </p:sp>
      <p:pic>
        <p:nvPicPr>
          <p:cNvPr id="5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0F14BF5A-1638-DB46-C204-444E2235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019" y="670259"/>
            <a:ext cx="900000" cy="900000"/>
          </a:xfrm>
          <a:prstGeom prst="rect">
            <a:avLst/>
          </a:prstGeom>
        </p:spPr>
      </p:pic>
      <p:pic>
        <p:nvPicPr>
          <p:cNvPr id="6" name="Espace réservé pour une image  22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BAB6695E-8E01-0F1A-EA5B-FC0C8E181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450" y="1732143"/>
            <a:ext cx="4064846" cy="406484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0AF8889-74C2-417B-9FB6-06C906DC7B04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4F32FEB8-8C34-311F-F7DD-0966F523A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35BFCDD0-3B97-12CA-8DC8-C0C829F8006F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8D6D20F5-9946-2B56-6072-BFC88DE9C0A9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DF3906CE-9C50-40B2-33BD-F9CB620D0EBA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A555EC0D-55D4-013E-2BB0-BC2437629F4F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xmlns="" id="{EB0E067E-5C4A-9141-176B-7A883111753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B8A68185-24F1-FF84-4869-D2A220CCBC6D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B6E37C23-91F8-038E-999C-0D32E0824337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769EBEBD-D92A-611E-AAA0-6B849F80AF1E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xmlns="" id="{A0F47705-8E78-867D-7A10-F07EB07C5478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03480FFC-DAE5-8188-C989-149258FD7CF7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13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767CB1-C562-BACC-4C33-27C0965B9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6D5B6CA-7417-CE4F-3F97-8D183A062BD6}"/>
              </a:ext>
            </a:extLst>
          </p:cNvPr>
          <p:cNvSpPr txBox="1"/>
          <p:nvPr/>
        </p:nvSpPr>
        <p:spPr>
          <a:xfrm>
            <a:off x="681912" y="874801"/>
            <a:ext cx="678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من يشرح لنا كيف حدد المعطى الناقص. ولماذا سميناه بالمعطى الناقص</a:t>
            </a:r>
          </a:p>
        </p:txBody>
      </p:sp>
      <p:pic>
        <p:nvPicPr>
          <p:cNvPr id="5" name="Espace réservé pour une image  11" descr="Une image contenant dessin humoristique, clipart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xmlns="" id="{B4021A9F-4AEB-B045-ED2A-BE290353B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b="7143"/>
          <a:stretch>
            <a:fillRect/>
          </a:stretch>
        </p:blipFill>
        <p:spPr>
          <a:xfrm>
            <a:off x="7760197" y="683774"/>
            <a:ext cx="1008000" cy="1008000"/>
          </a:xfrm>
          <a:prstGeom prst="ellipse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403012E-925A-5D61-1002-51668BB0A127}"/>
              </a:ext>
            </a:extLst>
          </p:cNvPr>
          <p:cNvGrpSpPr/>
          <p:nvPr/>
        </p:nvGrpSpPr>
        <p:grpSpPr>
          <a:xfrm>
            <a:off x="307910" y="111807"/>
            <a:ext cx="7669764" cy="415013"/>
            <a:chOff x="593138" y="111807"/>
            <a:chExt cx="7181416" cy="4503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FB874AEE-55FC-5235-A587-B695AF2B7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8" y="111807"/>
              <a:ext cx="7181416" cy="38105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19416A44-5A78-66D1-9ED5-D48552501D0F}"/>
                </a:ext>
              </a:extLst>
            </p:cNvPr>
            <p:cNvGrpSpPr/>
            <p:nvPr/>
          </p:nvGrpSpPr>
          <p:grpSpPr>
            <a:xfrm>
              <a:off x="722662" y="169605"/>
              <a:ext cx="6911152" cy="392506"/>
              <a:chOff x="722662" y="169605"/>
              <a:chExt cx="6911152" cy="392506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D26A97A7-B37F-7EE1-7058-E5A8F295146F}"/>
                  </a:ext>
                </a:extLst>
              </p:cNvPr>
              <p:cNvSpPr txBox="1"/>
              <p:nvPr/>
            </p:nvSpPr>
            <p:spPr>
              <a:xfrm>
                <a:off x="3549442" y="189855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4CF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أنشطة المراجعة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E4C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5E8997E2-F8C1-4137-8FC5-7F0B48261F1E}"/>
                  </a:ext>
                </a:extLst>
              </p:cNvPr>
              <p:cNvSpPr txBox="1"/>
              <p:nvPr/>
            </p:nvSpPr>
            <p:spPr>
              <a:xfrm>
                <a:off x="722662" y="204603"/>
                <a:ext cx="12488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اختتام الحصة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A5D66D8E-7EDF-A217-E780-31843272549A}"/>
                  </a:ext>
                </a:extLst>
              </p:cNvPr>
              <p:cNvSpPr txBox="1"/>
              <p:nvPr/>
            </p:nvSpPr>
            <p:spPr>
              <a:xfrm>
                <a:off x="6317229" y="194771"/>
                <a:ext cx="1248855" cy="36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الافتتاح</a:t>
                </a:r>
                <a:endParaRPr kumimoji="0" lang="fr-M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39C7532F-88BA-D5C4-7DA6-E31E42553E4C}"/>
                  </a:ext>
                </a:extLst>
              </p:cNvPr>
              <p:cNvSpPr/>
              <p:nvPr/>
            </p:nvSpPr>
            <p:spPr>
              <a:xfrm>
                <a:off x="7354529" y="225096"/>
                <a:ext cx="211555" cy="239313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D815F871-A483-1794-B6B8-CF81D7DF7A69}"/>
                  </a:ext>
                </a:extLst>
              </p:cNvPr>
              <p:cNvSpPr txBox="1"/>
              <p:nvPr/>
            </p:nvSpPr>
            <p:spPr>
              <a:xfrm>
                <a:off x="7323936" y="169605"/>
                <a:ext cx="309878" cy="30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CC310F22-3EAB-8741-B622-1FA72A3EA822}"/>
                  </a:ext>
                </a:extLst>
              </p:cNvPr>
              <p:cNvSpPr/>
              <p:nvPr/>
            </p:nvSpPr>
            <p:spPr>
              <a:xfrm>
                <a:off x="4773554" y="218046"/>
                <a:ext cx="211555" cy="26324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0FD408B6-C89B-6F9F-B3AF-D1F2AD15D0A7}"/>
                  </a:ext>
                </a:extLst>
              </p:cNvPr>
              <p:cNvSpPr txBox="1"/>
              <p:nvPr/>
            </p:nvSpPr>
            <p:spPr>
              <a:xfrm>
                <a:off x="4734227" y="174225"/>
                <a:ext cx="30987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4E9967A6-58A1-C3C2-E92A-E9983DBEAB24}"/>
                  </a:ext>
                </a:extLst>
              </p:cNvPr>
              <p:cNvSpPr/>
              <p:nvPr/>
            </p:nvSpPr>
            <p:spPr>
              <a:xfrm>
                <a:off x="1809120" y="235975"/>
                <a:ext cx="211555" cy="217557"/>
              </a:xfrm>
              <a:prstGeom prst="ellipse">
                <a:avLst/>
              </a:prstGeom>
              <a:solidFill>
                <a:srgbClr val="FFDA6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M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E1A951D2-0F7F-EDBB-6ADE-213FAD3FDC98}"/>
                  </a:ext>
                </a:extLst>
              </p:cNvPr>
              <p:cNvSpPr txBox="1"/>
              <p:nvPr/>
            </p:nvSpPr>
            <p:spPr>
              <a:xfrm>
                <a:off x="1769793" y="199687"/>
                <a:ext cx="309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fr-M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Oval 81">
            <a:extLst>
              <a:ext uri="{FF2B5EF4-FFF2-40B4-BE49-F238E27FC236}">
                <a16:creationId xmlns:a16="http://schemas.microsoft.com/office/drawing/2014/main" xmlns="" id="{2BED4882-5D07-1638-512C-FC7FE72A623E}"/>
              </a:ext>
            </a:extLst>
          </p:cNvPr>
          <p:cNvSpPr>
            <a:spLocks noChangeAspect="1"/>
          </p:cNvSpPr>
          <p:nvPr/>
        </p:nvSpPr>
        <p:spPr>
          <a:xfrm flipH="1">
            <a:off x="413427" y="906950"/>
            <a:ext cx="656743" cy="6567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MA" sz="2133" b="1" dirty="0"/>
              <a:t>1</a:t>
            </a: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xmlns="" id="{BF5DCDE3-5F13-E301-E9D7-E41176B348C8}"/>
              </a:ext>
            </a:extLst>
          </p:cNvPr>
          <p:cNvSpPr/>
          <p:nvPr/>
        </p:nvSpPr>
        <p:spPr>
          <a:xfrm flipH="1">
            <a:off x="470004" y="976157"/>
            <a:ext cx="558587" cy="515383"/>
          </a:xfrm>
          <a:prstGeom prst="chord">
            <a:avLst>
              <a:gd name="adj1" fmla="val 537814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42DD88B-2F6E-F383-0ACE-F930FDA8E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23" y="877498"/>
            <a:ext cx="599748" cy="6718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44472DE-702D-676A-D098-6BB83906CA64}"/>
              </a:ext>
            </a:extLst>
          </p:cNvPr>
          <p:cNvSpPr txBox="1"/>
          <p:nvPr/>
        </p:nvSpPr>
        <p:spPr>
          <a:xfrm>
            <a:off x="543722" y="1061858"/>
            <a:ext cx="445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00" b="1" dirty="0">
                <a:solidFill>
                  <a:srgbClr val="33878B"/>
                </a:solidFill>
              </a:rPr>
              <a:t>1</a:t>
            </a:r>
            <a:endParaRPr lang="fr-FR" sz="1900" b="1" dirty="0">
              <a:solidFill>
                <a:srgbClr val="33878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29C5537-EB2F-E1B8-32C2-82A36D9595EE}"/>
              </a:ext>
            </a:extLst>
          </p:cNvPr>
          <p:cNvSpPr txBox="1"/>
          <p:nvPr/>
        </p:nvSpPr>
        <p:spPr>
          <a:xfrm>
            <a:off x="657031" y="1917494"/>
            <a:ext cx="732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لدى أميمة 100 درهم. اشترت 5 قصص بثمن 6 دراهم لكل قصة.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 سيبقى لدى أميمة؟</a:t>
            </a:r>
          </a:p>
        </p:txBody>
      </p:sp>
      <p:pic>
        <p:nvPicPr>
          <p:cNvPr id="17" name="Image 16" descr="Une image contenant ligne, Rectangle, carré, Parallèle&#10;&#10;Le contenu généré par l’IA peut être incorrect.">
            <a:extLst>
              <a:ext uri="{FF2B5EF4-FFF2-40B4-BE49-F238E27FC236}">
                <a16:creationId xmlns:a16="http://schemas.microsoft.com/office/drawing/2014/main" xmlns="" id="{5870682B-30AA-2714-B325-33229B6C3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" y="2760603"/>
            <a:ext cx="2972215" cy="3219899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F9BEE9CC-0022-0DD1-94A1-652F361265C8}"/>
              </a:ext>
            </a:extLst>
          </p:cNvPr>
          <p:cNvGrpSpPr/>
          <p:nvPr/>
        </p:nvGrpSpPr>
        <p:grpSpPr>
          <a:xfrm>
            <a:off x="493033" y="2760603"/>
            <a:ext cx="7799457" cy="3228816"/>
            <a:chOff x="493033" y="2760603"/>
            <a:chExt cx="7799457" cy="3228816"/>
          </a:xfrm>
        </p:grpSpPr>
        <p:pic>
          <p:nvPicPr>
            <p:cNvPr id="19" name="Image 18" descr="Une image contenant texte, écriture manuscrite, Polic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xmlns="" id="{5C0B60F6-5121-A3B0-A0F9-597B78D0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8852" y="2826678"/>
              <a:ext cx="4753638" cy="3162741"/>
            </a:xfrm>
            <a:prstGeom prst="rect">
              <a:avLst/>
            </a:prstGeom>
          </p:spPr>
        </p:pic>
        <p:pic>
          <p:nvPicPr>
            <p:cNvPr id="24" name="Image 23" descr="Une image contenant ligne, Rectangle, carré, Parallèle&#10;&#10;Le contenu généré par l’IA peut être incorrect.">
              <a:extLst>
                <a:ext uri="{FF2B5EF4-FFF2-40B4-BE49-F238E27FC236}">
                  <a16:creationId xmlns:a16="http://schemas.microsoft.com/office/drawing/2014/main" xmlns="" id="{9D2B3659-BBC3-BD27-6304-4A1EB39A8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33" y="2760603"/>
              <a:ext cx="2972215" cy="3219899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8C43A59F-2BF7-A8E0-0CD8-863D526962C9}"/>
              </a:ext>
            </a:extLst>
          </p:cNvPr>
          <p:cNvSpPr txBox="1"/>
          <p:nvPr/>
        </p:nvSpPr>
        <p:spPr>
          <a:xfrm>
            <a:off x="3716147" y="3160241"/>
            <a:ext cx="221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5 قصص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FE014DA0-86A6-B859-F0D2-69EA4901CD81}"/>
              </a:ext>
            </a:extLst>
          </p:cNvPr>
          <p:cNvSpPr txBox="1"/>
          <p:nvPr/>
        </p:nvSpPr>
        <p:spPr>
          <a:xfrm>
            <a:off x="1465432" y="6075895"/>
            <a:ext cx="4827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المعطى الناقص هو معطى لا يظهر من القراءة المباشرة للمسألة.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MA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بل نحسبه لنحل المسألة.</a:t>
            </a:r>
          </a:p>
        </p:txBody>
      </p:sp>
      <p:pic>
        <p:nvPicPr>
          <p:cNvPr id="27" name="Picture 4" descr="Attention - Icônes panneaux gratuites">
            <a:extLst>
              <a:ext uri="{FF2B5EF4-FFF2-40B4-BE49-F238E27FC236}">
                <a16:creationId xmlns:a16="http://schemas.microsoft.com/office/drawing/2014/main" xmlns="" id="{637C1F11-2B50-4CAE-79A4-CDD1383F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57" y="6025766"/>
            <a:ext cx="594745" cy="5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Conception personnalisée">
  <a:themeElements>
    <a:clrScheme name="maths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E4CF"/>
      </a:accent6>
      <a:hlink>
        <a:srgbClr val="FA9300"/>
      </a:hlink>
      <a:folHlink>
        <a:srgbClr val="FFC4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ala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onception personnalisée">
  <a:themeElements>
    <a:clrScheme name="maths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E4CF"/>
      </a:accent6>
      <a:hlink>
        <a:srgbClr val="FA9300"/>
      </a:hlink>
      <a:folHlink>
        <a:srgbClr val="FFC4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parti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2_Page d'entre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17298</TotalTime>
  <Words>1471</Words>
  <Application>Microsoft Office PowerPoint</Application>
  <PresentationFormat>Affichage à l'écran (4:3)</PresentationFormat>
  <Paragraphs>520</Paragraphs>
  <Slides>43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43</vt:i4>
      </vt:variant>
    </vt:vector>
  </HeadingPairs>
  <TitlesOfParts>
    <vt:vector size="58" baseType="lpstr">
      <vt:lpstr>Aptos Display</vt:lpstr>
      <vt:lpstr>Calibri</vt:lpstr>
      <vt:lpstr>Effra CC Arbc</vt:lpstr>
      <vt:lpstr>DengXian</vt:lpstr>
      <vt:lpstr>Aptos</vt:lpstr>
      <vt:lpstr>Dosis</vt:lpstr>
      <vt:lpstr>Arial</vt:lpstr>
      <vt:lpstr>2_Conception personnalisée</vt:lpstr>
      <vt:lpstr>Page d'entree</vt:lpstr>
      <vt:lpstr>partie 1</vt:lpstr>
      <vt:lpstr>1_Page d'entree</vt:lpstr>
      <vt:lpstr>salam</vt:lpstr>
      <vt:lpstr>3_Conception personnalisée</vt:lpstr>
      <vt:lpstr>1_partie 1</vt:lpstr>
      <vt:lpstr>2_Page d'entree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MODULE</dc:title>
  <dc:creator>BTIHAJ</dc:creator>
  <cp:lastModifiedBy>HP</cp:lastModifiedBy>
  <cp:revision>267</cp:revision>
  <cp:lastPrinted>2025-08-13T10:11:39Z</cp:lastPrinted>
  <dcterms:created xsi:type="dcterms:W3CDTF">2025-08-01T12:31:49Z</dcterms:created>
  <dcterms:modified xsi:type="dcterms:W3CDTF">2026-01-14T01:12:47Z</dcterms:modified>
</cp:coreProperties>
</file>