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3"/>
    <p:sldMasterId id="2147483676" r:id="rId4"/>
    <p:sldMasterId id="2147483682" r:id="rId5"/>
    <p:sldMasterId id="2147483691" r:id="rId6"/>
    <p:sldMasterId id="2147483698" r:id="rId7"/>
    <p:sldMasterId id="2147483708" r:id="rId8"/>
    <p:sldMasterId id="2147483718" r:id="rId9"/>
    <p:sldMasterId id="2147483728" r:id="rId10"/>
    <p:sldMasterId id="2147483738" r:id="rId11"/>
    <p:sldMasterId id="2147483748" r:id="rId12"/>
    <p:sldMasterId id="2147483758" r:id="rId13"/>
    <p:sldMasterId id="2147483781" r:id="rId14"/>
    <p:sldMasterId id="2147483804" r:id="rId15"/>
    <p:sldMasterId id="2147483827" r:id="rId16"/>
    <p:sldMasterId id="2147483850" r:id="rId17"/>
    <p:sldMasterId id="2147483873" r:id="rId18"/>
    <p:sldMasterId id="2147483896" r:id="rId19"/>
    <p:sldMasterId id="2147483908" r:id="rId20"/>
    <p:sldMasterId id="2147483911" r:id="rId21"/>
    <p:sldMasterId id="2147483936" r:id="rId22"/>
    <p:sldMasterId id="2147483951" r:id="rId23"/>
    <p:sldMasterId id="2147483975" r:id="rId24"/>
  </p:sldMasterIdLst>
  <p:notesMasterIdLst>
    <p:notesMasterId r:id="rId26"/>
  </p:notesMasterIdLst>
  <p:handoutMasterIdLst>
    <p:handoutMasterId r:id="rId77"/>
  </p:handoutMasterIdLst>
  <p:sldIdLst>
    <p:sldId id="16775948" r:id="rId25"/>
    <p:sldId id="1029" r:id="rId27"/>
    <p:sldId id="16776185" r:id="rId28"/>
    <p:sldId id="16776037" r:id="rId29"/>
    <p:sldId id="16776186" r:id="rId30"/>
    <p:sldId id="16776184" r:id="rId31"/>
    <p:sldId id="16776013" r:id="rId32"/>
    <p:sldId id="16776021" r:id="rId33"/>
    <p:sldId id="16776149" r:id="rId34"/>
    <p:sldId id="16776199" r:id="rId35"/>
    <p:sldId id="16776025" r:id="rId36"/>
    <p:sldId id="16776026" r:id="rId37"/>
    <p:sldId id="16776027" r:id="rId38"/>
    <p:sldId id="16776028" r:id="rId39"/>
    <p:sldId id="16776150" r:id="rId40"/>
    <p:sldId id="16776034" r:id="rId41"/>
    <p:sldId id="16776119" r:id="rId42"/>
    <p:sldId id="16776120" r:id="rId43"/>
    <p:sldId id="16776188" r:id="rId44"/>
    <p:sldId id="16776187" r:id="rId45"/>
    <p:sldId id="16776121" r:id="rId46"/>
    <p:sldId id="16776123" r:id="rId47"/>
    <p:sldId id="16776126" r:id="rId48"/>
    <p:sldId id="16776128" r:id="rId49"/>
    <p:sldId id="16776129" r:id="rId50"/>
    <p:sldId id="16776130" r:id="rId51"/>
    <p:sldId id="16776131" r:id="rId52"/>
    <p:sldId id="16776132" r:id="rId53"/>
    <p:sldId id="16776151" r:id="rId54"/>
    <p:sldId id="16776020" r:id="rId55"/>
    <p:sldId id="16776101" r:id="rId56"/>
    <p:sldId id="16776102" r:id="rId57"/>
    <p:sldId id="16776104" r:id="rId58"/>
    <p:sldId id="16776189" r:id="rId59"/>
    <p:sldId id="16776190" r:id="rId60"/>
    <p:sldId id="16776192" r:id="rId61"/>
    <p:sldId id="16776191" r:id="rId62"/>
    <p:sldId id="16776135" r:id="rId63"/>
    <p:sldId id="16776193" r:id="rId64"/>
    <p:sldId id="16776195" r:id="rId65"/>
    <p:sldId id="16776196" r:id="rId66"/>
    <p:sldId id="16776143" r:id="rId67"/>
    <p:sldId id="16776197" r:id="rId68"/>
    <p:sldId id="16776051" r:id="rId69"/>
    <p:sldId id="16776145" r:id="rId70"/>
    <p:sldId id="16776146" r:id="rId71"/>
    <p:sldId id="16776071" r:id="rId72"/>
    <p:sldId id="16776052" r:id="rId73"/>
    <p:sldId id="16776148" r:id="rId74"/>
    <p:sldId id="16776147" r:id="rId75"/>
    <p:sldId id="16776198" r:id="rId76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81"/>
    </p:embeddedFont>
    <p:embeddedFont>
      <p:font typeface="Dosis" pitchFamily="2" charset="0"/>
      <p:regular r:id="rId82"/>
      <p:bold r:id="rId83"/>
    </p:embeddedFont>
    <p:embeddedFont>
      <p:font typeface="Modern Love" panose="04090805081005020601" pitchFamily="82" charset="0"/>
      <p:regular r:id="rId84"/>
    </p:embeddedFont>
    <p:embeddedFont>
      <p:font typeface="Dosis ExtraBold" pitchFamily="2" charset="0"/>
      <p:bold r:id="rId85"/>
    </p:embeddedFont>
    <p:embeddedFont>
      <p:font typeface="Dosis SemiBold" pitchFamily="2" charset="0"/>
      <p:bold r:id="rId86"/>
    </p:embeddedFont>
    <p:embeddedFont>
      <p:font typeface="Calibri" panose="020F0502020204030204"/>
      <p:regular r:id="rId87"/>
      <p:bold r:id="rId88"/>
      <p:italic r:id="rId89"/>
      <p:bold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Aldhabi" panose="01000000000000000000" charset="0"/>
      <p:regular r:id="rId9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F88"/>
    <a:srgbClr val="ECF8FB"/>
    <a:srgbClr val="0097B2"/>
    <a:srgbClr val="ECFEFC"/>
    <a:srgbClr val="56B64A"/>
    <a:srgbClr val="48B2DC"/>
    <a:srgbClr val="B1EDEA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 autoAdjust="0"/>
    <p:restoredTop sz="94673"/>
  </p:normalViewPr>
  <p:slideViewPr>
    <p:cSldViewPr snapToGrid="0">
      <p:cViewPr varScale="1">
        <p:scale>
          <a:sx n="62" d="100"/>
          <a:sy n="62" d="100"/>
        </p:scale>
        <p:origin x="1152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font" Target="fonts/font15.fntdata"/><Relationship Id="rId94" Type="http://schemas.openxmlformats.org/officeDocument/2006/relationships/font" Target="fonts/font14.fntdata"/><Relationship Id="rId93" Type="http://schemas.openxmlformats.org/officeDocument/2006/relationships/font" Target="fonts/font13.fntdata"/><Relationship Id="rId92" Type="http://schemas.openxmlformats.org/officeDocument/2006/relationships/font" Target="fonts/font12.fntdata"/><Relationship Id="rId91" Type="http://schemas.openxmlformats.org/officeDocument/2006/relationships/font" Target="fonts/font11.fntdata"/><Relationship Id="rId90" Type="http://schemas.openxmlformats.org/officeDocument/2006/relationships/font" Target="fonts/font10.fntdata"/><Relationship Id="rId9" Type="http://schemas.openxmlformats.org/officeDocument/2006/relationships/slideMaster" Target="slideMasters/slideMaster8.xml"/><Relationship Id="rId89" Type="http://schemas.openxmlformats.org/officeDocument/2006/relationships/font" Target="fonts/font9.fntdata"/><Relationship Id="rId88" Type="http://schemas.openxmlformats.org/officeDocument/2006/relationships/font" Target="fonts/font8.fntdata"/><Relationship Id="rId87" Type="http://schemas.openxmlformats.org/officeDocument/2006/relationships/font" Target="fonts/font7.fntdata"/><Relationship Id="rId86" Type="http://schemas.openxmlformats.org/officeDocument/2006/relationships/font" Target="fonts/font6.fntdata"/><Relationship Id="rId85" Type="http://schemas.openxmlformats.org/officeDocument/2006/relationships/font" Target="fonts/font5.fntdata"/><Relationship Id="rId84" Type="http://schemas.openxmlformats.org/officeDocument/2006/relationships/font" Target="fonts/font4.fntdata"/><Relationship Id="rId83" Type="http://schemas.openxmlformats.org/officeDocument/2006/relationships/font" Target="fonts/font3.fntdata"/><Relationship Id="rId82" Type="http://schemas.openxmlformats.org/officeDocument/2006/relationships/font" Target="fonts/font2.fntdata"/><Relationship Id="rId81" Type="http://schemas.openxmlformats.org/officeDocument/2006/relationships/font" Target="fonts/font1.fntdata"/><Relationship Id="rId80" Type="http://schemas.openxmlformats.org/officeDocument/2006/relationships/tableStyles" Target="tableStyles.xml"/><Relationship Id="rId8" Type="http://schemas.openxmlformats.org/officeDocument/2006/relationships/slideMaster" Target="slideMasters/slideMaster7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handoutMaster" Target="handoutMasters/handoutMaster1.xml"/><Relationship Id="rId76" Type="http://schemas.openxmlformats.org/officeDocument/2006/relationships/slide" Target="slides/slide51.xml"/><Relationship Id="rId75" Type="http://schemas.openxmlformats.org/officeDocument/2006/relationships/slide" Target="slides/slide50.xml"/><Relationship Id="rId74" Type="http://schemas.openxmlformats.org/officeDocument/2006/relationships/slide" Target="slides/slide49.xml"/><Relationship Id="rId73" Type="http://schemas.openxmlformats.org/officeDocument/2006/relationships/slide" Target="slides/slide48.xml"/><Relationship Id="rId72" Type="http://schemas.openxmlformats.org/officeDocument/2006/relationships/slide" Target="slides/slide47.xml"/><Relationship Id="rId71" Type="http://schemas.openxmlformats.org/officeDocument/2006/relationships/slide" Target="slides/slide46.xml"/><Relationship Id="rId70" Type="http://schemas.openxmlformats.org/officeDocument/2006/relationships/slide" Target="slides/slide45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4.xml"/><Relationship Id="rId68" Type="http://schemas.openxmlformats.org/officeDocument/2006/relationships/slide" Target="slides/slide43.xml"/><Relationship Id="rId67" Type="http://schemas.openxmlformats.org/officeDocument/2006/relationships/slide" Target="slides/slide42.xml"/><Relationship Id="rId66" Type="http://schemas.openxmlformats.org/officeDocument/2006/relationships/slide" Target="slides/slide41.xml"/><Relationship Id="rId65" Type="http://schemas.openxmlformats.org/officeDocument/2006/relationships/slide" Target="slides/slide40.xml"/><Relationship Id="rId64" Type="http://schemas.openxmlformats.org/officeDocument/2006/relationships/slide" Target="slides/slide39.xml"/><Relationship Id="rId63" Type="http://schemas.openxmlformats.org/officeDocument/2006/relationships/slide" Target="slides/slide38.xml"/><Relationship Id="rId62" Type="http://schemas.openxmlformats.org/officeDocument/2006/relationships/slide" Target="slides/slide37.xml"/><Relationship Id="rId61" Type="http://schemas.openxmlformats.org/officeDocument/2006/relationships/slide" Target="slides/slide36.xml"/><Relationship Id="rId60" Type="http://schemas.openxmlformats.org/officeDocument/2006/relationships/slide" Target="slides/slide35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4.xml"/><Relationship Id="rId58" Type="http://schemas.openxmlformats.org/officeDocument/2006/relationships/slide" Target="slides/slide33.xml"/><Relationship Id="rId57" Type="http://schemas.openxmlformats.org/officeDocument/2006/relationships/slide" Target="slides/slide32.xml"/><Relationship Id="rId56" Type="http://schemas.openxmlformats.org/officeDocument/2006/relationships/slide" Target="slides/slide31.xml"/><Relationship Id="rId55" Type="http://schemas.openxmlformats.org/officeDocument/2006/relationships/slide" Target="slides/slide30.xml"/><Relationship Id="rId54" Type="http://schemas.openxmlformats.org/officeDocument/2006/relationships/slide" Target="slides/slide29.xml"/><Relationship Id="rId53" Type="http://schemas.openxmlformats.org/officeDocument/2006/relationships/slide" Target="slides/slide28.xml"/><Relationship Id="rId52" Type="http://schemas.openxmlformats.org/officeDocument/2006/relationships/slide" Target="slides/slide27.xml"/><Relationship Id="rId51" Type="http://schemas.openxmlformats.org/officeDocument/2006/relationships/slide" Target="slides/slide26.xml"/><Relationship Id="rId50" Type="http://schemas.openxmlformats.org/officeDocument/2006/relationships/slide" Target="slides/slide2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4.xml"/><Relationship Id="rId48" Type="http://schemas.openxmlformats.org/officeDocument/2006/relationships/slide" Target="slides/slide23.xml"/><Relationship Id="rId47" Type="http://schemas.openxmlformats.org/officeDocument/2006/relationships/slide" Target="slides/slide22.xml"/><Relationship Id="rId46" Type="http://schemas.openxmlformats.org/officeDocument/2006/relationships/slide" Target="slides/slide21.xml"/><Relationship Id="rId45" Type="http://schemas.openxmlformats.org/officeDocument/2006/relationships/slide" Target="slides/slide20.xml"/><Relationship Id="rId44" Type="http://schemas.openxmlformats.org/officeDocument/2006/relationships/slide" Target="slides/slide19.xml"/><Relationship Id="rId43" Type="http://schemas.openxmlformats.org/officeDocument/2006/relationships/slide" Target="slides/slide18.xml"/><Relationship Id="rId42" Type="http://schemas.openxmlformats.org/officeDocument/2006/relationships/slide" Target="slides/slide17.xml"/><Relationship Id="rId41" Type="http://schemas.openxmlformats.org/officeDocument/2006/relationships/slide" Target="slides/slide16.xml"/><Relationship Id="rId40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4.xml"/><Relationship Id="rId38" Type="http://schemas.openxmlformats.org/officeDocument/2006/relationships/slide" Target="slides/slide13.xml"/><Relationship Id="rId37" Type="http://schemas.openxmlformats.org/officeDocument/2006/relationships/slide" Target="slides/slide12.xml"/><Relationship Id="rId36" Type="http://schemas.openxmlformats.org/officeDocument/2006/relationships/slide" Target="slides/slide11.xml"/><Relationship Id="rId35" Type="http://schemas.openxmlformats.org/officeDocument/2006/relationships/slide" Target="slides/slide10.xml"/><Relationship Id="rId34" Type="http://schemas.openxmlformats.org/officeDocument/2006/relationships/slide" Target="slides/slide9.xml"/><Relationship Id="rId33" Type="http://schemas.openxmlformats.org/officeDocument/2006/relationships/slide" Target="slides/slide8.xml"/><Relationship Id="rId32" Type="http://schemas.openxmlformats.org/officeDocument/2006/relationships/slide" Target="slides/slide7.xml"/><Relationship Id="rId31" Type="http://schemas.openxmlformats.org/officeDocument/2006/relationships/slide" Target="slides/slide6.xml"/><Relationship Id="rId30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8" Type="http://schemas.openxmlformats.org/officeDocument/2006/relationships/slide" Target="slides/slide3.xml"/><Relationship Id="rId27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en-US" smtClean="0"/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24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0" Type="http://schemas.microsoft.com/office/2007/relationships/hdphoto" Target="../media/image32.wdp"/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24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0" Type="http://schemas.microsoft.com/office/2007/relationships/hdphoto" Target="../media/image32.wdp"/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24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0" Type="http://schemas.microsoft.com/office/2007/relationships/hdphoto" Target="../media/image32.wdp"/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24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0" Type="http://schemas.microsoft.com/office/2007/relationships/hdphoto" Target="../media/image32.wdp"/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24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24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24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9" Type="http://schemas.microsoft.com/office/2007/relationships/hdphoto" Target="../media/image29.wdp"/><Relationship Id="rId8" Type="http://schemas.openxmlformats.org/officeDocument/2006/relationships/image" Target="../media/image28.png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microsoft.com/office/2007/relationships/hdphoto" Target="../media/image24.wdp"/><Relationship Id="rId4" Type="http://schemas.openxmlformats.org/officeDocument/2006/relationships/image" Target="../media/image30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openxmlformats.org/officeDocument/2006/relationships/image" Target="../media/image37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en-US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7" name="Rectangle : coins arrondis 86"/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/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9" name="Espace réservé du texte 29"/>
          <p:cNvSpPr>
            <a:spLocks noGrp="1"/>
          </p:cNvSpPr>
          <p:nvPr>
            <p:ph type="body" sz="quarter" idx="21" hasCustomPrompt="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90" name="Image 8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/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" name="ZoneTexte 92"/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4" name="Espace réservé pour une image  33"/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0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4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5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en-US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Rectangle : coins arrondis 3"/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7" name="Rectangle : coins arrondis 86"/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/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9" name="Espace réservé du texte 29"/>
          <p:cNvSpPr>
            <a:spLocks noGrp="1"/>
          </p:cNvSpPr>
          <p:nvPr>
            <p:ph type="body" sz="quarter" idx="21" hasCustomPrompt="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90" name="Image 8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/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" name="ZoneTexte 92"/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4" name="Espace réservé pour une image  33"/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0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4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5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/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/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/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/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/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/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/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/>
          <p:cNvSpPr>
            <a:spLocks noGrp="1"/>
          </p:cNvSpPr>
          <p:nvPr>
            <p:ph type="body" sz="quarter" idx="10" hasCustomPrompt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texte 29"/>
          <p:cNvSpPr>
            <a:spLocks noGrp="1"/>
          </p:cNvSpPr>
          <p:nvPr>
            <p:ph type="body" sz="quarter" idx="11" hasCustomPrompt="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2" hasCustomPrompt="1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2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en-US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en-US" dirty="0"/>
          </a:p>
        </p:txBody>
      </p:sp>
      <p:sp>
        <p:nvSpPr>
          <p:cNvPr id="4" name="Forme libre : forme 3"/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screen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/>
          <p:cNvPicPr>
            <a:picLocks noChangeAspect="1"/>
          </p:cNvPicPr>
          <p:nvPr userDrawn="1"/>
        </p:nvPicPr>
        <p:blipFill rotWithShape="1">
          <a:blip r:embed="rId3" cstate="screen"/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/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/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/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/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/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/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/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/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  <a:endParaRPr kumimoji="0" lang="a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Espace réservé pour une image  26"/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6" cstate="screen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/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/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/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en-US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7"/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Espace réservé pour une image  7"/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7" hasCustomPrompt="1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9" hasCustomPrompt="1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20" hasCustomPrompt="1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21" hasCustomPrompt="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  <p:grpSp>
        <p:nvGrpSpPr>
          <p:cNvPr id="21" name="Groupe 20"/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/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/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e 16"/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/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/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/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/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/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/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/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e 12"/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/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/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/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Espace réservé pour une image  26"/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Espace réservé pour une image  26"/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Espace réservé pour une image  26"/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23" name="Espace réservé pour une image  26"/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  <a:endParaRPr lang="ar-MA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Espace réservé de l'élément multimédia 11"/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pour une image  6"/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6" name="Espace réservé pour une image  6"/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7" name="Espace réservé pour une image  6"/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8" name="Espace réservé pour une image  6"/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9" name="Espace réservé pour une image  6"/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0" name="Espace réservé pour une image  6"/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1" name="Espace réservé pour une image  6"/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2" name="Espace réservé pour une image  6"/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3" name="Espace réservé pour une image  6"/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5" name="Espace réservé du texte 14"/>
          <p:cNvSpPr>
            <a:spLocks noGrp="1"/>
          </p:cNvSpPr>
          <p:nvPr>
            <p:ph type="body" sz="quarter" idx="27" hasCustomPrompt="1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1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Espace réservé pour une image  14"/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32" hasCustomPrompt="1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8" name="Espace réservé du texte 14"/>
          <p:cNvSpPr>
            <a:spLocks noGrp="1"/>
          </p:cNvSpPr>
          <p:nvPr>
            <p:ph type="body" sz="quarter" idx="33" hasCustomPrompt="1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34" hasCustomPrompt="1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7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29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31" name="Espace réservé pour une image  26"/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en-US" dirty="0"/>
              <a:t>1. Présentation du Vocabulaire</a:t>
            </a:r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en-US" dirty="0"/>
              <a:t>2. Exploitation du Vocabulaire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en-US" dirty="0"/>
              <a:t>3. Travail sur livret</a:t>
            </a:r>
            <a:endParaRPr lang="en-US" dirty="0"/>
          </a:p>
        </p:txBody>
      </p:sp>
      <p:sp>
        <p:nvSpPr>
          <p:cNvPr id="6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  <a:endParaRPr lang="fr-FR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  <a:endParaRPr lang="fr-FR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en-US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en-US" dirty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en-US"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en-US"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9" hasCustomPrompt="1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30" hasCustomPrompt="1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31" hasCustomPrompt="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9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4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4"/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en-US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Rectangle : coins arrondis 3"/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/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/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6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8" name="Image 57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/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/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/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9" name="Espace réservé du texte 29"/>
          <p:cNvSpPr>
            <a:spLocks noGrp="1"/>
          </p:cNvSpPr>
          <p:nvPr>
            <p:ph type="body" sz="quarter" idx="17" hasCustomPrompt="1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0" name="Image 69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/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/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/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4" name="Espace réservé du texte 29"/>
          <p:cNvSpPr>
            <a:spLocks noGrp="1"/>
          </p:cNvSpPr>
          <p:nvPr>
            <p:ph type="body" sz="quarter" idx="19" hasCustomPrompt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85" name="Image 84" descr="Une image contenant capture d’écran, Rectangle&#10;&#10;Le contenu généré par l’IA peut être incorrect.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/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'élément multimédia 10"/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3"/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75" indent="0" algn="r" rtl="1">
              <a:buNone/>
              <a:defRPr>
                <a:solidFill>
                  <a:srgbClr val="565F88"/>
                </a:solidFill>
              </a:defRPr>
            </a:lvl2pPr>
            <a:lvl3pPr marL="514350" indent="0" algn="r" rtl="1">
              <a:buNone/>
              <a:defRPr>
                <a:solidFill>
                  <a:srgbClr val="565F88"/>
                </a:solidFill>
              </a:defRPr>
            </a:lvl3pPr>
            <a:lvl4pPr marL="771525" indent="0" algn="r" rtl="1">
              <a:buNone/>
              <a:defRPr>
                <a:solidFill>
                  <a:srgbClr val="565F88"/>
                </a:solidFill>
              </a:defRPr>
            </a:lvl4pPr>
            <a:lvl5pPr marL="1028700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.jpe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10.xml"/><Relationship Id="rId15" Type="http://schemas.openxmlformats.org/officeDocument/2006/relationships/image" Target="../media/image5.png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11.xml"/><Relationship Id="rId15" Type="http://schemas.openxmlformats.org/officeDocument/2006/relationships/image" Target="../media/image9.png"/><Relationship Id="rId14" Type="http://schemas.openxmlformats.org/officeDocument/2006/relationships/image" Target="../media/image5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9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9" Type="http://schemas.openxmlformats.org/officeDocument/2006/relationships/theme" Target="../theme/theme12.xml"/><Relationship Id="rId28" Type="http://schemas.openxmlformats.org/officeDocument/2006/relationships/image" Target="../media/image18.png"/><Relationship Id="rId27" Type="http://schemas.openxmlformats.org/officeDocument/2006/relationships/image" Target="../media/image17.png"/><Relationship Id="rId26" Type="http://schemas.openxmlformats.org/officeDocument/2006/relationships/image" Target="../media/image16.png"/><Relationship Id="rId25" Type="http://schemas.openxmlformats.org/officeDocument/2006/relationships/image" Target="../media/image15.png"/><Relationship Id="rId24" Type="http://schemas.openxmlformats.org/officeDocument/2006/relationships/image" Target="../media/image14.png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4" Type="http://schemas.openxmlformats.org/officeDocument/2006/relationships/theme" Target="../theme/theme13.xml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4" Type="http://schemas.openxmlformats.org/officeDocument/2006/relationships/theme" Target="../theme/theme14.xml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8.xml"/><Relationship Id="rId24" Type="http://schemas.openxmlformats.org/officeDocument/2006/relationships/theme" Target="../theme/theme15.xml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0.xml"/><Relationship Id="rId24" Type="http://schemas.openxmlformats.org/officeDocument/2006/relationships/theme" Target="../theme/theme16.xml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4" Type="http://schemas.openxmlformats.org/officeDocument/2006/relationships/theme" Target="../theme/theme17.xml"/><Relationship Id="rId23" Type="http://schemas.openxmlformats.org/officeDocument/2006/relationships/image" Target="../media/image13.png"/><Relationship Id="rId22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3.xml"/><Relationship Id="rId12" Type="http://schemas.openxmlformats.org/officeDocument/2006/relationships/theme" Target="../theme/theme18.xml"/><Relationship Id="rId11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32.xml"/></Relationships>
</file>

<file path=ppt/slideMasters/_rels/slideMaster19.xml.rels><?xml version="1.0" encoding="UTF-8" standalone="yes"?>
<Relationships xmlns="http://schemas.openxmlformats.org/package/2006/relationships"><Relationship Id="rId4" Type="http://schemas.openxmlformats.org/officeDocument/2006/relationships/theme" Target="../theme/theme19.xml"/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7.xml"/><Relationship Id="rId26" Type="http://schemas.openxmlformats.org/officeDocument/2006/relationships/theme" Target="../theme/theme20.xml"/><Relationship Id="rId25" Type="http://schemas.openxmlformats.org/officeDocument/2006/relationships/image" Target="../media/image1.jpeg"/><Relationship Id="rId24" Type="http://schemas.openxmlformats.org/officeDocument/2006/relationships/slideLayout" Target="../slideLayouts/slideLayout268.xml"/><Relationship Id="rId23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66.xml"/><Relationship Id="rId21" Type="http://schemas.openxmlformats.org/officeDocument/2006/relationships/slideLayout" Target="../slideLayouts/slideLayout265.xml"/><Relationship Id="rId20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60.xml"/><Relationship Id="rId15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70.xml"/><Relationship Id="rId16" Type="http://schemas.openxmlformats.org/officeDocument/2006/relationships/theme" Target="../theme/theme21.xml"/><Relationship Id="rId15" Type="http://schemas.openxmlformats.org/officeDocument/2006/relationships/image" Target="../media/image35.jpeg"/><Relationship Id="rId14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69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5.xml"/><Relationship Id="rId25" Type="http://schemas.openxmlformats.org/officeDocument/2006/relationships/theme" Target="../theme/theme22.xml"/><Relationship Id="rId24" Type="http://schemas.openxmlformats.org/officeDocument/2006/relationships/image" Target="../media/image13.png"/><Relationship Id="rId23" Type="http://schemas.openxmlformats.org/officeDocument/2006/relationships/slideLayout" Target="../slideLayouts/slideLayout305.xml"/><Relationship Id="rId22" Type="http://schemas.openxmlformats.org/officeDocument/2006/relationships/slideLayout" Target="../slideLayouts/slideLayout304.xml"/><Relationship Id="rId21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84.xml"/><Relationship Id="rId19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8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4.xml"/><Relationship Id="rId8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7.xml"/><Relationship Id="rId14" Type="http://schemas.openxmlformats.org/officeDocument/2006/relationships/theme" Target="../theme/theme23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6.png"/><Relationship Id="rId7" Type="http://schemas.openxmlformats.org/officeDocument/2006/relationships/image" Target="../media/image4.jpeg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12" Type="http://schemas.openxmlformats.org/officeDocument/2006/relationships/image" Target="../media/image7.png"/><Relationship Id="rId11" Type="http://schemas.openxmlformats.org/officeDocument/2006/relationships/image" Target="../media/image5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6.xml"/><Relationship Id="rId15" Type="http://schemas.openxmlformats.org/officeDocument/2006/relationships/image" Target="../media/image9.png"/><Relationship Id="rId14" Type="http://schemas.openxmlformats.org/officeDocument/2006/relationships/image" Target="../media/image5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7.xml"/><Relationship Id="rId15" Type="http://schemas.openxmlformats.org/officeDocument/2006/relationships/image" Target="../media/image5.png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8.xml"/><Relationship Id="rId15" Type="http://schemas.openxmlformats.org/officeDocument/2006/relationships/image" Target="../media/image5.png"/><Relationship Id="rId14" Type="http://schemas.openxmlformats.org/officeDocument/2006/relationships/image" Target="../media/image9.png"/><Relationship Id="rId13" Type="http://schemas.openxmlformats.org/officeDocument/2006/relationships/image" Target="../media/image6.png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9.xml"/><Relationship Id="rId15" Type="http://schemas.openxmlformats.org/officeDocument/2006/relationships/image" Target="../media/image5.png"/><Relationship Id="rId14" Type="http://schemas.openxmlformats.org/officeDocument/2006/relationships/image" Target="../media/image9.png"/><Relationship Id="rId13" Type="http://schemas.openxmlformats.org/officeDocument/2006/relationships/image" Target="../media/image7.png"/><Relationship Id="rId12" Type="http://schemas.openxmlformats.org/officeDocument/2006/relationships/image" Target="../media/image8.png"/><Relationship Id="rId11" Type="http://schemas.openxmlformats.org/officeDocument/2006/relationships/image" Target="../media/image6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" name="Image 3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/>
          <p:cNvSpPr/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/>
          <p:cNvSpPr/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/>
          <p:cNvSpPr/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28"/>
          <a:srcRect/>
          <a:stretch>
            <a:fillRect/>
          </a:stretch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" name="ZoneTexte 1"/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/>
          <p:cNvSpPr/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/>
          <p:cNvSpPr/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/>
          <p:cNvSpPr/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  <a:alpha val="2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/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/>
          <p:cNvSpPr/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ransition spd="slow">
    <p:fade/>
  </p:transition>
  <p:txStyles>
    <p:titleStyle>
      <a:lvl1pPr algn="r" defTabSz="514350" rtl="1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4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4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2.png"/><Relationship Id="rId3" Type="http://schemas.openxmlformats.org/officeDocument/2006/relationships/image" Target="../media/image6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5.xml"/><Relationship Id="rId5" Type="http://schemas.openxmlformats.org/officeDocument/2006/relationships/image" Target="../media/image61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2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0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8.xml"/><Relationship Id="rId8" Type="http://schemas.openxmlformats.org/officeDocument/2006/relationships/image" Target="../media/image75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74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0" Type="http://schemas.openxmlformats.org/officeDocument/2006/relationships/slideLayout" Target="../slideLayouts/slideLayout189.xml"/><Relationship Id="rId1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7.GIF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6.GIF"/><Relationship Id="rId1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7.xml"/><Relationship Id="rId6" Type="http://schemas.openxmlformats.org/officeDocument/2006/relationships/image" Target="../media/image81.png"/><Relationship Id="rId5" Type="http://schemas.openxmlformats.org/officeDocument/2006/relationships/image" Target="../media/image72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5.xml"/><Relationship Id="rId1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image" Target="../media/image48.GIF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9.xml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5.xml"/><Relationship Id="rId1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6.xml"/><Relationship Id="rId1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1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6.GIF"/><Relationship Id="rId4" Type="http://schemas.openxmlformats.org/officeDocument/2006/relationships/image" Target="../media/image5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3.xml"/><Relationship Id="rId1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8918" y="2100614"/>
            <a:ext cx="7808260" cy="21308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لنتذكر  قواعد القراءة بطلاقة. من يقرأ؟ </a:t>
            </a:r>
            <a:endParaRPr lang="en-US" dirty="0"/>
          </a:p>
        </p:txBody>
      </p:sp>
      <p:grpSp>
        <p:nvGrpSpPr>
          <p:cNvPr id="20" name="Groupe 19"/>
          <p:cNvGrpSpPr/>
          <p:nvPr/>
        </p:nvGrpSpPr>
        <p:grpSpPr>
          <a:xfrm>
            <a:off x="1087663" y="1584000"/>
            <a:ext cx="6610648" cy="5042737"/>
            <a:chOff x="960476" y="1437056"/>
            <a:chExt cx="6610648" cy="504273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960476" y="1437056"/>
              <a:ext cx="6610648" cy="5042737"/>
            </a:xfrm>
            <a:prstGeom prst="rect">
              <a:avLst/>
            </a:prstGeom>
          </p:spPr>
        </p:pic>
        <p:sp>
          <p:nvSpPr>
            <p:cNvPr id="9" name="Rectangle : coins arrondis 8"/>
            <p:cNvSpPr/>
            <p:nvPr/>
          </p:nvSpPr>
          <p:spPr>
            <a:xfrm>
              <a:off x="1471733" y="377592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أَضَعُ أُصْبُعي تَحْتَ كُلِّ كَلِمَةٍ أَقْرَؤُها؛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  <p:pic>
          <p:nvPicPr>
            <p:cNvPr id="10" name="Google Shape;1854;p63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864741" y="3847288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55;p6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864741" y="4417709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 : coins arrondis 13"/>
            <p:cNvSpPr/>
            <p:nvPr/>
          </p:nvSpPr>
          <p:spPr>
            <a:xfrm>
              <a:off x="1471733" y="4341309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أَصِلُ قِراءَةَ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ٱلْكَلِماتِ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بَعْضِها ببعضٍ؛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  <p:pic>
          <p:nvPicPr>
            <p:cNvPr id="16" name="Google Shape;1856;p63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864741" y="4988130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 : coins arrondis 16"/>
            <p:cNvSpPr/>
            <p:nvPr/>
          </p:nvSpPr>
          <p:spPr>
            <a:xfrm>
              <a:off x="1471733" y="4913513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أَصوغُ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ٱلْإِجابَةَ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في جُمْلَةٍ مُفيدَةٍ.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864741" y="5558550"/>
              <a:ext cx="324000" cy="32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 : coins arrondis 18"/>
            <p:cNvSpPr/>
            <p:nvPr/>
          </p:nvSpPr>
          <p:spPr>
            <a:xfrm>
              <a:off x="1471733" y="5487187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أَلْتَزِمُ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ٱلْوَقْفَ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عِنْدَ عَلاماتِ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ٱلتَّرْقيمِ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</p:grpSp>
      <p:pic>
        <p:nvPicPr>
          <p:cNvPr id="12" name="Espace réservé pour une image  11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7924249" y="684000"/>
            <a:ext cx="816027" cy="816027"/>
          </a:xfr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محترما الضوابط السابقة.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9071" y="1834865"/>
            <a:ext cx="7685857" cy="465558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أَديسون عالِماً ذا شُهْرَةٍ كَبيرَةٍ في زَمانِهِ، وَخُلِّدَ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ٱسْمُهُ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ٱلتّاريخِ لِكَوْنِهِ مِنَ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ٱلشَّخْصِيّاتِ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ٱلرّائِدَةِ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حَقْلِ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لِما قَدَّمَهُ مِنْ ٱخْتِراعاتٍ مُذْهِلَةٍ. كانَ أَديسون مُدْمِناً عَلى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ٱلْعَمَلِ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حَيْثُ بَلَغَ عَدَدُ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ٱخْتِراعاتِهِ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أَلْفاً وَثلاثَةً وَتِسْعينَ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ٱخْتِراعاً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مِنْها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ٱلْمِصْباحُ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ٱلْكَهْرَبائِيُّ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عَمِلَ أديسون عَلى فِكْرَةِ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ٱلْمِصْباحِ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ٱلَّذي يُمْكِنُ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ٱسْتِخْدامُهُ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ٱلْمَنازِلِ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بَديلاً عَنْ مَصابيحِ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ٱلْغازِ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وَبَعْدَ تِسْعِ مِئَةٍ وَتِسْعٍ وَتِسْعينَ مُحاوَلَةً أَعْلَنَ في ٱلتَّجْرِبَةِ رَقْم "1000" نَجاحَ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ٱخْتِراعِهِ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فَعُرِفَ بِكَوْنِهِ أَوَّلَ رَجُلٍ يُضيءُ حَيّاً كامِلاً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بِٱلضَّوْءِ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ٱلْكَهْرَبائِيِّ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en-US" sz="3600" b="1" dirty="0">
              <a:solidFill>
                <a:srgbClr val="565F88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مثلي؛ . الفائز في هذه الحصة من ارتكب أقل عددٍ من الأخطاء.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729071" y="1834865"/>
            <a:ext cx="7685857" cy="465558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أَديسون عالِماً ذا شُهْرَةٍ كَبيرَةٍ في زَمانِهِ، وَخُلِّدَ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ٱسْمُهُ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ٱلتّاريخِ لِكَوْنِهِ مِنَ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ٱلشَّخْصِيّاتِ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ٱلرّائِدَةِ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حَقْلِ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لِما قَدَّمَهُ مِنْ ٱخْتِراعاتٍ مُذْهِلَةٍ. كانَ أَديسون مُدْمِناً عَلى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ٱلْعَمَلِ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حَيْثُ بَلَغَ عَدَدُ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ٱخْتِراعاتِهِ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أَلْفاً وَثلاثَةً وَتِسْعينَ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ٱخْتِراعاً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مِنْها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ٱلْمِصْباحُ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ٱلْكَهْرَبائِيُّ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عَمِلَ أديسون عَلى فِكْرَةِ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ٱلْمِصْباحِ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ٱلَّذي يُمْكِنُ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ٱسْتِخْدامُهُ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ٱلْمَنازِلِ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بَديلاً عَنْ مَصابيحِ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ٱلْغازِ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وَبَعْدَ تِسْعِ مِئَةٍ وَتِسْعٍ وَتِسْعينَ مُحاوَلَةً أَعْلَنَ في ٱلتَّجْرِبَةِ رَقْم "1000" نَجاحَ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ٱخْتِراعِهِ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فَعُرِفَ بِكَوْنِهِ أَوَّلَ رَجُلٍ يُضيءُ حَيّاً كامِلاً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بِٱلضَّوْءِ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ٱلْكَهْرَبائِيِّ</a:t>
            </a:r>
            <a:r>
              <a:rPr lang="ar-MA" sz="3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en-US" sz="3600" b="1" dirty="0">
              <a:solidFill>
                <a:srgbClr val="565F88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في هذه الحصة هو  ........................................................................... 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يطلب الأستاذ من التلاميذ تحديد الفائز  ثم يدعوهم إلى  التصفيق عليه بحرارة. </a:t>
            </a:r>
            <a:endParaRPr lang="ar-MA" sz="24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Joyful_Prize_Celebration_Anim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البحث؛ اكتبوا المعلومة جواب السؤال 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678232" y="2908730"/>
            <a:ext cx="7787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ٱلْمُحاوَلاتِ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قامَ بِها ٱلْعالِمُ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طوماس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إِديسون قَبْلَ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ٱلنَّجاحِ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ٱخْتِراعِ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ٱلْمِصْباحِ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ٱلْكَهْرَبائِيِّ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  <a:endParaRPr lang="ar-MA" sz="48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2543" y="1697825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fr-FR" dirty="0"/>
              <a:t>3</a:t>
            </a:r>
            <a:r>
              <a:rPr lang="ar-SA" dirty="0"/>
              <a:t>قراءة </a:t>
            </a:r>
            <a:r>
              <a:rPr lang="ar-SA" dirty="0" err="1"/>
              <a:t>ح</a:t>
            </a:r>
            <a:endParaRPr lang="en-US" dirty="0"/>
          </a:p>
        </p:txBody>
      </p:sp>
      <p:pic>
        <p:nvPicPr>
          <p:cNvPr id="8" name="Image 7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17893" y="2955856"/>
            <a:ext cx="5436000" cy="1405870"/>
          </a:xfrm>
          <a:prstGeom prst="rect">
            <a:avLst/>
          </a:prstGeom>
        </p:spPr>
      </p:pic>
      <p:sp>
        <p:nvSpPr>
          <p:cNvPr id="9" name="Espace réservé du texte 5"/>
          <p:cNvSpPr txBox="1"/>
          <p:nvPr/>
        </p:nvSpPr>
        <p:spPr>
          <a:xfrm>
            <a:off x="2093365" y="345624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استثمار إستراتيجية استخراج معلومات من النص</a:t>
            </a:r>
            <a:endParaRPr lang="ar-MA" dirty="0"/>
          </a:p>
        </p:txBody>
      </p:sp>
      <p:sp>
        <p:nvSpPr>
          <p:cNvPr id="10" name="ZoneTexte 9"/>
          <p:cNvSpPr txBox="1"/>
          <p:nvPr/>
        </p:nvSpPr>
        <p:spPr>
          <a:xfrm>
            <a:off x="5235831" y="3028020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dirty="0"/>
              <a:t>  -  02 </a:t>
            </a:r>
            <a:r>
              <a:rPr lang="ar-MA" dirty="0"/>
              <a:t>قراءة ح</a:t>
            </a:r>
            <a:r>
              <a:rPr lang="fr-FR" dirty="0"/>
              <a:t>3</a:t>
            </a:r>
            <a:endParaRPr lang="ar-MA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669591" y="3167952"/>
            <a:ext cx="536339" cy="540000"/>
          </a:xfrm>
          <a:prstGeom prst="rect">
            <a:avLst/>
          </a:prstGeom>
        </p:spPr>
      </p:pic>
      <p:pic>
        <p:nvPicPr>
          <p:cNvPr id="12" name="Espace réservé pour une image  20"/>
          <p:cNvPicPr>
            <a:picLocks noChangeAspect="1"/>
          </p:cNvPicPr>
          <p:nvPr/>
        </p:nvPicPr>
        <p:blipFill rotWithShape="1">
          <a:blip r:embed="rId3" cstate="screen"/>
          <a:srcRect l="-7560" r="-7560"/>
          <a:stretch>
            <a:fillRect/>
          </a:stretch>
        </p:blipFill>
        <p:spPr>
          <a:xfrm>
            <a:off x="1760018" y="2964439"/>
            <a:ext cx="468000" cy="46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سنواصل دراسة نص : حلم الطفولة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accessoire, sac, Bagages et sacs, Bagage à main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5481" y="756000"/>
            <a:ext cx="742567" cy="742567"/>
          </a:xfrm>
        </p:spPr>
      </p:pic>
      <p:pic>
        <p:nvPicPr>
          <p:cNvPr id="15" name="Image 14" descr="Une image contenant texte, lettre, capture d’écran, livre&#10;&#10;Le contenu généré par l’IA peut être incorrect.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982881">
            <a:off x="935078" y="2744954"/>
            <a:ext cx="2325634" cy="3600000"/>
          </a:xfrm>
          <a:prstGeom prst="rect">
            <a:avLst/>
          </a:prstGeom>
        </p:spPr>
      </p:pic>
      <p:pic>
        <p:nvPicPr>
          <p:cNvPr id="16" name="Image 15" descr="Une image contenant texte, dessin humoristique, habits, livre&#10;&#10;Le contenu généré par l’IA peut être incorrect.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41002">
            <a:off x="3530672" y="2167896"/>
            <a:ext cx="4715590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باستثمار معجم النص ص 12. في ثنائيات؛ ابحثوا عن كلمات السؤال 1 في النص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14400" y="2032223"/>
            <a:ext cx="7492641" cy="4215753"/>
          </a:xfrm>
          <a:prstGeom prst="rect">
            <a:avLst/>
          </a:prstGeom>
        </p:spPr>
      </p:pic>
      <p:sp>
        <p:nvSpPr>
          <p:cNvPr id="21" name="Rectangle : coins arrondis 20"/>
          <p:cNvSpPr/>
          <p:nvPr/>
        </p:nvSpPr>
        <p:spPr>
          <a:xfrm>
            <a:off x="573741" y="2823882"/>
            <a:ext cx="8099612" cy="10399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9"/>
          <p:cNvSpPr>
            <a:spLocks noGrp="1"/>
          </p:cNvSpPr>
          <p:nvPr>
            <p:ph type="title"/>
          </p:nvPr>
        </p:nvSpPr>
        <p:spPr>
          <a:xfrm>
            <a:off x="528034" y="756000"/>
            <a:ext cx="6944339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أحدكم يسجل الكلمات والآخر يحدد الجمل التي تتضمنها. دقيقتان دقائق للإجابة.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66606" y="2887588"/>
            <a:ext cx="7940435" cy="953788"/>
          </a:xfrm>
          <a:prstGeom prst="rect">
            <a:avLst/>
          </a:prstGeom>
        </p:spPr>
      </p:pic>
      <p:pic>
        <p:nvPicPr>
          <p:cNvPr id="25" name="Espace réservé pour une image  24" descr="Une image contenant dessin humoristique, Dessin animé, sourire, Anima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9"/>
          <p:cNvSpPr>
            <a:spLocks noGrp="1"/>
          </p:cNvSpPr>
          <p:nvPr>
            <p:ph type="title"/>
          </p:nvPr>
        </p:nvSpPr>
        <p:spPr>
          <a:xfrm>
            <a:off x="528034" y="756000"/>
            <a:ext cx="6944339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حيث وجدتم الكلمة؟ ما مرادفها ؟ من يقرأ جملته؟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24" descr="Une image contenant dessin humoristique, Dessin animé, sourire, Anima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24127" y="2519083"/>
            <a:ext cx="8027276" cy="26983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1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en-US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9"/>
          <p:cNvSpPr>
            <a:spLocks noGrp="1"/>
          </p:cNvSpPr>
          <p:nvPr>
            <p:ph type="title"/>
          </p:nvPr>
        </p:nvSpPr>
        <p:spPr>
          <a:xfrm>
            <a:off x="528034" y="756000"/>
            <a:ext cx="6944339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كل واحد يقرأ كلمة وزميله يقرأ الجملة التي وردت فيها في النص.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24" descr="Une image contenant dessin humoristique, Dessin animé, sourire, Anima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" name="Image 1" descr="Une image contenant horloge, cercle&#10;&#10;Le contenu généré par l’IA peut être incorrect.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25679" y="2581836"/>
            <a:ext cx="7492641" cy="25186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969" y="684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للإجابة عن أسئلة الفهم حول نص حلم الطفولة.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4" name="Image 3" descr="Une image contenant texte, lettre, capture d’écran, livre&#10;&#10;Le contenu généré par l’IA peut être incorrect.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982881">
            <a:off x="935078" y="2744954"/>
            <a:ext cx="2325634" cy="3600000"/>
          </a:xfrm>
          <a:prstGeom prst="rect">
            <a:avLst/>
          </a:prstGeom>
        </p:spPr>
      </p:pic>
      <p:pic>
        <p:nvPicPr>
          <p:cNvPr id="13" name="Image 12" descr="Une image contenant texte, dessin humoristique, habits, livre&#10;&#10;Le contenu généré par l’IA peut être incorrect.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41002">
            <a:off x="3530672" y="2167896"/>
            <a:ext cx="4715590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باتباع خطوات إستراتيجية  الكلمات المفاتيح.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4" name="Rectangle : coins arrondis 3"/>
          <p:cNvSpPr/>
          <p:nvPr/>
        </p:nvSpPr>
        <p:spPr>
          <a:xfrm>
            <a:off x="972000" y="3060000"/>
            <a:ext cx="7200000" cy="1800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دَرَسَتْ أَمينَةُ بَعْدَ إِتْمامِها دِراسَتَها ٱلثّانَوِيَّةَ؟</a:t>
            </a:r>
            <a:endParaRPr lang="ar-SA" sz="48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   أين وردت المعلومة المطلوبة؟  من يقرأ المقطع ؟</a:t>
            </a:r>
            <a:endParaRPr lang="ar-MA" sz="20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/>
          <p:cNvSpPr/>
          <p:nvPr/>
        </p:nvSpPr>
        <p:spPr>
          <a:xfrm>
            <a:off x="972000" y="3060000"/>
            <a:ext cx="7200000" cy="1800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دَرَسَتْ أَمينَةُ بَعْدَ إِتْمامِها دِراسَتَها ٱلثّانَوِيَّةَ؟</a:t>
            </a:r>
            <a:endParaRPr lang="ar-SA" sz="48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6" name="Rectangle : coins arrondis 5"/>
          <p:cNvSpPr/>
          <p:nvPr/>
        </p:nvSpPr>
        <p:spPr>
          <a:xfrm>
            <a:off x="972000" y="2880000"/>
            <a:ext cx="7200000" cy="1800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AE" sz="48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دَرَسَتْ أَمينَةُ بَعْدَ إِتْمامِ دِراسَتَها </a:t>
            </a:r>
            <a:r>
              <a:rPr lang="ar-MA" sz="4800" b="1" kern="0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ٱلثّانَوِيَّةَ</a:t>
            </a:r>
            <a:r>
              <a:rPr lang="ar-MA" sz="48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كُلِّيَّةِ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ٱلطِّبِّ</a:t>
            </a:r>
            <a:r>
              <a:rPr lang="ar-MA" sz="48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SA" sz="4800" b="1" kern="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باتباع خطوات الاستراتيجية. أمامكم دقيقتان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/>
          <p:cNvSpPr/>
          <p:nvPr/>
        </p:nvSpPr>
        <p:spPr>
          <a:xfrm>
            <a:off x="972000" y="2880000"/>
            <a:ext cx="7200000" cy="1080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AE" sz="48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أَسَّسَتْ أَمينَةُ في قَرْيَتِها؟ </a:t>
            </a:r>
            <a:endParaRPr lang="ar-SA" sz="4800" b="1" kern="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Animation, Dessin animé, dessin humoristiqu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. من يقرأ المقطع الذي وردت فيها المعلومة؟ 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2000" y="2880000"/>
            <a:ext cx="7200000" cy="1080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 rtl="1">
              <a:lnSpc>
                <a:spcPct val="107000"/>
              </a:lnSpc>
              <a:spcAft>
                <a:spcPts val="800"/>
              </a:spcAft>
              <a:defRPr sz="4800" b="1" kern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أَسَّسَتْ أَمينَةُ في قَرْيَتِها </a:t>
            </a:r>
            <a:r>
              <a:rPr lang="ar-MA" dirty="0">
                <a:solidFill>
                  <a:srgbClr val="C00000"/>
                </a:solidFill>
              </a:rPr>
              <a:t>جَمْعِيَّةً خَيْرِيَّةً</a:t>
            </a:r>
            <a:r>
              <a:rPr lang="ar-MA" dirty="0"/>
              <a:t>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/>
          <a:srcRect/>
          <a:stretch>
            <a:fillRect/>
          </a:stretch>
        </p:blipFill>
        <p:spPr/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دفاتر التمارين. أجيبوا بشكل فردي على السؤالين في حدود 4 دقائق.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Animation, Dessin animé, dessin humoristiqu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17" name="Espace réservé pour une image  7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38246"/>
          <a:stretch>
            <a:fillRect/>
          </a:stretch>
        </p:blipFill>
        <p:spPr>
          <a:xfrm>
            <a:off x="576237" y="2393578"/>
            <a:ext cx="8020554" cy="3630883"/>
          </a:xfrm>
          <a:prstGeom prst="round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7"/>
          <p:cNvPicPr>
            <a:picLocks noChangeAspect="1"/>
          </p:cNvPicPr>
          <p:nvPr/>
        </p:nvPicPr>
        <p:blipFill rotWithShape="1">
          <a:blip r:embed="rId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38246"/>
          <a:stretch>
            <a:fillRect/>
          </a:stretch>
        </p:blipFill>
        <p:spPr>
          <a:xfrm>
            <a:off x="576237" y="2393578"/>
            <a:ext cx="8020554" cy="3630883"/>
          </a:xfrm>
          <a:prstGeom prst="round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8985" y="3182062"/>
            <a:ext cx="775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اِشْتَغَلَتِ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ٱلطَّبيبَةُ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أَمينَةُ في عِيادَتِها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ٱلْخاصَّةِ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أَنْشَأَتْها في قَرْيَتِها.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71758" y="4110828"/>
            <a:ext cx="719004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قامَتِ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ٱلْجَمْعِيَّةُ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أَسَّسَتْها أَمينَةُ بِجَمْعِ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ٱلْمُساعَداتِ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وَتَقْديمِ مَنَحٍ دِراسِيَّةٍ لِلْفَتَياتِ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ٱلْقَرَوِيَّاتِ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Animation, Dessin animé, dessin humoristiqu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78926" y="2314778"/>
            <a:ext cx="7886700" cy="720000"/>
          </a:xfrm>
        </p:spPr>
        <p:txBody>
          <a:bodyPr/>
          <a:lstStyle/>
          <a:p>
            <a:r>
              <a:rPr lang="ar-MA" dirty="0"/>
              <a:t>صرف وتحويل</a:t>
            </a:r>
            <a:endParaRPr lang="en-US" dirty="0"/>
          </a:p>
        </p:txBody>
      </p:sp>
      <p:pic>
        <p:nvPicPr>
          <p:cNvPr id="2" name="Image 1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680331" y="3304681"/>
            <a:ext cx="5436000" cy="1405870"/>
          </a:xfrm>
          <a:prstGeom prst="rect">
            <a:avLst/>
          </a:prstGeom>
        </p:spPr>
      </p:pic>
      <p:sp>
        <p:nvSpPr>
          <p:cNvPr id="3" name="Espace réservé du texte 5"/>
          <p:cNvSpPr txBox="1"/>
          <p:nvPr/>
        </p:nvSpPr>
        <p:spPr>
          <a:xfrm>
            <a:off x="1855803" y="380507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 الميزان الصرفي </a:t>
            </a:r>
            <a:endParaRPr lang="ar-MA" sz="1600" b="1" dirty="0">
              <a:cs typeface="Microsoft Uighur" panose="02000000000000000000" pitchFamily="2" charset="-78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927448" y="3412055"/>
            <a:ext cx="14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487824" y="3516777"/>
            <a:ext cx="424748" cy="540000"/>
          </a:xfrm>
          <a:prstGeom prst="rect">
            <a:avLst/>
          </a:prstGeom>
        </p:spPr>
      </p:pic>
      <p:pic>
        <p:nvPicPr>
          <p:cNvPr id="24" name="Espace réservé pour une image  20"/>
          <p:cNvPicPr>
            <a:picLocks noChangeAspect="1"/>
          </p:cNvPicPr>
          <p:nvPr/>
        </p:nvPicPr>
        <p:blipFill rotWithShape="1">
          <a:blip r:embed="rId3" cstate="screen"/>
          <a:srcRect l="-7560" r="-7560"/>
          <a:stretch>
            <a:fillRect/>
          </a:stretch>
        </p:blipFill>
        <p:spPr>
          <a:xfrm>
            <a:off x="1522456" y="3326898"/>
            <a:ext cx="468000" cy="46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23257" y="4897227"/>
            <a:ext cx="2828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توجيه</a:t>
            </a:r>
            <a:endParaRPr lang="fr-FR" sz="3600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4290" y="5533410"/>
            <a:ext cx="7506478" cy="919401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93980" algn="just" rtl="1"/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تفعيلا لمبدأي التدرج وتحفيف الحمولة المعرفية، سيتم الاقتصار خلال درس الميزان الصرفي على الأفعال الثلاثية الصحيحة المجردة والمزيدة والأسماء المشتقة منها. </a:t>
            </a:r>
            <a:endParaRPr lang="fr-FR" sz="2400" b="1" dirty="0">
              <a:solidFill>
                <a:srgbClr val="565F88"/>
              </a:solidFill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/>
          <a:srcRect/>
          <a:stretch>
            <a:fillRect/>
          </a:stretch>
        </p:blipFill>
        <p:spPr/>
      </p:pic>
      <p:sp>
        <p:nvSpPr>
          <p:cNvPr id="21" name="Espace réservé pour une image  20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2" name="Espace réservé du texte 21"/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en-US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en-US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en-US" dirty="0"/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en-US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en-US" dirty="0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en-US" dirty="0"/>
          </a:p>
        </p:txBody>
      </p:sp>
      <p:pic>
        <p:nvPicPr>
          <p:cNvPr id="16" name="Image 15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كيف تصوغون الوزن الصرفي  لكلمة. لنبدأ بتذكر الحروف الأصلية والزائدة 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7924249" y="684000"/>
            <a:ext cx="798511" cy="798511"/>
          </a:xfrm>
        </p:spPr>
      </p:pic>
      <p:pic>
        <p:nvPicPr>
          <p:cNvPr id="4" name="MIZA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6090" y="3575405"/>
            <a:ext cx="4731820" cy="2661649"/>
          </a:xfrm>
          <a:prstGeom prst="rect">
            <a:avLst/>
          </a:prstGeom>
        </p:spPr>
      </p:pic>
      <p:sp>
        <p:nvSpPr>
          <p:cNvPr id="5" name="Rectangle : coins arrondis 4"/>
          <p:cNvSpPr/>
          <p:nvPr/>
        </p:nvSpPr>
        <p:spPr>
          <a:xfrm>
            <a:off x="2772000" y="1932094"/>
            <a:ext cx="3600000" cy="1021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اَلْميزان الصَّرْفِي</a:t>
            </a:r>
            <a:endParaRPr lang="en-US" sz="54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 معي كيف سأحدد الميزان الصرفي لهذه الكلمة : استخرج 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Rectangle : coins arrondis 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اِسْتَخْرَجَ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بداية أحدد الحروف الأصلية والزائدة في الكلمة.  كيف أفعل ذلك؟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 : coins arrondis 20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اِسْتَخْرَجَ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اِسْتَخْرَجَ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أحدد الفعل الثلاثي الذي اشتقت منه الكلمة. هنا الفعل الثلاثي هو خرج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3461775" y="3449931"/>
            <a:ext cx="1541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خَرَجَ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6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3806213" y="3008129"/>
            <a:ext cx="841742" cy="8417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إذن؛ الحروف الأصلية لهذه الكلمة هي خ – ر – ج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Rectangle : coins arrondis 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اِسْتَخْرَجَ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41843" y="3449931"/>
            <a:ext cx="1561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</a:t>
            </a:r>
            <a:r>
              <a:rPr lang="en-US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</a:t>
            </a:r>
            <a:r>
              <a:rPr lang="en-US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6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3806213" y="3008129"/>
            <a:ext cx="841742" cy="84174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الآن. أحدد وزن الكلمة.  أعوض الحروف الأصلية بالفاء والعين واللام. مع الاحتفاظ بنفس الشكل.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Rectangle : coins arrondis 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خْرَجَ</a:t>
            </a:r>
            <a:endParaRPr lang="en-US" sz="6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/>
          <p:cNvSpPr/>
          <p:nvPr/>
        </p:nvSpPr>
        <p:spPr>
          <a:xfrm>
            <a:off x="2772000" y="3805186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اِسْتَـ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فْعَل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َ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4572000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4256194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912741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 على وزن استفعل – اقرؤوا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Rectangle : coins arrondis 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خْرَجَ</a:t>
            </a:r>
            <a:endParaRPr lang="en-US" sz="6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/>
          <p:cNvSpPr/>
          <p:nvPr/>
        </p:nvSpPr>
        <p:spPr>
          <a:xfrm>
            <a:off x="2772000" y="3805186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اِسْتَـ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فْعَل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َ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572000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256194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912741" y="3161872"/>
            <a:ext cx="0" cy="80138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نتذكر خطوات تحديد الوزن الصرفي لكلمة. ما الخطوة الأولى؟ كيف ننجزها؟ 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/>
          <a:srcRect/>
          <a:stretch>
            <a:fillRect/>
          </a:stretch>
        </p:blipFill>
        <p:spPr/>
      </p:pic>
      <p:grpSp>
        <p:nvGrpSpPr>
          <p:cNvPr id="3" name="Groupe 2"/>
          <p:cNvGrpSpPr/>
          <p:nvPr/>
        </p:nvGrpSpPr>
        <p:grpSpPr>
          <a:xfrm>
            <a:off x="948755" y="1436934"/>
            <a:ext cx="6610648" cy="5042737"/>
            <a:chOff x="960476" y="1437056"/>
            <a:chExt cx="6610648" cy="50427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960476" y="1437056"/>
              <a:ext cx="6610648" cy="5042737"/>
            </a:xfrm>
            <a:prstGeom prst="rect">
              <a:avLst/>
            </a:prstGeom>
          </p:spPr>
        </p:pic>
        <p:sp>
          <p:nvSpPr>
            <p:cNvPr id="5" name="Rectangle : coins arrondis 4"/>
            <p:cNvSpPr/>
            <p:nvPr/>
          </p:nvSpPr>
          <p:spPr>
            <a:xfrm>
              <a:off x="1471733" y="377592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أُحَدِّدُ الْحُروفَ الْأَصْلِيَّةَ في الْكَلِمَةِ.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  <p:pic>
          <p:nvPicPr>
            <p:cNvPr id="14" name="Google Shape;1854;p6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864741" y="3847288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855;p63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864741" y="4664285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 : coins arrondis 17"/>
            <p:cNvSpPr/>
            <p:nvPr/>
          </p:nvSpPr>
          <p:spPr>
            <a:xfrm>
              <a:off x="1471733" y="458788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أُعَوِّضُ الْحُروفَ الْأَصْلِيَّةَ في الْكَلِمَةِ بالفاء والعين واللام.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  <p:pic>
          <p:nvPicPr>
            <p:cNvPr id="20" name="Google Shape;1856;p63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6864741" y="5440192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 : coins arrondis 20"/>
            <p:cNvSpPr/>
            <p:nvPr/>
          </p:nvSpPr>
          <p:spPr>
            <a:xfrm>
              <a:off x="1471733" y="536557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أَصوغُ الْوَزْنَ مُحْتَفِظاً بِالْحُروفِ الزّائدَةِ والْحَرَكاتِ كَما هِيَ.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235416" y="2621959"/>
            <a:ext cx="455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أُحَدِّدُ الْميزانَ الصَّرْفِيَّ لِكَلِمَةٍ؟ </a:t>
            </a:r>
            <a:endParaRPr lang="ar-MA" sz="4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سنحدد معا وزن هذه الكلمة. ما الخطوة الأولى لذلك؟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4" name="Rectangle : coins arrondis 3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دِراسَةٌ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ألواحكم؛ اكتبوا الفعل الذي اشتقت منه الكلمة.   صححوا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capture d’écran, Rectangle, carr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4" name="Rectangle : coins arrondis 3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دِراسَةٌ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01398" y="3552671"/>
            <a:ext cx="1541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دَرَسَ </a:t>
            </a:r>
            <a:endParaRPr lang="fr-FR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51129" y="3008129"/>
            <a:ext cx="841742" cy="84174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/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/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/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/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/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/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/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/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6" name="Espace réservé du texte 5"/>
          <p:cNvSpPr txBox="1"/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7" name="Groupe 26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30" name="Espace réservé du texte 25"/>
          <p:cNvSpPr txBox="1"/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الحصة1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Espace réservé du texte 25"/>
          <p:cNvSpPr txBox="1"/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.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space réservé du texte 25"/>
          <p:cNvSpPr txBox="1"/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2 (30)د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25"/>
          <p:cNvSpPr txBox="1"/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-1- 30 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الحصة-2- 30 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Espace réservé du texte 25"/>
          <p:cNvSpPr txBox="1"/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 (60)د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Rectangle, conception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/>
          <p:cNvSpPr txBox="1"/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(10)د</a:t>
            </a:r>
            <a:endParaRPr lang="ar-MA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الحصة-3- (30)د</a:t>
            </a:r>
            <a:endParaRPr lang="ar-MA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الصرف والتحويل . (30)د</a:t>
            </a:r>
            <a:endParaRPr lang="ar-MA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sp>
        <p:nvSpPr>
          <p:cNvPr id="4" name="Organigramme : Terminateur 3"/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en-US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يسمي الحروف الأصلية لكلمة دراسة ؟ ما الخطوة الموالية لتحديد الوزن؟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4" name="Rectangle : coins arrondis 3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دِر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سَ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ةٌ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32000" y="3552671"/>
            <a:ext cx="28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  ر س</a:t>
            </a:r>
            <a:endParaRPr lang="fr-FR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51129" y="3008129"/>
            <a:ext cx="841742" cy="84174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صوغوا وزن الكلمة – ارفعوا الألواح – صححوا 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16" name="Rectangle : coins arrondis 15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دِر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ا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سَ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ةٌ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32000" y="3675961"/>
            <a:ext cx="28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فِـع</a:t>
            </a:r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</a:t>
            </a:r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ـة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6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51129" y="3008129"/>
            <a:ext cx="841742" cy="84174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خذوا الألواح  اكتبوا وزن كلمة "مدرسة"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4" name="Rectangle : coins arrondis 3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مَدْرَسَةٌ</a:t>
            </a:r>
            <a:endParaRPr lang="en-US" sz="66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– من يشرح لنا كيف حصل على الوزن السليم للكلمة؟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13" name="Rectangle : coins arrondis 12"/>
          <p:cNvSpPr/>
          <p:nvPr/>
        </p:nvSpPr>
        <p:spPr>
          <a:xfrm>
            <a:off x="2772000" y="1932094"/>
            <a:ext cx="3600000" cy="122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مَ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دْرَسَ</a:t>
            </a:r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 panose="020F0502020204030204"/>
                <a:cs typeface="Microsoft Uighur" panose="02000000000000000000" pitchFamily="2" charset="-78"/>
              </a:rPr>
              <a:t>ةٌ</a:t>
            </a:r>
            <a:endParaRPr lang="en-US" sz="6600" b="1" dirty="0">
              <a:solidFill>
                <a:srgbClr val="565F88"/>
              </a:solidFill>
              <a:latin typeface="Microsoft Uighur" panose="02000000000000000000" pitchFamily="2" charset="-78"/>
              <a:ea typeface="Calibri" panose="020F0502020204030204"/>
              <a:cs typeface="Microsoft Uighur" panose="02000000000000000000" pitchFamily="2" charset="-7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32000" y="3675961"/>
            <a:ext cx="28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فْعَلَ</a:t>
            </a:r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 </a:t>
            </a:r>
            <a:endParaRPr lang="fr-FR" sz="6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51129" y="3008129"/>
            <a:ext cx="841742" cy="84174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ص 14 – أنجزوا التمرين على كراساتكم – أمامكم دقيقتان.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388139" y="2340000"/>
            <a:ext cx="2557338" cy="3960000"/>
          </a:xfrm>
          <a:prstGeom prst="rect">
            <a:avLst/>
          </a:prstGeom>
          <a:ln>
            <a:noFill/>
          </a:ln>
        </p:spPr>
      </p:pic>
      <p:sp>
        <p:nvSpPr>
          <p:cNvPr id="21" name="Rectangle : coins arrondis 20"/>
          <p:cNvSpPr/>
          <p:nvPr/>
        </p:nvSpPr>
        <p:spPr>
          <a:xfrm>
            <a:off x="3292351" y="3832261"/>
            <a:ext cx="2748913" cy="103420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Espace réservé pour une image  13" descr="Une image contenant accessoire, sac, Bagages et sacs, Bagage à mai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ناقشوا إجاباتكم على ضوء الخطوات التي اتبعتموها -  في دقيقة.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Dessin animé, Animation, clipart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47872" y="2255791"/>
            <a:ext cx="8169000" cy="31348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426369" y="3085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716710" y="3085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79484" y="3085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alphaModFix amt="20000"/>
          </a:blip>
          <a:srcRect/>
          <a:stretch>
            <a:fillRect/>
          </a:stretch>
        </p:blipFill>
        <p:spPr>
          <a:xfrm>
            <a:off x="2769184" y="3085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079593" y="2986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35052" y="2986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07237" y="2986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8636" y="2986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 يتحقق الأستاذ من التصحيح  بمراقبة عينة من الكراسات. </a:t>
            </a:r>
            <a:endParaRPr lang="ar-MA" sz="20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Animation, Dessin animé, dessin humoristiqu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/>
          <a:srcRect/>
          <a:stretch>
            <a:fillRect/>
          </a:stretch>
        </p:blipFill>
        <p:spPr/>
      </p:pic>
      <p:grpSp>
        <p:nvGrpSpPr>
          <p:cNvPr id="28" name="Groupe 27"/>
          <p:cNvGrpSpPr/>
          <p:nvPr/>
        </p:nvGrpSpPr>
        <p:grpSpPr>
          <a:xfrm>
            <a:off x="487500" y="2281915"/>
            <a:ext cx="8169000" cy="3134815"/>
            <a:chOff x="487500" y="2281915"/>
            <a:chExt cx="8169000" cy="313481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487500" y="2281915"/>
              <a:ext cx="8169000" cy="3134815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5220788" y="4370677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ق   ب   ل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304903" y="4370677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ا</a:t>
              </a:r>
              <a:r>
                <a:rPr lang="en-US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س ت 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536522" y="4410895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اِسْتَفْعَلَ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276322" y="4843175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ك   ت  ب  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283131" y="4843175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ا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606145" y="4872560"/>
              <a:ext cx="1132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FF0000"/>
                  </a:solidFill>
                  <a:cs typeface="Microsoft Uighur" panose="02000000000000000000" pitchFamily="2" charset="-78"/>
                </a:rPr>
                <a:t>فاعِـلٌ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/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/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/>
          <p:cNvSpPr txBox="1"/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/>
          <p:cNvSpPr txBox="1"/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B1EDEA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بما تعلمناه اليوم؟ 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7" name="Espace réservé du texte 3"/>
          <p:cNvSpPr txBox="1"/>
          <p:nvPr/>
        </p:nvSpPr>
        <p:spPr>
          <a:xfrm>
            <a:off x="708336" y="3046117"/>
            <a:ext cx="7727329" cy="16108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1">
              <a:buNone/>
            </a:pP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كَيفَ نُحَدِّدُ </a:t>
            </a:r>
            <a:r>
              <a:rPr lang="ar-MA" sz="48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ٱلْوَزْنَ</a:t>
            </a: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ٱلصَّرْفِيَّ لِكَلِمَةٍ؟ </a:t>
            </a:r>
            <a:endParaRPr lang="fr-FR" sz="48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الصفحة  رقم -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13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. اقرؤوا النص  ثم أنجزوا النشاط  في المنزل. سنصححه في الحصة المقبلة.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Dessin animé, clipart, Anima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9" name="Flèche : gauche 8"/>
          <p:cNvSpPr/>
          <p:nvPr/>
        </p:nvSpPr>
        <p:spPr>
          <a:xfrm>
            <a:off x="6053578" y="2987747"/>
            <a:ext cx="503615" cy="15678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81707" y="2340000"/>
            <a:ext cx="2580586" cy="3960000"/>
          </a:xfrm>
          <a:prstGeom prst="rect">
            <a:avLst/>
          </a:prstGeom>
          <a:ln>
            <a:noFill/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2" name="Rectangle 41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900675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dirty="0"/>
              <a:t>هيكلة الحصة</a:t>
            </a:r>
            <a:endParaRPr lang="en-US" dirty="0"/>
          </a:p>
        </p:txBody>
      </p:sp>
      <p:pic>
        <p:nvPicPr>
          <p:cNvPr id="20" name="Image 19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/>
          <p:cNvSpPr txBox="1"/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08907" y="1657786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/>
          <p:cNvPicPr>
            <a:picLocks noChangeAspect="1"/>
          </p:cNvPicPr>
          <p:nvPr/>
        </p:nvPicPr>
        <p:blipFill rotWithShape="1">
          <a:blip r:embed="rId3" cstate="screen"/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17893" y="2955856"/>
            <a:ext cx="5436000" cy="1405870"/>
          </a:xfrm>
          <a:prstGeom prst="rect">
            <a:avLst/>
          </a:prstGeom>
        </p:spPr>
      </p:pic>
      <p:sp>
        <p:nvSpPr>
          <p:cNvPr id="3" name="Espace réservé du texte 5"/>
          <p:cNvSpPr txBox="1"/>
          <p:nvPr/>
        </p:nvSpPr>
        <p:spPr>
          <a:xfrm>
            <a:off x="2093365" y="345624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استثمار إستراتيجية استخراج معلومات من النص</a:t>
            </a:r>
            <a:endParaRPr lang="ar-MA" dirty="0"/>
          </a:p>
        </p:txBody>
      </p:sp>
      <p:sp>
        <p:nvSpPr>
          <p:cNvPr id="5" name="ZoneTexte 4"/>
          <p:cNvSpPr txBox="1"/>
          <p:nvPr/>
        </p:nvSpPr>
        <p:spPr>
          <a:xfrm>
            <a:off x="5235831" y="3028020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dirty="0"/>
              <a:t>  -  02 </a:t>
            </a:r>
            <a:r>
              <a:rPr lang="ar-MA" dirty="0"/>
              <a:t>قراءة ح</a:t>
            </a:r>
            <a:r>
              <a:rPr lang="fr-FR" dirty="0"/>
              <a:t>3</a:t>
            </a:r>
            <a:endParaRPr lang="ar-M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669591" y="3167952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/>
          <p:cNvPicPr>
            <a:picLocks noChangeAspect="1"/>
          </p:cNvPicPr>
          <p:nvPr/>
        </p:nvPicPr>
        <p:blipFill rotWithShape="1">
          <a:blip r:embed="rId5" cstate="screen"/>
          <a:srcRect l="-7560" r="-7560"/>
          <a:stretch>
            <a:fillRect/>
          </a:stretch>
        </p:blipFill>
        <p:spPr>
          <a:xfrm>
            <a:off x="1760018" y="2964439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04445" y="4452166"/>
            <a:ext cx="5436000" cy="1405870"/>
          </a:xfrm>
          <a:prstGeom prst="rect">
            <a:avLst/>
          </a:prstGeom>
        </p:spPr>
      </p:pic>
      <p:sp>
        <p:nvSpPr>
          <p:cNvPr id="13" name="Espace réservé du texte 5"/>
          <p:cNvSpPr txBox="1"/>
          <p:nvPr/>
        </p:nvSpPr>
        <p:spPr>
          <a:xfrm>
            <a:off x="2079917" y="495255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الميزان الصرفي </a:t>
            </a:r>
            <a:endParaRPr lang="ar-MA" dirty="0"/>
          </a:p>
        </p:txBody>
      </p:sp>
      <p:sp>
        <p:nvSpPr>
          <p:cNvPr id="15" name="ZoneTexte 14"/>
          <p:cNvSpPr txBox="1"/>
          <p:nvPr/>
        </p:nvSpPr>
        <p:spPr>
          <a:xfrm>
            <a:off x="4882547" y="452433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dirty="0"/>
              <a:t>  -  03 </a:t>
            </a:r>
            <a:r>
              <a:rPr lang="ar-MA" dirty="0"/>
              <a:t>صرف وتحويل</a:t>
            </a:r>
            <a:endParaRPr lang="ar-MA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711938" y="4664262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/>
          <p:cNvPicPr>
            <a:picLocks noChangeAspect="1"/>
          </p:cNvPicPr>
          <p:nvPr/>
        </p:nvPicPr>
        <p:blipFill rotWithShape="1">
          <a:blip r:embed="rId5" cstate="screen"/>
          <a:srcRect l="-7560" r="-7560"/>
          <a:stretch>
            <a:fillRect/>
          </a:stretch>
        </p:blipFill>
        <p:spPr>
          <a:xfrm>
            <a:off x="1746570" y="4474383"/>
            <a:ext cx="468000" cy="46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">
            <a:alphaModFix amt="20000"/>
          </a:blip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  <a:endParaRPr lang="ar-MA" sz="16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اختتام الحصة6_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1920875"/>
            <a:ext cx="7038975" cy="3959225"/>
          </a:xfrm>
          <a:prstGeom prst="rect">
            <a:avLst/>
          </a:prstGeom>
        </p:spPr>
      </p:pic>
      <p:pic>
        <p:nvPicPr>
          <p:cNvPr id="20" name="Espace réservé pour une image  16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024020" y="756000"/>
            <a:ext cx="695726" cy="6957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/>
            <p:cNvPicPr preferRelativeResize="0"/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en-US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/>
            <p:cNvPicPr preferRelativeResize="0"/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دون أخطاء؛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177279" y="3839548"/>
            <a:ext cx="6696000" cy="1336171"/>
            <a:chOff x="1331545" y="2851205"/>
            <a:chExt cx="6696000" cy="1336171"/>
          </a:xfrm>
        </p:grpSpPr>
        <p:pic>
          <p:nvPicPr>
            <p:cNvPr id="19" name="Image 18"/>
            <p:cNvPicPr preferRelativeResize="0"/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477310" y="2987047"/>
              <a:ext cx="47871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إستراتيجية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الكلمات المفاتيح لاستخراج معلومات 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من نص "حلم الطفولة".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/>
            <p:cNvPicPr preferRelativeResize="0"/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تحديد الوزن الصرفي لكلمات.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/>
          <a:srcRect l="-6244" r="-6244"/>
          <a:stretch>
            <a:fillRect/>
          </a:stretch>
        </p:blipFill>
        <p:spPr>
          <a:xfrm>
            <a:off x="2541797" y="2340000"/>
            <a:ext cx="4060406" cy="3240000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 واللوحة  في القمطر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Espace réservé pour une image  13" descr="Une image contenant accessoire, sac, Bagages et sacs, Bagage à main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002248" y="756000"/>
            <a:ext cx="759247" cy="759247"/>
          </a:xfrm>
        </p:spPr>
      </p:pic>
      <p:pic>
        <p:nvPicPr>
          <p:cNvPr id="17" name="Class AR_NV_06_1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8" name="Image 17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alphaModFix amt="20000"/>
          </a:blip>
          <a:srcRect/>
          <a:stretch>
            <a:fillRect/>
          </a:stretch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alphaModFix amt="20000"/>
          </a:blip>
          <a:srcRect/>
          <a:stretch>
            <a:fillRect/>
          </a:stretch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2160228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النشاط الاعتيادي</a:t>
            </a:r>
            <a:endParaRPr lang="en-US" dirty="0"/>
          </a:p>
        </p:txBody>
      </p:sp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882614" y="3154449"/>
            <a:ext cx="5472000" cy="1415180"/>
          </a:xfrm>
          <a:prstGeom prst="rect">
            <a:avLst/>
          </a:prstGeom>
        </p:spPr>
      </p:pic>
      <p:sp>
        <p:nvSpPr>
          <p:cNvPr id="5" name="Espace réservé du texte 5"/>
          <p:cNvSpPr txBox="1"/>
          <p:nvPr/>
        </p:nvSpPr>
        <p:spPr>
          <a:xfrm>
            <a:off x="2122822" y="365484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08907" y="3240066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694741" y="3366545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/>
          <p:cNvPicPr>
            <a:picLocks noChangeAspect="1"/>
          </p:cNvPicPr>
          <p:nvPr/>
        </p:nvPicPr>
        <p:blipFill rotWithShape="1">
          <a:blip r:embed="rId3" cstate="screen"/>
          <a:srcRect l="-7560" r="-7560"/>
          <a:stretch>
            <a:fillRect/>
          </a:stretch>
        </p:blipFill>
        <p:spPr>
          <a:xfrm>
            <a:off x="1721372" y="3168545"/>
            <a:ext cx="468000" cy="46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قراءة الحرف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صرف و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قراءة الحصة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8485</Words>
  <Application>WPS Presentation</Application>
  <PresentationFormat>Affichage à l'écran (4:3)</PresentationFormat>
  <Paragraphs>598</Paragraphs>
  <Slides>51</Slides>
  <Notes>3</Notes>
  <HiddenSlides>0</HiddenSlides>
  <MMClips>4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23</vt:i4>
      </vt:variant>
      <vt:variant>
        <vt:lpstr>幻灯片标题</vt:lpstr>
      </vt:variant>
      <vt:variant>
        <vt:i4>51</vt:i4>
      </vt:variant>
    </vt:vector>
  </HeadingPairs>
  <TitlesOfParts>
    <vt:vector size="92" baseType="lpstr">
      <vt:lpstr>Arial</vt:lpstr>
      <vt:lpstr>SimSun</vt:lpstr>
      <vt:lpstr>Wingdings</vt:lpstr>
      <vt:lpstr>Microsoft Uighur</vt:lpstr>
      <vt:lpstr>Dosis</vt:lpstr>
      <vt:lpstr>Modern Love</vt:lpstr>
      <vt:lpstr>Dosis Medium</vt:lpstr>
      <vt:lpstr>Dosis ExtraBold</vt:lpstr>
      <vt:lpstr>Dosis SemiBold</vt:lpstr>
      <vt:lpstr>Calibri</vt:lpstr>
      <vt:lpstr>Calibri</vt:lpstr>
      <vt:lpstr>Microsoft YaHei</vt:lpstr>
      <vt:lpstr>Arial Unicode MS</vt:lpstr>
      <vt:lpstr>Aldhabi</vt:lpstr>
      <vt:lpstr>Aptos Display</vt:lpstr>
      <vt:lpstr>Segoe UI Variable Display</vt:lpstr>
      <vt:lpstr>Aptos</vt:lpstr>
      <vt:lpstr>Segoe UI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1_01- نشاط اعتيادي</vt:lpstr>
      <vt:lpstr>افتتاح الحصة</vt:lpstr>
      <vt:lpstr>نشاط اعتيادي</vt:lpstr>
      <vt:lpstr>قراءة الحرف3</vt:lpstr>
      <vt:lpstr>صرف وتحويل</vt:lpstr>
      <vt:lpstr>اختتام الحصة</vt:lpstr>
      <vt:lpstr>1_Conception personnalisée</vt:lpstr>
      <vt:lpstr>3_Env-Apprenant_Tmplt</vt:lpstr>
      <vt:lpstr>1_Env-Enseignant</vt:lpstr>
      <vt:lpstr>3_Env-Enseignant</vt:lpstr>
      <vt:lpstr>الصـــرف والتحويل</vt:lpstr>
      <vt:lpstr>قراءة الحصة 2</vt:lpstr>
      <vt:lpstr>PowerPoint 演示文稿</vt:lpstr>
      <vt:lpstr>PowerPoint 演示文稿</vt:lpstr>
      <vt:lpstr>PowerPoint 演示文稿</vt:lpstr>
      <vt:lpstr>تنظيم حصص الأسبوع</vt:lpstr>
      <vt:lpstr>هيكلة الحصة</vt:lpstr>
      <vt:lpstr>عند نهاية الحصة</vt:lpstr>
      <vt:lpstr>مرحبا بكم ، سنبدأ  حصة اللغة العربية.</vt:lpstr>
      <vt:lpstr>ضعوا  الكراسة  واللوحة  في القمطر</vt:lpstr>
      <vt:lpstr>النشاط الاعتيادي</vt:lpstr>
      <vt:lpstr>لنتذكر  قواعد القراءة بطلاقة. من يقرأ؟ </vt:lpstr>
      <vt:lpstr>انتبهوا. سأقرأ محترما الضوابط السابقة. </vt:lpstr>
      <vt:lpstr>من يقرأ مثلي؛ . الفائز في هذه الحصة من ارتكب أقل عددٍ من الأخطاء. </vt:lpstr>
      <vt:lpstr>الفائز في هذه الحصة هو  ...........................................................................  يطلب الأستاذ من التلاميذ تحديد الفائز  ثم يدعوهم إلى  التصفيق عليه بحرارة. </vt:lpstr>
      <vt:lpstr>خذوا دفاتر البحث؛ اكتبوا المعلومة جواب السؤال  </vt:lpstr>
      <vt:lpstr>3قراءة ح</vt:lpstr>
      <vt:lpstr>خذوا كراساتكم؛ سنواصل دراسة نص : حلم الطفولة </vt:lpstr>
      <vt:lpstr>نبدأ باستثمار معجم النص ص 12. في ثنائيات؛ ابحثوا عن كلمات السؤال 1 في النص </vt:lpstr>
      <vt:lpstr>أحدكم يسجل الكلمات والآخر يحدد الجمل التي تتضمنها. دقيقتان دقائق للإجابة. </vt:lpstr>
      <vt:lpstr>من يقرأ الجملة حيث وجدتم الكلمة؟ ما مرادفها ؟ من يقرأ جملته؟ </vt:lpstr>
      <vt:lpstr>نصحح. كل واحد يقرأ كلمة وزميله يقرأ الجملة التي وردت فيها في النص.  </vt:lpstr>
      <vt:lpstr>الآن سنمر للإجابة عن أسئلة الفهم حول نص حلم الطفولة. </vt:lpstr>
      <vt:lpstr>أجيبوا عن السؤال باتباع خطوات إستراتيجية  الكلمات المفاتيح. </vt:lpstr>
      <vt:lpstr>من يقرأ جوابه؟   أين وردت المعلومة المطلوبة؟  من يقرأ المقطع ؟</vt:lpstr>
      <vt:lpstr>نصحح جماعة. من يقرأ؟</vt:lpstr>
      <vt:lpstr>أجيبوا عن السؤال باتباع خطوات الاستراتيجية. أمامكم دقيقتان </vt:lpstr>
      <vt:lpstr>صححوا . من يقرأ المقطع الذي وردت فيها المعلومة؟  </vt:lpstr>
      <vt:lpstr>الآن خذوا دفاتر التمارين. أجيبوا بشكل فردي على السؤالين في حدود 4 دقائق. </vt:lpstr>
      <vt:lpstr>صححوا على دفاتركم. </vt:lpstr>
      <vt:lpstr>صرف وتحويل</vt:lpstr>
      <vt:lpstr>ستتعلمون كيف تصوغون الوزن الصرفي  لكلمة. لنبدأ بتذكر الحروف الأصلية والزائدة . </vt:lpstr>
      <vt:lpstr>تابعو معي كيف سأحدد الميزان الصرفي لهذه الكلمة : استخرج  </vt:lpstr>
      <vt:lpstr> بداية أحدد الحروف الأصلية والزائدة في الكلمة.  كيف أفعل ذلك؟ </vt:lpstr>
      <vt:lpstr>أحدد الفعل الثلاثي الذي اشتقت منه الكلمة. هنا الفعل الثلاثي هو خرج </vt:lpstr>
      <vt:lpstr>إذن؛ الحروف الأصلية لهذه الكلمة هي خ – ر – ج </vt:lpstr>
      <vt:lpstr> الآن. أحدد وزن الكلمة.  أعوض الحروف الأصلية بالفاء والعين واللام. مع الاحتفاظ بنفس الشكل. </vt:lpstr>
      <vt:lpstr>استخرج على وزن استفعل – اقرؤوا </vt:lpstr>
      <vt:lpstr> نتذكر خطوات تحديد الوزن الصرفي لكلمة. ما الخطوة الأولى؟ كيف ننجزها؟   </vt:lpstr>
      <vt:lpstr>الآن؛ سنحدد معا وزن هذه الكلمة. ما الخطوة الأولى لذلك؟ </vt:lpstr>
      <vt:lpstr>على ألواحكم؛ اكتبوا الفعل الذي اشتقت منه الكلمة.   صححوا </vt:lpstr>
      <vt:lpstr>من يسمي الحروف الأصلية لكلمة دراسة ؟ ما الخطوة الموالية لتحديد الوزن؟  </vt:lpstr>
      <vt:lpstr>صوغوا وزن الكلمة – ارفعوا الألواح – صححوا   </vt:lpstr>
      <vt:lpstr> الآن، خذوا الألواح  اكتبوا وزن كلمة "مدرسة" </vt:lpstr>
      <vt:lpstr>صححوا – من يشرح لنا كيف حصل على الوزن السليم للكلمة؟ </vt:lpstr>
      <vt:lpstr>خذوا الكراسات ص 14 – أنجزوا التمرين على كراساتكم – أمامكم دقيقتان. </vt:lpstr>
      <vt:lpstr>في ثنائيات؛ ناقشوا إجاباتكم على ضوء الخطوات التي اتبعتموها -  في دقيقة. </vt:lpstr>
      <vt:lpstr>صححوا على كراساتكم.  يتحقق الأستاذ من التصحيح  بمراقبة عينة من الكراسات. </vt:lpstr>
      <vt:lpstr>PowerPoint 演示文稿</vt:lpstr>
      <vt:lpstr>من يذكرنا بما تعلمناه اليوم؟ </vt:lpstr>
      <vt:lpstr>الصفحة  رقم -13- . اقرؤوا النص  ثم أنجزوا النشاط  في المنزل. سنصححه في الحصة المقبلة.</vt:lpstr>
      <vt:lpstr>إلى اللقاء في الحصة المقبلة.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pc</cp:lastModifiedBy>
  <cp:revision>1</cp:revision>
  <dcterms:created xsi:type="dcterms:W3CDTF">2025-10-28T15:59:37Z</dcterms:created>
  <dcterms:modified xsi:type="dcterms:W3CDTF">2025-10-28T15:59:40Z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E0B49D2A6226410E95DFD6BA9266C074_13</vt:lpwstr>
  </property>
  <property fmtid="{D5CDD505-2E9C-101B-9397-08002B2CF9AE}" pid="3" name="KSOProductBuildVer">
    <vt:lpwstr>1036-12.2.0.23131</vt:lpwstr>
  </property>
</Properties>
</file>