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1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2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4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5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8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07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2" r:id="rId12"/>
    <p:sldMasterId id="2147483839" r:id="rId13"/>
    <p:sldMasterId id="2147483856" r:id="rId14"/>
    <p:sldMasterId id="2147483873" r:id="rId15"/>
    <p:sldMasterId id="2147483890" r:id="rId16"/>
    <p:sldMasterId id="2147483741" r:id="rId17"/>
    <p:sldMasterId id="2147483686" r:id="rId18"/>
    <p:sldMasterId id="2147483920" r:id="rId19"/>
  </p:sldMasterIdLst>
  <p:notesMasterIdLst>
    <p:notesMasterId r:id="rId75"/>
  </p:notesMasterIdLst>
  <p:handoutMasterIdLst>
    <p:handoutMasterId r:id="rId76"/>
  </p:handoutMasterIdLst>
  <p:sldIdLst>
    <p:sldId id="2147482624" r:id="rId20"/>
    <p:sldId id="2147482493" r:id="rId21"/>
    <p:sldId id="2147482470" r:id="rId22"/>
    <p:sldId id="2147482632" r:id="rId23"/>
    <p:sldId id="2147482648" r:id="rId24"/>
    <p:sldId id="2147482445" r:id="rId25"/>
    <p:sldId id="2147482453" r:id="rId26"/>
    <p:sldId id="2147482625" r:id="rId27"/>
    <p:sldId id="2147482457" r:id="rId28"/>
    <p:sldId id="2147482458" r:id="rId29"/>
    <p:sldId id="2147482459" r:id="rId30"/>
    <p:sldId id="2147482460" r:id="rId31"/>
    <p:sldId id="2147482626" r:id="rId32"/>
    <p:sldId id="2147482466" r:id="rId33"/>
    <p:sldId id="2147482633" r:id="rId34"/>
    <p:sldId id="2147482588" r:id="rId35"/>
    <p:sldId id="2147482628" r:id="rId36"/>
    <p:sldId id="2147482634" r:id="rId37"/>
    <p:sldId id="2147482630" r:id="rId38"/>
    <p:sldId id="2147482631" r:id="rId39"/>
    <p:sldId id="2147482635" r:id="rId40"/>
    <p:sldId id="2147482636" r:id="rId41"/>
    <p:sldId id="2147482599" r:id="rId42"/>
    <p:sldId id="2147482638" r:id="rId43"/>
    <p:sldId id="2147482639" r:id="rId44"/>
    <p:sldId id="2147482640" r:id="rId45"/>
    <p:sldId id="2147482641" r:id="rId46"/>
    <p:sldId id="2147482642" r:id="rId47"/>
    <p:sldId id="2147482643" r:id="rId48"/>
    <p:sldId id="2147482644" r:id="rId49"/>
    <p:sldId id="2147482645" r:id="rId50"/>
    <p:sldId id="2147482646" r:id="rId51"/>
    <p:sldId id="2147482647" r:id="rId52"/>
    <p:sldId id="2147482607" r:id="rId53"/>
    <p:sldId id="2147482608" r:id="rId54"/>
    <p:sldId id="2147482609" r:id="rId55"/>
    <p:sldId id="2147482610" r:id="rId56"/>
    <p:sldId id="2147482612" r:id="rId57"/>
    <p:sldId id="2147482627" r:id="rId58"/>
    <p:sldId id="2147482452" r:id="rId59"/>
    <p:sldId id="2147482531" r:id="rId60"/>
    <p:sldId id="2147482532" r:id="rId61"/>
    <p:sldId id="2147482613" r:id="rId62"/>
    <p:sldId id="2147482650" r:id="rId63"/>
    <p:sldId id="2147482615" r:id="rId64"/>
    <p:sldId id="2147482616" r:id="rId65"/>
    <p:sldId id="2147482617" r:id="rId66"/>
    <p:sldId id="2147482619" r:id="rId67"/>
    <p:sldId id="2147482620" r:id="rId68"/>
    <p:sldId id="2147482621" r:id="rId69"/>
    <p:sldId id="2147482622" r:id="rId70"/>
    <p:sldId id="2147482484" r:id="rId71"/>
    <p:sldId id="2147482580" r:id="rId72"/>
    <p:sldId id="2147482579" r:id="rId73"/>
    <p:sldId id="2147482649" r:id="rId74"/>
  </p:sldIdLst>
  <p:sldSz cx="9144000" cy="6858000" type="screen4x3"/>
  <p:notesSz cx="6858000" cy="9144000"/>
  <p:embeddedFontLst>
    <p:embeddedFont>
      <p:font typeface="Dosis ExtraBold" pitchFamily="2" charset="0"/>
      <p:bold r:id="rId77"/>
    </p:embeddedFont>
    <p:embeddedFont>
      <p:font typeface="Dosis SemiBold" pitchFamily="2" charset="0"/>
      <p:bold r:id="rId78"/>
    </p:embeddedFont>
    <p:embeddedFont>
      <p:font typeface="Microsoft Uighur" panose="02000000000000000000" pitchFamily="2" charset="-78"/>
      <p:regular r:id="rId79"/>
      <p:bold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7F7F7F"/>
    <a:srgbClr val="565F88"/>
    <a:srgbClr val="0097B2"/>
    <a:srgbClr val="F6FDFF"/>
    <a:srgbClr val="48B2DC"/>
    <a:srgbClr val="56B64A"/>
    <a:srgbClr val="B1EDEA"/>
    <a:srgbClr val="CC0000"/>
    <a:srgbClr val="B5EE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94673"/>
  </p:normalViewPr>
  <p:slideViewPr>
    <p:cSldViewPr snapToGrid="0">
      <p:cViewPr varScale="1">
        <p:scale>
          <a:sx n="71" d="100"/>
          <a:sy n="71" d="100"/>
        </p:scale>
        <p:origin x="117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tableStyles" Target="tableStyle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font" Target="fonts/font3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2.xml"/><Relationship Id="rId82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77" Type="http://schemas.openxmlformats.org/officeDocument/2006/relationships/font" Target="fonts/font1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notesMaster" Target="notesMasters/notesMaster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font" Target="fonts/font2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29/10/2025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9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19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9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19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9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19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9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Layouts/_rels/slideLayout2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Layouts/_rels/slideLayout2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9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1A2FC-62BC-C994-E03F-8E43E620C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D33D834-394D-4D1C-0CA7-28CD88EB3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BF6B105-FB1B-BBE4-D6AC-F3D9303BBC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0A0B36-AFAD-4D20-8CFB-DD4B8AAD9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236A69-ABAD-6139-F151-2F70D3D46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5146F6-8149-C64C-1630-217DD595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13349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3110089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726320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468110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907538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525882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278713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32377845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010766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63055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338008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45E124-14A5-6F12-4E9A-F028E70AE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606312-2D5A-DDE9-5D6E-73D97FAF5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50D94B-703D-89AA-69B3-C8C3C46968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DC4C0F-8E20-5BEE-B2E2-F57F709CB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4D10A3-1347-D86D-A79D-7D39A9CAE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80322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009404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6340643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534678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132151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0450919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4062399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40211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26957086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123026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96007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D884DE8-0595-94E4-9D69-3054036B58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5A7C0B6-E35B-A5B2-928E-5E43FB41A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2FB6DF-E72E-A719-5AD8-6B057BAE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235DCA-9979-DAC9-5CF5-32910A7A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7F95CF-5056-8751-8C26-F28E14885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0963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39984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437095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961264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59874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595208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64089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393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5550316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23466315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4501854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9779667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8550064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1928136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53979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30083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4940847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002371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81697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7847680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8043586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092166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14519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32759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9315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34443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801565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7315741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0213653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2098397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345970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52718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215343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4990337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1457334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98213608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0559153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6611821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6091269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6818203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436007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8902200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209779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1580762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558506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0668444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5710661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30713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0679293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09716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46157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102158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1545338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4889953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267783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6550497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3828949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425545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39377958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068280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7762158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8094237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0695663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8005813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5142943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0089296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7841526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035017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945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01085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4418481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7997673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363070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65801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78731F-0695-A1D3-A56D-0EEAC9EA2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EF6136-535A-2182-B7EB-574139F13C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945A25-3348-398F-F189-AF632EDB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78EF854-F5B0-8FF3-8F30-CCEC55206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256199-BDA0-1082-92B1-31256E8DF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302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0692908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4BB7A-109D-8DA3-F4DB-5213965D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8798E4-83E7-3162-261A-A4CCECE3C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CB3470-B447-F04F-61E4-B079E88F88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B4C690-822D-3B80-2691-547E1794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2BA192-6336-4CEB-852A-DAE488AD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865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B9F811-86C3-AEB3-6B40-AAC39F99D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2E4814-A3F5-BA52-2151-2C88FA1C0E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FD4623E-C059-4C7A-1C3F-9726CF9888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ACEB677-1D68-C1B5-6F87-D5CC2E7B3D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20CA07-0E26-A5D5-2C89-1865B90C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6F74F1-5166-CE77-E555-0F54EF30A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7433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779ACA-5CBA-C63C-D08C-23EAAE57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C3DA51B-4D63-226B-FE5E-D95B4E762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AD1324-D4B4-EBA2-5088-0F5B888976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605784F-05FF-2F8E-0261-765AAE6D0E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2DFFAC-5EC1-E001-27EC-73926F51C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4A1273F-1ECB-2AAF-D66E-FF159349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F379AE8-F72B-55F5-3C73-14B680C1A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E98EC6F-891D-151D-3E2D-49D1CA116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93266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DAB1E6-419D-0626-F97C-2845F3B1A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33EA32-599C-D62B-955A-A8460E3760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DFA23D-BC3C-0445-8EBA-725E6A615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1236478-5EA7-FF76-2B0D-AD2A689F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391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2669657-A040-0BB3-84A9-37DA913130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103C17-1427-4C7F-6CEA-6DF97399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F0F614-58C8-9158-E991-85C7FE3B1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44503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43369-2180-3F01-034D-B33A87EC0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D01E5A-C48B-82E3-C7AA-C8509D881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C3D29A2-D165-7C0E-76F7-484B192401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23B60F-6BAA-1FF6-D692-6E0E5C8F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96020FAC-5B89-4A2F-A1C3-04A5A749CECA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BDCE9B-9433-6FA4-4F70-936B8D959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2CA1A7-FEFA-0BCF-6C40-03EB437FE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F0F8453-1A6B-48C9-8F3D-7155C2E66D7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34778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072323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4231072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994447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2.xml"/><Relationship Id="rId15" Type="http://schemas.openxmlformats.org/officeDocument/2006/relationships/image" Target="../media/image7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7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theme" Target="../theme/theme15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6.jp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13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slideLayout" Target="../slideLayouts/slideLayout202.xml"/><Relationship Id="rId2" Type="http://schemas.openxmlformats.org/officeDocument/2006/relationships/slideLayout" Target="../slideLayouts/slideLayout192.xml"/><Relationship Id="rId16" Type="http://schemas.openxmlformats.org/officeDocument/2006/relationships/image" Target="../media/image5.jpg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Relationship Id="rId14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image" Target="../media/image3.jp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11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1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4802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14894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8781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338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9471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3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29/10/2025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2718409" y="0"/>
            <a:ext cx="262717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Microsoft Uighur" panose="02000000000000000000" pitchFamily="2" charset="-78"/>
              </a:rPr>
              <a:t>فسحة 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38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65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685" r:id="rId12"/>
    <p:sldLayoutId id="2147483684" r:id="rId13"/>
    <p:sldLayoutId id="2147483679" r:id="rId14"/>
    <p:sldLayoutId id="2147483731" r:id="rId15"/>
    <p:sldLayoutId id="2147483730" r:id="rId16"/>
    <p:sldLayoutId id="2147483680" r:id="rId17"/>
    <p:sldLayoutId id="2147483732" r:id="rId18"/>
    <p:sldLayoutId id="2147483733" r:id="rId19"/>
    <p:sldLayoutId id="2147483675" r:id="rId20"/>
    <p:sldLayoutId id="2147483676" r:id="rId21"/>
    <p:sldLayoutId id="2147483677" r:id="rId22"/>
    <p:sldLayoutId id="2147483919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8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41.png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9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40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6.png"/><Relationship Id="rId7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3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9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1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36.png"/><Relationship Id="rId7" Type="http://schemas.openxmlformats.org/officeDocument/2006/relationships/image" Target="../media/image52.jpg"/><Relationship Id="rId12" Type="http://schemas.openxmlformats.org/officeDocument/2006/relationships/image" Target="../media/image19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35.png"/><Relationship Id="rId11" Type="http://schemas.openxmlformats.org/officeDocument/2006/relationships/image" Target="../media/image56.jpeg"/><Relationship Id="rId5" Type="http://schemas.openxmlformats.org/officeDocument/2006/relationships/image" Target="../media/image34.png"/><Relationship Id="rId10" Type="http://schemas.openxmlformats.org/officeDocument/2006/relationships/image" Target="../media/image55.jpeg"/><Relationship Id="rId4" Type="http://schemas.openxmlformats.org/officeDocument/2006/relationships/image" Target="../media/image33.png"/><Relationship Id="rId9" Type="http://schemas.openxmlformats.org/officeDocument/2006/relationships/image" Target="../media/image54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3.png"/><Relationship Id="rId7" Type="http://schemas.openxmlformats.org/officeDocument/2006/relationships/image" Target="../media/image5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png"/><Relationship Id="rId7" Type="http://schemas.openxmlformats.org/officeDocument/2006/relationships/image" Target="../media/image5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48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6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3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62.xml"/><Relationship Id="rId7" Type="http://schemas.openxmlformats.org/officeDocument/2006/relationships/image" Target="../media/image3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4.png"/><Relationship Id="rId9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37.bin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98.xml"/><Relationship Id="rId7" Type="http://schemas.openxmlformats.org/officeDocument/2006/relationships/image" Target="../media/image3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png"/><Relationship Id="rId5" Type="http://schemas.openxmlformats.org/officeDocument/2006/relationships/image" Target="../media/image23.gif"/><Relationship Id="rId10" Type="http://schemas.openxmlformats.org/officeDocument/2006/relationships/image" Target="../media/image19.png"/><Relationship Id="rId4" Type="http://schemas.openxmlformats.org/officeDocument/2006/relationships/image" Target="../media/image38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84448AB-1608-C926-FEE1-5A6723560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7" b="3840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24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C1C0-F0C3-D271-54D1-D4BDBE7C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4F8FE-3046-4FDF-F77C-FA04945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68759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 . الفائز في هذه الحصة من ارتكب أقل عدد من الأخطاء. </a:t>
            </a:r>
          </a:p>
        </p:txBody>
      </p:sp>
      <p:pic>
        <p:nvPicPr>
          <p:cNvPr id="17" name="Espace réservé pour une image  1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E44B65BB-A544-9F15-91F6-3B72AFA19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D591F4-7BCB-AE3F-CEDF-99785EE62FC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A6E2AF-230A-A193-2BDB-857547D2649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F7D967-CFAF-1786-9486-7EB7F492D3D7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F51CC3-3E6D-5B35-01AB-44C48FAE982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2B8A4D-6AF3-5F37-8F3C-D407CD8FC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4BF96C-2943-27D4-05D9-902A649B74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655E0C1-FF8B-E3F7-FB30-BFDAD964C8B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9C27AA5-F00B-C0DC-EC18-AC24824F186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2370E09-A1F4-59FA-D35E-D6A1504DDC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10" y="1657099"/>
            <a:ext cx="7796825" cy="50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9323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في هذه الحصة هم ........................................................................... </a:t>
            </a:r>
          </a:p>
        </p:txBody>
      </p:sp>
      <p:pic>
        <p:nvPicPr>
          <p:cNvPr id="16" name="Espace réservé pour une image  15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782EBFF6-46BF-237F-32D5-026078767E1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03A9E1B1-1019-6792-D948-BB7FBDED41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30DCE6A-6453-E49E-BCFB-5D93419D95B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FCFA38-C372-1C28-ACDB-A0EC10BC31B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A56CF3-9FD7-EC38-F6F8-02C8A8CEE14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19FB29A-77C5-5DBF-081C-737F906A8AD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8B864DB-1CED-9F21-C15D-6BA2E4DEF4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5360B4-AE84-36C2-A4E0-8FD9FF4EF3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13201BF-FBD6-198F-9870-37BD5CB8B1A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E7A01F2-8818-1824-C085-FDAF52F531C2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3AE13-B482-1E28-717F-4EFDCDEB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3605FC-E9F0-8AD3-E601-E9F397DED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بعد قراءتك للنص، اكتب ما تعلمته من تجربة  ياسر مع الانترنت. أمامكم دقيقتان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AA29F7-EB87-62C8-3EA8-847335DCC123}"/>
              </a:ext>
            </a:extLst>
          </p:cNvPr>
          <p:cNvSpPr txBox="1"/>
          <p:nvPr/>
        </p:nvSpPr>
        <p:spPr>
          <a:xfrm>
            <a:off x="762000" y="2921168"/>
            <a:ext cx="762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لِمَ كانَ </a:t>
            </a:r>
            <a:r>
              <a:rPr lang="ar-MA" sz="60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ٱلشّابُّ</a:t>
            </a:r>
            <a:r>
              <a:rPr lang="ar-MA" sz="6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ياسِرٌ يَسْتَعْمِلُ ٱلْإِنْتِرْنِت؟  </a:t>
            </a: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BE4F059-E27F-D516-E542-D07D55529B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13351" cy="81335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3FDF39-0D7A-84C6-E1CC-E58FD446377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8CC53F-716E-1CD4-9B37-BE52B28582E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12D205-5DDB-D5F1-0DAF-F73CDEB7019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1E6941-B058-6963-1AAA-A3690FD793E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FACAADE-9F3C-FB7C-3116-8E0A1F38C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52C91BC-59E0-AFB8-50D4-0523A67A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B3C975-F516-7362-DD57-30D9214B5E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C1FCBB9-1950-1D2A-00DE-3BD36F2B58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5293277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8763EC-721A-AA70-E867-61AC20BDC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إملاء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2928962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42935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800" b="1" dirty="0">
                <a:cs typeface="Microsoft Uighur" panose="02000000000000000000" pitchFamily="2" charset="-78"/>
              </a:rPr>
              <a:t>رسم همزتي الوصل والقطع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4827070" y="3044775"/>
            <a:ext cx="1526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02 </a:t>
            </a:r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2029" y="3141058"/>
            <a:ext cx="536339" cy="540000"/>
          </a:xfrm>
          <a:prstGeom prst="rect">
            <a:avLst/>
          </a:prstGeom>
        </p:spPr>
      </p:pic>
      <p:pic>
        <p:nvPicPr>
          <p:cNvPr id="22" name="Espace réservé pour une image  20">
            <a:extLst>
              <a:ext uri="{FF2B5EF4-FFF2-40B4-BE49-F238E27FC236}">
                <a16:creationId xmlns:a16="http://schemas.microsoft.com/office/drawing/2014/main" id="{642AADAD-BF73-C93B-2133-8D700C4F29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522456" y="2937545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34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درسنا اليوم في الإملاء هو كتابة الهمزة في بداية كلمات.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70D4832-6541-7F56-D0A5-A4D381D17C36}"/>
              </a:ext>
            </a:extLst>
          </p:cNvPr>
          <p:cNvSpPr txBox="1"/>
          <p:nvPr/>
        </p:nvSpPr>
        <p:spPr>
          <a:xfrm>
            <a:off x="6316260" y="2173637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أَ</a:t>
            </a:r>
            <a:r>
              <a:rPr lang="ar-MA" dirty="0"/>
              <a:t>رْضٌ </a:t>
            </a:r>
            <a:endParaRPr lang="fr-F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FF45A0-DD45-0F9F-5975-A856EE5CBFD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05DA39-316A-CC4D-6C08-FD8B3E8AA7E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873FB-B559-B1BF-695D-F11CD9EF8B2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93BD44-FA5C-0A79-414F-4DFD325B556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276CBAC-4B70-9434-7FEF-AE7A64CC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81654B-24B2-EF7B-4684-09864F18C119}"/>
              </a:ext>
            </a:extLst>
          </p:cNvPr>
          <p:cNvSpPr txBox="1"/>
          <p:nvPr/>
        </p:nvSpPr>
        <p:spPr>
          <a:xfrm>
            <a:off x="3659950" y="2182239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اِ</a:t>
            </a:r>
            <a:r>
              <a:rPr lang="ar-MA" dirty="0"/>
              <a:t>سْتَعِدَّ 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E3B4803-BD61-28BB-DB0B-5F93F598B9C1}"/>
              </a:ext>
            </a:extLst>
          </p:cNvPr>
          <p:cNvSpPr txBox="1"/>
          <p:nvPr/>
        </p:nvSpPr>
        <p:spPr>
          <a:xfrm>
            <a:off x="1003640" y="2182239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إِ</a:t>
            </a:r>
            <a:r>
              <a:rPr lang="ar-MA" dirty="0"/>
              <a:t>سْلامٌ 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70389D-320D-E3CF-275B-188123D49515}"/>
              </a:ext>
            </a:extLst>
          </p:cNvPr>
          <p:cNvSpPr txBox="1"/>
          <p:nvPr/>
        </p:nvSpPr>
        <p:spPr>
          <a:xfrm>
            <a:off x="4959558" y="3556005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اِ</a:t>
            </a:r>
            <a:r>
              <a:rPr lang="ar-MA" dirty="0"/>
              <a:t>سْمٌ 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D6767FF-ABC3-E03F-997D-83EDF99C08CF}"/>
              </a:ext>
            </a:extLst>
          </p:cNvPr>
          <p:cNvSpPr txBox="1"/>
          <p:nvPr/>
        </p:nvSpPr>
        <p:spPr>
          <a:xfrm>
            <a:off x="2298385" y="3583161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أُ</a:t>
            </a:r>
            <a:r>
              <a:rPr lang="ar-MA" dirty="0"/>
              <a:t>مٌّ 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B1B36D8-1BE0-8857-79F0-8BB921C92211}"/>
              </a:ext>
            </a:extLst>
          </p:cNvPr>
          <p:cNvSpPr txBox="1"/>
          <p:nvPr/>
        </p:nvSpPr>
        <p:spPr>
          <a:xfrm>
            <a:off x="3659949" y="4955414"/>
            <a:ext cx="1824102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>
                <a:solidFill>
                  <a:srgbClr val="C00000"/>
                </a:solidFill>
              </a:rPr>
              <a:t>اُ</a:t>
            </a:r>
            <a:r>
              <a:rPr lang="ar-MA" dirty="0"/>
              <a:t>دْخُلْ </a:t>
            </a:r>
            <a:endParaRPr lang="fr-FR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AB99886-38ED-84D4-A91B-958CBBD256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726E9BF-6700-214A-1E02-915EBBC979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E7DB72-9CB2-3BCB-0E23-B1E8ED4F31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Espace réservé pour une image  20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002A52A-C556-66F2-BDB1-908841CBDA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38134-CFF6-F6EC-D05B-9A48C053E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866CA0-56D3-6BB4-FD05-8B0A3609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الكلمات تبتدئ بهمزة قطع؛ من يقرأ؟  وهذه تبتدئ بهمزة وصل – من يقرأ 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7098BB-A556-2566-ADB7-269CEA33D388}"/>
              </a:ext>
            </a:extLst>
          </p:cNvPr>
          <p:cNvSpPr txBox="1"/>
          <p:nvPr/>
        </p:nvSpPr>
        <p:spPr>
          <a:xfrm>
            <a:off x="5748656" y="4247617"/>
            <a:ext cx="18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</a:t>
            </a:r>
            <a:r>
              <a:rPr lang="ar-MA" sz="6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رْضٌ </a:t>
            </a:r>
            <a:endParaRPr lang="fr-FR" sz="60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59A65EC-C3ED-C1B4-C3BC-BCD8CE354265}"/>
              </a:ext>
            </a:extLst>
          </p:cNvPr>
          <p:cNvSpPr txBox="1"/>
          <p:nvPr/>
        </p:nvSpPr>
        <p:spPr>
          <a:xfrm>
            <a:off x="1534198" y="3171151"/>
            <a:ext cx="18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6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سْتَعِدَّ </a:t>
            </a:r>
            <a:endParaRPr lang="fr-FR" sz="60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3DCF37F-7B78-9331-9817-ABC416BD9D36}"/>
              </a:ext>
            </a:extLst>
          </p:cNvPr>
          <p:cNvSpPr txBox="1"/>
          <p:nvPr/>
        </p:nvSpPr>
        <p:spPr>
          <a:xfrm>
            <a:off x="5748656" y="3171151"/>
            <a:ext cx="18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</a:t>
            </a:r>
            <a:r>
              <a:rPr lang="ar-MA" sz="6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سْلامٌ </a:t>
            </a:r>
            <a:endParaRPr lang="fr-FR" sz="60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9FE75C9-55B6-5512-ADD3-E95E81A1E9FE}"/>
              </a:ext>
            </a:extLst>
          </p:cNvPr>
          <p:cNvSpPr txBox="1"/>
          <p:nvPr/>
        </p:nvSpPr>
        <p:spPr>
          <a:xfrm>
            <a:off x="1534198" y="4248166"/>
            <a:ext cx="18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</a:t>
            </a:r>
            <a:r>
              <a:rPr lang="ar-MA" sz="6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سْمٌ </a:t>
            </a:r>
            <a:endParaRPr lang="fr-FR" sz="60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FFD5E23-9E1A-6481-6102-3D0965C5212D}"/>
              </a:ext>
            </a:extLst>
          </p:cNvPr>
          <p:cNvSpPr txBox="1"/>
          <p:nvPr/>
        </p:nvSpPr>
        <p:spPr>
          <a:xfrm>
            <a:off x="5748656" y="5329656"/>
            <a:ext cx="18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r>
              <a:rPr lang="ar-MA" sz="6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مٌّ </a:t>
            </a:r>
            <a:endParaRPr lang="fr-FR" sz="60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7C14F9-3D87-4ABF-5731-7E22C9595146}"/>
              </a:ext>
            </a:extLst>
          </p:cNvPr>
          <p:cNvSpPr txBox="1"/>
          <p:nvPr/>
        </p:nvSpPr>
        <p:spPr>
          <a:xfrm>
            <a:off x="1534198" y="5325180"/>
            <a:ext cx="180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00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</a:t>
            </a:r>
            <a:r>
              <a:rPr lang="ar-MA" sz="6000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دْخُلْ </a:t>
            </a:r>
            <a:endParaRPr lang="fr-FR" sz="6000" dirty="0">
              <a:solidFill>
                <a:srgbClr val="565F88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513970B7-C296-63A9-06F9-324C63E8819A}"/>
              </a:ext>
            </a:extLst>
          </p:cNvPr>
          <p:cNvSpPr/>
          <p:nvPr/>
        </p:nvSpPr>
        <p:spPr>
          <a:xfrm>
            <a:off x="1264198" y="1873827"/>
            <a:ext cx="234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هَمْزَةُ وَصْلٍ 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B235958-6B7F-2446-97C3-F2F80B88BAB6}"/>
              </a:ext>
            </a:extLst>
          </p:cNvPr>
          <p:cNvSpPr/>
          <p:nvPr/>
        </p:nvSpPr>
        <p:spPr>
          <a:xfrm>
            <a:off x="5490707" y="1873827"/>
            <a:ext cx="2340000" cy="919356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algn="ctr" rtl="1"/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هَمْزَةُ </a:t>
            </a:r>
            <a:r>
              <a:rPr lang="ar-MA"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قَطْعٍ </a:t>
            </a:r>
            <a:endParaRPr lang="fr-FR" sz="4800" b="1" dirty="0">
              <a:solidFill>
                <a:srgbClr val="C00000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57562EF-2F1F-53D0-6718-2BBF7E24EC5F}"/>
              </a:ext>
            </a:extLst>
          </p:cNvPr>
          <p:cNvCxnSpPr>
            <a:cxnSpLocks/>
          </p:cNvCxnSpPr>
          <p:nvPr/>
        </p:nvCxnSpPr>
        <p:spPr>
          <a:xfrm flipH="1">
            <a:off x="4572000" y="3297385"/>
            <a:ext cx="0" cy="2855259"/>
          </a:xfrm>
          <a:prstGeom prst="line">
            <a:avLst/>
          </a:prstGeom>
          <a:ln w="38100">
            <a:solidFill>
              <a:srgbClr val="565F88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C4C9D9EA-962D-327E-1AE2-BC4EC0124B2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1B1D966-0D49-0048-0E8C-8AC0B91A775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0B277B6-1DF5-6AED-FBFD-600CF458884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9C0FF2C-84FC-896F-5AC5-40D7EA3A2B1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8F1B003-D071-7E6E-5B47-EF006DAA5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42AEE340-1906-AD65-B782-3E648E2A1CF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C8CB354-CA9E-8C8C-6405-9333CD56E44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8DAC32C-648F-E61C-0F6A-191651E73EF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4CF209D-FFD5-66E1-2570-CF2B4A1FDC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697876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EF567-755F-0075-D9D8-9F690E37A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E028E0-C55D-E5C1-1B9A-85B6D2FF5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انتبهوا معي، أُرِيدُ أَنْ أَكْتُبَ كَلِمَةَ «</a:t>
            </a:r>
            <a:r>
              <a:rPr lang="ar-MA" sz="2400" b="1" dirty="0">
                <a:solidFill>
                  <a:schemeClr val="bg1">
                    <a:lumMod val="7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رْسُمْ"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894388-8BD3-0FE6-8394-F006FADC9FB1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رْسُمْ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288010-9C75-DCC4-821E-1ACF74AF801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EBBA62-E8E9-E509-41CA-9D35533FF24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6DE3F5-267A-A107-A3F9-5C9DFFCC5C6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7A5E09-B258-0281-2D1D-5C7205D8213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D3B8286-23F6-1A6E-B39E-616C2C2F6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474BA15-FC9F-4BE2-8302-6BE858D9FC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9F434DD-D864-DA47-6F1D-29B0DFC331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66E8D15-EEE0-7066-ED70-971171DDEE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7357281-81CF-A767-C515-73E559AE37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3817410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F5B52-11FF-E9DA-8998-3762C2BC8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89FBD-D344-E963-1509-1530CD2CB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أَسْمَعُ فِي بِدَايَةِ الكَلِمَةِ هَمْزَةً (أُ). هَلْ يَتَعَلَّقُ الأَمْرُ بِهِمْزَةِ قَطْعٍ أَمْ هَمْزَةِ وَصْلٍ؟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13DD6D3E-E0F5-B700-8BAA-4CED1ACDDC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0107" y="662795"/>
            <a:ext cx="825346" cy="825346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72CE3F-75E2-34C6-AB22-AEDBFFA4B0F9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…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رْسُمْ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3CD06F-A02A-9BE3-2D43-17FE02C677D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06F9AD-B89D-2BA3-1D32-481E53213D5E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51CD96-3AA5-29A6-D695-1B5A5FCC726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AAB08-E34E-48F4-7899-7B6FE67B2F8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4A9B5BA-9F26-6C90-9DE1-38E8A1744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6AAED0D-F09F-CDC7-4569-0971EDDFD7A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F173F23-3AC1-6960-BF13-52CF42469A0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2D1A2BA-D4D6-5DD2-7D14-385BE4D4C8C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1379177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24525-D23E-C953-7BD7-36A012FA6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BC5BCE-DBE2-9862-6B4D-71507564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لأحدد الهمزة المناسبة أستعمل حيلة ذكية: أضيف واو العطف قبل الكلمة وأنطقها.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93A47DF-223D-6E8A-9F87-14A2A815C510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رْسُمْ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FE9F7A-5009-30C8-5AB2-FF0C9802F30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0D7682-6993-E348-3557-03632BC58E5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4A31CA-4043-1B7F-0C1B-ED119A88F37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EED776-E5BD-442A-B6F2-B0D34941B0F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1FA04BA-2D7B-AD12-1D53-868D64B5A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5A588BF-5E31-B4E5-B21F-3C4F899955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AB13B27-DB6B-8E22-37C9-83A6B5F7D6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98FAC66-5B89-D9F1-C572-5A4FFFB9F1E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7">
            <a:extLst>
              <a:ext uri="{FF2B5EF4-FFF2-40B4-BE49-F238E27FC236}">
                <a16:creationId xmlns:a16="http://schemas.microsoft.com/office/drawing/2014/main" id="{979D3EAA-07CF-94AF-10F0-F208059C56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800" y="684213"/>
            <a:ext cx="900113" cy="900112"/>
          </a:xfrm>
        </p:spPr>
      </p:pic>
    </p:spTree>
    <p:extLst>
      <p:ext uri="{BB962C8B-B14F-4D97-AF65-F5344CB8AC3E}">
        <p14:creationId xmlns:p14="http://schemas.microsoft.com/office/powerpoint/2010/main" val="94238178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7DF19-02B3-3ED3-D882-1D69BCA14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8DEFD5-0B3A-612F-9D63-923EF47D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لم أنطق الهمزة. إذن فهي همزة وصل. أرسمها  ولا أنطقها وسط الكلام هكذا</a:t>
            </a:r>
            <a:r>
              <a:rPr lang="f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3E954A8-4852-1E39-F352-A675FED0052B}"/>
              </a:ext>
            </a:extLst>
          </p:cNvPr>
          <p:cNvSpPr txBox="1"/>
          <p:nvPr/>
        </p:nvSpPr>
        <p:spPr>
          <a:xfrm>
            <a:off x="3185088" y="2880000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 err="1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80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80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رْسُمْ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652B7D-655A-BCD4-770B-B7E4D886AE9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EDE678-54C0-E739-AD21-47748BBE9EA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CB9B4-11C3-2623-8513-A93D229341F7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D8B8EF-FB3A-6449-D021-3DF0588D453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5E753A5-3EEE-F061-4B0A-3731CA176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17F97EF-2CC6-2FC6-F507-45327BCC56D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F0F8D1A-793A-C58C-D528-61063EE573B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DC04D02-D854-006E-3673-AD2D88FCDA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BCD8278A-DDC8-B576-DF5F-4C1965F4BF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900787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/>
      </p:pic>
      <p:pic>
        <p:nvPicPr>
          <p:cNvPr id="35" name="Espace réservé pour une image  34">
            <a:extLst>
              <a:ext uri="{FF2B5EF4-FFF2-40B4-BE49-F238E27FC236}">
                <a16:creationId xmlns:a16="http://schemas.microsoft.com/office/drawing/2014/main" id="{A1417986-9D2F-28C7-6DE4-81EE328D4D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32F0A3C-F92C-B9E1-448E-DEB1A9D780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2FEB9-9C3F-84D9-4E9D-06AB7BCE35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5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0870F399-1D1E-0905-7657-EEA2820C0BA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الموالية.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  <p:pic>
        <p:nvPicPr>
          <p:cNvPr id="4" name="Espace réservé pour une image  21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65A977AA-A6B3-8371-B44C-4100E51095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95465" y="1543580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9509E-1301-B1C5-FBF8-DD6A9AF40A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F9A480-2772-6AE0-FF0E-7C6ECAE42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وإذا جاءت في أَول الكلام  أقول (اُرسم)،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أنطق الهمزة و أرسم ضمة فوق الألف.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A175A9-06E8-5371-0546-824FD6CAACC0}"/>
              </a:ext>
            </a:extLst>
          </p:cNvPr>
          <p:cNvSpPr txBox="1"/>
          <p:nvPr/>
        </p:nvSpPr>
        <p:spPr>
          <a:xfrm>
            <a:off x="3185088" y="1678377"/>
            <a:ext cx="2773825" cy="1200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7200" dirty="0"/>
              <a:t>همزة وصل</a:t>
            </a:r>
            <a:endParaRPr lang="fr-FR" sz="7200" dirty="0"/>
          </a:p>
        </p:txBody>
      </p:sp>
      <p:sp>
        <p:nvSpPr>
          <p:cNvPr id="15" name="Flèche : bas 14">
            <a:extLst>
              <a:ext uri="{FF2B5EF4-FFF2-40B4-BE49-F238E27FC236}">
                <a16:creationId xmlns:a16="http://schemas.microsoft.com/office/drawing/2014/main" id="{5E32154F-D0C7-0AC0-4095-957417911BC0}"/>
              </a:ext>
            </a:extLst>
          </p:cNvPr>
          <p:cNvSpPr/>
          <p:nvPr/>
        </p:nvSpPr>
        <p:spPr>
          <a:xfrm>
            <a:off x="1851975" y="4344254"/>
            <a:ext cx="229523" cy="362960"/>
          </a:xfrm>
          <a:prstGeom prst="downArrow">
            <a:avLst/>
          </a:prstGeom>
          <a:solidFill>
            <a:srgbClr val="565F88"/>
          </a:solidFill>
          <a:ln>
            <a:solidFill>
              <a:srgbClr val="565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565F88"/>
                </a:solidFill>
              </a:ln>
              <a:solidFill>
                <a:srgbClr val="565F88"/>
              </a:solidFill>
            </a:endParaRPr>
          </a:p>
        </p:txBody>
      </p:sp>
      <p:sp>
        <p:nvSpPr>
          <p:cNvPr id="17" name="Flèche : bas 16">
            <a:extLst>
              <a:ext uri="{FF2B5EF4-FFF2-40B4-BE49-F238E27FC236}">
                <a16:creationId xmlns:a16="http://schemas.microsoft.com/office/drawing/2014/main" id="{AAAD4540-D333-E6EA-7EC8-8E0938FC6237}"/>
              </a:ext>
            </a:extLst>
          </p:cNvPr>
          <p:cNvSpPr/>
          <p:nvPr/>
        </p:nvSpPr>
        <p:spPr>
          <a:xfrm>
            <a:off x="7177264" y="4344254"/>
            <a:ext cx="229523" cy="362960"/>
          </a:xfrm>
          <a:prstGeom prst="downArrow">
            <a:avLst/>
          </a:prstGeom>
          <a:solidFill>
            <a:srgbClr val="565F88"/>
          </a:solidFill>
          <a:ln>
            <a:solidFill>
              <a:srgbClr val="565F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565F88"/>
                </a:solidFill>
              </a:ln>
              <a:solidFill>
                <a:srgbClr val="565F88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52C5467-2F6B-9C07-C4B9-60ACAC55838C}"/>
              </a:ext>
            </a:extLst>
          </p:cNvPr>
          <p:cNvSpPr txBox="1"/>
          <p:nvPr/>
        </p:nvSpPr>
        <p:spPr>
          <a:xfrm>
            <a:off x="6097263" y="3118820"/>
            <a:ext cx="2160000" cy="720000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في أَوَّلِ </a:t>
            </a:r>
            <a:r>
              <a:rPr lang="ar-MA" dirty="0" err="1"/>
              <a:t>ٱلْكَلامِ</a:t>
            </a:r>
            <a:r>
              <a:rPr lang="ar-MA" dirty="0"/>
              <a:t>  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72359D7-0AA3-3960-02A0-5DCD48A75D7E}"/>
              </a:ext>
            </a:extLst>
          </p:cNvPr>
          <p:cNvSpPr txBox="1"/>
          <p:nvPr/>
        </p:nvSpPr>
        <p:spPr>
          <a:xfrm>
            <a:off x="886737" y="3118820"/>
            <a:ext cx="2160000" cy="783148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>
                <a:solidFill>
                  <a:srgbClr val="565F88"/>
                </a:solidFill>
              </a:rPr>
              <a:t>وَسَطَ </a:t>
            </a:r>
            <a:r>
              <a:rPr lang="ar-MA" sz="4000" dirty="0" err="1"/>
              <a:t>ٱ</a:t>
            </a:r>
            <a:r>
              <a:rPr lang="ar-MA" sz="4000" dirty="0" err="1">
                <a:solidFill>
                  <a:srgbClr val="565F88"/>
                </a:solidFill>
              </a:rPr>
              <a:t>لْكَلامِ</a:t>
            </a:r>
            <a:endParaRPr lang="ar-MA" sz="4000" dirty="0">
              <a:solidFill>
                <a:srgbClr val="565F88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B17EC0-D6ED-0F62-4C38-09B1E2A446B0}"/>
              </a:ext>
            </a:extLst>
          </p:cNvPr>
          <p:cNvSpPr txBox="1"/>
          <p:nvPr/>
        </p:nvSpPr>
        <p:spPr>
          <a:xfrm>
            <a:off x="886737" y="4853658"/>
            <a:ext cx="216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 err="1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66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</a:t>
            </a:r>
            <a:r>
              <a:rPr lang="ar-MA" sz="6600" b="1" dirty="0" err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رْسُمْ</a:t>
            </a:r>
            <a:r>
              <a:rPr lang="ar-MA" sz="66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5CDB0AD3-63E8-ECE6-0AA9-708334D3839A}"/>
              </a:ext>
            </a:extLst>
          </p:cNvPr>
          <p:cNvSpPr/>
          <p:nvPr/>
        </p:nvSpPr>
        <p:spPr>
          <a:xfrm>
            <a:off x="4792134" y="2269068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D19ED845-2828-D3A0-74E3-AAEEA6787198}"/>
              </a:ext>
            </a:extLst>
          </p:cNvPr>
          <p:cNvSpPr/>
          <p:nvPr/>
        </p:nvSpPr>
        <p:spPr>
          <a:xfrm flipH="1">
            <a:off x="2017871" y="2278521"/>
            <a:ext cx="2385130" cy="1518172"/>
          </a:xfrm>
          <a:prstGeom prst="arc">
            <a:avLst>
              <a:gd name="adj1" fmla="val 16332223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1DD9183-7673-EEBA-0CB7-E47CA9B34678}"/>
              </a:ext>
            </a:extLst>
          </p:cNvPr>
          <p:cNvSpPr txBox="1"/>
          <p:nvPr/>
        </p:nvSpPr>
        <p:spPr>
          <a:xfrm>
            <a:off x="6097263" y="4853658"/>
            <a:ext cx="216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اُ</a:t>
            </a:r>
            <a:r>
              <a:rPr lang="ar-MA" sz="6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رْسُم</a:t>
            </a:r>
            <a:r>
              <a:rPr lang="ar-MA" sz="6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endParaRPr lang="fr-FR" sz="66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228CB-0DA3-2D18-E176-E401D950095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A8D744-4925-9DA9-89FF-AAEAB8E7BE8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D4B4B31-FE9A-05A1-E167-A0237764F62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11E84B5-F76C-829F-7BF5-97C62FA1989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D2830C5-6B02-D7A7-399E-2C4D690D9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A5B8C2E3-9D64-363C-5CE4-3968806E3A1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1C288FE-9F7B-F7B0-85B8-E19D56AA979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213ED45-9214-1390-9459-B4588AB567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9645F93-493E-4F30-013C-7BE9F78A66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35855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2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BA8B3-CEE1-5DA6-A2EF-FBA4A206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CCF1F-5632-B3AC-FC3F-8665E884F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سأطبق نفس الحيلة لكتابة همزة ...سبوعٌ 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810F665-20F5-479B-0E69-5544B1E648EE}"/>
              </a:ext>
            </a:extLst>
          </p:cNvPr>
          <p:cNvGrpSpPr/>
          <p:nvPr/>
        </p:nvGrpSpPr>
        <p:grpSpPr>
          <a:xfrm>
            <a:off x="3185088" y="2880000"/>
            <a:ext cx="2773825" cy="1509809"/>
            <a:chOff x="3185088" y="1952182"/>
            <a:chExt cx="2773825" cy="1509809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C5ADFE8-9E0C-AA81-CC50-6573FD0792E6}"/>
                </a:ext>
              </a:extLst>
            </p:cNvPr>
            <p:cNvSpPr txBox="1"/>
            <p:nvPr/>
          </p:nvSpPr>
          <p:spPr>
            <a:xfrm>
              <a:off x="3185088" y="2138552"/>
              <a:ext cx="277382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8000" b="1" dirty="0">
                  <a:solidFill>
                    <a:srgbClr val="565F88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.....سْبوعٌ </a:t>
              </a:r>
              <a:r>
                <a:rPr lang="ar-MA" sz="8000" b="1" dirty="0">
                  <a:solidFill>
                    <a:schemeClr val="accent5">
                      <a:lumMod val="50000"/>
                    </a:schemeClr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  </a:t>
              </a:r>
              <a:endParaRPr lang="fr-FR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C8B9AA9-4F8E-8594-129F-81836DEC2520}"/>
                </a:ext>
              </a:extLst>
            </p:cNvPr>
            <p:cNvSpPr txBox="1"/>
            <p:nvPr/>
          </p:nvSpPr>
          <p:spPr>
            <a:xfrm>
              <a:off x="5069037" y="1952182"/>
              <a:ext cx="56297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ar-MA" sz="80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؟</a:t>
              </a:r>
              <a:endParaRPr lang="fr-FR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2F9CEAD-93AC-89F9-DC1D-A2C673ADA06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95E55-1BCB-2287-CD7E-D131D3155B2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E640D4-5798-F492-281F-12A360DB435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A1B5FA-0816-D572-D63F-AECA8778C92E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A494FF1-0118-BB9F-B5CB-E941A03696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78109AC-CAE5-81EF-B51D-E63A288938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0DF844A-C962-95A5-A01E-5431CE62BA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95687D7-959A-49F4-0400-BF01FB4D61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7FE3EAE-7FB6-D290-94CC-C3B7AB389C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259967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7BAEC-603E-0A5E-E0FA-595CB25CF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7705CA-045B-0B8D-BAB8-58267B2A4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وأسبوعٌ – نطقت الهمزة وسط الكلام؛ إذن هي همزة قطع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0699BC4-490B-D5B7-A69F-BD7A971FBDC9}"/>
              </a:ext>
            </a:extLst>
          </p:cNvPr>
          <p:cNvSpPr txBox="1"/>
          <p:nvPr/>
        </p:nvSpPr>
        <p:spPr>
          <a:xfrm>
            <a:off x="1440829" y="3061469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سْبوع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5156AC1-0EDD-C2AB-8956-888CE26DD981}"/>
              </a:ext>
            </a:extLst>
          </p:cNvPr>
          <p:cNvSpPr txBox="1"/>
          <p:nvPr/>
        </p:nvSpPr>
        <p:spPr>
          <a:xfrm>
            <a:off x="4929346" y="3061469"/>
            <a:ext cx="2773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</a:t>
            </a:r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سْبوعٌ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82130C-F500-4BE2-82C8-374DDBCBE0B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B47A3-BD51-7149-5FD5-9900C2E27BD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6DE822-6B9A-C3D0-7B4D-1002E77758B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393629-DF02-E04F-295B-008C0C486F6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D5E98C4-6835-5ACD-4F4C-14690FAD2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4201B09-8398-B112-C04F-F756A248FA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862CA2C-6E70-02C1-085B-55CD0082CED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07DC28D-4588-6B93-89F1-7400A0698B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4C17D3D-6944-635B-A510-3C351E40D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99055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65EA8-2683-BED3-0D8D-45CA2F46D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28B39DE7-55B2-7C1C-E827-25A98FAF64EA}"/>
              </a:ext>
            </a:extLst>
          </p:cNvPr>
          <p:cNvSpPr txBox="1"/>
          <p:nvPr/>
        </p:nvSpPr>
        <p:spPr>
          <a:xfrm>
            <a:off x="5630092" y="4305775"/>
            <a:ext cx="3240000" cy="2088000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36000" tIns="36000" rIns="36000" bIns="36000" anchor="t" anchorCtr="0">
            <a:sp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600" b="0" dirty="0"/>
              <a:t>أَرْسُمُها </a:t>
            </a:r>
            <a:r>
              <a:rPr lang="ar-MA" sz="3600" dirty="0">
                <a:solidFill>
                  <a:srgbClr val="C00000"/>
                </a:solidFill>
              </a:rPr>
              <a:t>هَمْزَةَ قَطْعٍ </a:t>
            </a:r>
            <a:r>
              <a:rPr lang="ar-MA" sz="3600" b="0" dirty="0"/>
              <a:t>إِذا نَطَقْتُها بَعْدَ </a:t>
            </a:r>
            <a:r>
              <a:rPr lang="ar-MA" sz="3600" b="0" dirty="0" err="1"/>
              <a:t>ٱلْواوِ</a:t>
            </a:r>
            <a:r>
              <a:rPr lang="ar-MA" sz="3600" b="0" dirty="0"/>
              <a:t>:</a:t>
            </a:r>
            <a:br>
              <a:rPr lang="fr-MA" sz="3600" b="0" dirty="0"/>
            </a:br>
            <a:r>
              <a:rPr lang="ar-MA" sz="4400" dirty="0">
                <a:solidFill>
                  <a:srgbClr val="C00000"/>
                </a:solidFill>
              </a:rPr>
              <a:t>أَ</a:t>
            </a:r>
            <a:r>
              <a:rPr lang="ar-MA" sz="4400" dirty="0"/>
              <a:t>يّامٌ</a:t>
            </a:r>
            <a:r>
              <a:rPr lang="ar-MA" sz="3600" b="0" dirty="0"/>
              <a:t> </a:t>
            </a:r>
            <a:r>
              <a:rPr lang="ar-MA" sz="4400" dirty="0"/>
              <a:t>و</a:t>
            </a:r>
            <a:r>
              <a:rPr lang="fr-MA" sz="4400" dirty="0"/>
              <a:t> </a:t>
            </a:r>
            <a:r>
              <a:rPr lang="ar-MA" sz="4400" dirty="0">
                <a:solidFill>
                  <a:srgbClr val="C00000"/>
                </a:solidFill>
              </a:rPr>
              <a:t>أَ</a:t>
            </a:r>
            <a:r>
              <a:rPr lang="ar-MA" sz="4400" dirty="0"/>
              <a:t>يّام</a:t>
            </a:r>
            <a:endParaRPr lang="fr-FR" sz="36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EABF227-DAE6-4A20-FBD7-AAD964A15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بكيفية التأكد من الرسم السليم للهمزة في بداية الكلمة؟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87E239-0758-F990-E2B8-29D1E6A6F432}"/>
              </a:ext>
            </a:extLst>
          </p:cNvPr>
          <p:cNvSpPr txBox="1"/>
          <p:nvPr/>
        </p:nvSpPr>
        <p:spPr>
          <a:xfrm>
            <a:off x="2369502" y="2578358"/>
            <a:ext cx="4404996" cy="1200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4000" dirty="0"/>
              <a:t>أَنْطِقُ ٱلْكَلِمَةَ بَعْدَ حَرْفِ </a:t>
            </a:r>
            <a:r>
              <a:rPr lang="ar-MA" sz="4000" dirty="0" err="1"/>
              <a:t>ٱلْواوِ</a:t>
            </a:r>
            <a:r>
              <a:rPr lang="ar-MA" sz="4000" dirty="0"/>
              <a:t>.</a:t>
            </a:r>
            <a:endParaRPr lang="fr-FR" sz="400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2873F4-21BB-1307-2F48-A23F16815844}"/>
              </a:ext>
            </a:extLst>
          </p:cNvPr>
          <p:cNvSpPr txBox="1"/>
          <p:nvPr/>
        </p:nvSpPr>
        <p:spPr>
          <a:xfrm>
            <a:off x="422147" y="4305775"/>
            <a:ext cx="3240000" cy="2088000"/>
          </a:xfrm>
          <a:prstGeom prst="roundRect">
            <a:avLst/>
          </a:prstGeom>
          <a:solidFill>
            <a:srgbClr val="ECFAF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36000" tIns="36000" rIns="36000" bIns="36000" anchor="t" anchorCtr="0">
            <a:noAutofit/>
          </a:bodyPr>
          <a:lstStyle>
            <a:defPPr>
              <a:defRPr lang="en-US"/>
            </a:defPPr>
            <a:lvl1pPr marR="0" lvl="0" indent="0" algn="ct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أَرْسُمُها </a:t>
            </a:r>
            <a:r>
              <a:rPr lang="ar-MA" b="1" dirty="0">
                <a:solidFill>
                  <a:srgbClr val="C00000"/>
                </a:solidFill>
              </a:rPr>
              <a:t>هَمْزَةَ وَصْلٍ </a:t>
            </a:r>
            <a:r>
              <a:rPr lang="ar-MA" dirty="0"/>
              <a:t>إِذا لَمْ أَنْطِقْها بَعْدَ </a:t>
            </a:r>
            <a:r>
              <a:rPr lang="ar-MA" dirty="0" err="1"/>
              <a:t>ٱلْواوِ</a:t>
            </a:r>
            <a:r>
              <a:rPr lang="ar-MA" dirty="0"/>
              <a:t>:</a:t>
            </a:r>
            <a:endParaRPr lang="fr-MA" dirty="0"/>
          </a:p>
          <a:p>
            <a:r>
              <a:rPr lang="ar-MA" sz="4400" b="1" dirty="0">
                <a:solidFill>
                  <a:srgbClr val="C00000"/>
                </a:solidFill>
              </a:rPr>
              <a:t>اُ</a:t>
            </a:r>
            <a:r>
              <a:rPr lang="ar-MA" sz="4400" b="1" dirty="0"/>
              <a:t>كْتُبْ وَ</a:t>
            </a:r>
            <a:r>
              <a:rPr lang="fr-MA" sz="4400" b="1" dirty="0"/>
              <a:t> </a:t>
            </a:r>
            <a:r>
              <a:rPr lang="ar-MA" sz="4400" b="1" dirty="0" err="1">
                <a:solidFill>
                  <a:srgbClr val="C00000"/>
                </a:solidFill>
              </a:rPr>
              <a:t>ٱ</a:t>
            </a:r>
            <a:r>
              <a:rPr lang="ar-MA" sz="4400" b="1" dirty="0" err="1"/>
              <a:t>كْتُبْ</a:t>
            </a:r>
            <a:endParaRPr lang="ar-MA" sz="4400" b="1" dirty="0"/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32DD9D55-325D-525C-58CC-9A38F7C629E4}"/>
              </a:ext>
            </a:extLst>
          </p:cNvPr>
          <p:cNvSpPr/>
          <p:nvPr/>
        </p:nvSpPr>
        <p:spPr>
          <a:xfrm>
            <a:off x="5503986" y="3208329"/>
            <a:ext cx="1746106" cy="1979999"/>
          </a:xfrm>
          <a:prstGeom prst="arc">
            <a:avLst>
              <a:gd name="adj1" fmla="val 16471767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7991F96-FFFC-0EFD-6756-05D3C3C396BD}"/>
              </a:ext>
            </a:extLst>
          </p:cNvPr>
          <p:cNvSpPr txBox="1"/>
          <p:nvPr/>
        </p:nvSpPr>
        <p:spPr>
          <a:xfrm>
            <a:off x="1839250" y="1648426"/>
            <a:ext cx="5465500" cy="1200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algn="ctr" rtl="1">
              <a:defRPr sz="48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sz="3600" dirty="0">
                <a:solidFill>
                  <a:srgbClr val="565F88"/>
                </a:solidFill>
              </a:rPr>
              <a:t>كَيْفَ أتَحَقَّقُ مِنَ الرَّسْم السَّليم لِلْهَمْزَةِ في بِدايَةِ </a:t>
            </a:r>
            <a:r>
              <a:rPr lang="ar-MA" sz="3600" dirty="0" err="1">
                <a:solidFill>
                  <a:srgbClr val="565F88"/>
                </a:solidFill>
              </a:rPr>
              <a:t>ٱلْكَلِمَةِ</a:t>
            </a:r>
            <a:r>
              <a:rPr lang="ar-MA" sz="3600" dirty="0">
                <a:solidFill>
                  <a:srgbClr val="565F88"/>
                </a:solidFill>
              </a:rPr>
              <a:t>؟</a:t>
            </a:r>
            <a:endParaRPr lang="fr-FR" sz="3600" dirty="0">
              <a:solidFill>
                <a:srgbClr val="565F88"/>
              </a:solidFill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FCE86109-C125-63D7-8C38-B83305748BDE}"/>
              </a:ext>
            </a:extLst>
          </p:cNvPr>
          <p:cNvSpPr/>
          <p:nvPr/>
        </p:nvSpPr>
        <p:spPr>
          <a:xfrm flipH="1">
            <a:off x="1866302" y="3208329"/>
            <a:ext cx="1746106" cy="1979999"/>
          </a:xfrm>
          <a:prstGeom prst="arc">
            <a:avLst>
              <a:gd name="adj1" fmla="val 16471767"/>
              <a:gd name="adj2" fmla="val 275724"/>
            </a:avLst>
          </a:prstGeom>
          <a:ln w="38100">
            <a:solidFill>
              <a:srgbClr val="565F88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572E98-1E41-AC2E-178F-BAE0FF6F642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07C1B-79FB-F3F6-558E-E03CF4D8AC1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4242AE7-9EA8-61C6-152B-F3EA21DCF3D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E5E71A-C41B-BF57-9012-60567045871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43EA491C-FBEC-42D5-6085-FBA08258F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075562F-A747-FD84-4558-7685C902C6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E13B73B-9DA9-A03C-2067-4185B34CC3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2EE6C88F-0678-2947-C8C4-961ECB3934F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0F8B6DB1-16DB-CAB7-A3EA-F364D4A0C2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440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/>
      <p:bldP spid="17" grpId="0" animBg="1"/>
      <p:bldP spid="19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DE096E-F986-D970-E74F-1600760F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الألواح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19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54A0C1D-953B-5613-18CD-B46337ACD9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3020539" y="2312400"/>
            <a:ext cx="2899793" cy="2899793"/>
          </a:xfrm>
        </p:spPr>
      </p:pic>
      <p:pic>
        <p:nvPicPr>
          <p:cNvPr id="22" name="Espace réservé pour une image  21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4E831CFD-E0AE-0E9F-6E3F-5667601E14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2248" y="721658"/>
            <a:ext cx="768212" cy="7682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B12914-B1C5-5DE5-6E2C-D6723783C00D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E7F6D7-0244-88F2-DF42-9D09A863A458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E67E28-9F1D-4B7C-5581-1205799077A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CAD96A-FA1D-1E8B-35BD-8A0F8333762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BD2C62F-EE50-A5C0-63CC-05F752A09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5B1C61-7759-3DBC-E614-E033A932E06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EACE5E8-183F-CDB2-0941-2DC570AF00E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9E6401A-B0E1-0A10-35D8-2902588212A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47987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57AA6-E87F-2CB6-4717-675860AA5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4F6B34-92E5-EE00-A82A-1829D012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اكتبوا الكلمة مع رسم الهمزة المناسبة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ADB07346-E10F-379B-A902-8FE13B6F9E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09364A3-DF5C-ED3B-205E-9ADF015F785F}"/>
              </a:ext>
            </a:extLst>
          </p:cNvPr>
          <p:cNvSpPr txBox="1"/>
          <p:nvPr/>
        </p:nvSpPr>
        <p:spPr>
          <a:xfrm>
            <a:off x="4584049" y="2972090"/>
            <a:ext cx="5629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8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0424899-E20D-A6FD-12A3-69509309B440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2200EB-23DB-E770-83E7-3C7E965AB7BC}"/>
              </a:ext>
            </a:extLst>
          </p:cNvPr>
          <p:cNvSpPr txBox="1"/>
          <p:nvPr/>
        </p:nvSpPr>
        <p:spPr>
          <a:xfrm>
            <a:off x="3185088" y="3066370"/>
            <a:ext cx="1594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عتِذارٌ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8A551-6D72-FAE7-BA13-A8697E4D279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BF825-A858-9A2A-DAB7-71EF0F1505BF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8068D3-52B3-F171-BC8F-68600FB09A7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3771B6C-6544-4397-963F-96A7C41E7DB6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22141D5-E50C-5CFD-F423-5CFCD1184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F37FDF9-57B3-7B4C-06A5-4C47433946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F9D8438-67C3-72F1-D058-87CB074A539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A45ACCD-1BE2-8B4F-5808-C1D643D8FB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1497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06ED-482A-50A6-1241-A14EE6751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oneTexte 15">
            <a:extLst>
              <a:ext uri="{FF2B5EF4-FFF2-40B4-BE49-F238E27FC236}">
                <a16:creationId xmlns:a16="http://schemas.microsoft.com/office/drawing/2014/main" id="{6296FC46-8AAE-47BA-A34A-B845E238C834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DF793A-23F0-F9A4-F33B-D46308A5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صححوا. من يشرح كيف عرف أن الأمر يتعلق بهمزة وصل؟ 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B1120AF-EE79-E139-B894-8FBFF2E77A4E}"/>
              </a:ext>
            </a:extLst>
          </p:cNvPr>
          <p:cNvSpPr txBox="1"/>
          <p:nvPr/>
        </p:nvSpPr>
        <p:spPr>
          <a:xfrm>
            <a:off x="4500134" y="3010794"/>
            <a:ext cx="544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اِ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73B310C-EDA7-C56D-E216-BA8D10DEDB13}"/>
              </a:ext>
            </a:extLst>
          </p:cNvPr>
          <p:cNvSpPr txBox="1"/>
          <p:nvPr/>
        </p:nvSpPr>
        <p:spPr>
          <a:xfrm>
            <a:off x="3185088" y="3066370"/>
            <a:ext cx="1594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عتِذارٌ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Espace réservé pour une image  22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B4F9BBA6-9FED-3970-C7C8-5D20E603FE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01B7C4-13F3-0295-6ED9-5382869A27A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A1F605-13A6-EDC7-A9CF-F14A54EB57CE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7A6AD5-8997-01A9-A7DD-866A1E315CE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5D2BA5-0992-1A04-BABD-D5BEFC72DEB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B64986AE-C097-68E4-8C5A-CD92BACAE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4FF48A8-AD48-A42C-2D80-583A9209F78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6ED5695-0E68-2818-4076-AC8ED0EFE08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6E4C3464-4F95-7635-0E97-9CE8BBE9F04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1604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8603C-6EC1-D09F-8627-7AE966DD9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6C2AF-2890-C68D-4F4A-2E4DA1777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اكتبوا الكلمة مع رسم الهمزة المناسبة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918745D-66BA-E154-ECDE-AC25DCC900F1}"/>
              </a:ext>
            </a:extLst>
          </p:cNvPr>
          <p:cNvSpPr txBox="1"/>
          <p:nvPr/>
        </p:nvSpPr>
        <p:spPr>
          <a:xfrm>
            <a:off x="4584049" y="2972090"/>
            <a:ext cx="5629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8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E1C4F27-6E1D-CECD-6C4E-26B20823A53F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4774C3B-A34E-CF78-B01B-4520FD4851DE}"/>
              </a:ext>
            </a:extLst>
          </p:cNvPr>
          <p:cNvSpPr txBox="1"/>
          <p:nvPr/>
        </p:nvSpPr>
        <p:spPr>
          <a:xfrm>
            <a:off x="3185088" y="3066370"/>
            <a:ext cx="1594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بْريقٌ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Espace réservé pour une image  22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04FB1151-289D-B236-2C75-D052E9BDCC9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053D75-2C4D-8A23-FDDE-D0DAF509E8C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CD1590-2789-F26C-15C6-9F58AE56373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35F9DF-D7A2-FE62-9C77-F0C2CDDB70D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5740645-F537-1B48-B519-80546392ABA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DDC6DAD-B57A-2192-8999-2178E7FEC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98CABF0-7961-1DF3-3E77-3AEBA38E70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4D98CBC-9B09-40A9-624C-3C69DBD1E7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60856B2-5D9E-C3B5-EBF6-BBE64CBBCF9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687239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D9E3E-0BEB-6117-FE1A-6B903EB25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75D6E4-5152-16BF-F0C5-2710A7A3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1800" dirty="0">
                <a:solidFill>
                  <a:srgbClr val="7F7F7F"/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صححوا. من يشرح كيف عرف أن الأمر يتعلق بهمزة قطع؟ </a:t>
            </a:r>
            <a:endParaRPr lang="fr-FR" sz="1800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6C251F8-0F03-2D36-5B07-C106E32D9118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180CB5B-5D8D-4A41-02E9-07129E851063}"/>
              </a:ext>
            </a:extLst>
          </p:cNvPr>
          <p:cNvSpPr txBox="1"/>
          <p:nvPr/>
        </p:nvSpPr>
        <p:spPr>
          <a:xfrm>
            <a:off x="4500134" y="3010794"/>
            <a:ext cx="544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إِ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95991A-4E2B-1AE4-2306-2251877EFA51}"/>
              </a:ext>
            </a:extLst>
          </p:cNvPr>
          <p:cNvSpPr txBox="1"/>
          <p:nvPr/>
        </p:nvSpPr>
        <p:spPr>
          <a:xfrm>
            <a:off x="3185088" y="3066370"/>
            <a:ext cx="1594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بْريقٌ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22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F0B694A3-D848-8D7D-966D-C8DE12BB2A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CF8CA7-FF55-644A-0FF2-2908DA6FA67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FB3041-D057-B389-878D-864A47FBE817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2077A8-FD28-C555-723F-D7805D099C4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C6BF8C-BE39-B155-7B6D-9F1C51E4BCA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E84DDBF-9C32-F865-A322-B0AC0BD3A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14A388-6B92-E37C-F848-F1088A5F4B3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24EA4FC-79DA-B69B-7B43-2F236F1E1FB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F50BB05-3BA1-B537-61F5-BCCAC628ADD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2260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3B9B7-7534-56FD-B088-1987E0004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6406DD-D727-B745-25B2-01FE4E214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اكتبوا الكلمة مع رسم الهمزة المناسبة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3E29C48-FAF5-CCE2-677B-6DAE4AF818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C768EFE-283F-97D7-18E2-1A6B5A8A2456}"/>
              </a:ext>
            </a:extLst>
          </p:cNvPr>
          <p:cNvSpPr txBox="1"/>
          <p:nvPr/>
        </p:nvSpPr>
        <p:spPr>
          <a:xfrm>
            <a:off x="4584049" y="2972090"/>
            <a:ext cx="5629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8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2D9B848-2B85-51CB-7A66-27DEC65F80A2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54B809-A4E3-B05C-FFA6-F75CD259DEAC}"/>
              </a:ext>
            </a:extLst>
          </p:cNvPr>
          <p:cNvSpPr txBox="1"/>
          <p:nvPr/>
        </p:nvSpPr>
        <p:spPr>
          <a:xfrm>
            <a:off x="3185088" y="3066370"/>
            <a:ext cx="1594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سامَةُ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B42B0C-F566-B729-B117-EE08308A47D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A39746A-6F93-C11E-2325-18502F86251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6F3149-095E-08DB-7B9C-799C82F89C0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3E1D5B-4D9A-9D73-6E4F-74E1714B9AF4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F496CA9-A457-0384-D455-0DE6E75A8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C6D02C0-4257-73C1-526D-96CBCCDCF0C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4FC4E3F-5015-9348-C84D-AD4525E95D7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AC13AD8-D37A-D46B-569A-D7C580B5FC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905099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03743-6C6F-7FE1-2410-8CDD022F1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708D839-B325-63F7-5BFD-504C86D12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E542DECB-BD19-7935-E554-0DB6E8F34BE5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6A16B41-8E6A-CD58-56A5-A5A5863B2763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F86F587C-5D41-449D-945F-CFE002C71E0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46BD0EB1-E607-8561-D6E3-75D9630E9A2E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4E62C9E-567D-9F9D-AA5B-4B3BC29FEB17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B60D1D3E-E8E2-A7AB-347B-16D3D8CDEF7C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593EFB4-EFB0-996D-36F2-F89A79B71B60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AC593F1C-83B4-F95A-E246-EA268BCDB6AB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6A7D8E8D-9454-0FB9-1348-AFA1D853F56E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2F95F46-F588-5EBE-AC18-6BFF05900A21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14F99E80-721E-2662-B024-5675F4014D92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2B5855F1-8FE2-4A3B-5108-CDDCB1B12FE4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73FA08F-E5DD-0444-783C-A13E61174249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E925600-72EB-C208-09BE-3DFC7BA6BE44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1ED7E085-BF89-4E2A-4CD9-5DAD96CB9DD1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AE255408-845B-CF4C-F074-9375B2ED8441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A3C54F26-D449-AC79-EB80-9DA13DA1DF7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الاستماع. (30)د</a:t>
            </a:r>
          </a:p>
        </p:txBody>
      </p:sp>
      <p:sp>
        <p:nvSpPr>
          <p:cNvPr id="32" name="Espace réservé du texte 25">
            <a:extLst>
              <a:ext uri="{FF2B5EF4-FFF2-40B4-BE49-F238E27FC236}">
                <a16:creationId xmlns:a16="http://schemas.microsoft.com/office/drawing/2014/main" id="{6EDC0A80-DC39-B189-3EE6-D56F1D1AAFA5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2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B839F7B9-F115-69AA-CFF2-ADD864B0366D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الحصة-2- 30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0DA4449F-6089-7F82-1C13-D09CEF4636D7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 (60)د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4FEF7FC1-B2BC-F6D3-52B4-71C6C7B219C1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الصرف والتحويل.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1226B827-C206-3053-EF28-49250615B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1910926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84C50125-6638-DB49-3CE3-D7CE8EA18B85}"/>
              </a:ext>
            </a:extLst>
          </p:cNvPr>
          <p:cNvSpPr txBox="1">
            <a:spLocks/>
          </p:cNvSpPr>
          <p:nvPr/>
        </p:nvSpPr>
        <p:spPr>
          <a:xfrm>
            <a:off x="757652" y="2380103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إملاء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  <a:cs typeface="Microsoft Uighur" panose="02000000000000000000" pitchFamily="2" charset="-78"/>
              </a:rPr>
              <a:t>إنتاج كتابي – الحصة1 (30)د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2A387659-A5B7-51B9-0531-72F61298701A}"/>
              </a:ext>
            </a:extLst>
          </p:cNvPr>
          <p:cNvSpPr/>
          <p:nvPr/>
        </p:nvSpPr>
        <p:spPr>
          <a:xfrm>
            <a:off x="2917910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4 -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1417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9940A-F3D9-45E8-2F28-7B13E8521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E6FCF-7AD7-BD7D-5D17-FDB297EC4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>
                <a:solidFill>
                  <a:srgbClr val="7F7F7F"/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صححوا. من يشرح كيف عرف أن الأمر يتعلق بهمزة قطع؟  </a:t>
            </a:r>
            <a:endParaRPr lang="fr-FR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E3FB6DF-808A-A713-0B40-9A1D852485B2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E3A0D77-2EA1-A51B-A5B5-6F261713FD0C}"/>
              </a:ext>
            </a:extLst>
          </p:cNvPr>
          <p:cNvSpPr txBox="1"/>
          <p:nvPr/>
        </p:nvSpPr>
        <p:spPr>
          <a:xfrm>
            <a:off x="4500134" y="3010794"/>
            <a:ext cx="544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أُ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04E3F5D-5969-8B0F-A8B3-11A13341AB13}"/>
              </a:ext>
            </a:extLst>
          </p:cNvPr>
          <p:cNvSpPr txBox="1"/>
          <p:nvPr/>
        </p:nvSpPr>
        <p:spPr>
          <a:xfrm>
            <a:off x="3185088" y="3066370"/>
            <a:ext cx="15947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سامَةُ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22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C2D98FD6-E362-F065-B7C6-3734C84F80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F7419D-412C-7F90-7387-709F9E9532F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F4A4FD5-D623-1833-D586-74FE84F06EBD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D1EE0B9-0006-875C-3BF0-9158AFAF5D0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0313D4-FB1F-4C67-E928-608B9AD4F78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79AAA7C-CB6E-E66A-AC07-A846995775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F161948-BC95-68D5-7D0F-3E32C4BF82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ADA9606-9F52-960F-E4FD-0B0D67903D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DC8AB24-0C8F-1429-DC25-DC3EA3B614B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720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89356-4BA1-84CF-D684-F84A3A024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780D-A86F-F8DF-1C28-F34886E24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اكتبوا الكلمة مع رسم الهمزة المناسبة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DD6ABAC7-74DD-8AA9-BB4A-3CB5F05424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F96E918-699B-B416-F2AE-30D34DFDB38E}"/>
              </a:ext>
            </a:extLst>
          </p:cNvPr>
          <p:cNvSpPr txBox="1"/>
          <p:nvPr/>
        </p:nvSpPr>
        <p:spPr>
          <a:xfrm>
            <a:off x="4584049" y="2972090"/>
            <a:ext cx="5629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MA" sz="8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80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A3A391-462D-0B24-740F-1E20E9492260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C8A4B09-FEA4-B0DB-23F7-C4F68B8DB9E8}"/>
              </a:ext>
            </a:extLst>
          </p:cNvPr>
          <p:cNvSpPr txBox="1"/>
          <p:nvPr/>
        </p:nvSpPr>
        <p:spPr>
          <a:xfrm>
            <a:off x="2827742" y="3066370"/>
            <a:ext cx="1952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لْمَساءُ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A49DD4-8CD5-516A-9804-3273B018DD1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160FDE-68D2-CF90-82DB-673214F6B10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02B10-BD03-03A4-7E50-E97E2C5F6DB1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F63CFC-6613-7246-DC17-8C755E5EC88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BDFEB56-6175-2A88-A004-C8136E0233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199E7D4-F1BC-326C-6F10-72ADFC8C1C7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F9FD806-0DCB-FF1F-1D16-F43AE6D09D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241E713-E6D0-2FFE-8AE5-F1C4F614C0E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441032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99DFD-DE35-3FBA-87EF-C7092BF1B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1213B3-E21D-D51E-1485-EAB4CF7A5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>
                <a:solidFill>
                  <a:srgbClr val="7F7F7F"/>
                </a:solidFill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صححوا. من يشرح كيف عرف أن الأمر يتعلق بهمزة وصل؟  </a:t>
            </a:r>
            <a:endParaRPr lang="fr-FR" b="1" dirty="0">
              <a:solidFill>
                <a:srgbClr val="7F7F7F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EB433B8-1B1C-FA98-0FD5-4FDC87080503}"/>
              </a:ext>
            </a:extLst>
          </p:cNvPr>
          <p:cNvSpPr txBox="1"/>
          <p:nvPr/>
        </p:nvSpPr>
        <p:spPr>
          <a:xfrm>
            <a:off x="4131424" y="3066370"/>
            <a:ext cx="1827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....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13C67E3-6BAE-CAC3-500F-0CC9E2DD7660}"/>
              </a:ext>
            </a:extLst>
          </p:cNvPr>
          <p:cNvSpPr txBox="1"/>
          <p:nvPr/>
        </p:nvSpPr>
        <p:spPr>
          <a:xfrm>
            <a:off x="4500134" y="3010794"/>
            <a:ext cx="5445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8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اَ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98D42FA-1A89-F6D9-8E96-4C18E7B060E3}"/>
              </a:ext>
            </a:extLst>
          </p:cNvPr>
          <p:cNvSpPr txBox="1"/>
          <p:nvPr/>
        </p:nvSpPr>
        <p:spPr>
          <a:xfrm>
            <a:off x="2701636" y="3066370"/>
            <a:ext cx="2078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8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لْمَساءُ </a:t>
            </a:r>
            <a:r>
              <a:rPr lang="ar-MA" sz="8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  <a:endParaRPr lang="fr-FR" sz="8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22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B4C1F1D3-0639-DC2E-A077-7AD5EC9817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F3D7880-CE7C-EC83-4BB1-FD135AC80CD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C41291C-7ADC-08FA-E787-0DDC696FC63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69C32D-78F9-8DA8-1FBA-DCC901BDEBB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9BA306-EE94-B1AD-BB58-15C36BBEF093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A50C618-AB64-E037-7710-4DC058493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E3CC86B-E37A-A3F2-F7ED-53B71D413C4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9F6B166A-8EE5-C589-3091-6F72816F77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1B5683E-18D3-9494-144D-B3999A48F5C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49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E17AB-2CD0-AECD-B63F-8010DD4A2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144DC1-F8C9-7C99-C8D3-ED8AA51D9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حذوا كراساتكم الصفحة رقم -15-</a:t>
            </a:r>
          </a:p>
        </p:txBody>
      </p:sp>
      <p:pic>
        <p:nvPicPr>
          <p:cNvPr id="20" name="Espace réservé pour une image  19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id="{B0451CA8-82D9-ABC0-CA0B-B8C282475C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5908" y="715658"/>
            <a:ext cx="828000" cy="828000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D088D4-DBBD-FD3E-D3CA-33B638ADB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9306" y="1797424"/>
            <a:ext cx="2880090" cy="4419598"/>
          </a:xfrm>
          <a:prstGeom prst="rect">
            <a:avLst/>
          </a:prstGeom>
          <a:ln>
            <a:noFill/>
          </a:ln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17E69DF-B3B4-BE07-21D3-96A4674DA4C4}"/>
              </a:ext>
            </a:extLst>
          </p:cNvPr>
          <p:cNvSpPr/>
          <p:nvPr/>
        </p:nvSpPr>
        <p:spPr>
          <a:xfrm>
            <a:off x="3458219" y="3907026"/>
            <a:ext cx="3102264" cy="10712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62410-9F6A-33F7-8144-88FDDFCEEDA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8A0BBD-045C-7421-CFEA-88A51A825C2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686B491-96DF-53C4-1288-D65C19F762D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522A52-AB72-4982-B176-9D931CA99EEC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5361B15-50C6-1E2D-135E-34D561E464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AEBD16F-8FCA-9887-4FF1-308CB64190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6A94C10-1B98-D8D4-C7D8-B65C596BC97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F911C1C-733C-23A4-6C43-D22FEB1462F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4669633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C0EB8-B408-682D-E578-BA4D62D15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A8A24C-0E07-8369-F6FB-DE1906536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بشكل فردي   النشاط . أمامكم 3 دقائق </a:t>
            </a:r>
            <a:endParaRPr lang="ar-MA" sz="2400" b="1" dirty="0">
              <a:solidFill>
                <a:schemeClr val="bg1">
                  <a:lumMod val="7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F5FDE51-D4B9-9BF5-C3EF-4A6B3C3B1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8" y="2335468"/>
            <a:ext cx="7902724" cy="3025425"/>
          </a:xfrm>
          <a:prstGeom prst="rect">
            <a:avLst/>
          </a:prstGeom>
        </p:spPr>
      </p:pic>
      <p:pic>
        <p:nvPicPr>
          <p:cNvPr id="9" name="Image 8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08139464-3605-AFE8-F58C-356C1D616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0" y="1368000"/>
            <a:ext cx="782031" cy="90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DF41EF-D5D2-215C-3ECE-333858C3BF8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2AA4A-8874-1750-1AE5-91ADC2D2E03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B344B9C-0402-1049-E142-34A773A9DE4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D7393E-4BC3-558E-1A4B-DC58825B4EC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9FAF96D-1AA0-7FA3-80C3-035E636180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BD9EC5-19D7-73F5-61A1-6C16C3A36A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F92452C-07D6-CB01-EB01-3E85CC3514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872CEE2-C47E-8D6C-A9A9-4111F9343F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Espace réservé pour une image  11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B777F8-19B1-889F-B230-B73AF5D176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3906188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2DD7B-DAEF-4B1F-B09C-FA29DC6C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533FC-3EB0-0FBF-83CB-2266D442A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ثنائيات؛ ناقشوا إجاباتكم – أمامكم دقيقة  </a:t>
            </a:r>
          </a:p>
        </p:txBody>
      </p:sp>
      <p:pic>
        <p:nvPicPr>
          <p:cNvPr id="17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98ECD4B8-CAD1-1B72-C91F-8871C433C7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E86B851-90A1-E0FC-357F-B964F754D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58" y="2335468"/>
            <a:ext cx="7902724" cy="30254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529887-4A7B-120A-6886-E7EA0970968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B359263-71F9-AC4A-55C2-921212C48E0A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BE1F85-11B5-7F68-4EDF-3052DD1358F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4A20962-0BF3-1514-B6EC-D11943FD1A0F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700ADF6-4E3A-A0F2-2049-3B8BF8CEA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BA7A910-DA94-16F3-7D73-E3A139B0E5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73CA83B-AEE1-E5FC-7C2D-3AC47E7C2ED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873AEC8-304B-ECC0-8360-0B2774D67C5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61248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A1AF9-AB1B-6B09-A0B4-C02850A97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BECBC79E-1BE9-B260-FD25-5282DBDFE0A5}"/>
              </a:ext>
            </a:extLst>
          </p:cNvPr>
          <p:cNvGrpSpPr/>
          <p:nvPr/>
        </p:nvGrpSpPr>
        <p:grpSpPr>
          <a:xfrm>
            <a:off x="636158" y="2335468"/>
            <a:ext cx="7902724" cy="3025425"/>
            <a:chOff x="636158" y="2335468"/>
            <a:chExt cx="7902724" cy="3025425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3111E953-49D5-1B1C-105A-D593D464B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158" y="2335468"/>
              <a:ext cx="7902724" cy="3025425"/>
            </a:xfrm>
            <a:prstGeom prst="rect">
              <a:avLst/>
            </a:prstGeom>
          </p:spPr>
        </p:pic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EDD2299D-00FC-8276-36B6-1AAF60BB5C88}"/>
                </a:ext>
              </a:extLst>
            </p:cNvPr>
            <p:cNvSpPr txBox="1"/>
            <p:nvPr/>
          </p:nvSpPr>
          <p:spPr>
            <a:xfrm>
              <a:off x="3152378" y="3576307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92364539-748F-DD56-6E93-6618CBAD572C}"/>
                </a:ext>
              </a:extLst>
            </p:cNvPr>
            <p:cNvSpPr txBox="1"/>
            <p:nvPr/>
          </p:nvSpPr>
          <p:spPr>
            <a:xfrm>
              <a:off x="3173297" y="4409510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لا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502FCD0-17B3-4C64-4A00-93D41C00B714}"/>
                </a:ext>
              </a:extLst>
            </p:cNvPr>
            <p:cNvSpPr txBox="1"/>
            <p:nvPr/>
          </p:nvSpPr>
          <p:spPr>
            <a:xfrm>
              <a:off x="3126318" y="3981347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نعم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3C66ABD5-B858-58A7-5709-A24A46DFA332}"/>
                </a:ext>
              </a:extLst>
            </p:cNvPr>
            <p:cNvSpPr txBox="1"/>
            <p:nvPr/>
          </p:nvSpPr>
          <p:spPr>
            <a:xfrm>
              <a:off x="3149457" y="4811355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نعم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AA76AAD2-35CB-F6A2-63A6-817CDB3D53D9}"/>
                </a:ext>
              </a:extLst>
            </p:cNvPr>
            <p:cNvSpPr txBox="1"/>
            <p:nvPr/>
          </p:nvSpPr>
          <p:spPr>
            <a:xfrm>
              <a:off x="1134044" y="3575603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اُكْتُبْ 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A41E306-317B-EEE7-EF68-32489249A629}"/>
                </a:ext>
              </a:extLst>
            </p:cNvPr>
            <p:cNvSpPr txBox="1"/>
            <p:nvPr/>
          </p:nvSpPr>
          <p:spPr>
            <a:xfrm>
              <a:off x="1157534" y="3981347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أَخْلاقٌ 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719FB1EB-D364-85A6-6F0B-CD4FE3666728}"/>
                </a:ext>
              </a:extLst>
            </p:cNvPr>
            <p:cNvSpPr txBox="1"/>
            <p:nvPr/>
          </p:nvSpPr>
          <p:spPr>
            <a:xfrm>
              <a:off x="1169454" y="4393014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اَلْبَيْتُ 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959E957A-6613-9CE3-F47E-8F512DACBCBF}"/>
                </a:ext>
              </a:extLst>
            </p:cNvPr>
            <p:cNvSpPr txBox="1"/>
            <p:nvPr/>
          </p:nvSpPr>
          <p:spPr>
            <a:xfrm>
              <a:off x="1181374" y="4815321"/>
              <a:ext cx="13342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MA" sz="2800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أَسْفارٌ </a:t>
              </a:r>
              <a:endParaRPr lang="fr-FR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2" name="Titre 1">
            <a:extLst>
              <a:ext uri="{FF2B5EF4-FFF2-40B4-BE49-F238E27FC236}">
                <a16:creationId xmlns:a16="http://schemas.microsoft.com/office/drawing/2014/main" id="{31C93AE1-DAF5-379A-90B1-20E1539A3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صححوا إنجازاتكم</a:t>
            </a:r>
          </a:p>
        </p:txBody>
      </p:sp>
      <p:pic>
        <p:nvPicPr>
          <p:cNvPr id="24" name="Espace réservé pour une image  23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1088207-640D-EBDC-E8F8-4C9FB32BFB9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16B1DE-4AB0-30C1-A004-191D80856FA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D833D9-E7ED-8340-9F91-6C80DAFD1B4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287D2C-543C-B255-7685-7AF50D55E224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795DB0-13B9-8B4B-094B-5C8BCE5448C6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BCF9E2-2FE1-E2AF-5AD7-E850AED4A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D13368-36DF-43C6-646B-E439F8BF47D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FB7BF2-1698-A40B-A87D-202B8896FC6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C0EDFDB-1D54-1CA2-9819-5AAB8756D26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050740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9EA11-C616-A2E5-02E6-BDF0B30B1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88567-2F01-B4C3-BC9B-0708CB5B6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الصفحة نفسها. أنجزوا بشكل فردي  النشاط.  أمامكم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دقيقتان  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335FEB7E-9706-97C5-3D72-6C0E296324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940F40-2C86-0526-26D4-DAC928BA7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49" y="2751292"/>
            <a:ext cx="8245902" cy="24338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65B790-3F62-D083-EAB8-17A88A2085F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5E7A65-6C97-C57F-A424-F5C15CE3931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CBDE95-714F-FE54-76EE-616A4D093375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E34D0E-5D7D-403F-E487-CC84D31A1CF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B3894AE-8F21-A09E-951F-E8B3EB351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31D6BA1-0487-1C1E-B5D3-F0CBFC9B82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10CA4D-96B0-29A0-6225-E7582C10600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FB6BDD2-C030-A92C-E4C3-26AD54CDF0A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411712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D805-8370-562F-2C12-FB7293BA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1FB06-8CA7-B5CC-09C9-0552F8636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 صححوا.  سأمر بين الصفوف لأتحقق من إنجازاتكم. </a:t>
            </a: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1113DDC8-EF95-B189-215F-56EB2855A4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48FD697F-BC3F-3479-31E1-FE4AC9E58986}"/>
              </a:ext>
            </a:extLst>
          </p:cNvPr>
          <p:cNvGrpSpPr/>
          <p:nvPr/>
        </p:nvGrpSpPr>
        <p:grpSpPr>
          <a:xfrm>
            <a:off x="516284" y="2630268"/>
            <a:ext cx="8245902" cy="2433892"/>
            <a:chOff x="449049" y="2751292"/>
            <a:chExt cx="8245902" cy="2433892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8E685ACC-04C2-C3F5-F1E4-9484F0CFA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049" y="2751292"/>
              <a:ext cx="8245902" cy="2433892"/>
            </a:xfrm>
            <a:prstGeom prst="rect">
              <a:avLst/>
            </a:prstGeom>
          </p:spPr>
        </p:pic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9F5CB2F-7BB8-0C6E-E0CF-005FA476EAD8}"/>
                </a:ext>
              </a:extLst>
            </p:cNvPr>
            <p:cNvSpPr txBox="1"/>
            <p:nvPr/>
          </p:nvSpPr>
          <p:spPr>
            <a:xfrm>
              <a:off x="7432202" y="3239936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D6CE4E87-3B4E-9BE2-AD8B-C030809BE797}"/>
                </a:ext>
              </a:extLst>
            </p:cNvPr>
            <p:cNvSpPr txBox="1"/>
            <p:nvPr/>
          </p:nvSpPr>
          <p:spPr>
            <a:xfrm>
              <a:off x="6872149" y="3231843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A88D41D-D875-9D24-5BEF-CA2B070DC9F2}"/>
                </a:ext>
              </a:extLst>
            </p:cNvPr>
            <p:cNvSpPr txBox="1"/>
            <p:nvPr/>
          </p:nvSpPr>
          <p:spPr>
            <a:xfrm>
              <a:off x="2683634" y="3239935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اِ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D0D3CFB1-32CE-A5A6-B698-AD7E662369B8}"/>
                </a:ext>
              </a:extLst>
            </p:cNvPr>
            <p:cNvSpPr txBox="1"/>
            <p:nvPr/>
          </p:nvSpPr>
          <p:spPr>
            <a:xfrm>
              <a:off x="1044300" y="3239934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2E6DCDB-7625-EF73-4831-E4CAF0B75B05}"/>
                </a:ext>
              </a:extLst>
            </p:cNvPr>
            <p:cNvSpPr txBox="1"/>
            <p:nvPr/>
          </p:nvSpPr>
          <p:spPr>
            <a:xfrm>
              <a:off x="7960674" y="4184604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اُ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B36C6BE5-EBF5-EDBD-BABE-EC42447E6AAF}"/>
                </a:ext>
              </a:extLst>
            </p:cNvPr>
            <p:cNvSpPr txBox="1"/>
            <p:nvPr/>
          </p:nvSpPr>
          <p:spPr>
            <a:xfrm>
              <a:off x="6849114" y="3720486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37C5877F-CADA-0BE6-39E1-D67E6BA6DBEF}"/>
                </a:ext>
              </a:extLst>
            </p:cNvPr>
            <p:cNvSpPr txBox="1"/>
            <p:nvPr/>
          </p:nvSpPr>
          <p:spPr>
            <a:xfrm>
              <a:off x="5873014" y="4182581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FF69AA8-BC55-47F1-5E32-AB46CEEB72F4}"/>
                </a:ext>
              </a:extLst>
            </p:cNvPr>
            <p:cNvSpPr txBox="1"/>
            <p:nvPr/>
          </p:nvSpPr>
          <p:spPr>
            <a:xfrm>
              <a:off x="4114865" y="4190672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1850E1F-56C3-BC36-CDC4-952455FCF1EB}"/>
                </a:ext>
              </a:extLst>
            </p:cNvPr>
            <p:cNvSpPr txBox="1"/>
            <p:nvPr/>
          </p:nvSpPr>
          <p:spPr>
            <a:xfrm>
              <a:off x="2928617" y="4190672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ٱ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2DD4FE4-B977-7632-C638-62305B3A1007}"/>
                </a:ext>
              </a:extLst>
            </p:cNvPr>
            <p:cNvSpPr txBox="1"/>
            <p:nvPr/>
          </p:nvSpPr>
          <p:spPr>
            <a:xfrm>
              <a:off x="6777527" y="4182581"/>
              <a:ext cx="240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3600" b="1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 panose="020F0502020204030204" pitchFamily="34" charset="0"/>
                  <a:cs typeface="Microsoft Uighur" panose="02000000000000000000" pitchFamily="2" charset="-78"/>
                </a:rPr>
                <a:t>أَ</a:t>
              </a:r>
              <a:endParaRPr lang="fr-FR" sz="36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BC733153-0D9B-FF3C-4DD3-42AC0BC986B7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B05998-9B45-D8D0-6861-B9AD2C94758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05DB9F0-68CA-4E2F-D155-3D04302C100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9AA111-D2C7-D276-C408-2EF26FAEB577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E889A327-C2C4-D042-8E61-FFC76A876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252163B-7BA3-1958-8B99-5EE9A79E5F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6934FA4-C59B-63D9-658C-1758C7CC78C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0A91668-D749-BA36-1EC6-0BDBBC50128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87630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61" y="2292561"/>
            <a:ext cx="7886700" cy="720000"/>
          </a:xfrm>
        </p:spPr>
        <p:txBody>
          <a:bodyPr/>
          <a:lstStyle/>
          <a:p>
            <a:r>
              <a:rPr lang="ar-MA" dirty="0"/>
              <a:t>إنتاج كتابي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15033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1855803" y="37154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000" b="1" dirty="0">
                <a:cs typeface="Microsoft Uighur" panose="02000000000000000000" pitchFamily="2" charset="-78"/>
              </a:rPr>
              <a:t>تعبئة بطاقة المعلومات الشخصية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161776" y="3376844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03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انتاج كتابي</a:t>
            </a:r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D2290BD-913C-7BA6-DB36-01C6E97A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87824" y="3427129"/>
            <a:ext cx="424748" cy="540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D719E3E5-0F46-8C8A-E577-DEA0A69678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522456" y="3237250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247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44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هيكلة الحصة</a:t>
            </a:r>
            <a:endParaRPr lang="fr-MA" sz="44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1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الطلاقة</a:t>
            </a:r>
            <a:endParaRPr kumimoji="0" lang="ar-MA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233090" y="1733980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589" y="3148595"/>
            <a:ext cx="5436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044061" y="364898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>
                <a:cs typeface="Microsoft Uighur" panose="02000000000000000000" pitchFamily="2" charset="-78"/>
              </a:rPr>
              <a:t>رسم همزتي الوصل والقطع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808492" y="3310406"/>
            <a:ext cx="7825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02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20287" y="3360691"/>
            <a:ext cx="536339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C029688F-B394-8C1A-AEA1-6570605F8E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10714" y="3157178"/>
            <a:ext cx="468000" cy="468000"/>
          </a:xfrm>
          <a:prstGeom prst="rect">
            <a:avLst/>
          </a:prstGeom>
        </p:spPr>
      </p:pic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12" y="4631455"/>
            <a:ext cx="5436000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513184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>
                <a:cs typeface="Microsoft Uighur" panose="02000000000000000000" pitchFamily="2" charset="-78"/>
              </a:rPr>
              <a:t>تعبئة بطاقة المعلومات الشخصية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609239" y="4793266"/>
            <a:ext cx="1098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03 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انتاج كتابي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92620" y="4843551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827252" y="4653672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62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ستتعلمون  في هذه الحصة كيف تجمعون معلومات عن شخص للتعريف به.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70ABBB-A32D-2F4A-AAAE-F8C7503D4DC8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1B8025-89F8-5041-6968-97662161B03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01BECD-22CC-9005-6B83-32A117F7D9A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D9CEA8-487D-67ED-81AF-31EB7B0C8BF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FD03798-7FEA-035C-7610-F153E3CD3A8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5FA2094-4516-A1A1-0570-FE81951D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84BF5A1-069C-C1A8-0625-3F126287B61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DB463DA-ABE7-7648-36D1-22EEC0F064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A370888B-26AE-4148-EF55-0335E94B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920227"/>
            <a:ext cx="7744691" cy="4586886"/>
          </a:xfrm>
          <a:prstGeom prst="rect">
            <a:avLst/>
          </a:prstGeom>
        </p:spPr>
      </p:pic>
      <p:pic>
        <p:nvPicPr>
          <p:cNvPr id="8" name="Espace réservé pour une image  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9944554-B0AE-D394-1FB6-A1217A34F9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 بطاقة المعلومات </a:t>
            </a:r>
            <a:r>
              <a:rPr lang="ar-MA" sz="28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الشخصية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التي سنستعملها.  من يقرأ عناصرها؟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2B9C2F-763B-3AEC-A184-4F6A9EEC6463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1352E5-9679-ABFB-033E-E45ECCAA7DC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A86A3C-E526-B034-A448-81CA276C152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07DD27-6D47-A956-4D7C-BF3EA4E7768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B90F87D-0BC1-FD7D-2E1C-429C5D4652C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DB0439E-15EA-E750-268E-7E5C9853F6D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B74E14E-48A6-8285-5DFE-8CD3E75DF3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6057DB2-32C1-4B04-C84D-E025CB5DC4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00E01F06-ABD9-07C8-8A1E-D0F5F05D3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920227"/>
            <a:ext cx="7744691" cy="4586886"/>
          </a:xfrm>
          <a:prstGeom prst="rect">
            <a:avLst/>
          </a:prstGeom>
        </p:spPr>
      </p:pic>
      <p:pic>
        <p:nvPicPr>
          <p:cNvPr id="10" name="Espace réservé pour une image  9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062B539-7041-7CA0-B247-78E016BFE2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C633A-1300-7706-8127-D49C90611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7B8EE02-3E7C-64C4-6F95-C2276DDC0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الان. انتبهوا معي كيف سأملأ البطاقة التعريفية للطفلة  مريم أمجون. </a:t>
            </a:r>
          </a:p>
        </p:txBody>
      </p:sp>
      <p:pic>
        <p:nvPicPr>
          <p:cNvPr id="13" name="Image 12" descr="Une image contenant personne, Visage humain, habits, jeune enfant&#10;&#10;Le contenu généré par l’IA peut être incorrect.">
            <a:extLst>
              <a:ext uri="{FF2B5EF4-FFF2-40B4-BE49-F238E27FC236}">
                <a16:creationId xmlns:a16="http://schemas.microsoft.com/office/drawing/2014/main" id="{F5DA2A7C-AEE8-E622-F57A-513CE3A17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480" y="2448378"/>
            <a:ext cx="4798577" cy="32052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1D0756-BB64-BF31-9388-6863DC894B8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A8AB8F-CA7C-32F5-DF77-FCBFF6C06610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D0B649-8471-2E77-778C-6A615EE463FF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377683-B2C4-8E27-F339-A4A84496A759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3A9D44A4-4778-DF8C-4B10-EBF22F9A9F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AB90EAD-F36E-EB06-5AA6-78CEEE4811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A87AE7B-E801-70DD-269F-15E8BCE246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9598D86-E750-27F0-D8B9-C244CE5880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F92F095-0F52-2466-EAAB-4D402CD478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9042898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414E0-F4EF-3CAF-206B-9C9D69171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6150F6-9485-8D33-677D-8A4687EB0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04" y="758591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أولا،  أحدد المعلومات التي أريد البحث عنها للتعريف بالطفلة مريم أمجون . من يقرأ؟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53CE6F-6080-ED38-0D7C-2E1850B71A84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458CF-C8AC-1AC4-CCE8-735AD4B1AD6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CD3D39D-902F-07F5-1693-D2E0F7F240E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684F40-164B-7AAD-FE85-AFE7244E6420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6966A2F-1E22-9A8C-9EE9-02CDC9FB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55C780F-AD10-C066-B313-1BC7908A29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3C8DCC6-9740-A77A-18D6-64D7001ECE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3E34F70-36EB-BB54-70B3-40AF106D3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9D68C95C-12CD-CF4C-4684-82414E561B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5" y="1920227"/>
            <a:ext cx="7744691" cy="4586886"/>
          </a:xfrm>
          <a:prstGeom prst="rect">
            <a:avLst/>
          </a:prstGeom>
        </p:spPr>
      </p:pic>
      <p:pic>
        <p:nvPicPr>
          <p:cNvPr id="12" name="Espace réservé pour une image  11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8A9494F-2DBE-B92E-DB6E-030DBBE841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140936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2C3F-C7E5-195C-74B3-AD1E3BB7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4F7BEE-587B-FA72-8FEE-C6CB5F0DC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ثانيا: أبحث في  المعلومات المطلوبة و أتحقق من صحتها. </a:t>
            </a:r>
          </a:p>
        </p:txBody>
      </p:sp>
      <p:pic>
        <p:nvPicPr>
          <p:cNvPr id="7" name="Picture 2" descr="‫لقاء خاص مع الطفلة المغربية مريم أمجون الفائزة بتحدي القراءة العربي 2018 -  YouTube‬‎">
            <a:extLst>
              <a:ext uri="{FF2B5EF4-FFF2-40B4-BE49-F238E27FC236}">
                <a16:creationId xmlns:a16="http://schemas.microsoft.com/office/drawing/2014/main" id="{F8086532-A37B-5A29-8857-7C701E684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407575">
            <a:off x="593005" y="1806051"/>
            <a:ext cx="2857500" cy="1600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E7A5C36-EC55-6C4B-5BC6-700FB741698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ACB9A8-9632-AAF7-B922-0071A96E75B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FE4BB5C-D572-185B-482F-ECC7164FD9CC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1EA4CB-F7FA-D920-E782-4431AC8964C3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41055F5-EF46-839A-E666-CFC0B6547D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3B98C1E-4AEA-FA8C-7FCB-4807F8EA316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1E664F06-F3FD-7202-1834-A0C01483AA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ECD7293C-BBF3-B54C-D020-2D0F5A369A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personne, habits, Visage humain, texte&#10;&#10;Le contenu généré par l’IA peut être incorrect.">
            <a:extLst>
              <a:ext uri="{FF2B5EF4-FFF2-40B4-BE49-F238E27FC236}">
                <a16:creationId xmlns:a16="http://schemas.microsoft.com/office/drawing/2014/main" id="{F56998F9-B53A-0355-76FD-C0E021D54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1182">
            <a:off x="927629" y="4362088"/>
            <a:ext cx="3107029" cy="1748270"/>
          </a:xfrm>
          <a:prstGeom prst="rect">
            <a:avLst/>
          </a:prstGeom>
        </p:spPr>
      </p:pic>
      <p:pic>
        <p:nvPicPr>
          <p:cNvPr id="12" name="Image 11" descr="Une image contenant Visage humain, habits, texte, personne&#10;&#10;Le contenu généré par l’IA peut être incorrect.">
            <a:extLst>
              <a:ext uri="{FF2B5EF4-FFF2-40B4-BE49-F238E27FC236}">
                <a16:creationId xmlns:a16="http://schemas.microsoft.com/office/drawing/2014/main" id="{C6EE050A-B08B-2B99-6828-06B3CD2C6E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48" y="3479853"/>
            <a:ext cx="4315801" cy="2466975"/>
          </a:xfrm>
          <a:prstGeom prst="rect">
            <a:avLst/>
          </a:prstGeom>
        </p:spPr>
      </p:pic>
      <p:pic>
        <p:nvPicPr>
          <p:cNvPr id="14" name="Image 13" descr="Une image contenant Visage humain, texte, personne, habits&#10;&#10;Le contenu généré par l’IA peut être incorrect.">
            <a:extLst>
              <a:ext uri="{FF2B5EF4-FFF2-40B4-BE49-F238E27FC236}">
                <a16:creationId xmlns:a16="http://schemas.microsoft.com/office/drawing/2014/main" id="{31692A9D-0367-40E2-E219-73A73816CC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435">
            <a:off x="3036255" y="2036776"/>
            <a:ext cx="2162175" cy="2114550"/>
          </a:xfrm>
          <a:prstGeom prst="rect">
            <a:avLst/>
          </a:prstGeom>
        </p:spPr>
      </p:pic>
      <p:pic>
        <p:nvPicPr>
          <p:cNvPr id="16" name="Image 15" descr="Une image contenant texte, journal, Actualités, Publication&#10;&#10;Le contenu généré par l’IA peut être incorrect.">
            <a:extLst>
              <a:ext uri="{FF2B5EF4-FFF2-40B4-BE49-F238E27FC236}">
                <a16:creationId xmlns:a16="http://schemas.microsoft.com/office/drawing/2014/main" id="{03D1B4E3-2570-6085-6F99-3003572C36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/>
          <a:stretch>
            <a:fillRect/>
          </a:stretch>
        </p:blipFill>
        <p:spPr>
          <a:xfrm rot="1381085">
            <a:off x="6133379" y="4177222"/>
            <a:ext cx="1676400" cy="2233121"/>
          </a:xfrm>
          <a:prstGeom prst="rect">
            <a:avLst/>
          </a:prstGeom>
        </p:spPr>
      </p:pic>
      <p:pic>
        <p:nvPicPr>
          <p:cNvPr id="26" name="Image 25" descr="Une image contenant texte, journal, Actualités, Publication&#10;&#10;Le contenu généré par l’IA peut être incorrect.">
            <a:extLst>
              <a:ext uri="{FF2B5EF4-FFF2-40B4-BE49-F238E27FC236}">
                <a16:creationId xmlns:a16="http://schemas.microsoft.com/office/drawing/2014/main" id="{BF13EAA1-203C-2FB1-3CA0-C865785F60B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44396">
            <a:off x="6296795" y="1675063"/>
            <a:ext cx="1847850" cy="2466975"/>
          </a:xfrm>
          <a:prstGeom prst="rect">
            <a:avLst/>
          </a:prstGeom>
        </p:spPr>
      </p:pic>
      <p:pic>
        <p:nvPicPr>
          <p:cNvPr id="30" name="Espace réservé pour une image  29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4EB2314-48DD-01FB-3033-13AC7D7C5F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3788473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CFA47-A437-A8FC-CF1D-44717B76B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82303E-2595-D508-88ED-096ACA2E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ثالثا. أدون المعلومات على البطاقة بعد التحقق من صحتها.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05FC7-5943-EDA2-F752-E18547B30A8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818930-01AD-DBB0-35D0-0F57555E5B74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A0BF67-2716-6DAB-0E19-9A237B00FE3D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DE4600-7ACF-02F8-9875-7C5E029F5821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4D71D54-144E-553E-26CE-C4B70FE710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EB37BB1-A896-ED0E-BE93-87468C6343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5B5AE4D-107D-B164-4545-AB63358D5B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CDF474F-1715-0193-E713-B358E63C25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C8DF9F8B-8AE4-B98C-CE70-E49E65821B75}"/>
              </a:ext>
            </a:extLst>
          </p:cNvPr>
          <p:cNvGrpSpPr/>
          <p:nvPr/>
        </p:nvGrpSpPr>
        <p:grpSpPr>
          <a:xfrm>
            <a:off x="748145" y="1920227"/>
            <a:ext cx="7744691" cy="4586886"/>
            <a:chOff x="748145" y="1920227"/>
            <a:chExt cx="7744691" cy="4586886"/>
          </a:xfrm>
        </p:grpSpPr>
        <p:pic>
          <p:nvPicPr>
            <p:cNvPr id="6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A7B64673-8F49-DF1B-FE44-C2FA83CC5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45" y="1920227"/>
              <a:ext cx="7744691" cy="4586886"/>
            </a:xfrm>
            <a:prstGeom prst="rect">
              <a:avLst/>
            </a:prstGeom>
          </p:spPr>
        </p:pic>
        <p:pic>
          <p:nvPicPr>
            <p:cNvPr id="7" name="Image 6" descr="Une image contenant personne, Visage humain, habits, jeune enfant&#10;&#10;Le contenu généré par l’IA peut être incorrect.">
              <a:extLst>
                <a:ext uri="{FF2B5EF4-FFF2-40B4-BE49-F238E27FC236}">
                  <a16:creationId xmlns:a16="http://schemas.microsoft.com/office/drawing/2014/main" id="{93A8B3BE-0FC7-DA3D-7F0A-6A9D8D8F3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5" r="22231" b="41959"/>
            <a:stretch>
              <a:fillRect/>
            </a:stretch>
          </p:blipFill>
          <p:spPr>
            <a:xfrm>
              <a:off x="1074967" y="2105890"/>
              <a:ext cx="1224888" cy="1246910"/>
            </a:xfrm>
            <a:prstGeom prst="roundRect">
              <a:avLst>
                <a:gd name="adj" fmla="val 8848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BF32BD2-8018-C538-04DF-32FD6D512B04}"/>
                </a:ext>
              </a:extLst>
            </p:cNvPr>
            <p:cNvSpPr txBox="1"/>
            <p:nvPr/>
          </p:nvSpPr>
          <p:spPr>
            <a:xfrm>
              <a:off x="5313219" y="2306891"/>
              <a:ext cx="274901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مريم أمجون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BFF04BE0-A602-1426-EDAB-A6467F339B9C}"/>
                </a:ext>
              </a:extLst>
            </p:cNvPr>
            <p:cNvSpPr txBox="1"/>
            <p:nvPr/>
          </p:nvSpPr>
          <p:spPr>
            <a:xfrm>
              <a:off x="2626677" y="2306891"/>
              <a:ext cx="2457941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1 ماي  2009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81248EC-1C72-4E27-480D-C487AA05880A}"/>
                </a:ext>
              </a:extLst>
            </p:cNvPr>
            <p:cNvSpPr txBox="1"/>
            <p:nvPr/>
          </p:nvSpPr>
          <p:spPr>
            <a:xfrm>
              <a:off x="5310747" y="3028890"/>
              <a:ext cx="274901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قِراءَةُ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ٱلْقِصَصِ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وَٱلْكُتُبِ</a:t>
              </a:r>
              <a:endParaRPr lang="ar-MA" sz="2000" b="1" dirty="0">
                <a:solidFill>
                  <a:srgbClr val="C00000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039C08D-C972-3398-CA61-FE3DB17F1273}"/>
                </a:ext>
              </a:extLst>
            </p:cNvPr>
            <p:cNvSpPr txBox="1"/>
            <p:nvPr/>
          </p:nvSpPr>
          <p:spPr>
            <a:xfrm>
              <a:off x="2611465" y="3068628"/>
              <a:ext cx="2457941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1"/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بَلْدَةٌ قَريبَةٌ مِنْ مَدينَةِ تِيسَّةَ بِإِقْليمِ تاوْنات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12154AD0-22BF-EFCC-5AFF-4A5AC8DE47C5}"/>
                </a:ext>
              </a:extLst>
            </p:cNvPr>
            <p:cNvSpPr txBox="1"/>
            <p:nvPr/>
          </p:nvSpPr>
          <p:spPr>
            <a:xfrm>
              <a:off x="1018309" y="3781171"/>
              <a:ext cx="7041454" cy="7564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وُلِدَتْ في بيئَةٍ تَعْليمِيَّةٍ تُشَجِّعُ عَلى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ٱلْقِراءَةِ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وَٱلْمَعْرِفَةِ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إِذْ يَعْمَلُ والِدُها أُسْتاذًا لِلْفَلْسَفَةِ، وَوالِدَتُها مُدَرِّسَةً لِلْعُلومِ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ٱلطَّبيعِيَّةِ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.</a:t>
              </a:r>
            </a:p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نَشَأَتْ بَيْنَ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ٱلْكُتُبِ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بِفَضْلِ دَعْمِ وَالِدَيْها،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ٱللَّذَيْنِ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حَرِصا عَلى تَغْذِيَةِ فُضولِها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ٱلْعِلْمِيِّ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وَتَوْفيرِ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ٱلْكُتُبِ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لَها مُنْذُ سِنٍّ مُبَكِّرَةٍ.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F54CE82-0AEF-CBFC-6D70-C57147ED6AF9}"/>
                </a:ext>
              </a:extLst>
            </p:cNvPr>
            <p:cNvSpPr txBox="1"/>
            <p:nvPr/>
          </p:nvSpPr>
          <p:spPr>
            <a:xfrm>
              <a:off x="1018309" y="5673304"/>
              <a:ext cx="7041454" cy="509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ٱلثِّقَةُ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بِٱلنَّفْسِ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فَصاحَةٌ لُغَوِيَّةٌ،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ٱلشَّجاعَةُ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رَغْمَ صِغَرِ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ٱلسِّنِّ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ٱلْفُضولُ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ٱلْمَعْرِفِيُّ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شَغَفٌ كَبيرٌ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بِٱلْقِراءَةِ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وَٱلْكِتابَةِ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1062B99-89A7-7D8B-40CB-E3C1D6D4CA55}"/>
                </a:ext>
              </a:extLst>
            </p:cNvPr>
            <p:cNvSpPr txBox="1"/>
            <p:nvPr/>
          </p:nvSpPr>
          <p:spPr>
            <a:xfrm>
              <a:off x="1018309" y="4873889"/>
              <a:ext cx="7041454" cy="416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مُهَنْدِسَةٌ مِعْمارِيَّةٌ. </a:t>
              </a:r>
            </a:p>
          </p:txBody>
        </p:sp>
      </p:grpSp>
      <p:pic>
        <p:nvPicPr>
          <p:cNvPr id="28" name="Espace réservé pour une image  2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C679EEC-9329-7217-D387-1258582162F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51765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8334C-EB3B-65B9-6A2D-7E88F7377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D69B02-A34A-E6AE-9D59-B6EBAE3A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 بطاقة  المعلومات الشخصية الخاصة بالطفلة مريم أمجون.  (ثلاث قراءات )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D11CC-A51D-3283-EB90-E7610A61665F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0185D4-65F1-F726-A923-C59250BF5FA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F27A1B-15FB-00AC-837F-B67F6F423352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FDC207-F76F-6D11-8584-D2351D20CF08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B9B1B1ED-BB7B-7E4A-878A-86552DA855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36BCC14-D5AD-AF0F-824F-43C060FB21D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7EA362C-E57C-757E-B3A7-87985FA9E8E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3813966-6695-5058-1E4D-C05ED26A2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1F3656A-6F43-5D5C-0D98-6380B93AEA97}"/>
              </a:ext>
            </a:extLst>
          </p:cNvPr>
          <p:cNvGrpSpPr/>
          <p:nvPr/>
        </p:nvGrpSpPr>
        <p:grpSpPr>
          <a:xfrm>
            <a:off x="748145" y="1920227"/>
            <a:ext cx="7744691" cy="4586886"/>
            <a:chOff x="748145" y="1920227"/>
            <a:chExt cx="7744691" cy="4586886"/>
          </a:xfrm>
        </p:grpSpPr>
        <p:pic>
          <p:nvPicPr>
            <p:cNvPr id="7" name="Image 6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3D6EB073-06CD-9EE7-0D2F-F3F32CD9C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45" y="1920227"/>
              <a:ext cx="7744691" cy="4586886"/>
            </a:xfrm>
            <a:prstGeom prst="rect">
              <a:avLst/>
            </a:prstGeom>
          </p:spPr>
        </p:pic>
        <p:pic>
          <p:nvPicPr>
            <p:cNvPr id="8" name="Image 7" descr="Une image contenant personne, Visage humain, habits, jeune enfant&#10;&#10;Le contenu généré par l’IA peut être incorrect.">
              <a:extLst>
                <a:ext uri="{FF2B5EF4-FFF2-40B4-BE49-F238E27FC236}">
                  <a16:creationId xmlns:a16="http://schemas.microsoft.com/office/drawing/2014/main" id="{A7E1B604-BB5C-4962-74A1-6A19F6974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05" r="22231" b="41959"/>
            <a:stretch>
              <a:fillRect/>
            </a:stretch>
          </p:blipFill>
          <p:spPr>
            <a:xfrm>
              <a:off x="1074967" y="2105890"/>
              <a:ext cx="1224888" cy="1246910"/>
            </a:xfrm>
            <a:prstGeom prst="roundRect">
              <a:avLst>
                <a:gd name="adj" fmla="val 8848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018BBC6-F432-953B-12A8-22DACC5F2EC9}"/>
                </a:ext>
              </a:extLst>
            </p:cNvPr>
            <p:cNvSpPr txBox="1"/>
            <p:nvPr/>
          </p:nvSpPr>
          <p:spPr>
            <a:xfrm>
              <a:off x="5313219" y="2306891"/>
              <a:ext cx="274901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مريم أمجون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638F18B-F977-D0D0-A754-2725BAD04FA5}"/>
                </a:ext>
              </a:extLst>
            </p:cNvPr>
            <p:cNvSpPr txBox="1"/>
            <p:nvPr/>
          </p:nvSpPr>
          <p:spPr>
            <a:xfrm>
              <a:off x="2626677" y="2306891"/>
              <a:ext cx="2457941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1 ماي  2009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5F664DA-E6C0-3153-7E91-84CA93C23E1D}"/>
                </a:ext>
              </a:extLst>
            </p:cNvPr>
            <p:cNvSpPr txBox="1"/>
            <p:nvPr/>
          </p:nvSpPr>
          <p:spPr>
            <a:xfrm>
              <a:off x="5310747" y="3028890"/>
              <a:ext cx="274901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قِراءَةُ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ٱلْقِصَصِ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وَٱلْكُتُبِ</a:t>
              </a:r>
              <a:endParaRPr lang="ar-MA" sz="2000" b="1" dirty="0">
                <a:solidFill>
                  <a:srgbClr val="C00000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77E2CBB2-BB94-A343-E9A5-09F0FBF37D4E}"/>
                </a:ext>
              </a:extLst>
            </p:cNvPr>
            <p:cNvSpPr txBox="1"/>
            <p:nvPr/>
          </p:nvSpPr>
          <p:spPr>
            <a:xfrm>
              <a:off x="2611465" y="3068628"/>
              <a:ext cx="2457941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1"/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بَلْدَةٌ قَريبَةٌ مِنْ مَدينَةِ تِيسَّةَ بِإِقْليمِ تاوْنات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7D34D47-F499-AED9-9C60-CE942A17D526}"/>
                </a:ext>
              </a:extLst>
            </p:cNvPr>
            <p:cNvSpPr txBox="1"/>
            <p:nvPr/>
          </p:nvSpPr>
          <p:spPr>
            <a:xfrm>
              <a:off x="1018309" y="3781171"/>
              <a:ext cx="7041454" cy="7564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وُلِدَتْ في بيئَةٍ تَعْليمِيَّةٍ تُشَجِّعُ عَلى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ٱلْقِراءَةِ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وَٱلْمَعْرِفَةِ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إِذْ يَعْمَلُ والِدُها أُسْتاذًا لِلْفَلْسَفَةِ، وَوالِدَتُها مُدَرِّسَةً لِلْعُلومِ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ٱلطَّبيعِيَّةِ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.</a:t>
              </a:r>
            </a:p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نَشَأَتْ بَيْنَ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ٱلْكُتُبِ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بِفَضْلِ دَعْمِ وَالِدَيْها،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ٱللَّذَيْنِ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حَرِصا عَلى تَغْذِيَةِ فُضولِها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ٱلْعِلْمِيِّ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وَتَوْفيرِ </a:t>
              </a:r>
              <a:r>
                <a:rPr lang="ar-MA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ٱلْكُتُبِ</a:t>
              </a: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لَها مُنْذُ سِنٍّ مُبَكِّرَةٍ.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C44FB399-D46D-C6EA-0B95-54040424AE42}"/>
                </a:ext>
              </a:extLst>
            </p:cNvPr>
            <p:cNvSpPr txBox="1"/>
            <p:nvPr/>
          </p:nvSpPr>
          <p:spPr>
            <a:xfrm>
              <a:off x="1018309" y="5673304"/>
              <a:ext cx="7041454" cy="509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ٱلثِّقَةُ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بِٱلنَّفْسِ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فَصاحَةٌ لُغَوِيَّةٌ،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ٱلشَّجاعَةُ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رَغْمَ صِغَرِ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ٱلسِّنِّ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ٱلْفُضولُ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ٱلْمَعْرِفِيُّ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، شَغَفٌ كَبيرٌ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بِٱلْقِراءَةِ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وَٱلْكِتابَةِ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.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D479248-629C-49A4-5ED0-C6C0FD638238}"/>
                </a:ext>
              </a:extLst>
            </p:cNvPr>
            <p:cNvSpPr txBox="1"/>
            <p:nvPr/>
          </p:nvSpPr>
          <p:spPr>
            <a:xfrm>
              <a:off x="1018309" y="4873889"/>
              <a:ext cx="7041454" cy="416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مُهَنْدِسَةٌ مِعْمارِيَّةٌ. </a:t>
              </a:r>
            </a:p>
          </p:txBody>
        </p:sp>
      </p:grpSp>
      <p:pic>
        <p:nvPicPr>
          <p:cNvPr id="27" name="Espace réservé pour une image  2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F68F9CB4-FFF2-175C-8D3C-DE8B013B0A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651155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0891D-68E8-24C8-3BA0-F5D8A1DC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8C0010-25DF-8570-3ED6-89FC9E48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</a:t>
            </a:r>
            <a:r>
              <a:rPr lang="ar-MA" sz="2400" b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يذكرنا بالخطوات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التي سلكتاها لتعبئة بطاقة المعلومات  الشخصية؟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6D2E63-C293-6089-5043-F74CED814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99" y="2589494"/>
            <a:ext cx="7887801" cy="2962688"/>
          </a:xfrm>
          <a:prstGeom prst="rect">
            <a:avLst/>
          </a:prstGeom>
          <a:ln w="38100" cap="sq">
            <a:solidFill>
              <a:srgbClr val="565F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79ECFE-8922-0537-F510-A77132DEFA7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98730F-5F5A-22D1-3977-DE416763216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CABC56D-61E3-E0E4-92A0-B83F6BA127F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594C4B-C556-385B-F765-047766424C44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79A0B80-8B31-04E4-7B7B-AA7D9D81BA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C9FF18B-6D29-27C4-DB50-632D317912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5DD5A0A-4BAE-BF9F-3964-627BAD49AB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3B702BF-28EF-20CB-EF3D-74C2B6AE4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E8C9054-8FD4-D019-386D-80D7A34BD8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5346600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DBCD7-2ACD-8E61-792A-6EC8AC2E1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1ED913-6867-B4EF-8290-087F373E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الصفحة رقم-16-  . أنجزوا النشاط  بشكل ثنائي  في حدود " 5  دقائق " </a:t>
            </a:r>
          </a:p>
        </p:txBody>
      </p:sp>
      <p:pic>
        <p:nvPicPr>
          <p:cNvPr id="14" name="Espace réservé pour une image  13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004A530D-EEA3-CA2D-584A-820CD725C3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CAFC5B8-CA5E-A8AF-FFDC-BCFCF422C6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2279" y="1797424"/>
            <a:ext cx="2854143" cy="4419598"/>
          </a:xfrm>
          <a:prstGeom prst="rect">
            <a:avLst/>
          </a:prstGeom>
          <a:ln>
            <a:noFill/>
          </a:ln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A3100933-B53B-8059-AC38-B89A3C708FC9}"/>
              </a:ext>
            </a:extLst>
          </p:cNvPr>
          <p:cNvSpPr/>
          <p:nvPr/>
        </p:nvSpPr>
        <p:spPr>
          <a:xfrm>
            <a:off x="3458218" y="3471582"/>
            <a:ext cx="3102264" cy="10712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3EF0CB-0FDD-C411-8EBA-1BE4740E846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794E87-8CC2-201F-7E76-695DE9F373E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A2BFE0-95F1-7B6F-5A15-37AB0B705D89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A21F3-3D6F-F953-9FFA-345288F50F4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8B94255A-61AA-4BA6-EF38-07521A1C40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C6A3A61-C255-90B9-9D09-47B97992A5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B051EE4-FD97-9B61-3CE5-B571D165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868577-74C1-DC47-ED4E-88B8CB060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08713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EA80F-36B9-43A9-90E6-0C7770344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02DA4-9B04-E02A-25E0-AF42B5C60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المعلومات الخاصة بالطفلة أمينة.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B94225-1A30-CAED-403F-6CE99196F1BC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5CAE1A-6389-BD7D-D3D8-4BFF8431C6D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04358-D111-C1BA-12AD-EC9AF2A2087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679744-E5DA-5927-F7C9-A5C1D6F94D4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5DBFB33-9442-CB1F-B3FF-DA5290DEFD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DC3A15A-FA97-BE48-27F2-2C6E4EBE81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B297BB8-7BA6-6DD1-C018-91B92119A6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7BC05E3-3104-CFC9-C68C-F65B1FA782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CF73BB7-37EF-E4C5-83AD-43EB6382CA18}"/>
              </a:ext>
            </a:extLst>
          </p:cNvPr>
          <p:cNvGrpSpPr/>
          <p:nvPr/>
        </p:nvGrpSpPr>
        <p:grpSpPr>
          <a:xfrm>
            <a:off x="748145" y="1920227"/>
            <a:ext cx="7744691" cy="4586886"/>
            <a:chOff x="748145" y="1920227"/>
            <a:chExt cx="7744691" cy="4586886"/>
          </a:xfrm>
        </p:grpSpPr>
        <p:pic>
          <p:nvPicPr>
            <p:cNvPr id="6" name="Image 5" descr="Une image contenant texte, capture d’écran, Police, nombre&#10;&#10;Le contenu généré par l’IA peut être incorrect.">
              <a:extLst>
                <a:ext uri="{FF2B5EF4-FFF2-40B4-BE49-F238E27FC236}">
                  <a16:creationId xmlns:a16="http://schemas.microsoft.com/office/drawing/2014/main" id="{D4B3705F-EF94-1AD9-37CA-919F004B1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145" y="1920227"/>
              <a:ext cx="7744691" cy="4586886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826A9838-66EC-3AE0-AEB8-EE35829F7F4D}"/>
                </a:ext>
              </a:extLst>
            </p:cNvPr>
            <p:cNvSpPr txBox="1"/>
            <p:nvPr/>
          </p:nvSpPr>
          <p:spPr>
            <a:xfrm>
              <a:off x="5313219" y="2306891"/>
              <a:ext cx="274901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أمينة</a:t>
              </a:r>
              <a:endParaRPr lang="fr-FR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676C2794-F131-6313-9266-F136DCE7B440}"/>
                </a:ext>
              </a:extLst>
            </p:cNvPr>
            <p:cNvSpPr txBox="1"/>
            <p:nvPr/>
          </p:nvSpPr>
          <p:spPr>
            <a:xfrm>
              <a:off x="2626677" y="2306891"/>
              <a:ext cx="2457941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سنة 2013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49B3FB2-18B5-8BE4-3C4E-399D77F89C68}"/>
                </a:ext>
              </a:extLst>
            </p:cNvPr>
            <p:cNvSpPr txBox="1"/>
            <p:nvPr/>
          </p:nvSpPr>
          <p:spPr>
            <a:xfrm>
              <a:off x="5310747" y="3028890"/>
              <a:ext cx="2749016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قِراءَةُ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ٱلْكُتُبِ</a:t>
              </a:r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 </a:t>
              </a:r>
              <a:r>
                <a:rPr lang="ar-MA" sz="2000" b="1" dirty="0" err="1">
                  <a:solidFill>
                    <a:srgbClr val="C00000"/>
                  </a:solidFill>
                  <a:cs typeface="Microsoft Uighur" panose="02000000000000000000" pitchFamily="2" charset="-78"/>
                </a:rPr>
                <a:t>وَٱلْمَوْسوعاتِ</a:t>
              </a:r>
              <a:endParaRPr lang="ar-MA" sz="2000" b="1" dirty="0">
                <a:solidFill>
                  <a:srgbClr val="C00000"/>
                </a:solidFill>
                <a:cs typeface="Microsoft Uighur" panose="02000000000000000000" pitchFamily="2" charset="-78"/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D1160DDE-9B90-7216-E409-C67CF7D92D4E}"/>
                </a:ext>
              </a:extLst>
            </p:cNvPr>
            <p:cNvSpPr txBox="1"/>
            <p:nvPr/>
          </p:nvSpPr>
          <p:spPr>
            <a:xfrm>
              <a:off x="2611465" y="3068628"/>
              <a:ext cx="2457941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 rtl="1"/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قَرْيَةٌ جَبَلِيَّةٌ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D350201-0CEE-61BB-A474-44DC9F3EB1EE}"/>
                </a:ext>
              </a:extLst>
            </p:cNvPr>
            <p:cNvSpPr txBox="1"/>
            <p:nvPr/>
          </p:nvSpPr>
          <p:spPr>
            <a:xfrm>
              <a:off x="4617860" y="3781221"/>
              <a:ext cx="3420000" cy="75649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وُلِدَتْ في أُسْرَةٍ قَرَوِيَّةٍ؛</a:t>
              </a:r>
            </a:p>
            <a:p>
              <a:pPr marL="285750" indent="-285750" algn="r" rtl="1">
                <a:buFont typeface="Arial" panose="020B0604020202020204" pitchFamily="34" charset="0"/>
                <a:buChar char="•"/>
              </a:pPr>
              <a:r>
                <a:rPr lang="ar-MA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فَقَدَتْ والِدَها في سِنٍّ مُبَكِّرَةٍ؛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D56E4043-EA48-08BF-E353-652FC1DE926D}"/>
                </a:ext>
              </a:extLst>
            </p:cNvPr>
            <p:cNvSpPr txBox="1"/>
            <p:nvPr/>
          </p:nvSpPr>
          <p:spPr>
            <a:xfrm>
              <a:off x="1018309" y="5673304"/>
              <a:ext cx="7041454" cy="50916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اَلْإِِصْرارُ – اَلْمُثابَرَةُ – اَلِاجْتِهادُ – اَلصَّبْرُ – اَلشَّجاعَةُ – اَلتَّحَدّي...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EEB5E12C-E805-81DA-1C53-457A5B8713A8}"/>
                </a:ext>
              </a:extLst>
            </p:cNvPr>
            <p:cNvSpPr txBox="1"/>
            <p:nvPr/>
          </p:nvSpPr>
          <p:spPr>
            <a:xfrm>
              <a:off x="1018309" y="4873889"/>
              <a:ext cx="7041454" cy="4160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r" rtl="1"/>
              <a:r>
                <a:rPr lang="ar-MA" sz="2000" b="1" dirty="0">
                  <a:solidFill>
                    <a:srgbClr val="C00000"/>
                  </a:solidFill>
                  <a:cs typeface="Microsoft Uighur" panose="02000000000000000000" pitchFamily="2" charset="-78"/>
                </a:rPr>
                <a:t>طَبيبَةٌ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82C611C8-2589-18F2-C996-AB30C7CBB928}"/>
              </a:ext>
            </a:extLst>
          </p:cNvPr>
          <p:cNvSpPr txBox="1"/>
          <p:nvPr/>
        </p:nvSpPr>
        <p:spPr>
          <a:xfrm>
            <a:off x="1001369" y="3811454"/>
            <a:ext cx="4959164" cy="756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MA" b="1" dirty="0">
                <a:solidFill>
                  <a:srgbClr val="C00000"/>
                </a:solidFill>
                <a:cs typeface="Microsoft Uighur" panose="02000000000000000000" pitchFamily="2" charset="-78"/>
              </a:rPr>
              <a:t>كانَتْ تُساعِدُ أُمَّها في أَعْمالِ </a:t>
            </a:r>
            <a:r>
              <a:rPr lang="ar-MA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ٱلْبَيْتِ</a:t>
            </a:r>
            <a:r>
              <a:rPr lang="ar-MA" b="1" dirty="0">
                <a:solidFill>
                  <a:srgbClr val="C00000"/>
                </a:solidFill>
                <a:cs typeface="Microsoft Uighur" panose="02000000000000000000" pitchFamily="2" charset="-78"/>
              </a:rPr>
              <a:t>؛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MA" b="1" dirty="0">
                <a:solidFill>
                  <a:srgbClr val="C00000"/>
                </a:solidFill>
                <a:cs typeface="Microsoft Uighur" panose="02000000000000000000" pitchFamily="2" charset="-78"/>
              </a:rPr>
              <a:t>اِسْتَطاعَتْ مُواصَلَةَ </a:t>
            </a:r>
            <a:r>
              <a:rPr lang="ar-MA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ٱلدِّراسَةِ</a:t>
            </a:r>
            <a:r>
              <a:rPr lang="ar-MA" b="1" dirty="0">
                <a:solidFill>
                  <a:srgbClr val="C00000"/>
                </a:solidFill>
                <a:cs typeface="Microsoft Uighur" panose="02000000000000000000" pitchFamily="2" charset="-78"/>
              </a:rPr>
              <a:t> بِفَضْلِ إِصْرارِ أُمِّها وَتَمَكُّنِها مِنْ إِقْناعِ أَفْرادِ </a:t>
            </a:r>
            <a:r>
              <a:rPr lang="ar-MA" b="1" dirty="0" err="1">
                <a:solidFill>
                  <a:srgbClr val="C00000"/>
                </a:solidFill>
                <a:cs typeface="Microsoft Uighur" panose="02000000000000000000" pitchFamily="2" charset="-78"/>
              </a:rPr>
              <a:t>ٱلْعائِلَةِ</a:t>
            </a:r>
            <a:r>
              <a:rPr lang="ar-MA" b="1" dirty="0">
                <a:solidFill>
                  <a:srgbClr val="C00000"/>
                </a:solidFill>
                <a:cs typeface="Microsoft Uighur" panose="02000000000000000000" pitchFamily="2" charset="-78"/>
              </a:rPr>
              <a:t> بِذلِكَ.</a:t>
            </a:r>
          </a:p>
        </p:txBody>
      </p:sp>
      <p:pic>
        <p:nvPicPr>
          <p:cNvPr id="27" name="Espace réservé pour une image  2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BFB1D23E-FAD7-895F-EF04-3BF51CEDFA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938127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54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54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478715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قراءة فقرة دون أخطاء؛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479176" y="312246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رسم الهمزة في أول الكلمة بشكل صحيح. 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331546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424D7B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تعبئة بطاقة المعلومات الشخصية.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D32CE-8C6C-478D-9F1C-D35F26CEB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A67123-79C6-9EDF-D984-37F130560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على الصفحة نفسها. أنجزوا بشكل فردي  نشاط " أنجز  بمفردي".  من يقرأ النشاط؟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41B5653D-8B3A-9BC1-0514-7A7C93944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2279" y="1797424"/>
            <a:ext cx="2854143" cy="4419598"/>
          </a:xfrm>
          <a:prstGeom prst="rect">
            <a:avLst/>
          </a:prstGeom>
          <a:ln>
            <a:noFill/>
          </a:ln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00119571-F8C6-7A23-7E04-653077DB8A52}"/>
              </a:ext>
            </a:extLst>
          </p:cNvPr>
          <p:cNvSpPr/>
          <p:nvPr/>
        </p:nvSpPr>
        <p:spPr>
          <a:xfrm>
            <a:off x="3458218" y="4604466"/>
            <a:ext cx="3102264" cy="107128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BCFA23-7059-F738-7060-8CFCE8D336AA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453C13-FDF3-09FD-727C-F98E24DCACB3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25A1F39-F69D-E85B-DED6-95C565EBF2D0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E518DFE-3915-7C98-4EEA-6C350E02DB83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4257C7A-8FF9-4FB6-6B77-1AE396A90B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E2AB2EB-DF82-4F5B-9839-6B45A890789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A971DCA-5AA7-7249-975F-DFF15CF6774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5DD6FD0-6D5C-91B2-D3E0-EF9FE8E8C0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EBAD8E-2FCC-8838-BB6C-C7DC2BD2B2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3430403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B24EF-9245-3F9A-E7C3-4A3FD4DCD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6DB4FD-02CA-434B-F3BD-A1D414BD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بطاقة معلوماته الشخصية ؟ 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1C9F5218-27E3-8047-884F-7B0F5DF44D2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63" b="-23063"/>
          <a:stretch/>
        </p:blipFill>
        <p:spPr>
          <a:xfrm>
            <a:off x="913849" y="1704227"/>
            <a:ext cx="7010400" cy="4673600"/>
          </a:xfrm>
          <a:prstGeom prst="round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27728A-BB53-4538-6C64-9A19CD9FC3F9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CB09B2-CD78-916A-72AC-1F06FB980079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39E404D-E500-7AD2-A7F7-C699774153C3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26E07F-2C9A-9C59-E99F-7703B1E60E02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32BC9D7-F942-DA89-794C-4249EE622C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48DB08F-56D6-1950-D2F3-E1D27924C94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B8B506E-6C82-4972-B553-C516FD4660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99939EDC-FC3D-31AB-3E30-98817379F5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07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6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3E4CA185-AA3F-0DA5-F0D7-75240A64D9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168109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 بطريقة تحديد  الرسم المناسب للهمزة في بداية الكلمة؟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C3721A-B42B-4C6A-D822-A8A9CE8F4D41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D98BEC-47C6-12A9-69DD-23F6BA4C1581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1AB467-A1E0-F520-A551-68B85FC26C8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63CC4D-228D-CD34-74D5-F6923894A946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0B59272-5BA8-0C7A-DACC-704FBA837C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B420FA3-7017-E13F-05F6-D463D116EB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538369C-496D-7C6C-29A0-42BB48EB524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67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F3EC489A-72F1-FBC7-4703-9B8CADEB42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34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habits, illustration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8363257-F9EC-C741-654C-5DED893841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1FDB82F-3019-DC13-2DE2-A0959908B4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089" y="1704227"/>
            <a:ext cx="7799304" cy="457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5FB21-1096-2BB6-D4AB-52631AAD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088908-938F-70F1-9FEE-9C16E834D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سجلوا  الواجب المنزلي المتعلق بنشاط "أوظف استراتيجية الفهم"</a:t>
            </a:r>
          </a:p>
        </p:txBody>
      </p:sp>
      <p:pic>
        <p:nvPicPr>
          <p:cNvPr id="14" name="Espace réservé pour une image  13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1F2EF430-FD86-D7D9-D72B-BDA1912CB7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A16F10-9C68-D3AE-73F4-B07756905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403" y="1981200"/>
            <a:ext cx="6552871" cy="3925933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7DD5B59-ADAD-8CA4-9779-9BB938251D8C}"/>
              </a:ext>
            </a:extLst>
          </p:cNvPr>
          <p:cNvSpPr txBox="1"/>
          <p:nvPr/>
        </p:nvSpPr>
        <p:spPr>
          <a:xfrm>
            <a:off x="7552037" y="4328886"/>
            <a:ext cx="463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×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C783535-6B9F-DEB1-D86B-4528A388F72E}"/>
              </a:ext>
            </a:extLst>
          </p:cNvPr>
          <p:cNvSpPr txBox="1"/>
          <p:nvPr/>
        </p:nvSpPr>
        <p:spPr>
          <a:xfrm>
            <a:off x="7497793" y="3559445"/>
            <a:ext cx="463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×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F46424D-D77C-12B1-B41E-F6323D065339}"/>
              </a:ext>
            </a:extLst>
          </p:cNvPr>
          <p:cNvSpPr txBox="1"/>
          <p:nvPr/>
        </p:nvSpPr>
        <p:spPr>
          <a:xfrm>
            <a:off x="7497793" y="2883494"/>
            <a:ext cx="4639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>
                <a:solidFill>
                  <a:srgbClr val="FF0000"/>
                </a:solidFill>
              </a:rPr>
              <a:t>×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1EF9EF-0945-F004-1B6A-49712B39F945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A25C55-8B78-6908-981B-856B04817F28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E90557-8247-68D0-BF2B-8BC19E7D4DD8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0C3C40B-42EE-26B7-3B6A-C19348EF8FE5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B74FA36-94D0-E41B-23C6-375AF915E5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A92B121-21DE-DE99-9281-6B9AD0E06B3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CC739A9-B4D0-6F1F-C1EE-A5959F9AFE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67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A858F7C-C813-D7A8-81E1-21A426C7CC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343" y="136738"/>
            <a:ext cx="278069" cy="27806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814685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rgbClr val="7F7F7F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rgbClr val="7F7F7F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396876A3-034F-CF83-B17D-E36428868379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689" y="2160588"/>
            <a:ext cx="7038622" cy="3959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752D291-F3A0-0854-FBEF-A5B84679543B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8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7D2CCB-8E25-9AE5-D689-4077028765B8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692AE0A-1D16-12F7-D5B1-0F5698325E2A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CAC40-B8CA-3050-E042-BF5CF90D05C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5E9C5E3E-7CF6-4F82-9F6C-70B140C53F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76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8648300-2B20-81D7-1613-81AB1C5D474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19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EA5D562-8192-8AE2-4154-0FC9CDBB4AD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067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A2D6087-6306-248B-36A0-249CE380E6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334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Espace réservé pour une image  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89E38E5-321D-13C8-4F96-9E43E19FD5B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236" y="768788"/>
            <a:ext cx="6840000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480D6C-CA10-79AA-32B9-3A99A51433B6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BA8ECF-3DE2-D0EA-CFCF-A505222BB1B6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371B26-6ACA-06E1-D0EA-5D221BF18C3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FDCB04-F6E2-916C-3E45-B3E803653DCB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AF84B00-2876-5E29-3840-D6CFCF2FF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C1EFD02-AAE1-8868-28B2-318772A2EE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3C67446-1A46-2230-5F93-4CBB77F2CE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B59CA35-B278-E409-4563-E2B5C478E28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Espace réservé pour une image  19">
            <a:extLst>
              <a:ext uri="{FF2B5EF4-FFF2-40B4-BE49-F238E27FC236}">
                <a16:creationId xmlns:a16="http://schemas.microsoft.com/office/drawing/2014/main" id="{A1F1EBFA-6F7A-FFBE-9F76-B98351DA4E8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4" r="-6244"/>
          <a:stretch>
            <a:fillRect/>
          </a:stretch>
        </p:blipFill>
        <p:spPr>
          <a:xfrm>
            <a:off x="180104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07C58A32-9561-8034-AF5C-98BB39EBC7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30284" cy="830284"/>
          </a:xfrm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12" y="770454"/>
            <a:ext cx="6840000" cy="612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 واللوحة  في القمطر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CA70C070-5054-1C2C-B8FD-0B833E4A6D2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513" y="2160588"/>
            <a:ext cx="7038975" cy="3959225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F51A9E7-F4ED-C18F-73D2-9D6891060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43DD1D-C9AA-3BEF-659E-1A0A9C0A7C10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0445C2-D9E1-A925-00CA-1EFECCC636CC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949C83-D9E9-B896-AD80-7B76B21DB556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6EB5BB-6867-0F03-B606-4F4F12A366AA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4C0B72-BFE9-325D-BA63-5D9F6B9FF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9BF617B-81D5-5C64-45C0-255459B2DE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2775A39-BBDF-8437-2C15-D7B81CBBA04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86BF7AB-EF86-72D5-B679-C2DBAD88AB7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C283D85-BF6A-CFF2-E5BB-10A351BBFEC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40000" cy="840000"/>
          </a:xfr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291408"/>
            <a:ext cx="7886700" cy="720000"/>
          </a:xfrm>
        </p:spPr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3033422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3533813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70000"/>
            </a:pPr>
            <a:r>
              <a:rPr lang="ar-MA" sz="2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</a:t>
            </a:r>
            <a:endParaRPr lang="ar-MA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963785" y="3195233"/>
            <a:ext cx="167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 -  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01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  <a:endParaRPr lang="a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3245518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1721372" y="3047518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61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ECD05-9107-1326-C320-8D416250B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E3728C-40B7-7D7A-57B1-CE242816A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سأقرأ محترما ضوابط القراءة المعبرة. </a:t>
            </a: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386C064-2427-B862-3C18-67C2A08F63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6896" y="612000"/>
            <a:ext cx="900000" cy="900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A1D7CC-E196-01FB-B7D2-F9C5B55FD152}"/>
              </a:ext>
            </a:extLst>
          </p:cNvPr>
          <p:cNvSpPr>
            <a:spLocks/>
          </p:cNvSpPr>
          <p:nvPr/>
        </p:nvSpPr>
        <p:spPr>
          <a:xfrm>
            <a:off x="605525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163C33-602E-9305-797D-C379F7D5A5A2}"/>
              </a:ext>
            </a:extLst>
          </p:cNvPr>
          <p:cNvSpPr>
            <a:spLocks/>
          </p:cNvSpPr>
          <p:nvPr/>
        </p:nvSpPr>
        <p:spPr>
          <a:xfrm>
            <a:off x="321043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5EBE56-6630-E426-BD4E-2D0BA8090DCB}"/>
              </a:ext>
            </a:extLst>
          </p:cNvPr>
          <p:cNvSpPr>
            <a:spLocks/>
          </p:cNvSpPr>
          <p:nvPr/>
        </p:nvSpPr>
        <p:spPr>
          <a:xfrm>
            <a:off x="4517025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33CF10E-D05A-34C4-87B0-A4BE3C5BE0DD}"/>
              </a:ext>
            </a:extLst>
          </p:cNvPr>
          <p:cNvSpPr>
            <a:spLocks/>
          </p:cNvSpPr>
          <p:nvPr/>
        </p:nvSpPr>
        <p:spPr>
          <a:xfrm>
            <a:off x="163071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إختام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2371F3B-7FE6-E208-AD60-0E0FC7F3C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7363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4813963-203B-C7E0-B63A-8E1002A3D44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3540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8FB6FD5-3F54-EB1D-DBD6-8DD31BE1BC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4769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C26F3435-6B20-956D-A084-7C130254487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7742" y="141704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07A56DE-C3F4-EB64-6D39-AE412AF5B8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510" y="1657099"/>
            <a:ext cx="7796825" cy="500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63175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 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إملاء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18827</TotalTime>
  <Words>1431</Words>
  <Application>Microsoft Office PowerPoint</Application>
  <PresentationFormat>Affichage à l'écran (4:3)</PresentationFormat>
  <Paragraphs>390</Paragraphs>
  <Slides>55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55</vt:i4>
      </vt:variant>
    </vt:vector>
  </HeadingPairs>
  <TitlesOfParts>
    <vt:vector size="82" baseType="lpstr">
      <vt:lpstr>Arial</vt:lpstr>
      <vt:lpstr>Aptos Display</vt:lpstr>
      <vt:lpstr>Calibri</vt:lpstr>
      <vt:lpstr>Microsoft Uighur</vt:lpstr>
      <vt:lpstr>Aptos</vt:lpstr>
      <vt:lpstr>Dosis SemiBold</vt:lpstr>
      <vt:lpstr>Dosis ExtraBold</vt:lpstr>
      <vt:lpstr>Wingdings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 نشاط اعتيادي nv</vt:lpstr>
      <vt:lpstr>إملاء nv</vt:lpstr>
      <vt:lpstr>انتاج كتابي nv</vt:lpstr>
      <vt:lpstr>اختتام الحصة nv</vt:lpstr>
      <vt:lpstr>1_Conception personnalisée</vt:lpstr>
      <vt:lpstr>3_Env-Apprenant_Tmplt</vt:lpstr>
      <vt:lpstr>3_Env-Enseignant</vt:lpstr>
      <vt:lpstr>Présentation PowerPoint</vt:lpstr>
      <vt:lpstr>Présentation PowerPoint</vt:lpstr>
      <vt:lpstr>تنظيم حصص الأسبوع</vt:lpstr>
      <vt:lpstr>هيكلة الحصة</vt:lpstr>
      <vt:lpstr>عند نهاية الحصة</vt:lpstr>
      <vt:lpstr>مرحبا بكم ، سنبدأ  حصة اللغة العربية.</vt:lpstr>
      <vt:lpstr>ضعوا  الكراسة  واللوحة  في القمطر</vt:lpstr>
      <vt:lpstr>النشاط الاعتيادي</vt:lpstr>
      <vt:lpstr>انتبهوا. سأقرأ محترما ضوابط القراءة المعبرة. </vt:lpstr>
      <vt:lpstr>من يقرأ؟  . الفائز في هذه الحصة من ارتكب أقل عدد من الأخطاء. </vt:lpstr>
      <vt:lpstr>الفائزون في هذه الحصة هم ........................................................................... </vt:lpstr>
      <vt:lpstr>بعد قراءتك للنص، اكتب ما تعلمته من تجربة  ياسر مع الانترنت. أمامكم دقيقتان  </vt:lpstr>
      <vt:lpstr>إملاء</vt:lpstr>
      <vt:lpstr>درسنا اليوم في الإملاء هو كتابة الهمزة في بداية كلمات. </vt:lpstr>
      <vt:lpstr>هذه الكلمات تبتدئ بهمزة قطع؛ من يقرأ؟  وهذه تبتدئ بهمزة وصل – من يقرأ  </vt:lpstr>
      <vt:lpstr>الآن، انتبهوا معي، أُرِيدُ أَنْ أَكْتُبَ كَلِمَةَ «ا رْسُمْ"</vt:lpstr>
      <vt:lpstr>أَسْمَعُ فِي بِدَايَةِ الكَلِمَةِ هَمْزَةً (أُ). هَلْ يَتَعَلَّقُ الأَمْرُ بِهِمْزَةِ قَطْعٍ أَمْ هَمْزَةِ وَصْلٍ؟</vt:lpstr>
      <vt:lpstr>لأحدد الهمزة المناسبة أستعمل حيلة ذكية: أضيف واو العطف قبل الكلمة وأنطقها. </vt:lpstr>
      <vt:lpstr>لم أنطق الهمزة. إذن فهي همزة وصل. أرسمها  ولا أنطقها وسط الكلام هكذا:</vt:lpstr>
      <vt:lpstr>وإذا جاءت في أَول الكلام  أقول (اُرسم)، أنطق الهمزة و أرسم ضمة فوق الألف.</vt:lpstr>
      <vt:lpstr>الآن، سأطبق نفس الحيلة لكتابة همزة ...سبوعٌ </vt:lpstr>
      <vt:lpstr> وأسبوعٌ – نطقت الهمزة وسط الكلام؛ إذن هي همزة قطع</vt:lpstr>
      <vt:lpstr>من يذكرنا بكيفية التأكد من الرسم السليم للهمزة في بداية الكلمة؟ </vt:lpstr>
      <vt:lpstr> خذوا الألواح </vt:lpstr>
      <vt:lpstr> اكتبوا الكلمة مع رسم الهمزة المناسبة </vt:lpstr>
      <vt:lpstr> صححوا. من يشرح كيف عرف أن الأمر يتعلق بهمزة وصل؟  </vt:lpstr>
      <vt:lpstr> اكتبوا الكلمة مع رسم الهمزة المناسبة </vt:lpstr>
      <vt:lpstr> صححوا. من يشرح كيف عرف أن الأمر يتعلق بهمزة قطع؟ </vt:lpstr>
      <vt:lpstr> اكتبوا الكلمة مع رسم الهمزة المناسبة</vt:lpstr>
      <vt:lpstr> صححوا. من يشرح كيف عرف أن الأمر يتعلق بهمزة قطع؟  </vt:lpstr>
      <vt:lpstr> اكتبوا الكلمة مع رسم الهمزة المناسبة</vt:lpstr>
      <vt:lpstr> صححوا. من يشرح كيف عرف أن الأمر يتعلق بهمزة وصل؟  </vt:lpstr>
      <vt:lpstr>حذوا كراساتكم الصفحة رقم -15-</vt:lpstr>
      <vt:lpstr>أنجزوا بشكل فردي   النشاط . أمامكم 3 دقائق </vt:lpstr>
      <vt:lpstr>في ثنائيات؛ ناقشوا إجاباتكم – أمامكم دقيقة  </vt:lpstr>
      <vt:lpstr>  صححوا إنجازاتكم</vt:lpstr>
      <vt:lpstr>على الصفحة نفسها. أنجزوا بشكل فردي  النشاط.  أمامكم   دقيقتان  </vt:lpstr>
      <vt:lpstr>من يقرأ؟ صححوا.  سأمر بين الصفوف لأتحقق من إنجازاتكم. </vt:lpstr>
      <vt:lpstr>إنتاج كتابي</vt:lpstr>
      <vt:lpstr>ستتعلمون  في هذه الحصة كيف تجمعون معلومات عن شخص للتعريف به.</vt:lpstr>
      <vt:lpstr>هذه  بطاقة المعلومات الشخصية التي سنستعملها.  من يقرأ عناصرها؟ </vt:lpstr>
      <vt:lpstr>الان. انتبهوا معي كيف سأملأ البطاقة التعريفية للطفلة  مريم أمجون. </vt:lpstr>
      <vt:lpstr>أولا،  أحدد المعلومات التي أريد البحث عنها للتعريف بالطفلة مريم أمجون . من يقرأ؟ </vt:lpstr>
      <vt:lpstr>ثانيا: أبحث في  المعلومات المطلوبة و أتحقق من صحتها. </vt:lpstr>
      <vt:lpstr>ثالثا. أدون المعلومات على البطاقة بعد التحقق من صحتها. </vt:lpstr>
      <vt:lpstr>من يقرأ   بطاقة  المعلومات الشخصية الخاصة بالطفلة مريم أمجون.  (ثلاث قراءات ) </vt:lpstr>
      <vt:lpstr>من يذكرنا بالخطوات التي سلكتاها لتعبئة بطاقة المعلومات  الشخصية؟</vt:lpstr>
      <vt:lpstr>خذوا كراساتكم الصفحة رقم-16-  . أنجزوا النشاط  بشكل ثنائي  في حدود " 5  دقائق " </vt:lpstr>
      <vt:lpstr>من يقرأ المعلومات الخاصة بالطفلة أمينة.  </vt:lpstr>
      <vt:lpstr>على الصفحة نفسها. أنجزوا بشكل فردي  نشاط " أنجز  بمفردي".  من يقرأ النشاط؟ </vt:lpstr>
      <vt:lpstr>من يقرأ  بطاقة معلوماته الشخصية ؟ </vt:lpstr>
      <vt:lpstr>من يذكرنا  بطريقة تحديد  الرسم المناسب للهمزة في بداية الكلمة؟</vt:lpstr>
      <vt:lpstr>سجلوا  الواجب المنزلي المتعلق بنشاط "أوظف استراتيجية الفهم"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165</cp:revision>
  <dcterms:created xsi:type="dcterms:W3CDTF">2023-09-20T21:35:22Z</dcterms:created>
  <dcterms:modified xsi:type="dcterms:W3CDTF">2025-10-29T12:26:34Z</dcterms:modified>
</cp:coreProperties>
</file>