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  <p:sldMasterId id="2147483917" r:id="rId2"/>
    <p:sldMasterId id="2147483672" r:id="rId3"/>
    <p:sldMasterId id="2147483738" r:id="rId4"/>
    <p:sldMasterId id="2147483714" r:id="rId5"/>
    <p:sldMasterId id="2147483849" r:id="rId6"/>
    <p:sldMasterId id="2147483827" r:id="rId7"/>
    <p:sldMasterId id="2147483764" r:id="rId8"/>
    <p:sldMasterId id="2147483838" r:id="rId9"/>
    <p:sldMasterId id="2147483866" r:id="rId10"/>
    <p:sldMasterId id="2147483883" r:id="rId11"/>
    <p:sldMasterId id="2147483900" r:id="rId12"/>
    <p:sldMasterId id="2147483686" r:id="rId13"/>
    <p:sldMasterId id="2147483931" r:id="rId14"/>
    <p:sldMasterId id="2147483950" r:id="rId15"/>
  </p:sldMasterIdLst>
  <p:notesMasterIdLst>
    <p:notesMasterId r:id="rId50"/>
  </p:notesMasterIdLst>
  <p:handoutMasterIdLst>
    <p:handoutMasterId r:id="rId51"/>
  </p:handoutMasterIdLst>
  <p:sldIdLst>
    <p:sldId id="2147482690" r:id="rId16"/>
    <p:sldId id="2147482608" r:id="rId17"/>
    <p:sldId id="2147482472" r:id="rId18"/>
    <p:sldId id="2147482632" r:id="rId19"/>
    <p:sldId id="2147482524" r:id="rId20"/>
    <p:sldId id="2147482445" r:id="rId21"/>
    <p:sldId id="2147482453" r:id="rId22"/>
    <p:sldId id="2147482691" r:id="rId23"/>
    <p:sldId id="2147482665" r:id="rId24"/>
    <p:sldId id="2147482664" r:id="rId25"/>
    <p:sldId id="2147482667" r:id="rId26"/>
    <p:sldId id="2147482668" r:id="rId27"/>
    <p:sldId id="2147482692" r:id="rId28"/>
    <p:sldId id="2147482669" r:id="rId29"/>
    <p:sldId id="2147482670" r:id="rId30"/>
    <p:sldId id="2147482672" r:id="rId31"/>
    <p:sldId id="2147482673" r:id="rId32"/>
    <p:sldId id="2147482675" r:id="rId33"/>
    <p:sldId id="2147482676" r:id="rId34"/>
    <p:sldId id="2147482677" r:id="rId35"/>
    <p:sldId id="2147482678" r:id="rId36"/>
    <p:sldId id="2147482680" r:id="rId37"/>
    <p:sldId id="2147482681" r:id="rId38"/>
    <p:sldId id="2147482682" r:id="rId39"/>
    <p:sldId id="2147482683" r:id="rId40"/>
    <p:sldId id="2147482693" r:id="rId41"/>
    <p:sldId id="2147482684" r:id="rId42"/>
    <p:sldId id="2147482687" r:id="rId43"/>
    <p:sldId id="2147482686" r:id="rId44"/>
    <p:sldId id="2147482694" r:id="rId45"/>
    <p:sldId id="2147482688" r:id="rId46"/>
    <p:sldId id="2147482666" r:id="rId47"/>
    <p:sldId id="2147482689" r:id="rId48"/>
    <p:sldId id="2147482695" r:id="rId49"/>
  </p:sldIdLst>
  <p:sldSz cx="9144000" cy="6858000" type="screen4x3"/>
  <p:notesSz cx="6858000" cy="9144000"/>
  <p:embeddedFontLst>
    <p:embeddedFont>
      <p:font typeface="Dosis ExtraBold" pitchFamily="2" charset="0"/>
      <p:bold r:id="rId52"/>
    </p:embeddedFont>
    <p:embeddedFont>
      <p:font typeface="Dosis SemiBold" pitchFamily="2" charset="0"/>
      <p:bold r:id="rId53"/>
    </p:embeddedFont>
    <p:embeddedFont>
      <p:font typeface="Microsoft Uighur" panose="02000000000000000000" pitchFamily="2" charset="-78"/>
      <p:regular r:id="rId54"/>
      <p:bold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1B0"/>
    <a:srgbClr val="9299B1"/>
    <a:srgbClr val="565F88"/>
    <a:srgbClr val="424D7C"/>
    <a:srgbClr val="56B64A"/>
    <a:srgbClr val="48B2DC"/>
    <a:srgbClr val="B1EDEA"/>
    <a:srgbClr val="CC0000"/>
    <a:srgbClr val="B5EEF2"/>
    <a:srgbClr val="9CA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02"/>
  </p:normalViewPr>
  <p:slideViewPr>
    <p:cSldViewPr snapToGrid="0">
      <p:cViewPr varScale="1">
        <p:scale>
          <a:sx n="78" d="100"/>
          <a:sy n="78" d="100"/>
        </p:scale>
        <p:origin x="1622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font" Target="fonts/font2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tableStyles" Target="tableStyle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font" Target="fonts/font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>
                <a:latin typeface="Microsoft Uighur" panose="02000000000000000000" pitchFamily="2" charset="-78"/>
              </a:rPr>
              <a:t>31/10/2025</a:t>
            </a:fld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>
                <a:latin typeface="Microsoft Uighur" panose="02000000000000000000" pitchFamily="2" charset="-78"/>
              </a:rPr>
              <a:t>‹N°›</a:t>
            </a:fld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3CD7D-85BE-A4A6-AB84-874AC20F7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708145-488B-70B1-3BE2-D72734077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70F048-E97B-01E2-8866-6B44E826B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7ED21D-7681-32E7-9B0E-B9E3C8513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B2FCF1-E1ED-81A1-38C8-6E04B1FD6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F15506-6C97-015B-E009-CA1528CD7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03394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641840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3366851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055457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630291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93335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66452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361949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397591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393570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54340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9AB98-E09C-93E6-F355-471BEB0A1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5868E4-0442-B8E4-92A4-FDAA7E7C2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AC858D-F0DE-3BE9-FDD5-27B34A38E5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6CDCAD-F2FD-F936-2F8F-29B2DCD19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F429D6-30B9-6BE8-C9D0-901C29BA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5711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62357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528593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213633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134587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39093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637742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9746209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893484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7859721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121978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39452D4-300D-4ED0-3C75-5F62C97EC9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1EBDF10-8B8C-4776-9B69-CBB621971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B7FCCB-91F0-9881-A169-47B9DCA1EB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2551B7-5F75-428A-5685-E89CA9171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BF343F-166D-56F1-F289-7DDF4981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2245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459848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165554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41774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6188386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19802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8873025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081332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471798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10714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632942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8F9AB80-4A33-6DF2-80E1-E8A656E9825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67F1E7F-FCB1-DB7F-AD96-871BB190B7C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7643A20-C4D8-BF9C-F3EA-CFA7DD48D04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F964E87D-23E0-5741-8A85-DF37CDECA766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A8646258-A959-F600-2206-2BA41D6E1A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A2FB6A86-22A2-ABA9-807D-F094A02D55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3EE87273-A98E-CCCC-1BDB-328EFFAD7D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7AD4F6F3-9513-39A0-216F-D043ED7F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BB6323A4-20B8-421E-0E1D-FF08D031FD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5603BEB0-4315-EADB-F7A0-F4E441E48A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49FEEAA2-EA63-3F6E-D9F6-D68810723F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23ECC305-C4E9-31F3-9A5E-341F36046F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109CABDE-5387-A0F5-C62F-19585A7389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CF24539A-8A0C-283E-DB87-624BD58561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708B5967-E1E4-5C15-5A52-9F7844834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12B9E12D-2268-AEF6-BF3F-EBBAD22481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386165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477331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7537300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8066971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551465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4051302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8760960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2341583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6482197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312909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099677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4855650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381972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3372510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830571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0458179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36183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836363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654158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7609062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747212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005407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6426997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0755307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194588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511239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255795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179811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909459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24377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547523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30571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38682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59826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277509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7947630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556671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45577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673834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34738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06727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05619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644144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3465095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192258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015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106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47860976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قـــــراءة ح4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58607224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28552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68130" y="4917621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1" y="3237897"/>
            <a:ext cx="3755480" cy="1411433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4960027"/>
            <a:ext cx="3780000" cy="1397594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75883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0EDB89-703F-DDE4-BEA2-273A755D8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7EE78B-97D6-4481-474B-49C54669D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8C6A42-5929-6137-503A-C949743A7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BB7B16-5233-5BE7-6638-6CB7896CA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5D8309-02AD-8B00-72C1-4263371A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680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3857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45330" y="496721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079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533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610" y="3255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130546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23335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3C3220-7545-7816-749E-EC185DF7C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9FC7E5-390F-E730-C670-7478EF31E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387EEE-BBB7-B85A-9EDF-51E34C05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86F79C-778B-85DE-636B-CD61DB2E6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8125E2-86FF-1215-0391-7E1EDAF9B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0874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68405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75187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61D888-E0EA-4C4B-1C42-4FD0AE7C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769502-0397-493F-9D2F-E5BAC8C6C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37FC5A-8CE2-3FB0-0563-EB8AF9D12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992589-65B1-1946-6793-D11A6F77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4CE1A2-27EF-203A-E87B-198BD793E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A8AD04-9B23-1436-F759-DC5F8BDD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161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477127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648519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3928750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1455952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0644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063981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864974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786969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706279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F3FD9-BE0B-C6C0-786E-FF5D4CD43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3C04101-6413-745D-1874-321C37E65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222081-CC47-4BC8-850E-4A61F2BC6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B58D015-7DDC-B802-6D42-3EED023D09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C3890B-C400-DB25-71F2-059EAA59B9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CB9112C-6C21-159E-F12E-627EC933E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84038F-2254-4486-FBA1-45737D6F6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63DEE6D-0F8A-BF86-580E-E0C2ADA8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33184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285134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26045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32588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218408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30805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67832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95410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737424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478368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6472688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B8AC0-4F02-8961-62F0-8AB0FF49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ABAF240-9FA7-BEAF-373D-338877634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FC9ACEB-9621-DEAA-5355-D0E5DA6B7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E32F1E-125C-4B91-FD2B-2CDAB279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3522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67993217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9710325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20046014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3212237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437548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921836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D1362E6-D3F6-A83D-8A06-0AA19DFEE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4DE8E0-801E-0E82-92F5-2FB7A8A15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C2444E0-C049-2E80-5032-C6530406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9757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95486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43622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اختتام الحصة n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51735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377031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6497658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03A349-A45B-ED36-8835-D2F689BF9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77A57F-0A9C-2910-FC37-AEEC6B564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603D80-FA5F-D25E-BDEE-E77330CB5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8694C2-A1A4-6312-113D-DA2F83B7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B20F8C7-BF14-4C2A-B8B6-1B201051FB30}" type="datetimeFigureOut">
              <a:rPr lang="fr-FR" smtClean="0"/>
              <a:t>31/10/2025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9293EAE-1204-422C-C56A-7CAA3A18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83D0CB-DFDF-8987-C98A-1244E3ABB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36E1F1E2-E001-4876-911A-D3FBC1BC5F4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4154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9252831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577055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74627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9057237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803130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8078562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211877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6881121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037138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45554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6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image" Target="../media/image12.bin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163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image" Target="../media/image4.jp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0.png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10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8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9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8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0967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0491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838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2718409" y="0"/>
            <a:ext cx="2627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فسحة 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182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  <p:sldLayoutId id="2147483947" r:id="rId16"/>
    <p:sldLayoutId id="2147483948" r:id="rId17"/>
    <p:sldLayoutId id="2147483949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4634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20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8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820" r:id="rId10"/>
    <p:sldLayoutId id="2147483737" r:id="rId11"/>
    <p:sldLayoutId id="2147483826" r:id="rId12"/>
    <p:sldLayoutId id="2147483685" r:id="rId13"/>
    <p:sldLayoutId id="2147483684" r:id="rId14"/>
    <p:sldLayoutId id="2147483679" r:id="rId15"/>
    <p:sldLayoutId id="2147483823" r:id="rId16"/>
    <p:sldLayoutId id="2147483731" r:id="rId17"/>
    <p:sldLayoutId id="2147483730" r:id="rId18"/>
    <p:sldLayoutId id="2147483680" r:id="rId19"/>
    <p:sldLayoutId id="2147483732" r:id="rId20"/>
    <p:sldLayoutId id="2147483733" r:id="rId21"/>
    <p:sldLayoutId id="2147483825" r:id="rId22"/>
    <p:sldLayoutId id="2147483675" r:id="rId23"/>
    <p:sldLayoutId id="2147483676" r:id="rId24"/>
    <p:sldLayoutId id="2147483677" r:id="rId25"/>
    <p:sldLayoutId id="2147483929" r:id="rId2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123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535" y="15784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2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687384" y="17874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2725689" y="188297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81" y="13792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78A5F16-8AA6-EBFF-BED6-3B375B09B5B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90" y="188298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5433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72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650245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2725689" y="188297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الحـصة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F018A4-F4F1-5327-006E-4FE23C72EA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0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7302BC-B9E7-5D2D-4B17-6BE25E3B39A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E7EAE15-866D-FE9E-394F-3F984E483C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90" y="188298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096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762917" y="13795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51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14D986-04D5-0011-7776-78914C8B0498}"/>
              </a:ext>
            </a:extLst>
          </p:cNvPr>
          <p:cNvSpPr>
            <a:spLocks/>
          </p:cNvSpPr>
          <p:nvPr userDrawn="1"/>
        </p:nvSpPr>
        <p:spPr>
          <a:xfrm>
            <a:off x="650245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163897-6BFE-E80D-FD2E-8F6AD4F53AE1}"/>
              </a:ext>
            </a:extLst>
          </p:cNvPr>
          <p:cNvSpPr>
            <a:spLocks/>
          </p:cNvSpPr>
          <p:nvPr userDrawn="1"/>
        </p:nvSpPr>
        <p:spPr>
          <a:xfrm>
            <a:off x="2725689" y="188297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A6BFAF-811F-12FD-D54E-C448D56A5FE9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00F1E1-08D3-9C93-D97E-5C51129AB0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9B6A54-AF18-3317-004D-E87533BA9D9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245" y="18829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1148A4-9C58-6356-B0E6-D7CF7266F90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6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2967A9-9E92-4FCB-B7F8-C66879FED620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762917" y="137958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4D986-04D5-0011-7776-78914C8B0498}"/>
              </a:ext>
            </a:extLst>
          </p:cNvPr>
          <p:cNvSpPr>
            <a:spLocks/>
          </p:cNvSpPr>
          <p:nvPr userDrawn="1"/>
        </p:nvSpPr>
        <p:spPr>
          <a:xfrm>
            <a:off x="650245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A6BFAF-811F-12FD-D54E-C448D56A5FE9}"/>
              </a:ext>
            </a:extLst>
          </p:cNvPr>
          <p:cNvSpPr>
            <a:spLocks/>
          </p:cNvSpPr>
          <p:nvPr userDrawn="1"/>
        </p:nvSpPr>
        <p:spPr>
          <a:xfrm>
            <a:off x="6603755" y="15876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الحـصة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100F1E1-08D3-9C93-D97E-5C51129AB05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73" y="15876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1148A4-9C58-6356-B0E6-D7CF7266F9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62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2967A9-9E92-4FCB-B7F8-C66879FED620}"/>
              </a:ext>
            </a:extLst>
          </p:cNvPr>
          <p:cNvSpPr>
            <a:spLocks/>
          </p:cNvSpPr>
          <p:nvPr userDrawn="1"/>
        </p:nvSpPr>
        <p:spPr>
          <a:xfrm>
            <a:off x="4665203" y="17897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F3213FF-48A1-4C22-F908-EB16B4E3105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61" y="18829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087B44C-C83B-CB9C-7ABC-20F04C17DF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197" y="18829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C84897-EE17-0953-629D-716588D2558F}"/>
              </a:ext>
            </a:extLst>
          </p:cNvPr>
          <p:cNvSpPr>
            <a:spLocks/>
          </p:cNvSpPr>
          <p:nvPr userDrawn="1"/>
        </p:nvSpPr>
        <p:spPr>
          <a:xfrm>
            <a:off x="2693018" y="175581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</p:spTree>
    <p:extLst>
      <p:ext uri="{BB962C8B-B14F-4D97-AF65-F5344CB8AC3E}">
        <p14:creationId xmlns:p14="http://schemas.microsoft.com/office/powerpoint/2010/main" val="81561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20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0.png"/><Relationship Id="rId5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40.xml"/><Relationship Id="rId7" Type="http://schemas.openxmlformats.org/officeDocument/2006/relationships/image" Target="../media/image5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gif"/><Relationship Id="rId5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182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327CE-717D-011B-2348-489DBF0E4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10" y="785496"/>
            <a:ext cx="69674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للتحدث باسترسال أمام زملائكم لتقديم أنفسكم.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معكم دقيقتان.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163CF4-C761-3E3A-6448-0513B7CAF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746" y="2360009"/>
            <a:ext cx="7468639" cy="3240000"/>
          </a:xfrm>
          <a:prstGeom prst="rect">
            <a:avLst/>
          </a:prstGeom>
        </p:spPr>
      </p:pic>
      <p:sp>
        <p:nvSpPr>
          <p:cNvPr id="12" name="Flèche : gauche 11">
            <a:extLst>
              <a:ext uri="{FF2B5EF4-FFF2-40B4-BE49-F238E27FC236}">
                <a16:creationId xmlns:a16="http://schemas.microsoft.com/office/drawing/2014/main" id="{761C08B9-048A-8830-1AC9-7A8CF1DA76D1}"/>
              </a:ext>
            </a:extLst>
          </p:cNvPr>
          <p:cNvSpPr/>
          <p:nvPr/>
        </p:nvSpPr>
        <p:spPr>
          <a:xfrm>
            <a:off x="8187856" y="3098997"/>
            <a:ext cx="529904" cy="16967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C4FF4-6D18-CF19-8E3E-B1A9723488A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6FB759-F6AD-D70C-E8AC-186A5C6A1ECD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7BD294-DCD4-B261-9E39-FE664580579B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C66FEBD-B188-53FF-E41E-67B72E79E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B642BE9-B061-50B7-F600-A8513E492B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56FB5BB-9300-1D2B-65FB-410C9704D7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C565FF5-2F76-A1F4-6D4F-DD9D5F9ACE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127451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22A3D-FBAD-D422-AFDE-EEE1E4A68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CDE4E1-8766-94F7-B203-C181CC71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إلى السبورة للتعريف بنفسه؟ في حدود 5 محاولات.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E8B355-C328-F9D9-4551-2CDAD8500F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463" y="2111188"/>
            <a:ext cx="8021540" cy="34798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771B3B-79AD-51E4-A402-20263C3DB025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DF99F1-72F5-9466-DABE-FB3BB2BC1B70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5C1F4C-0073-BF7A-F95B-EB6AF2EF5EA7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71A1EB8-FFE1-9170-D7D9-BB1F1DD1C9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8E7B183-F85C-FCBB-DF43-352E86B50A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12AAA98-46E6-5CCE-85C7-FB24B095AD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6BFD8D4-0D03-EE3D-1DD3-F3CDA3544A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260196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F9DAE-4AC3-C86C-8BA4-8BBED3C76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D80DC-AC17-7727-D86C-07828206C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نظركم، من الفائز في نشاط التحدث باسترسال؟ 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627671-9BDB-6F82-D34F-56C6E5C6AF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28007A-44E3-02DC-3365-35067CCD7D5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582DF1-581B-3710-BE73-7844517692F7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8C33E6-06ED-BE8A-95A7-D615ACF7C72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15FBCC0-96EC-1351-4D53-3B03C5DFA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763418-3AC2-F55F-359A-5B1FF8B192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79DF79-B485-3DCB-8097-F6E22EC031E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97BE77E6-63AD-646C-2F22-6396D8923A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0133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0DEB-E3FB-3A52-EB89-679F61A3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3">
            <a:extLst>
              <a:ext uri="{FF2B5EF4-FFF2-40B4-BE49-F238E27FC236}">
                <a16:creationId xmlns:a16="http://schemas.microsoft.com/office/drawing/2014/main" id="{D7624ED8-356B-3C32-CF29-0FEED4548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1753077"/>
            <a:ext cx="7886700" cy="720000"/>
          </a:xfrm>
        </p:spPr>
        <p:txBody>
          <a:bodyPr/>
          <a:lstStyle/>
          <a:p>
            <a:r>
              <a:rPr lang="ar-MA" sz="4000" dirty="0"/>
              <a:t>مراجعة وتوليف</a:t>
            </a:r>
            <a:endParaRPr lang="fr-MA" sz="4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AB18735-9213-1E08-3C38-FBC78C764E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D7A01E2F-33F4-38B5-852D-1E6F48ACABA9}"/>
              </a:ext>
            </a:extLst>
          </p:cNvPr>
          <p:cNvSpPr txBox="1">
            <a:spLocks/>
          </p:cNvSpPr>
          <p:nvPr/>
        </p:nvSpPr>
        <p:spPr>
          <a:xfrm>
            <a:off x="2322000" y="390101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000" b="1" dirty="0">
                <a:cs typeface="Microsoft Uighur" panose="02000000000000000000" pitchFamily="2" charset="-78"/>
              </a:rPr>
              <a:t>شكل وتوليف </a:t>
            </a:r>
          </a:p>
          <a:p>
            <a:pPr algn="r" rtl="1">
              <a:buClr>
                <a:srgbClr val="424D7B"/>
              </a:buClr>
            </a:pPr>
            <a:r>
              <a:rPr lang="ar-MA" sz="2000" b="1" dirty="0">
                <a:cs typeface="Microsoft Uighur" panose="02000000000000000000" pitchFamily="2" charset="-78"/>
              </a:rPr>
              <a:t>دعم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54B2EA2-73E6-4219-2764-878E2B2BE05B}"/>
              </a:ext>
            </a:extLst>
          </p:cNvPr>
          <p:cNvSpPr txBox="1"/>
          <p:nvPr/>
        </p:nvSpPr>
        <p:spPr>
          <a:xfrm>
            <a:off x="5064887" y="2772314"/>
            <a:ext cx="182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95648FAC-DB84-7C8B-478D-2C0206D10C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2660114"/>
            <a:ext cx="540000" cy="5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20288AF-B8EB-8336-798B-B68F7C56E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7866" y="190101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5BA3F8E-E31F-FAED-FDAF-82B3FC54D4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95505" y="2856619"/>
            <a:ext cx="792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028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2D942-94F2-6877-25B3-C98D233EC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65E9F3-5246-3F85-EEBC-651CF2AB1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4990"/>
            <a:ext cx="7223039" cy="612000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حصة اليوم</a:t>
            </a: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، ستتعلمون كيف تشكلون جملا في نص وتستثمرونه </a:t>
            </a: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لغويا بعد فهم مضامينه. </a:t>
            </a:r>
          </a:p>
        </p:txBody>
      </p:sp>
      <p:pic>
        <p:nvPicPr>
          <p:cNvPr id="17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6E23BF8-E53A-7CE3-0619-B04150DB62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C28FC96-2225-01E6-3397-E289173A8DA7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8C0B73-A0D9-7C50-5337-B814FB5ABC0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D80183-F2B5-F938-8E07-C0CBE6709917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Image 7">
            <a:extLst>
              <a:ext uri="{FF2B5EF4-FFF2-40B4-BE49-F238E27FC236}">
                <a16:creationId xmlns:a16="http://schemas.microsoft.com/office/drawing/2014/main" id="{0E7A030D-82C5-3982-89CE-C4222E1CA7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8">
            <a:extLst>
              <a:ext uri="{FF2B5EF4-FFF2-40B4-BE49-F238E27FC236}">
                <a16:creationId xmlns:a16="http://schemas.microsoft.com/office/drawing/2014/main" id="{83843085-CCB2-7CD3-59B1-C1FCDFADF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9">
            <a:extLst>
              <a:ext uri="{FF2B5EF4-FFF2-40B4-BE49-F238E27FC236}">
                <a16:creationId xmlns:a16="http://schemas.microsoft.com/office/drawing/2014/main" id="{AD572D8A-D5C7-61C7-5B0F-A8E9657080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784EE6D-0A6D-6122-38CF-9ACFF548C3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604" y="2120795"/>
            <a:ext cx="2566703" cy="3600000"/>
          </a:xfrm>
          <a:prstGeom prst="rect">
            <a:avLst/>
          </a:prstGeom>
          <a:ln>
            <a:solidFill>
              <a:srgbClr val="00B1B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BDF22C7-A246-6C11-A244-1E5DFD07D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2738" y="2152172"/>
            <a:ext cx="2436783" cy="3608202"/>
          </a:xfrm>
          <a:prstGeom prst="rect">
            <a:avLst/>
          </a:prstGeom>
          <a:ln>
            <a:solidFill>
              <a:srgbClr val="00B1B0"/>
            </a:solidFill>
          </a:ln>
        </p:spPr>
      </p:pic>
    </p:spTree>
    <p:extLst>
      <p:ext uri="{BB962C8B-B14F-4D97-AF65-F5344CB8AC3E}">
        <p14:creationId xmlns:p14="http://schemas.microsoft.com/office/powerpoint/2010/main" val="145568910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74B1E-5234-E7E4-08AB-13E7EE1F8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0CE681-1C43-FDA9-7775-54769884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سأقوم بشكل الجملة. أولا، أقرأ الجملة مبرزا الحركة الأخيرة لكل كلمة.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سأنقل الجملة على السبورة الجانبية كي أوضح كيف أشكل. 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4FE7A3B-ADAF-C2E8-9063-1372429735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263F52C-7249-B08E-C216-0A03FE990617}"/>
              </a:ext>
            </a:extLst>
          </p:cNvPr>
          <p:cNvSpPr txBox="1"/>
          <p:nvPr/>
        </p:nvSpPr>
        <p:spPr>
          <a:xfrm>
            <a:off x="1526959" y="3074389"/>
            <a:ext cx="6054571" cy="97657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 العلم نور يبدد ظلام الجهل.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64607E-B307-C406-1830-106BECE4CB3E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C1B332-92D5-73BF-35AD-C8BE5E567C71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52F5A-9F24-29EA-688D-D4A143FC12F3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7">
            <a:extLst>
              <a:ext uri="{FF2B5EF4-FFF2-40B4-BE49-F238E27FC236}">
                <a16:creationId xmlns:a16="http://schemas.microsoft.com/office/drawing/2014/main" id="{2B3A8A0B-CC2F-77C3-CD73-2ABE6CDFEA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8">
            <a:extLst>
              <a:ext uri="{FF2B5EF4-FFF2-40B4-BE49-F238E27FC236}">
                <a16:creationId xmlns:a16="http://schemas.microsoft.com/office/drawing/2014/main" id="{FF7BBED2-CF52-069F-FCB0-BA95EE1C23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9">
            <a:extLst>
              <a:ext uri="{FF2B5EF4-FFF2-40B4-BE49-F238E27FC236}">
                <a16:creationId xmlns:a16="http://schemas.microsoft.com/office/drawing/2014/main" id="{230299EB-499B-F3AC-122F-EE93FB0647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82757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29D1C-358F-348C-2ABC-574353233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BC836C-434A-1BEA-70B8-E98C304E5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9" y="792000"/>
            <a:ext cx="7439204" cy="612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أشكل كل كلمة مع النطق بها. أستحضر  قواعد اللغة التي أعرفها أو أقيس على بعض التعابير التي أحفظها.    </a:t>
            </a: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A25DCEA-4BEF-461B-57CD-6DD6530849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5CD111-7790-D8A1-DC23-6A0F53476196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06B6A6-F85F-464C-20D5-77A458E59A9A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F18FA3-505E-0DF4-7E9A-85824623C779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7">
            <a:extLst>
              <a:ext uri="{FF2B5EF4-FFF2-40B4-BE49-F238E27FC236}">
                <a16:creationId xmlns:a16="http://schemas.microsoft.com/office/drawing/2014/main" id="{F32E5492-26BD-B264-9DFC-334F27FD4E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8">
            <a:extLst>
              <a:ext uri="{FF2B5EF4-FFF2-40B4-BE49-F238E27FC236}">
                <a16:creationId xmlns:a16="http://schemas.microsoft.com/office/drawing/2014/main" id="{A224301B-5E71-6B4E-BD81-B36E1EEED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9">
            <a:extLst>
              <a:ext uri="{FF2B5EF4-FFF2-40B4-BE49-F238E27FC236}">
                <a16:creationId xmlns:a16="http://schemas.microsoft.com/office/drawing/2014/main" id="{5CACB016-EBE2-0F4B-BFA1-72BB9ABF93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2089901-D4F2-7B79-36A5-E64317DA6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380" y="2541955"/>
            <a:ext cx="765724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8334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ED0E8-9D1E-FF37-4225-DF0B5ADF3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F3F461-AAEE-DC65-3D9F-5B0EF6564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حالة التردد في تحديد حركة آخر حرف في الكلمة، أحدد إعرابها في الجملة.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E26C83D-3FC4-98AC-3238-060BEB96C4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4E216A-4F64-374F-BC80-2BD0561277DC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292B1E-206F-B26A-EF5F-299477AB3D3E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733EC5-8FBF-486F-98C2-C10263A627F7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7">
            <a:extLst>
              <a:ext uri="{FF2B5EF4-FFF2-40B4-BE49-F238E27FC236}">
                <a16:creationId xmlns:a16="http://schemas.microsoft.com/office/drawing/2014/main" id="{B84DB8B0-2FA6-FA9B-A353-591ED62E52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8">
            <a:extLst>
              <a:ext uri="{FF2B5EF4-FFF2-40B4-BE49-F238E27FC236}">
                <a16:creationId xmlns:a16="http://schemas.microsoft.com/office/drawing/2014/main" id="{743F7125-B865-751C-F946-E89A543C6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9">
            <a:extLst>
              <a:ext uri="{FF2B5EF4-FFF2-40B4-BE49-F238E27FC236}">
                <a16:creationId xmlns:a16="http://schemas.microsoft.com/office/drawing/2014/main" id="{FD505911-38EB-1784-74F4-56FE718A14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1495E3-3B6F-BA7B-4005-15FCC4C4C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380" y="2541955"/>
            <a:ext cx="765724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0413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B88B3-FD28-94F0-99B5-BFF745769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2D5BC6-2620-A5D3-753F-EA055A397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دوركم، اشكلوا الجمل الواردة أسفل النص في حدود دقيقتين.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DB586E-11CD-74D4-4FB2-F4813720BC8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D62ECF-7087-72DB-2D50-6101E5684E9E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DFB5B39-F5E0-C0AD-F290-F3024A594D88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7">
            <a:extLst>
              <a:ext uri="{FF2B5EF4-FFF2-40B4-BE49-F238E27FC236}">
                <a16:creationId xmlns:a16="http://schemas.microsoft.com/office/drawing/2014/main" id="{064DA165-7501-067F-0D5E-C5D935B845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8">
            <a:extLst>
              <a:ext uri="{FF2B5EF4-FFF2-40B4-BE49-F238E27FC236}">
                <a16:creationId xmlns:a16="http://schemas.microsoft.com/office/drawing/2014/main" id="{8B2AB640-1B95-E957-CE9C-E5939413A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9">
            <a:extLst>
              <a:ext uri="{FF2B5EF4-FFF2-40B4-BE49-F238E27FC236}">
                <a16:creationId xmlns:a16="http://schemas.microsoft.com/office/drawing/2014/main" id="{4036948F-941D-AF27-02B5-822FA0AF32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DCE2F2E-8A00-041F-76F1-DE53F152E5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821" t="72140" r="-331" b="1215"/>
          <a:stretch>
            <a:fillRect/>
          </a:stretch>
        </p:blipFill>
        <p:spPr>
          <a:xfrm>
            <a:off x="909022" y="4945553"/>
            <a:ext cx="7782260" cy="93232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6135522-73F7-088F-16D8-ADE7030B7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66" y="2154825"/>
            <a:ext cx="7785267" cy="2548349"/>
          </a:xfrm>
          <a:prstGeom prst="rect">
            <a:avLst/>
          </a:prstGeom>
        </p:spPr>
      </p:pic>
      <p:pic>
        <p:nvPicPr>
          <p:cNvPr id="23" name="Espace réservé pour une image  22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363393A-8F68-7B12-4D3B-39C0C726C0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671033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B29EA-C9F7-3D84-75C5-5D4AA0BFC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6790CD-CA8B-DE76-B1B1-53BFC5C2C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68759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إلى السبورة ويشكل الجملة باتباع الخطوات التي تعلمتم؟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91757D-DBE4-977D-2DBF-75ECBC5A727B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4042FD-6251-2BFE-704A-E53A1DFC5943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789E34-D180-F1DB-2197-ABAE992C19D7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7">
            <a:extLst>
              <a:ext uri="{FF2B5EF4-FFF2-40B4-BE49-F238E27FC236}">
                <a16:creationId xmlns:a16="http://schemas.microsoft.com/office/drawing/2014/main" id="{6DCBBB6E-148B-2549-F292-BBEB8B4F85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8">
            <a:extLst>
              <a:ext uri="{FF2B5EF4-FFF2-40B4-BE49-F238E27FC236}">
                <a16:creationId xmlns:a16="http://schemas.microsoft.com/office/drawing/2014/main" id="{3A095447-0E71-B562-92E6-234B51E74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9">
            <a:extLst>
              <a:ext uri="{FF2B5EF4-FFF2-40B4-BE49-F238E27FC236}">
                <a16:creationId xmlns:a16="http://schemas.microsoft.com/office/drawing/2014/main" id="{881CD9CA-3D7A-32CE-6A28-121B23D56E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EE54157-64E0-EE4C-C0E8-A13786B01A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088C940-603B-D7AC-766D-203252D601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821" t="72140" r="-331" b="1215"/>
          <a:stretch>
            <a:fillRect/>
          </a:stretch>
        </p:blipFill>
        <p:spPr>
          <a:xfrm>
            <a:off x="909022" y="4945553"/>
            <a:ext cx="7782260" cy="93232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B56D3A0-8C09-EBD0-034F-24EB2DEFB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366" y="2154825"/>
            <a:ext cx="7785267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2441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FF8019D-36D9-DFB2-53BB-0D285D14B9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sz="1800" b="1" dirty="0"/>
              <a:t>تعيين تلميذ(ة) للإجابة</a:t>
            </a:r>
            <a:endParaRPr lang="fr-MA" sz="1800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sz="1800" b="1" dirty="0"/>
              <a:t>توجيهات و شرح التعليمات</a:t>
            </a:r>
            <a:endParaRPr lang="fr-MA" sz="1800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sz="1800" b="1" dirty="0"/>
              <a:t>عرض فيديو</a:t>
            </a:r>
            <a:endParaRPr lang="fr-MA" sz="1800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sz="1800" b="1" dirty="0"/>
              <a:t>المرور بين الصفوف للمساعدة و تصحيح الإنجازات</a:t>
            </a:r>
            <a:endParaRPr lang="fr-MA" sz="1800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sz="1800" b="1" dirty="0"/>
              <a:t>عمل في ثنائيات</a:t>
            </a:r>
            <a:endParaRPr lang="fr-MA" sz="1800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sz="1800" b="1" dirty="0"/>
              <a:t>نهاية الشريط، المرور إلى الشريحة الموالية.</a:t>
            </a:r>
            <a:endParaRPr lang="fr-MA" sz="1800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9347D-5C3F-78C5-4FC6-15DF9F589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698663-06D2-7255-41B7-AE6BA3A1B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756000"/>
            <a:ext cx="7223039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خطا تحت الأخطاء التي ارتكبتم في شكل الجملة ، ثم اشكلوا الجملتين معا.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522B2C6-B3BC-1BA4-B53A-ACF94854D6FB}"/>
              </a:ext>
            </a:extLst>
          </p:cNvPr>
          <p:cNvSpPr txBox="1"/>
          <p:nvPr/>
        </p:nvSpPr>
        <p:spPr>
          <a:xfrm>
            <a:off x="652182" y="2350178"/>
            <a:ext cx="7839635" cy="3421930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 defTabSz="914400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طَلَبُ ٱلْعِلْمِ في ٱلْإِسْلامِ لَيْسَ مَحْضَ فَضيلَةٍ أَوْ ٱخْتِيارٍ، بَلْ هُوَ واجِبٌ شَرْعِيٌّ وَمَسْؤولِيَّةٌ أَخْلاقِيَّةٌ تَقَعُ عَلى عاتِقِ ٱلْجَميعِ دونَ ٱسْتِثْناءٍ.</a:t>
            </a:r>
            <a:endParaRPr lang="ar-MA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457200" indent="-457200" algn="just" defTabSz="914400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إِنَّ ٱلْعِلْمَ نورٌ يُبَدِّدُ ظَلامَ ٱلْجَهْلِ.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4F1CF8-54DE-3C1C-B534-C207DA9D1501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8E6936-7C37-32A2-69C4-E78B869B4AE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CEB5A5-D4EE-16D9-CFBE-20FA03366FCA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7">
            <a:extLst>
              <a:ext uri="{FF2B5EF4-FFF2-40B4-BE49-F238E27FC236}">
                <a16:creationId xmlns:a16="http://schemas.microsoft.com/office/drawing/2014/main" id="{83743A98-77CA-F7E6-2A8E-8671B1044F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8">
            <a:extLst>
              <a:ext uri="{FF2B5EF4-FFF2-40B4-BE49-F238E27FC236}">
                <a16:creationId xmlns:a16="http://schemas.microsoft.com/office/drawing/2014/main" id="{A4813CC7-2D29-A24B-B1BE-998C7DA01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9">
            <a:extLst>
              <a:ext uri="{FF2B5EF4-FFF2-40B4-BE49-F238E27FC236}">
                <a16:creationId xmlns:a16="http://schemas.microsoft.com/office/drawing/2014/main" id="{1C1B0998-0F46-1094-803B-60E2F31064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479A871-A76F-F56C-D738-9F497786D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839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932AA-84CB-6199-CE82-737D885F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718E27-8ECF-822E-40A0-9629D6B26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النص؟ (قراءتان  فقط). </a:t>
            </a:r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EB321EE-C70E-E742-019E-48162BB3DC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585" y="664335"/>
            <a:ext cx="828000" cy="8280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E073DF-E36B-DBC7-33E4-4B5C0086E52F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9FA44C-3D16-C865-F192-4DA028D22BD4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75F030-A274-DCDC-4129-5D6AE8C3F330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7">
            <a:extLst>
              <a:ext uri="{FF2B5EF4-FFF2-40B4-BE49-F238E27FC236}">
                <a16:creationId xmlns:a16="http://schemas.microsoft.com/office/drawing/2014/main" id="{509B38E4-9D98-AF49-7B54-50F276A754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8">
            <a:extLst>
              <a:ext uri="{FF2B5EF4-FFF2-40B4-BE49-F238E27FC236}">
                <a16:creationId xmlns:a16="http://schemas.microsoft.com/office/drawing/2014/main" id="{F7A9DE85-369F-516F-B995-0D1E8C685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9">
            <a:extLst>
              <a:ext uri="{FF2B5EF4-FFF2-40B4-BE49-F238E27FC236}">
                <a16:creationId xmlns:a16="http://schemas.microsoft.com/office/drawing/2014/main" id="{7B83BDB6-2096-9CE9-4E6F-4DFFBE9FEEB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78C755-D745-4934-0DBF-C2D36F43D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4305" y="2152172"/>
            <a:ext cx="2436783" cy="3608202"/>
          </a:xfrm>
          <a:prstGeom prst="rect">
            <a:avLst/>
          </a:prstGeom>
          <a:ln>
            <a:solidFill>
              <a:srgbClr val="00B1B0"/>
            </a:solidFill>
          </a:ln>
        </p:spPr>
      </p:pic>
    </p:spTree>
    <p:extLst>
      <p:ext uri="{BB962C8B-B14F-4D97-AF65-F5344CB8AC3E}">
        <p14:creationId xmlns:p14="http://schemas.microsoft.com/office/powerpoint/2010/main" val="344428931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4A4CB-5CD4-34EE-CB51-9D23DCF1F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A3B39-8682-C6FA-D464-C0DCA6B9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ص19 وأجيبوا عن جميع الأسئلة في حدود 15 دقيقة؟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9BC76D-2937-94B9-4FAB-16BAF1B4CDD5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578022-0730-A157-9050-12B19C2D5A69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356ADF-407A-6F1E-159D-AA6C6FA3CF9E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7">
            <a:extLst>
              <a:ext uri="{FF2B5EF4-FFF2-40B4-BE49-F238E27FC236}">
                <a16:creationId xmlns:a16="http://schemas.microsoft.com/office/drawing/2014/main" id="{D3FB6860-ADB8-E549-4D81-880E0F8F95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8">
            <a:extLst>
              <a:ext uri="{FF2B5EF4-FFF2-40B4-BE49-F238E27FC236}">
                <a16:creationId xmlns:a16="http://schemas.microsoft.com/office/drawing/2014/main" id="{661AFEDD-E839-1789-9B5D-9F4DD484F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9">
            <a:extLst>
              <a:ext uri="{FF2B5EF4-FFF2-40B4-BE49-F238E27FC236}">
                <a16:creationId xmlns:a16="http://schemas.microsoft.com/office/drawing/2014/main" id="{5BDE8E95-B541-FE8C-3B50-BFB5A45383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413ED99-8BB8-87AC-F0E9-05903D543B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/>
          <a:stretch/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CEBF104-64B6-F163-797F-3DC01FAEC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8875" y="1642844"/>
            <a:ext cx="3426249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56514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AA958-3EA4-59EE-54B7-CA2350C01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B889EF-5985-4B0F-6484-0FBA9B278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الأول و يجيب عنه؟</a:t>
            </a:r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E9F3285-5873-6E6D-490F-0EEB10DF65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585" y="664336"/>
            <a:ext cx="828000" cy="828000"/>
          </a:xfrm>
        </p:spPr>
      </p:pic>
      <p:pic>
        <p:nvPicPr>
          <p:cNvPr id="11" name="Image 10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70C4364A-BABE-8970-35D3-7B45E5BC29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533" y="2077485"/>
            <a:ext cx="8314935" cy="3960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5CB8B3-478C-CBEB-F36E-837B0BFA4805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0CB14C-A309-B5D1-F7FF-81E6B98B43E2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077254-551C-9993-4833-5CE1F24D568D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7">
            <a:extLst>
              <a:ext uri="{FF2B5EF4-FFF2-40B4-BE49-F238E27FC236}">
                <a16:creationId xmlns:a16="http://schemas.microsoft.com/office/drawing/2014/main" id="{63BBCCF8-91CE-C7EF-3BED-1FF300C650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8">
            <a:extLst>
              <a:ext uri="{FF2B5EF4-FFF2-40B4-BE49-F238E27FC236}">
                <a16:creationId xmlns:a16="http://schemas.microsoft.com/office/drawing/2014/main" id="{15732A26-EC4A-7A59-613F-837C6CCC8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9">
            <a:extLst>
              <a:ext uri="{FF2B5EF4-FFF2-40B4-BE49-F238E27FC236}">
                <a16:creationId xmlns:a16="http://schemas.microsoft.com/office/drawing/2014/main" id="{41720474-AEBA-F558-5564-3CC005DFED3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4116801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EB4C8-2279-7449-C9D2-621A3144D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24BA6-D932-866E-E479-A775FDD2D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 على كراساتكم.</a:t>
            </a:r>
          </a:p>
        </p:txBody>
      </p:sp>
      <p:pic>
        <p:nvPicPr>
          <p:cNvPr id="8" name="Image 7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D7A7BAAF-5E52-7424-C9D2-0DAD63E29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197" y="2077485"/>
            <a:ext cx="8314935" cy="396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EF0D930-60EF-DFBE-B441-3417AE48799A}"/>
              </a:ext>
            </a:extLst>
          </p:cNvPr>
          <p:cNvSpPr txBox="1"/>
          <p:nvPr/>
        </p:nvSpPr>
        <p:spPr>
          <a:xfrm>
            <a:off x="1893934" y="3551085"/>
            <a:ext cx="6077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8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اَلْمَعْرِفَةُ – اَلتَّعَلُّمُ – اَلْمَدارِسُ – اَلْمَساجِدُ – اَلْمَعاهِدُ 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9198202-61BC-B365-0CAF-A43336CA5442}"/>
              </a:ext>
            </a:extLst>
          </p:cNvPr>
          <p:cNvSpPr txBox="1"/>
          <p:nvPr/>
        </p:nvSpPr>
        <p:spPr>
          <a:xfrm>
            <a:off x="2537503" y="4367259"/>
            <a:ext cx="507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×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CE3F8DD-1842-2DAC-E4BE-1D87E337A6DF}"/>
              </a:ext>
            </a:extLst>
          </p:cNvPr>
          <p:cNvSpPr txBox="1"/>
          <p:nvPr/>
        </p:nvSpPr>
        <p:spPr>
          <a:xfrm>
            <a:off x="4084225" y="5265361"/>
            <a:ext cx="5078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×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1D56C5-C045-140E-D839-0858E7CB8809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8E91DE-6440-0CF5-3F75-AB8BF2C53E0B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708D96-EFD2-44AF-7C54-30BD48387875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7">
            <a:extLst>
              <a:ext uri="{FF2B5EF4-FFF2-40B4-BE49-F238E27FC236}">
                <a16:creationId xmlns:a16="http://schemas.microsoft.com/office/drawing/2014/main" id="{069D93F3-0A2E-671B-ECE3-82C234AA99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8">
            <a:extLst>
              <a:ext uri="{FF2B5EF4-FFF2-40B4-BE49-F238E27FC236}">
                <a16:creationId xmlns:a16="http://schemas.microsoft.com/office/drawing/2014/main" id="{BCA1597F-0F84-37F4-4FA4-880727150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9">
            <a:extLst>
              <a:ext uri="{FF2B5EF4-FFF2-40B4-BE49-F238E27FC236}">
                <a16:creationId xmlns:a16="http://schemas.microsoft.com/office/drawing/2014/main" id="{6EC22F79-4229-BFEA-EE03-7C7F0BCD78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3F8B46-A988-10AE-8CE9-533DC4D23B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381010342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71C72-877D-3731-0499-957783899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A24E776-4E5A-0ADA-E39F-228FD0DD966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696E9D15-864D-3D5F-BB29-7DD9243823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8097" y="1755470"/>
            <a:ext cx="6570494" cy="468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BDE14A6-02AF-760B-F94F-FE2ECDA7D76C}"/>
              </a:ext>
            </a:extLst>
          </p:cNvPr>
          <p:cNvSpPr txBox="1"/>
          <p:nvPr/>
        </p:nvSpPr>
        <p:spPr>
          <a:xfrm>
            <a:off x="391751" y="821649"/>
            <a:ext cx="71675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و يجيب عنه؟ </a:t>
            </a:r>
            <a:endParaRPr lang="fr-MA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B25883-A1CE-EED4-CC7F-0E219833FC86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8D5485-0D20-17F8-2A8D-A3F4FF3C2EAB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E7CFC7-8334-8469-DB9F-D8B7DD495B40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Image 7">
            <a:extLst>
              <a:ext uri="{FF2B5EF4-FFF2-40B4-BE49-F238E27FC236}">
                <a16:creationId xmlns:a16="http://schemas.microsoft.com/office/drawing/2014/main" id="{CE1D84AC-AC54-C6E4-C42E-9A3C61A521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8">
            <a:extLst>
              <a:ext uri="{FF2B5EF4-FFF2-40B4-BE49-F238E27FC236}">
                <a16:creationId xmlns:a16="http://schemas.microsoft.com/office/drawing/2014/main" id="{FB55DFA8-9A22-D97D-1CAB-D90894DDC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9">
            <a:extLst>
              <a:ext uri="{FF2B5EF4-FFF2-40B4-BE49-F238E27FC236}">
                <a16:creationId xmlns:a16="http://schemas.microsoft.com/office/drawing/2014/main" id="{296A616D-8F51-396B-2749-F16DF3C59C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651081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A5A2F4-C0BA-BF5C-CC5E-37525A8FC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 على كراساتكم.</a:t>
            </a:r>
            <a:endParaRPr lang="fr-FR" sz="2400" dirty="0"/>
          </a:p>
        </p:txBody>
      </p:sp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210C001-44C4-8643-AB0A-EB219D85CC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65DCA41-1300-02EB-E2AE-D841009B0FA3}"/>
              </a:ext>
            </a:extLst>
          </p:cNvPr>
          <p:cNvSpPr txBox="1"/>
          <p:nvPr/>
        </p:nvSpPr>
        <p:spPr>
          <a:xfrm>
            <a:off x="845104" y="1838463"/>
            <a:ext cx="6818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1. يولي ٱلْإِسْلامُ لِلْعِلْمِ مَكانَةً سامِيَةً وَمَنْزِلَةً رَفيعَةً، كَما يَعْتَبِرُهُ إِحْدى صُوَرِ طاعَةِ </a:t>
            </a:r>
            <a:r>
              <a:rPr lang="ar-MA" sz="36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ٱللَّهِ</a:t>
            </a:r>
            <a:r>
              <a:rPr lang="ar-MA" sz="3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وَعِبادَتِهِ.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1864C0E-43CF-FD6D-0264-E5E3EC5CFCB8}"/>
              </a:ext>
            </a:extLst>
          </p:cNvPr>
          <p:cNvSpPr txBox="1"/>
          <p:nvPr/>
        </p:nvSpPr>
        <p:spPr>
          <a:xfrm>
            <a:off x="845104" y="3163769"/>
            <a:ext cx="6818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2. قالَ </a:t>
            </a:r>
            <a:r>
              <a:rPr lang="ar-MA" sz="36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ٱلرَّسولُ</a:t>
            </a:r>
            <a:r>
              <a:rPr lang="ar-MA" sz="3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صَلّى </a:t>
            </a:r>
            <a:r>
              <a:rPr lang="ar-MA" sz="36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ٱللَّهُ</a:t>
            </a:r>
            <a:r>
              <a:rPr lang="ar-MA" sz="3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عَلَيْهِ وَسَلَّمَ: "طَلَبُ ٱلْعِلْمِ فَريضَةٌ عَلى كُلِّ مُسْلِمٍ وَمُسْلِمَةٍ."</a:t>
            </a: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00F85F-1996-2723-FE76-AB4D2D3DE426}"/>
              </a:ext>
            </a:extLst>
          </p:cNvPr>
          <p:cNvSpPr txBox="1"/>
          <p:nvPr/>
        </p:nvSpPr>
        <p:spPr>
          <a:xfrm>
            <a:off x="845104" y="4841185"/>
            <a:ext cx="6818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3. بِحَسَبِ ٱلنَّصِّ، يُمْكِنُ ٱلْحُصولُ عَلى ٱلْعِلْمِ </a:t>
            </a:r>
            <a:r>
              <a:rPr lang="ar-MA" sz="32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بِٱلِالْتِحاقِ</a:t>
            </a:r>
            <a:r>
              <a:rPr lang="ar-MA" sz="3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بِٱلْمَساجِدِ</a:t>
            </a:r>
            <a:r>
              <a:rPr lang="ar-MA" sz="3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وَٱلْمَدارِسِ</a:t>
            </a:r>
            <a:r>
              <a:rPr lang="ar-MA" sz="3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وَٱلْمَعاهِدِ</a:t>
            </a:r>
            <a:r>
              <a:rPr lang="ar-MA" sz="3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، أَوْ عَنْ طَريقِ </a:t>
            </a:r>
            <a:r>
              <a:rPr lang="ar-MA" sz="32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ٱلتَّعَلُّمِ</a:t>
            </a:r>
            <a:r>
              <a:rPr lang="ar-MA" sz="3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ٱلذّاتِيِّ</a:t>
            </a:r>
            <a:r>
              <a:rPr lang="ar-MA" sz="32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. </a:t>
            </a:r>
            <a:endParaRPr lang="fr-F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8259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0C46E-378A-8DE5-263D-10D2ACED8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4947F2-60BE-D101-F04F-96507E5E9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 على كراساتكم.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898F050-9BF7-F7C9-DDA4-444ED16E24B8}"/>
              </a:ext>
            </a:extLst>
          </p:cNvPr>
          <p:cNvGrpSpPr/>
          <p:nvPr/>
        </p:nvGrpSpPr>
        <p:grpSpPr>
          <a:xfrm>
            <a:off x="484542" y="2138082"/>
            <a:ext cx="8296836" cy="3272609"/>
            <a:chOff x="296283" y="2138082"/>
            <a:chExt cx="8296836" cy="3272609"/>
          </a:xfrm>
        </p:grpSpPr>
        <p:pic>
          <p:nvPicPr>
            <p:cNvPr id="3" name="Image 2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D7077E38-CA32-A56C-73A4-F632E5133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24"/>
            <a:stretch>
              <a:fillRect/>
            </a:stretch>
          </p:blipFill>
          <p:spPr>
            <a:xfrm>
              <a:off x="296283" y="2138082"/>
              <a:ext cx="8296836" cy="3272609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3DA45B5-7C54-E8B0-1B01-A8CE784F6D44}"/>
                </a:ext>
              </a:extLst>
            </p:cNvPr>
            <p:cNvSpPr txBox="1"/>
            <p:nvPr/>
          </p:nvSpPr>
          <p:spPr>
            <a:xfrm>
              <a:off x="5848564" y="2932582"/>
              <a:ext cx="257902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r" rtl="1">
                <a:buFont typeface="Arial" panose="020B0604020202020204" pitchFamily="34" charset="0"/>
                <a:buChar char="•"/>
              </a:pP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اِكْتِسابُ </a:t>
              </a:r>
              <a:r>
                <a:rPr lang="ar-MA" sz="32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ٱلْمَعْرِفَةِ</a:t>
              </a: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؛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B1153FB-6F49-C8B8-9C88-2A82A8C43301}"/>
                </a:ext>
              </a:extLst>
            </p:cNvPr>
            <p:cNvSpPr txBox="1"/>
            <p:nvPr/>
          </p:nvSpPr>
          <p:spPr>
            <a:xfrm>
              <a:off x="4400440" y="2946084"/>
              <a:ext cx="18242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r" rtl="1">
                <a:buFont typeface="Arial" panose="020B0604020202020204" pitchFamily="34" charset="0"/>
                <a:buChar char="•"/>
              </a:pP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فَهْمُ </a:t>
              </a:r>
              <a:r>
                <a:rPr lang="ar-MA" sz="32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ٱلدّينِ</a:t>
              </a: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؛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E80B745-887B-6B75-D536-52CFD26F12EE}"/>
                </a:ext>
              </a:extLst>
            </p:cNvPr>
            <p:cNvSpPr txBox="1"/>
            <p:nvPr/>
          </p:nvSpPr>
          <p:spPr>
            <a:xfrm>
              <a:off x="5766274" y="3471999"/>
              <a:ext cx="257242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r" rtl="1">
                <a:buFont typeface="Arial" panose="020B0604020202020204" pitchFamily="34" charset="0"/>
                <a:buChar char="•"/>
              </a:pP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تَهْذيبُ </a:t>
              </a:r>
              <a:r>
                <a:rPr lang="ar-MA" sz="32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ٱلْأَخْلاقِ</a:t>
              </a: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؛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C770D1A-C35B-BFE7-20F5-21360628DA9E}"/>
                </a:ext>
              </a:extLst>
            </p:cNvPr>
            <p:cNvSpPr txBox="1"/>
            <p:nvPr/>
          </p:nvSpPr>
          <p:spPr>
            <a:xfrm>
              <a:off x="5182596" y="4550834"/>
              <a:ext cx="315610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r" rtl="1">
                <a:buFont typeface="Arial" panose="020B0604020202020204" pitchFamily="34" charset="0"/>
                <a:buChar char="•"/>
              </a:pPr>
              <a:r>
                <a:rPr lang="ar-MA" sz="32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ٱلْوَعْيُ</a:t>
              </a: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</a:t>
              </a:r>
              <a:r>
                <a:rPr lang="ar-MA" sz="32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وَٱلتَّشَبُّعُ</a:t>
              </a: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</a:t>
              </a:r>
              <a:r>
                <a:rPr lang="ar-MA" sz="32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بِٱلْقِيَمِ</a:t>
              </a: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؛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93D3A422-F714-31BB-8E07-3BCB601E7848}"/>
                </a:ext>
              </a:extLst>
            </p:cNvPr>
            <p:cNvSpPr txBox="1"/>
            <p:nvPr/>
          </p:nvSpPr>
          <p:spPr>
            <a:xfrm>
              <a:off x="5111797" y="4011416"/>
              <a:ext cx="32269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r" rtl="1">
                <a:buFont typeface="Arial" panose="020B0604020202020204" pitchFamily="34" charset="0"/>
                <a:buChar char="•"/>
              </a:pP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طاعَةُ أَوامِرِ </a:t>
              </a:r>
              <a:r>
                <a:rPr lang="ar-MA" sz="32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ٱللَّهِ</a:t>
              </a: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وَعِبادَتُهُ...</a:t>
              </a:r>
              <a:endParaRPr lang="fr-FR" sz="3200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9AB6DDD2-0F24-C35F-CCE7-23790CA5E172}"/>
                </a:ext>
              </a:extLst>
            </p:cNvPr>
            <p:cNvSpPr txBox="1"/>
            <p:nvPr/>
          </p:nvSpPr>
          <p:spPr>
            <a:xfrm>
              <a:off x="1729939" y="3452668"/>
              <a:ext cx="279099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r" rtl="1">
                <a:buFont typeface="Arial" panose="020B0604020202020204" pitchFamily="34" charset="0"/>
                <a:buChar char="•"/>
              </a:pP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اِزْدِهارُ </a:t>
              </a:r>
              <a:r>
                <a:rPr lang="ar-MA" sz="32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ٱلشُّعوبِ</a:t>
              </a: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؛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57B15E96-F937-B5B0-13AC-4C61F9E47546}"/>
                </a:ext>
              </a:extLst>
            </p:cNvPr>
            <p:cNvSpPr txBox="1"/>
            <p:nvPr/>
          </p:nvSpPr>
          <p:spPr>
            <a:xfrm>
              <a:off x="2197623" y="2863061"/>
              <a:ext cx="232331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r" rtl="1">
                <a:buFont typeface="Arial" panose="020B0604020202020204" pitchFamily="34" charset="0"/>
                <a:buChar char="•"/>
              </a:pP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بِناءُ حَضارَةٍ راقِيَةٍ؛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D31B7716-9BD3-76B1-7764-2F52AA8AF131}"/>
                </a:ext>
              </a:extLst>
            </p:cNvPr>
            <p:cNvSpPr txBox="1"/>
            <p:nvPr/>
          </p:nvSpPr>
          <p:spPr>
            <a:xfrm>
              <a:off x="1511958" y="4042275"/>
              <a:ext cx="30089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r" rtl="1">
                <a:buFont typeface="Arial" panose="020B0604020202020204" pitchFamily="34" charset="0"/>
                <a:buChar char="•"/>
              </a:pP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نَشْرُ قِيَمِ </a:t>
              </a:r>
              <a:r>
                <a:rPr lang="ar-MA" sz="32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ٱلْخَيْرِ</a:t>
              </a: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</a:t>
              </a:r>
              <a:r>
                <a:rPr lang="ar-MA" sz="32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وَٱلسَّلامِ</a:t>
              </a: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؛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BD30D7B8-F0A9-F314-D75B-3E9BC2FAE2A7}"/>
                </a:ext>
              </a:extLst>
            </p:cNvPr>
            <p:cNvSpPr txBox="1"/>
            <p:nvPr/>
          </p:nvSpPr>
          <p:spPr>
            <a:xfrm>
              <a:off x="2258048" y="4631883"/>
              <a:ext cx="226288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 algn="r" rtl="1">
                <a:buFont typeface="Arial" panose="020B0604020202020204" pitchFamily="34" charset="0"/>
                <a:buChar char="•"/>
              </a:pP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إِسْعادُ </a:t>
              </a:r>
              <a:r>
                <a:rPr lang="ar-MA" sz="32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ٱلْبَشَرِيَّةِ</a:t>
              </a:r>
              <a:r>
                <a:rPr lang="ar-MA" sz="32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...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789C581-F196-E5B3-AB0E-7C34B7E441B2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9BFE6BE-5664-B4BD-94D1-A95303350629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F05965-DC8D-3434-19A1-A5AF32516BE8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2" name="Image 7">
            <a:extLst>
              <a:ext uri="{FF2B5EF4-FFF2-40B4-BE49-F238E27FC236}">
                <a16:creationId xmlns:a16="http://schemas.microsoft.com/office/drawing/2014/main" id="{61CD7E15-98B2-53A3-E176-6751BE0E7A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8">
            <a:extLst>
              <a:ext uri="{FF2B5EF4-FFF2-40B4-BE49-F238E27FC236}">
                <a16:creationId xmlns:a16="http://schemas.microsoft.com/office/drawing/2014/main" id="{DB36EFAB-91E0-FDA4-AB3D-F1F518985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9">
            <a:extLst>
              <a:ext uri="{FF2B5EF4-FFF2-40B4-BE49-F238E27FC236}">
                <a16:creationId xmlns:a16="http://schemas.microsoft.com/office/drawing/2014/main" id="{DC43CAA0-7707-972C-3F42-1B397A521B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B644E6B-12BE-A3CC-4379-523712D363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307957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7A4A9-5B49-2485-2421-A3B0BD06E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E9389D-C143-7FBC-868D-30537938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الأول و يجيب عنه؟ أنجزوا.</a:t>
            </a:r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7AB66C5-4124-A2B4-7ADA-EA23B701AB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4585" y="674168"/>
            <a:ext cx="828000" cy="828000"/>
          </a:xfrm>
        </p:spPr>
      </p:pic>
      <p:pic>
        <p:nvPicPr>
          <p:cNvPr id="6" name="Image 5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5EE18EEF-2137-67E7-A0C1-21AA87815B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933" y="2300384"/>
            <a:ext cx="8230135" cy="295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AE5E6B4-D763-6E06-CBB9-9C7B04D8086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D598C6-A052-9D40-8F3F-1CB63931705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FDB6DB-B274-33B9-6C48-853F8247AA59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Image 7">
            <a:extLst>
              <a:ext uri="{FF2B5EF4-FFF2-40B4-BE49-F238E27FC236}">
                <a16:creationId xmlns:a16="http://schemas.microsoft.com/office/drawing/2014/main" id="{5683FC55-FA64-CDA2-5590-C0BF52A333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8">
            <a:extLst>
              <a:ext uri="{FF2B5EF4-FFF2-40B4-BE49-F238E27FC236}">
                <a16:creationId xmlns:a16="http://schemas.microsoft.com/office/drawing/2014/main" id="{D66FA565-8679-E139-FCAB-FABBDFA733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9">
            <a:extLst>
              <a:ext uri="{FF2B5EF4-FFF2-40B4-BE49-F238E27FC236}">
                <a16:creationId xmlns:a16="http://schemas.microsoft.com/office/drawing/2014/main" id="{717DFB57-5781-CBE9-5508-7654443ABF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82567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76789-0C23-C389-B71C-DD4B1CBA1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A75D6E-5119-E378-D344-BAB80B435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 على كراساتكم.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B0B9CBCE-FA04-08AF-B7B5-1F1987C8F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20" y="4665063"/>
            <a:ext cx="7984774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 indent="-457200" algn="r" defTabSz="914400" rtl="1"/>
            <a:r>
              <a:rPr lang="fr-FR" altLang="fr-FR" sz="2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6</a:t>
            </a:r>
            <a:r>
              <a:rPr lang="ar-MA" altLang="fr-FR" sz="2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أ</a:t>
            </a:r>
            <a:r>
              <a:rPr kumimoji="0" lang="ar-SA" altLang="fr-FR" sz="2800" b="1" i="0" u="none" strike="noStrike" cap="none" normalizeH="0" baseline="0" dirty="0">
                <a:ln>
                  <a:noFill/>
                </a:ln>
                <a:solidFill>
                  <a:srgbClr val="424D7C"/>
                </a:solidFill>
                <a:effectLst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َكْتُبُ ٱلْهَمْزَةَ ٱلْمُناسِبَةَ مَكانَ ٱلنُّقَطِ:</a:t>
            </a:r>
            <a:endParaRPr kumimoji="0" lang="fr-FR" altLang="fr-FR" sz="2800" b="1" i="0" u="none" strike="noStrike" cap="none" normalizeH="0" baseline="0" dirty="0">
              <a:ln>
                <a:noFill/>
              </a:ln>
              <a:solidFill>
                <a:srgbClr val="424D7C"/>
              </a:solidFill>
              <a:effectLst/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MA" altLang="fr-FR" sz="3200" b="1" dirty="0">
                <a:solidFill>
                  <a:srgbClr val="00B05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altLang="fr-FR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</a:t>
            </a:r>
            <a:r>
              <a:rPr lang="ar-SA" altLang="fr-FR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كْتَسِبْ عِلْماً</a:t>
            </a:r>
            <a:r>
              <a:rPr lang="ar-SA" altLang="fr-FR" sz="3200" b="1" dirty="0">
                <a:solidFill>
                  <a:srgbClr val="5B9BD5">
                    <a:lumMod val="5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SA" altLang="fr-FR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SA" altLang="fr-FR" sz="3200" b="1" dirty="0">
                <a:solidFill>
                  <a:srgbClr val="5B9BD5">
                    <a:lumMod val="5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َـ</a:t>
            </a:r>
            <a:r>
              <a:rPr lang="ar-SA" altLang="fr-FR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SA" altLang="fr-FR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لْعِلْم</a:t>
            </a:r>
            <a:r>
              <a:rPr lang="ar-SA" altLang="fr-FR" sz="3200" b="1" dirty="0">
                <a:solidFill>
                  <a:srgbClr val="5B9BD5">
                    <a:lumMod val="5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 </a:t>
            </a:r>
            <a:r>
              <a:rPr lang="ar-MA" altLang="fr-FR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r>
              <a:rPr lang="ar-SA" altLang="fr-FR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فْضَلُ غِذاءٍ لِلْعَقْلِ، بِهِ يُدْرِكُ </a:t>
            </a:r>
            <a:r>
              <a:rPr lang="ar-SA" altLang="fr-FR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SA" altLang="fr-FR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</a:t>
            </a:r>
            <a:r>
              <a:rPr lang="ar-MA" altLang="fr-FR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إنسان</a:t>
            </a:r>
            <a:r>
              <a:rPr lang="ar-SA" altLang="fr-FR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وَيَكْتَشِف</a:t>
            </a:r>
            <a:r>
              <a:rPr lang="ar-SA" altLang="fr-FR" sz="3200" b="1" dirty="0">
                <a:solidFill>
                  <a:srgbClr val="5B9BD5">
                    <a:lumMod val="5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 </a:t>
            </a:r>
            <a:r>
              <a:rPr lang="ar-SA" altLang="fr-FR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SA" altLang="fr-FR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لْحَقائِق</a:t>
            </a:r>
            <a:r>
              <a:rPr lang="ar-SA" altLang="fr-FR" sz="3200" b="1" dirty="0">
                <a:solidFill>
                  <a:srgbClr val="5B9BD5">
                    <a:lumMod val="5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 </a:t>
            </a:r>
            <a:r>
              <a:rPr lang="ar-SA" altLang="fr-FR" sz="32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SA" altLang="fr-FR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لطَّبيعِيَّةَ.</a:t>
            </a:r>
          </a:p>
        </p:txBody>
      </p:sp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73758813-B100-D93E-D2AB-AC44E15B9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10"/>
          <a:stretch>
            <a:fillRect/>
          </a:stretch>
        </p:blipFill>
        <p:spPr>
          <a:xfrm>
            <a:off x="456933" y="2234591"/>
            <a:ext cx="8230135" cy="199821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306839C-8769-123D-034E-8DDBB16496BC}"/>
              </a:ext>
            </a:extLst>
          </p:cNvPr>
          <p:cNvSpPr txBox="1"/>
          <p:nvPr/>
        </p:nvSpPr>
        <p:spPr>
          <a:xfrm>
            <a:off x="5193376" y="3409660"/>
            <a:ext cx="115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فَعيلَةٌ 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1B5F74-C5E3-7B46-AA81-9C30E2160BEB}"/>
              </a:ext>
            </a:extLst>
          </p:cNvPr>
          <p:cNvSpPr txBox="1"/>
          <p:nvPr/>
        </p:nvSpPr>
        <p:spPr>
          <a:xfrm>
            <a:off x="5224993" y="2967335"/>
            <a:ext cx="115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مَفْعِلَةٌ 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CFF085C-43EC-5BE1-86C7-DDB662F6E255}"/>
              </a:ext>
            </a:extLst>
          </p:cNvPr>
          <p:cNvSpPr txBox="1"/>
          <p:nvPr/>
        </p:nvSpPr>
        <p:spPr>
          <a:xfrm>
            <a:off x="5229057" y="3771142"/>
            <a:ext cx="115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تَفاعَلَ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FFA72F6-A43A-A583-554B-AD189C607F28}"/>
              </a:ext>
            </a:extLst>
          </p:cNvPr>
          <p:cNvSpPr txBox="1"/>
          <p:nvPr/>
        </p:nvSpPr>
        <p:spPr>
          <a:xfrm>
            <a:off x="608619" y="2981521"/>
            <a:ext cx="433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اَلْمَعْرِفَةُ نُورٌ يُنيرُ طَريقَ </a:t>
            </a:r>
            <a:r>
              <a:rPr lang="ar-MA" sz="24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ٱلْإِنْسانِ</a:t>
            </a:r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في </a:t>
            </a:r>
            <a:r>
              <a:rPr lang="ar-MA" sz="24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ٱلْحَياةِ</a:t>
            </a:r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6E55E96-EB23-EDDD-C4F3-E0D3B389E1DC}"/>
              </a:ext>
            </a:extLst>
          </p:cNvPr>
          <p:cNvSpPr txBox="1"/>
          <p:nvPr/>
        </p:nvSpPr>
        <p:spPr>
          <a:xfrm>
            <a:off x="686740" y="3333567"/>
            <a:ext cx="4258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قَدَّمَ ٱلْعالِمُ </a:t>
            </a:r>
            <a:r>
              <a:rPr lang="ar-MA" sz="24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إِبْتِكاراتٍ</a:t>
            </a:r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عَظيمَةً لِخِدْمَةِ </a:t>
            </a:r>
            <a:r>
              <a:rPr lang="ar-MA" sz="24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ٱلْبَشَرِيَّةِ</a:t>
            </a:r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A3A3820-6327-7A21-1107-D4E3BD216C26}"/>
              </a:ext>
            </a:extLst>
          </p:cNvPr>
          <p:cNvSpPr txBox="1"/>
          <p:nvPr/>
        </p:nvSpPr>
        <p:spPr>
          <a:xfrm>
            <a:off x="356698" y="3706107"/>
            <a:ext cx="4718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يَجِبُ أَنْ نَتَعامَلَ مَعَ ٱلآخَرينَ </a:t>
            </a:r>
            <a:r>
              <a:rPr lang="ar-MA" sz="24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بِٱلِاحْتِرامِ</a:t>
            </a:r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</a:t>
            </a:r>
            <a:r>
              <a:rPr lang="ar-MA" sz="2400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وَٱلتَّقْديرِ</a:t>
            </a:r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6B1234-E5F5-9A88-9893-4653333E4800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E778C4-679F-CC74-46FC-FD70015F2CA5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21BC86-E569-D63D-4745-87C552C9D35A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8" name="Image 7">
            <a:extLst>
              <a:ext uri="{FF2B5EF4-FFF2-40B4-BE49-F238E27FC236}">
                <a16:creationId xmlns:a16="http://schemas.microsoft.com/office/drawing/2014/main" id="{8CC513D7-A447-8DC0-DE20-641133D746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8">
            <a:extLst>
              <a:ext uri="{FF2B5EF4-FFF2-40B4-BE49-F238E27FC236}">
                <a16:creationId xmlns:a16="http://schemas.microsoft.com/office/drawing/2014/main" id="{D3B1888E-44AB-420E-8B53-06B6287EF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9">
            <a:extLst>
              <a:ext uri="{FF2B5EF4-FFF2-40B4-BE49-F238E27FC236}">
                <a16:creationId xmlns:a16="http://schemas.microsoft.com/office/drawing/2014/main" id="{B8E5B4E2-E7F0-86D7-EE26-1D74F0E03D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02E9EA5-1E48-90FD-80D2-48177D5E3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7197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4CE41-FEEC-9491-0DA5-71307BCD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C457611A-7320-684C-F81A-1AE5EA588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7" y="1008000"/>
            <a:ext cx="7691946" cy="653652"/>
          </a:xfrm>
        </p:spPr>
        <p:txBody>
          <a:bodyPr/>
          <a:lstStyle/>
          <a:p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تنظيم حصص الأسبوع</a:t>
            </a:r>
            <a:endParaRPr lang="f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CE2658-CA21-E83E-5252-F002239D073E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3BB743F-C8AB-23D6-06EE-344CFF115A5F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552710A4-5C08-F139-B434-DCB40E406389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91666A1-FD43-165C-4D4D-2AB1E5289646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B9037693-DB46-89FF-2955-B70DAC6A1724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39FEDF2F-9A91-9E1F-CE58-3A773D210A9A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B9A4D98-C7AB-CFDC-8C5F-3CF6D60447B2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FB9D134F-B08A-AD59-ADF8-20CF6643F52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A3E44CB0-0E44-3BF9-6CAD-42FB6CCC8217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9E3A479A-EEFB-F915-EA6D-0DD2483EFFC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88207185-0779-F740-8062-E613F545AF8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D1A78702-1C85-B8FA-B6E7-487DC548638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F2217A3-3DCE-8FA8-DC5D-88309677DB89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C6B37890-08DD-96EB-59EC-CFAE5575D3E5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B87D9F6C-1632-01E4-480B-407F5A63DD4A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ECA8D43B-AB0F-7528-D9B6-BC3E1FED1511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– الحصة1 (30)د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A11E91D-DD7F-4D68-6766-CCE041A224AC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المعجم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الاستماع. (30)د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AAFE7851-E2D3-68F1-0F59-D7AEBD4371E4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-4-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الحصة 2 (30)د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F995977D-D080-F8DC-1765-C92BA2C1448F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-1- 30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الحصة</a:t>
            </a:r>
            <a:r>
              <a:rPr lang="fr-FR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-2- 30 د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3EF57EB2-92EA-D577-5182-804203EE8AEF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</a:t>
            </a:r>
            <a:r>
              <a:rPr lang="fr-FR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-3-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الصرف والتحويل. (30)د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B394A7D7-EDA0-D582-42DC-F0D1DB6E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499327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BA90E6FB-8CC9-826B-0174-4723655A6D27}"/>
              </a:ext>
            </a:extLst>
          </p:cNvPr>
          <p:cNvSpPr txBox="1">
            <a:spLocks/>
          </p:cNvSpPr>
          <p:nvPr/>
        </p:nvSpPr>
        <p:spPr>
          <a:xfrm>
            <a:off x="757652" y="546245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 (10)د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مراجعة توليف (شكل وفهم) + دعم  (60)د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427005E6-B6B9-7A50-B0EB-9D0ED6690F1B}"/>
              </a:ext>
            </a:extLst>
          </p:cNvPr>
          <p:cNvSpPr/>
          <p:nvPr/>
        </p:nvSpPr>
        <p:spPr>
          <a:xfrm>
            <a:off x="2917910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6 - </a:t>
            </a:r>
            <a:endParaRPr lang="ar-MA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531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7CE3E-703D-AD5A-B497-B82EFC0E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DEAC2E08-B7B7-EDF3-82FF-D1FA2F65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اختــتام الحــصة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E820472-A642-0EA7-0A15-F2C6F2786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38A0DFC2-1CC0-9DF9-D5AA-8D1332F03A0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38CAAA8-A3E0-32DE-A6D5-0DDD4F721D8C}"/>
              </a:ext>
            </a:extLst>
          </p:cNvPr>
          <p:cNvSpPr txBox="1"/>
          <p:nvPr/>
        </p:nvSpPr>
        <p:spPr>
          <a:xfrm>
            <a:off x="5290572" y="1777877"/>
            <a:ext cx="188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49053BA-D8B4-2491-CAB0-DB35EF212450}"/>
              </a:ext>
            </a:extLst>
          </p:cNvPr>
          <p:cNvSpPr/>
          <p:nvPr/>
        </p:nvSpPr>
        <p:spPr>
          <a:xfrm>
            <a:off x="5274882" y="1034330"/>
            <a:ext cx="400412" cy="400412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FAB2A9-26E8-3F3A-A008-AD38BE45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4367" y="2051573"/>
            <a:ext cx="650176" cy="654612"/>
          </a:xfrm>
          <a:prstGeom prst="rect">
            <a:avLst/>
          </a:prstGeom>
        </p:spPr>
      </p:pic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id="{BFC2B756-11D9-646E-7853-4D93BD7782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9301" y="178157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38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5E7A1-E191-2B6C-1795-985A27D4C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6363C4-EFB6-1C90-3C52-E327223C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نشكل جملة ؟</a:t>
            </a:r>
          </a:p>
        </p:txBody>
      </p:sp>
      <p:pic>
        <p:nvPicPr>
          <p:cNvPr id="12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E79921-2578-84F2-8534-FA4B30B184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F5A2794-E9A1-092D-58FE-59470F2277DB}"/>
              </a:ext>
            </a:extLst>
          </p:cNvPr>
          <p:cNvSpPr/>
          <p:nvPr/>
        </p:nvSpPr>
        <p:spPr>
          <a:xfrm>
            <a:off x="1016941" y="2846201"/>
            <a:ext cx="7305333" cy="1042219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مَا </a:t>
            </a:r>
            <a:r>
              <a:rPr kumimoji="0" lang="ar-AE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ٱلْخُطُواتُ</a:t>
            </a: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سَلَكْتُها 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لِشَكْلِ جُمْلَةٍ</a:t>
            </a:r>
            <a:r>
              <a:rPr kumimoji="0" lang="ar-AE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ar-SA" sz="48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EA7AE3-D937-B5BD-ED05-34F65454B1D4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2F03E1-DF0A-DB27-177A-876F82976340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4CA348-A601-0AC9-A598-1BBAE5FB9606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5B82A5A-D68E-3DC4-179A-CBF873D526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1FD28CD-F413-FA6F-FA98-691A20867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938B750-61AC-D935-F260-3E7F07FA12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302116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F9DB78-63BD-C632-589D-C8868BB0A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أذكركم بالواجب المنزلي المتعلق بالسؤال رقم-2- من نشاط  " أستعد لأتحدث" الصفحة -7-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4AC6E0-C5D8-0FEF-A229-CFE70D4D0CE1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F32669-A0B5-904A-5384-2024462F89B8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E5966-0482-4B28-6EE4-5BF67B9AF026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7">
            <a:extLst>
              <a:ext uri="{FF2B5EF4-FFF2-40B4-BE49-F238E27FC236}">
                <a16:creationId xmlns:a16="http://schemas.microsoft.com/office/drawing/2014/main" id="{BB78AE09-A88E-014C-6E4C-5FB4A9D124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276623D7-1029-FD0F-41E6-D41351EA3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9">
            <a:extLst>
              <a:ext uri="{FF2B5EF4-FFF2-40B4-BE49-F238E27FC236}">
                <a16:creationId xmlns:a16="http://schemas.microsoft.com/office/drawing/2014/main" id="{9249FAFC-50D3-7B2E-46EE-1222937D5E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7DF91669-08B6-FDB7-68E4-6C91E48AE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016" y="2396247"/>
            <a:ext cx="7420315" cy="3240000"/>
          </a:xfrm>
          <a:prstGeom prst="rect">
            <a:avLst/>
          </a:prstGeom>
        </p:spPr>
      </p:pic>
      <p:sp>
        <p:nvSpPr>
          <p:cNvPr id="12" name="Flèche : gauche 11">
            <a:extLst>
              <a:ext uri="{FF2B5EF4-FFF2-40B4-BE49-F238E27FC236}">
                <a16:creationId xmlns:a16="http://schemas.microsoft.com/office/drawing/2014/main" id="{39C0FFBB-CA73-A3CF-D722-570E72674460}"/>
              </a:ext>
            </a:extLst>
          </p:cNvPr>
          <p:cNvSpPr/>
          <p:nvPr/>
        </p:nvSpPr>
        <p:spPr>
          <a:xfrm>
            <a:off x="8111613" y="5182258"/>
            <a:ext cx="712636" cy="245148"/>
          </a:xfrm>
          <a:prstGeom prst="leftArrow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7BD47F6-6CE6-B4DB-B596-E81A814314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2537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E12DF-A072-A8DE-16E3-460B1B148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F02B73-756C-8393-1861-99469601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 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7FEECA-B139-8A24-5538-ED80D2FA66CC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B93A54-AE71-EE1C-37E8-B2F70D4DADB2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A70206-2EFE-FDA0-9C43-6C16892232D0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9299B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9299B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7">
            <a:extLst>
              <a:ext uri="{FF2B5EF4-FFF2-40B4-BE49-F238E27FC236}">
                <a16:creationId xmlns:a16="http://schemas.microsoft.com/office/drawing/2014/main" id="{F6E5517E-E511-FB57-8A43-B250508ADB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8">
            <a:extLst>
              <a:ext uri="{FF2B5EF4-FFF2-40B4-BE49-F238E27FC236}">
                <a16:creationId xmlns:a16="http://schemas.microsoft.com/office/drawing/2014/main" id="{58489886-62B1-57D0-C6A6-DC1F76BBC3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9">
            <a:extLst>
              <a:ext uri="{FF2B5EF4-FFF2-40B4-BE49-F238E27FC236}">
                <a16:creationId xmlns:a16="http://schemas.microsoft.com/office/drawing/2014/main" id="{DC68B473-A34F-A098-826D-8395192DD0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915FAA1F-BB69-CACD-B68C-9391F49CA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689" y="2160588"/>
            <a:ext cx="7038622" cy="3959225"/>
          </a:xfrm>
          <a:prstGeom prst="rect">
            <a:avLst/>
          </a:prstGeom>
        </p:spPr>
      </p:pic>
      <p:pic>
        <p:nvPicPr>
          <p:cNvPr id="7" name="Espace réservé pour une image  6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CE15C42D-ED18-7815-DD29-27DC595C44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340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1096248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543407B9-BC5B-E78E-F94C-9E303E3BD382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7C299E1-63BA-99C2-93D8-D486020C5ABB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A360A63-E53D-DE4D-C1FB-EB7F826F3FAC}"/>
              </a:ext>
            </a:extLst>
          </p:cNvPr>
          <p:cNvGrpSpPr/>
          <p:nvPr/>
        </p:nvGrpSpPr>
        <p:grpSpPr>
          <a:xfrm>
            <a:off x="224118" y="2839748"/>
            <a:ext cx="7763976" cy="890781"/>
            <a:chOff x="263569" y="2851205"/>
            <a:chExt cx="7763976" cy="89078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12D0BE9-B30F-B93E-076A-21228925345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145" y="2851205"/>
              <a:ext cx="7656400" cy="89078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D6421B-C9B8-CD67-7097-F19D54E5898F}"/>
                </a:ext>
              </a:extLst>
            </p:cNvPr>
            <p:cNvSpPr/>
            <p:nvPr/>
          </p:nvSpPr>
          <p:spPr>
            <a:xfrm>
              <a:off x="263569" y="3070709"/>
              <a:ext cx="607123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</a:t>
              </a:r>
              <a:r>
                <a:rPr lang="ar-MA" sz="3600" b="1" dirty="0">
                  <a:solidFill>
                    <a:srgbClr val="FF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العامة في أهداف الأسبوع</a:t>
              </a: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785374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0155"/>
            <a:ext cx="7886700" cy="720000"/>
          </a:xfrm>
        </p:spPr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4800" dirty="0">
                <a:solidFill>
                  <a:srgbClr val="424D7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هيكلة الحصة</a:t>
            </a:r>
            <a:endParaRPr lang="fr-MA" sz="48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572169"/>
            <a:ext cx="5472000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22822" y="207256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التحدث باسترسال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233090" y="1733980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1375" y="1784265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586265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89" y="3148595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044061" y="364898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1600" b="1" dirty="0">
                <a:cs typeface="Microsoft Uighur" panose="02000000000000000000" pitchFamily="2" charset="-78"/>
              </a:rPr>
              <a:t>شكل وتوليف </a:t>
            </a:r>
          </a:p>
          <a:p>
            <a:pPr algn="r" rtl="1"/>
            <a:r>
              <a:rPr lang="ar-MA" sz="1600" b="1" dirty="0">
                <a:cs typeface="Microsoft Uighur" panose="02000000000000000000" pitchFamily="2" charset="-78"/>
              </a:rPr>
              <a:t>دعم </a:t>
            </a:r>
            <a:endParaRPr lang="fr-FR" sz="16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374079" y="3310406"/>
            <a:ext cx="1217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- 02</a:t>
            </a:r>
            <a:r>
              <a:rPr lang="ar-MA" sz="1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lang="fr-MA" sz="16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82433" y="3360691"/>
            <a:ext cx="536339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C029688F-B394-8C1A-AEA1-6570605F8E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10714" y="3157178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6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4800" dirty="0"/>
              <a:t>عند نهاية الحصة</a:t>
            </a:r>
            <a:endParaRPr lang="fr-MA" sz="4800" dirty="0">
              <a:solidFill>
                <a:srgbClr val="424D7A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224000" y="2725209"/>
            <a:ext cx="6696000" cy="890781"/>
            <a:chOff x="1331545" y="2851205"/>
            <a:chExt cx="669600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479176" y="3196519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التحدث باسترسال لتقديم أنفسهم؛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820182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187641"/>
              <a:ext cx="493478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فهم نص " مكانة العلم في الإسلام"  واستثماره لغويا؛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224000" y="4870767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479176" y="3178761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تثبيت </a:t>
              </a:r>
              <a:r>
                <a:rPr lang="ar-MA" sz="2800" b="1" dirty="0" err="1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التعلمات</a:t>
              </a:r>
              <a:r>
                <a:rPr lang="ar-MA" sz="28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ومعاجلة التعثرات.</a:t>
              </a:r>
            </a:p>
          </p:txBody>
        </p:sp>
      </p:grpSp>
      <p:sp>
        <p:nvSpPr>
          <p:cNvPr id="3" name="TextBox 9">
            <a:extLst>
              <a:ext uri="{FF2B5EF4-FFF2-40B4-BE49-F238E27FC236}">
                <a16:creationId xmlns:a16="http://schemas.microsoft.com/office/drawing/2014/main" id="{63D26F52-7563-ACFD-94CA-78D01409724C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D14D-010C-AAA2-2664-C1A77E12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70CAAC-CF29-D020-CBCF-FCB0C6E3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88AA8C7-E1D0-0153-46FD-A3F46C3A51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63292AF-9EF1-27AF-4595-A3D6158910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8932" y="1980000"/>
            <a:ext cx="4406137" cy="396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F2CE2F-730B-E574-3785-808C5C2C4F44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EC5B29-22EB-D70E-0281-394E460A49EC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AB199-EF3A-A810-D8A0-E0EFBAA74194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BC28BF9-C4B1-348D-F044-E8AB0CBA1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6C21931-1F1C-CBF9-9AE5-F58818CC5B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C0DDD1D-2DE5-838F-D7B3-39D292DB15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56097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ضعوا  الكراسة  واللوحة  في </a:t>
            </a: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القمطر</a:t>
            </a:r>
            <a:endParaRPr lang="fr-FR" sz="2400" b="1" dirty="0"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D443E80-C1A5-CD3D-7669-7723C754F3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" name="Class AR_NV_06_1 (2)">
            <a:hlinkClick r:id="" action="ppaction://media"/>
            <a:extLst>
              <a:ext uri="{FF2B5EF4-FFF2-40B4-BE49-F238E27FC236}">
                <a16:creationId xmlns:a16="http://schemas.microsoft.com/office/drawing/2014/main" id="{B39C8792-A0C4-3665-8D05-5CFBDB09AD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892" y="1742741"/>
            <a:ext cx="7038609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1429080-A6C1-9264-2F10-DA52F6ADD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044179"/>
            <a:ext cx="540000" cy="54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580EB4-C599-9DF4-9480-0268E1289B54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F97F80-9441-9A09-C931-556DB1DA4431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848E83-7EAF-1A46-45E1-02FAE96F0835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6561B2D-E4DC-3048-CE35-35DEA8CA6B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7001A48-25A5-B7B9-B05A-8A9951BF7D0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B8FF8D0-C585-7E7C-D846-A33549C70D3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نشاط اعتيادي</a:t>
            </a:r>
            <a:endParaRPr lang="fr-MA" sz="40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302247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000" b="1" dirty="0">
                <a:cs typeface="Microsoft Uighur" panose="02000000000000000000" pitchFamily="2" charset="-78"/>
              </a:rPr>
              <a:t>التحدث باسترسال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103359" y="1893773"/>
            <a:ext cx="1784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01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1CBFD-1FE3-853B-0976-79C7773AB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4A76D5-8BA6-3BAE-A388-362474632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سنبدأ حصة اليوم بتصحيح الواجب المنزلي - خذوا  كراساتكم الصفحة17.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FE7F937-4F99-5708-FFCE-A9D9B9A457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300881F-AEF7-C468-06B1-6115436A1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746" y="2360009"/>
            <a:ext cx="7468639" cy="3240000"/>
          </a:xfrm>
          <a:prstGeom prst="rect">
            <a:avLst/>
          </a:prstGeom>
        </p:spPr>
      </p:pic>
      <p:sp>
        <p:nvSpPr>
          <p:cNvPr id="6" name="Flèche : gauche 5">
            <a:extLst>
              <a:ext uri="{FF2B5EF4-FFF2-40B4-BE49-F238E27FC236}">
                <a16:creationId xmlns:a16="http://schemas.microsoft.com/office/drawing/2014/main" id="{B175B5D0-7AC2-C649-BA04-D637187D737F}"/>
              </a:ext>
            </a:extLst>
          </p:cNvPr>
          <p:cNvSpPr/>
          <p:nvPr/>
        </p:nvSpPr>
        <p:spPr>
          <a:xfrm>
            <a:off x="8187856" y="3098997"/>
            <a:ext cx="529904" cy="16967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D5E109-0D95-68DD-ACFA-4BC4F444CD07}"/>
              </a:ext>
            </a:extLst>
          </p:cNvPr>
          <p:cNvSpPr>
            <a:spLocks/>
          </p:cNvSpPr>
          <p:nvPr/>
        </p:nvSpPr>
        <p:spPr>
          <a:xfrm>
            <a:off x="5735182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D52261-5067-F29F-4422-E66BC84F62CB}"/>
              </a:ext>
            </a:extLst>
          </p:cNvPr>
          <p:cNvSpPr>
            <a:spLocks/>
          </p:cNvSpPr>
          <p:nvPr/>
        </p:nvSpPr>
        <p:spPr>
          <a:xfrm>
            <a:off x="18806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FA9E7A-E5C0-1DDF-4BD4-903582C0B0B3}"/>
              </a:ext>
            </a:extLst>
          </p:cNvPr>
          <p:cNvSpPr>
            <a:spLocks/>
          </p:cNvSpPr>
          <p:nvPr/>
        </p:nvSpPr>
        <p:spPr>
          <a:xfrm>
            <a:off x="3814701" y="14253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7B274B9-6814-DCD1-0B67-A67039D489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0487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1ADBCCC-D130-ED13-E205-0B67E362C7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2554" y="1524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EB878E-408D-EAA6-799A-1A3C805E4AB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3156" y="152462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10918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مراجعة وتوليف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مراجعة وتوليف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17504</TotalTime>
  <Words>876</Words>
  <Application>Microsoft Office PowerPoint</Application>
  <PresentationFormat>Affichage à l'écran (4:3)</PresentationFormat>
  <Paragraphs>179</Paragraphs>
  <Slides>34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34</vt:i4>
      </vt:variant>
    </vt:vector>
  </HeadingPairs>
  <TitlesOfParts>
    <vt:vector size="56" baseType="lpstr">
      <vt:lpstr>Calibri</vt:lpstr>
      <vt:lpstr>Microsoft Uighur</vt:lpstr>
      <vt:lpstr>Dosis SemiBold</vt:lpstr>
      <vt:lpstr>Noto Sans Symbols</vt:lpstr>
      <vt:lpstr>Wingdings</vt:lpstr>
      <vt:lpstr>Dosis ExtraBold</vt:lpstr>
      <vt:lpstr>Arial</vt:lpstr>
      <vt:lpstr>Conception personnalisée</vt:lpstr>
      <vt:lpstr>1_Conception personnalisée</vt:lpstr>
      <vt:lpstr>00_Env-Enseignant</vt:lpstr>
      <vt:lpstr>4_Env-Apprenant_Tmplt</vt:lpstr>
      <vt:lpstr>04- قراءة/ كتابة</vt:lpstr>
      <vt:lpstr>افتتاح الحصة  nv</vt:lpstr>
      <vt:lpstr>7_04- قراءة/ كتابة</vt:lpstr>
      <vt:lpstr>2_04- قراءة/ كتابة</vt:lpstr>
      <vt:lpstr>6_04- قراءة/ كتابة</vt:lpstr>
      <vt:lpstr>نشاط اعتيادي</vt:lpstr>
      <vt:lpstr>مراجعة وتوليف nv</vt:lpstr>
      <vt:lpstr>1_مراجعة وتوليف nv</vt:lpstr>
      <vt:lpstr>3_Env-Apprenant_Tmplt</vt:lpstr>
      <vt:lpstr>03- استماع وتحدث</vt:lpstr>
      <vt:lpstr>5_Env-Enseignant</vt:lpstr>
      <vt:lpstr>Présentation PowerPoint</vt:lpstr>
      <vt:lpstr>Présentation PowerPoint</vt:lpstr>
      <vt:lpstr>تنظيم حصص الأسبوع</vt:lpstr>
      <vt:lpstr>هيكلة الحصة</vt:lpstr>
      <vt:lpstr>عند نهاية الحصة</vt:lpstr>
      <vt:lpstr>مرحبا بكم ، سنبدأ  حصة اللغة العربية.</vt:lpstr>
      <vt:lpstr>ضعوا  الكراسة  واللوحة  في القمطر</vt:lpstr>
      <vt:lpstr>نشاط اعتيادي</vt:lpstr>
      <vt:lpstr>سنبدأ حصة اليوم بتصحيح الواجب المنزلي - خذوا  كراساتكم الصفحة17.</vt:lpstr>
      <vt:lpstr>استعدوا للتحدث باسترسال أمام زملائكم لتقديم أنفسكم. معكم دقيقتان.</vt:lpstr>
      <vt:lpstr>من يقوم إلى السبورة للتعريف بنفسه؟ في حدود 5 محاولات.</vt:lpstr>
      <vt:lpstr>في نظركم، من الفائز في نشاط التحدث باسترسال؟ </vt:lpstr>
      <vt:lpstr>مراجعة وتوليف</vt:lpstr>
      <vt:lpstr> في حصة اليوم، ستتعلمون كيف تشكلون جملا في نص وتستثمرونه لغويا بعد فهم مضامينه. </vt:lpstr>
      <vt:lpstr>انتبهوا سأقوم بشكل الجملة. أولا، أقرأ الجملة مبرزا الحركة الأخيرة لكل كلمة. سأنقل الجملة على السبورة الجانبية كي أوضح كيف أشكل. </vt:lpstr>
      <vt:lpstr>أشكل كل كلمة مع النطق بها. أستحضر  قواعد اللغة التي أعرفها أو أقيس على بعض التعابير التي أحفظها.    </vt:lpstr>
      <vt:lpstr>في حالة التردد في تحديد حركة آخر حرف في الكلمة، أحدد إعرابها في الجملة.</vt:lpstr>
      <vt:lpstr>الآن دوركم، اشكلوا الجمل الواردة أسفل النص في حدود دقيقتين.</vt:lpstr>
      <vt:lpstr>من يقوم إلى السبورة ويشكل الجملة باتباع الخطوات التي تعلمتم؟ </vt:lpstr>
      <vt:lpstr>ضعوا خطا تحت الأخطاء التي ارتكبتم في شكل الجملة ، ثم اشكلوا الجملتين معا.</vt:lpstr>
      <vt:lpstr>من يقرأ النص؟ (قراءتان  فقط). </vt:lpstr>
      <vt:lpstr>خذوا الكراسة ص19 وأجيبوا عن جميع الأسئلة في حدود 15 دقيقة؟</vt:lpstr>
      <vt:lpstr>من يقرأ السؤال الأول و يجيب عنه؟</vt:lpstr>
      <vt:lpstr>صححوا  على كراساتكم.</vt:lpstr>
      <vt:lpstr>Présentation PowerPoint</vt:lpstr>
      <vt:lpstr>صححوا  على كراساتكم.</vt:lpstr>
      <vt:lpstr>صححوا  على كراساتكم.</vt:lpstr>
      <vt:lpstr>من يقرأ السؤال الأول و يجيب عنه؟ أنجزوا.</vt:lpstr>
      <vt:lpstr>صححوا  على كراساتكم.</vt:lpstr>
      <vt:lpstr>اختــتام الحــصة</vt:lpstr>
      <vt:lpstr>كيف نشكل جملة ؟</vt:lpstr>
      <vt:lpstr>أذكركم بالواجب المنزلي المتعلق بالسؤال رقم-2- من نشاط  " أستعد لأتحدث" الصفحة -7- </vt:lpstr>
      <vt:lpstr>إلى اللقاء في الحصة المقبلة.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Admin</cp:lastModifiedBy>
  <cp:revision>215</cp:revision>
  <dcterms:created xsi:type="dcterms:W3CDTF">2023-09-20T21:35:22Z</dcterms:created>
  <dcterms:modified xsi:type="dcterms:W3CDTF">2025-10-31T12:05:50Z</dcterms:modified>
</cp:coreProperties>
</file>