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7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8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913" r:id="rId2"/>
    <p:sldMasterId id="2147483681" r:id="rId3"/>
    <p:sldMasterId id="2147483689" r:id="rId4"/>
    <p:sldMasterId id="2147483694" r:id="rId5"/>
    <p:sldMasterId id="2147483705" r:id="rId6"/>
    <p:sldMasterId id="2147483714" r:id="rId7"/>
    <p:sldMasterId id="2147483809" r:id="rId8"/>
    <p:sldMasterId id="2147483753" r:id="rId9"/>
    <p:sldMasterId id="2147483822" r:id="rId10"/>
    <p:sldMasterId id="2147483764" r:id="rId11"/>
    <p:sldMasterId id="2147483775" r:id="rId12"/>
    <p:sldMasterId id="2147483786" r:id="rId13"/>
    <p:sldMasterId id="2147483845" r:id="rId14"/>
    <p:sldMasterId id="2147483868" r:id="rId15"/>
    <p:sldMasterId id="2147483741" r:id="rId16"/>
    <p:sldMasterId id="2147483878" r:id="rId17"/>
    <p:sldMasterId id="2147483888" r:id="rId18"/>
    <p:sldMasterId id="2147483898" r:id="rId19"/>
    <p:sldMasterId id="2147483686" r:id="rId20"/>
  </p:sldMasterIdLst>
  <p:notesMasterIdLst>
    <p:notesMasterId r:id="rId84"/>
  </p:notesMasterIdLst>
  <p:handoutMasterIdLst>
    <p:handoutMasterId r:id="rId85"/>
  </p:handoutMasterIdLst>
  <p:sldIdLst>
    <p:sldId id="2147482577" r:id="rId21"/>
    <p:sldId id="2147482631" r:id="rId22"/>
    <p:sldId id="2147482483" r:id="rId23"/>
    <p:sldId id="2147482463" r:id="rId24"/>
    <p:sldId id="2147482382" r:id="rId25"/>
    <p:sldId id="2147482616" r:id="rId26"/>
    <p:sldId id="2147482691" r:id="rId27"/>
    <p:sldId id="2147482453" r:id="rId28"/>
    <p:sldId id="2147482641" r:id="rId29"/>
    <p:sldId id="2147482617" r:id="rId30"/>
    <p:sldId id="2147482450" r:id="rId31"/>
    <p:sldId id="2147482626" r:id="rId32"/>
    <p:sldId id="2147482509" r:id="rId33"/>
    <p:sldId id="2147482457" r:id="rId34"/>
    <p:sldId id="2147482458" r:id="rId35"/>
    <p:sldId id="2147482692" r:id="rId36"/>
    <p:sldId id="2147482466" r:id="rId37"/>
    <p:sldId id="2147482627" r:id="rId38"/>
    <p:sldId id="2147482521" r:id="rId39"/>
    <p:sldId id="2147482522" r:id="rId40"/>
    <p:sldId id="2147482523" r:id="rId41"/>
    <p:sldId id="2147482539" r:id="rId42"/>
    <p:sldId id="2147482541" r:id="rId43"/>
    <p:sldId id="2147482480" r:id="rId44"/>
    <p:sldId id="2147482529" r:id="rId45"/>
    <p:sldId id="2147482527" r:id="rId46"/>
    <p:sldId id="2147482628" r:id="rId47"/>
    <p:sldId id="2147482526" r:id="rId48"/>
    <p:sldId id="2147482555" r:id="rId49"/>
    <p:sldId id="2147482558" r:id="rId50"/>
    <p:sldId id="2147482559" r:id="rId51"/>
    <p:sldId id="2147482560" r:id="rId52"/>
    <p:sldId id="2147482561" r:id="rId53"/>
    <p:sldId id="2147482556" r:id="rId54"/>
    <p:sldId id="2147482632" r:id="rId55"/>
    <p:sldId id="2147482694" r:id="rId56"/>
    <p:sldId id="2147482452" r:id="rId57"/>
    <p:sldId id="2147482638" r:id="rId58"/>
    <p:sldId id="2147482639" r:id="rId59"/>
    <p:sldId id="2147482557" r:id="rId60"/>
    <p:sldId id="2147482634" r:id="rId61"/>
    <p:sldId id="2147482637" r:id="rId62"/>
    <p:sldId id="2147482531" r:id="rId63"/>
    <p:sldId id="2147482532" r:id="rId64"/>
    <p:sldId id="2147482533" r:id="rId65"/>
    <p:sldId id="2147482534" r:id="rId66"/>
    <p:sldId id="2147482565" r:id="rId67"/>
    <p:sldId id="2147482566" r:id="rId68"/>
    <p:sldId id="2147482567" r:id="rId69"/>
    <p:sldId id="2147482569" r:id="rId70"/>
    <p:sldId id="2147482570" r:id="rId71"/>
    <p:sldId id="2147482571" r:id="rId72"/>
    <p:sldId id="2147482573" r:id="rId73"/>
    <p:sldId id="2147482629" r:id="rId74"/>
    <p:sldId id="2147482574" r:id="rId75"/>
    <p:sldId id="2147482575" r:id="rId76"/>
    <p:sldId id="2147482704" r:id="rId77"/>
    <p:sldId id="2147482630" r:id="rId78"/>
    <p:sldId id="2147482553" r:id="rId79"/>
    <p:sldId id="2147482576" r:id="rId80"/>
    <p:sldId id="2147482552" r:id="rId81"/>
    <p:sldId id="2147482640" r:id="rId82"/>
    <p:sldId id="2147482633" r:id="rId83"/>
  </p:sldIdLst>
  <p:sldSz cx="9144000" cy="6858000" type="screen4x3"/>
  <p:notesSz cx="6858000" cy="9144000"/>
  <p:embeddedFontLst>
    <p:embeddedFont>
      <p:font typeface="Dosis" pitchFamily="2" charset="0"/>
      <p:regular r:id="rId86"/>
      <p:bold r:id="rId87"/>
    </p:embeddedFont>
    <p:embeddedFont>
      <p:font typeface="Dosis ExtraBold" pitchFamily="2" charset="0"/>
      <p:bold r:id="rId88"/>
    </p:embeddedFont>
    <p:embeddedFont>
      <p:font typeface="Dosis Medium" pitchFamily="2" charset="0"/>
      <p:regular r:id="rId89"/>
    </p:embeddedFont>
    <p:embeddedFont>
      <p:font typeface="Microsoft Uighur" panose="02000000000000000000" pitchFamily="2" charset="-78"/>
      <p:regular r:id="rId90"/>
      <p:bold r:id="rId91"/>
    </p:embeddedFont>
    <p:embeddedFont>
      <p:font typeface="Modern Love" panose="04090805081005020601" pitchFamily="82" charset="0"/>
      <p:regular r:id="rId92"/>
    </p:embeddedFont>
    <p:embeddedFont>
      <p:font typeface="Sakkal Majalla" panose="02000000000000000000" pitchFamily="2" charset="-78"/>
      <p:regular r:id="rId93"/>
      <p:bold r:id="rId9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0097B2"/>
    <a:srgbClr val="B1EDEA"/>
    <a:srgbClr val="565F88"/>
    <a:srgbClr val="CC0000"/>
    <a:srgbClr val="B5EEF2"/>
    <a:srgbClr val="56B64A"/>
    <a:srgbClr val="9CA3C0"/>
    <a:srgbClr val="94E4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8" autoAdjust="0"/>
    <p:restoredTop sz="94694"/>
  </p:normalViewPr>
  <p:slideViewPr>
    <p:cSldViewPr snapToGrid="0">
      <p:cViewPr varScale="1">
        <p:scale>
          <a:sx n="71" d="100"/>
          <a:sy n="71" d="100"/>
        </p:scale>
        <p:origin x="1056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4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5.fntdata"/><Relationship Id="rId95" Type="http://schemas.openxmlformats.org/officeDocument/2006/relationships/presProps" Target="presProps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font" Target="fonts/font2.fntdata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font" Target="fonts/font8.fntdata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3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32027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66933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105543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49577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982655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72062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727193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6817533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699225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21003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0409062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188758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8592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978951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902585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326886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282441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9135653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642343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24509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6822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480996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88476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741365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10319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921731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73859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48746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321844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64749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32316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547534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254691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0038721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24750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3471246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7786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33279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24356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675649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8580017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84303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60793142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483084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380628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4873735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08264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247287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239223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603851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4784478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22141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497314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072101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710274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94906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03587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162175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006646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476169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6057332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300339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3173716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67603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71054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321188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83671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6EA8CE-2500-9232-3B64-9EB0C53E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6858783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422090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528827-9D7B-BD7B-5FF2-E9C5AC23D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52E91E-1D5F-8BC6-6314-02BF27C32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066C0A-E56B-6EEC-07AB-66A5AE5F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4DA7D8-E5CB-A1C0-F691-E5595122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CF40F6-0BC6-ECA1-6378-91A0B1B9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123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46983B-8E6B-C3D0-089E-0A2A170A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A8B39B-D587-BECD-6FAD-B5AEF1935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44C459-D859-348B-7110-78333958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217A84-F657-171D-E7DA-7DA44EDE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31C1B8-5A27-9D37-82D5-6FB3FB3A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208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4AEAB-9597-D166-6119-AE54EC88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C8213F-9EED-359B-EA3F-946C514E7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7B9843-9D9A-A6FD-468C-3B8F95B3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8E058B-C52E-F80F-9E95-AE0A300F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B5E0E7-FCC9-7DD2-79BE-BBA84B7A5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217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9B046-381D-5964-6262-CF3437586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B8DA51-249C-31F2-AA39-47A2ABD31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B4897D-18DE-B104-1FBC-4041CF04E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9DC13-79CA-EFC2-24DB-DDCBB0D88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0A4555-FE2E-1402-D9C0-7752FE53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1421D7-79B6-C5CB-7915-920D3B44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889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289305-6153-397C-AD2D-51B42941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D32A11-611C-8CD1-0C9A-27B9A4C45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8F7426-8EE1-B1D7-E288-CACD7CAEA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373A97-F5BF-B1F2-0541-203F40B8F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2E1D435-EBA8-9DC0-7575-C5436863B6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D22ADD2-5F0C-B62F-7FCE-28AA5FF6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995F5E9-2FA2-3104-6F2A-96A97342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65D9DA-7477-5FBD-BCCB-045DE111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96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237D6-BAE0-A713-6EFE-62F153BA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3D1B61-A8A9-3926-627A-132486EC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E02703-B0B7-48DA-0FCC-69414366B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4D8FA4-65B5-7A02-7A3E-253C7242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033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29E88F4-8E52-4D78-140F-48BA0952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0CA8D6-7521-AC2F-9921-27AC41E3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207C75-1007-0A0E-DB4A-9C335321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387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82F6AE-528A-415D-78BC-96C63DD34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A22B5D-0867-397A-9E08-F3FE0A60D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8949C4-9871-E4CC-A909-6F908DD55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73B8C4-1884-C323-3DDB-48F0F9297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1BA27D-920E-2666-EAE7-F72B2A76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5B289B-C250-C74C-1A45-49E3C0F5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63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96BBC-D638-F7DB-6E11-BDABA442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FA0999-4FCB-B4C5-5A3D-FBBFB9CC44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D801F9-D779-328A-9FA9-2B51B3667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9F066D-2A86-7DF6-3401-CCE511F40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1FDEC0-0395-A3BD-1CB6-6795614EE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488078-CA23-1754-BCAB-818F4618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725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0C5738-C967-8F6E-816D-316C73914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6304B2F-B408-C220-62E5-DDE565C48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EB358C-7CE8-5F91-7D82-D5132E555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0F76C8-1078-3814-C26D-D34684FA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209F4E-960A-6CAA-8DDA-F1B56A47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69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2E2C6B-D1C6-0B20-A4F7-8731BD1FD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913E09-DF5A-94FB-E2C6-A3728E205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7D1356-7266-E43D-5E3D-7ADA39DA9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36C972-B429-3602-FF75-F9B488E1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2E73D9-E8A7-1658-94B1-02E70E13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970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81872051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099857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7075166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733730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38681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443709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684063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542472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442099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40491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650501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35724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39365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627714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079411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8460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theme" Target="../theme/theme10.xml"/><Relationship Id="rId28" Type="http://schemas.openxmlformats.org/officeDocument/2006/relationships/image" Target="../media/image9.png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9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9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5.png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8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80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89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98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4.jpg"/><Relationship Id="rId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5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6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5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737" r:id="rId10"/>
    <p:sldLayoutId id="2147483685" r:id="rId11"/>
    <p:sldLayoutId id="2147483684" r:id="rId12"/>
    <p:sldLayoutId id="2147483679" r:id="rId13"/>
    <p:sldLayoutId id="2147483731" r:id="rId14"/>
    <p:sldLayoutId id="2147483730" r:id="rId15"/>
    <p:sldLayoutId id="2147483680" r:id="rId16"/>
    <p:sldLayoutId id="2147483732" r:id="rId17"/>
    <p:sldLayoutId id="2147483733" r:id="rId18"/>
    <p:sldLayoutId id="2147483675" r:id="rId19"/>
    <p:sldLayoutId id="2147483676" r:id="rId20"/>
    <p:sldLayoutId id="2147483677" r:id="rId21"/>
    <p:sldLayoutId id="2147483909" r:id="rId22"/>
    <p:sldLayoutId id="2147483912" r:id="rId23"/>
    <p:sldLayoutId id="2147483925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AD3C54-C939-464C-9E89-A2F6C600FD3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DBE9F41-C45C-094C-BFF8-2F692996B3E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799798-8277-644F-8F22-22FFB59C547F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A0D109-5E82-D945-8319-12DFE4CAC68B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ح1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8122A7-868A-FD4D-AA94-EA1EB7D3F6A1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6EF97F-5640-BB46-BDA9-0494A95591C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9F011F9-34F4-C14F-B4FA-38686BA56B2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023136-14E8-E541-A181-5005D8A5D8A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2765D7-49F7-B641-9F9C-0C4ACF99ED36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9E2E418-61F3-A545-BF58-E571FAC1114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4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819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57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928" r:id="rId10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0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3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828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3F2E27-EA93-C5CD-F52F-F93A85217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34B599-F1BC-1593-DA86-6959849BB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69941E-43CE-E7BF-0BAD-912987847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20F222-AF7F-4BD4-8DEA-DAAAA14FD818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EF1219-34A2-AB70-BC67-8E7FD00E6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5F731C-D198-5D21-2655-1746755C6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FFB31-C8FC-4A97-A75D-25A10C5B44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70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929" r:id="rId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6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03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3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96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96.xml"/><Relationship Id="rId7" Type="http://schemas.openxmlformats.org/officeDocument/2006/relationships/image" Target="../media/image3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432903E-7DEC-0D0A-E7F8-3D496C8B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F1A46-B659-FC9B-BC60-71688BAE0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9323D541-819E-1D2A-5007-8297D65E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AD8D371-6DCA-EC96-EAA1-4DAAD0FEA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4EA3D8-6B8F-C804-AF0A-19D68EFF51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B2CC1B-09B0-EBE1-5CE5-DD5F9BAAC9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7CB1D8-B9FF-4847-75A4-1B2F7B98E72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4DF512-43B0-397F-77A5-A5A305B95A2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F353AF-9424-9E27-CE1D-50461AB3279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3E2893-4D9B-688B-B4C6-47D3932A648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F06B2C-9D2F-6BDC-BC8E-18F733528C8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Class AR_NV_06_1 (1)">
            <a:hlinkClick r:id="" action="ppaction://media"/>
            <a:extLst>
              <a:ext uri="{FF2B5EF4-FFF2-40B4-BE49-F238E27FC236}">
                <a16:creationId xmlns:a16="http://schemas.microsoft.com/office/drawing/2014/main" id="{9E0F987D-D357-B3B1-105E-986C9A72B3B5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2" y="2141795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Espace réservé pour une image  16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44E6A877-BB80-7C8E-4CEE-2417DF4AEE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6458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الحصة، ستعبرون عن أحلامكم المهنية و كيف  يتصور كل منكم تحقيقه.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8509CD5-5EE6-20B2-9E57-6D55CAE9C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FE07C4-7A29-4E39-7B67-790D282661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29EE29-E929-4A99-6165-F2CB0A3A78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EAEE2A-430D-8459-A8EF-A13494E138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18E5D8-90D9-C771-486F-B2C27A8A198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8B6720-C76A-D4F7-DEBE-56337C751E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741B62-D1E4-1860-5DB5-70D5DA18D119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759C50-5F62-3D35-B658-E215912A2B6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69D9BA-72A5-26BA-F55A-8D1EDE460C6C}"/>
              </a:ext>
            </a:extLst>
          </p:cNvPr>
          <p:cNvSpPr txBox="1"/>
          <p:nvPr/>
        </p:nvSpPr>
        <p:spPr>
          <a:xfrm>
            <a:off x="2120507" y="3129280"/>
            <a:ext cx="4920017" cy="91940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أُعَبِّرُ شَفَهِيّاً عَنْ حُلْميَ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ٱلْمِهْنِيِّ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C55421F-9D56-F07D-4FF2-DFA45858F0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8C3FC-8371-7B61-E3A8-61C02247D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B1922-9327-26F3-E9AC-99F3B659A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نصا قدم فيه طفل  حلمه وكيف سيحققه. ركزوا وانتبهوا إلى الأساليب المستعملة.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C6C9754-1346-42A9-26D6-1B5BFA260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16BBDEC-CC7B-D5C5-27A2-0EA3023278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97E886-AA8E-20A9-997A-3DBA35A12E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B146DCA-8BF9-34DA-E108-3F4E368282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7A4D1CD-6D3A-E22F-E631-2D010475AF4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F422C6-E24A-84A3-BDCD-E1968CBA890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58119C-95C7-2395-6295-A13AF86A7B2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CD8DDA-58EF-2831-CD3A-9C5AED7718D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6202CB-A655-B58B-97B2-7B4FF78973A5}"/>
              </a:ext>
            </a:extLst>
          </p:cNvPr>
          <p:cNvSpPr txBox="1"/>
          <p:nvPr/>
        </p:nvSpPr>
        <p:spPr>
          <a:xfrm>
            <a:off x="629816" y="2231424"/>
            <a:ext cx="7884367" cy="377975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أَتَطَلَّعُ أَنْ أُصْبِحَ في ٱلْمُسْتَقْبَلِ مُحامِياً بارِعاً، أُدافِعُ عَنِ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ٱلْمَظْلومِ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وَأَسْعى لِتَكْريسِ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ٱلْعَدالَةِ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وَلِبُلوغِ هذا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ٱلْحُلْمِ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سَأَجْتَهِدُ وَأُثابِرُ في جَميعِ مَراحِلِ مَساري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ٱلتَّعْليمِيِّ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سَواءٌ في السِّلْكِ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ٱلِابْتِدائِيِّ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أوِٱلإِعْدادِيِّ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أوِٱلثّانَوِيِّ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لِأَلِجَ بَعْدَ ذلِكَ 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ٱلْجامِعَةَ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وَأَحْصُلَ عَلى شَهادَةِ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ٱلْقانونِ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تُؤَهِّلُني لِمُمارَسَةِ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ٱلْمُحاماةِ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وَأَكيدٌ أَنَّ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ٱلطَّريقَ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مَليئَةٌ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بِٱلصُّعوباتِ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وَلَكِنّني أَعْلَمُ أَنَّ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ٱلإِصْرارَ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وَٱلتَّحَدّيَ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هُما مِفْتاحا تَجاوُزِها.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274106-BD52-8C12-67D0-E9D981CE9D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345361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F2DAC-24B9-84B4-5719-BBC8ECEE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D6402-A406-2130-4C41-590FB791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استعينوا بالأساليب المكتوبة بلون أخضر للتعبير عن أحلامكم. لديكم دقيقتين للاستعداد.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CD4788-5CCA-F506-2BBF-773F3AF86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BA0478-E926-2268-A78F-21D22BD162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BDC59D-A0CE-34B8-7B75-E4252D8575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47FB18-76F6-3FFA-7BC9-CB205B92D7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AFC270-66BA-3587-7198-5C9432940DC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E4142-D415-5FE4-1ED3-62969D623FF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78E498-1C07-17AE-788B-929806265858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00FC9D-C785-468D-430F-D167E510B0D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65C67BE-2A4E-D57D-8F69-230705CBD2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2635536-7DDC-2FC9-3245-A7FB0939B5CF}"/>
              </a:ext>
            </a:extLst>
          </p:cNvPr>
          <p:cNvSpPr txBox="1"/>
          <p:nvPr/>
        </p:nvSpPr>
        <p:spPr>
          <a:xfrm>
            <a:off x="579875" y="1913139"/>
            <a:ext cx="7884367" cy="377975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أَتَطَلَّعُ أَنْ أُصْبِحَ في ٱلْمُسْتَقْبَلِ 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مُحامِياً بارِعاً، أُدافِعُ عَنِ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ٱلْمَظْلومِ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وَأَسْعى لِتَكْريسِ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ٱلْعَدالَةِ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وَلِبُلوغِ هذا </a:t>
            </a:r>
            <a:r>
              <a:rPr lang="ar-MA" sz="3600" b="1" dirty="0" err="1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ٱلْحُلْمِ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سَــــــ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أَجْتَهِدُ وَأُثابِرُ في جَميعِ مَراحِلِ مَساري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ٱلتَّعْليمِيِّ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سَواءٌ في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ٱلسِّلْكِ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ٱلِابْتِدائِيِّ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أوِٱلإِعْدادِيِّ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أوِٱلثّانَوِيِّ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لِأَلِجَ بَعْدَ ذلِك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 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ٱلْجامِعَةَ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وَأَحْصُلَ عَلى شَهادَةِ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ٱلْقانونِ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ٱلَّتي تُؤَهِّلُني لِمُمارَسَة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ٱلْمُحاماةِ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وَأَكيدٌ أَن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ٱلطَّريقَ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مَليئَةٌ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بِٱلصُّعوباتِ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َلَكِنّني 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أَعْلَمُ أَنَّ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ٱلإِصْرارَ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وَٱلتَّحَدّيَ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هُما مِفْتاحا تَجاوُزِها.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17370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حلمه ويوضح كيف يمكنه تحقيقه،  مع التحدث باسترسال وبلغة سليمة.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C78B04-40B7-1E9C-C2D3-C57AC8D21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DC06F7-5438-F629-67EE-06F068F797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2A6A61-B5C7-BAEA-6B1D-26188FC17B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C1050A-39E6-6D6D-745D-79DA6499D1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19B10B-53CB-FC01-BD51-565F259086F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641120-1CBA-1FC7-0B58-5E78BDCFF59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101A57-6E89-20BF-C6C9-A6E9AB240CBB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5C7F8C-8C54-2DD4-20BE-0BAF301BEB8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876C09-81F0-F89F-84B3-047FF900B860}"/>
              </a:ext>
            </a:extLst>
          </p:cNvPr>
          <p:cNvSpPr txBox="1"/>
          <p:nvPr/>
        </p:nvSpPr>
        <p:spPr>
          <a:xfrm>
            <a:off x="485389" y="2064509"/>
            <a:ext cx="7884367" cy="3779758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أَتَطَلَّعُ أَنْ أُصْبِحَ في ٱلْمُسْتَقْبَلِ 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مُحامِياً بارِعاً، أُدافِعُ عَنِ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ٱلْمَظْلومِ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وَأَسْعى لِتَكْريسِ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ٱلْعَدالَةِ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وَلِبُلوغِ هذا </a:t>
            </a:r>
            <a:r>
              <a:rPr lang="ar-MA" sz="3600" b="1" dirty="0" err="1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ٱلْحُلْمِ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سَــــــ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أَجْتَهِدُ وَأُثابِرُ في جَميعِ مَراحِلِ مَساري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ٱلتَّعْليمِيِّ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سَواءٌ في السِّلْكِ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ٱلِابْتِدائِيِّ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أوِٱلإِعْدادِيِّ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أوِٱلثّانَوِيِّ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لِأَلِجَ بَعْدَ ذلِك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 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ٱلْجامِعَةَ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وَأَحْصُلَ عَلى شَهادَةِ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ٱلْقانونِ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ٱلَّتي تُؤَهِّلُني لِمُمارَسَة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ٱلْمُحاماةِ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وَأَكيدٌ أَن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ٱلطَّريقَ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مَليئَةٌ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بِٱلصُّعوباتِ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</a:t>
            </a:r>
            <a:r>
              <a:rPr lang="ar-MA" sz="36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َلَكِنّني 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أَعْلَمُ أَنَّ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ٱلإِصْرارَ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وَٱلتَّحَدّيَ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هُما مِفْتاحا تَجاوُزِها.</a:t>
            </a:r>
            <a:endParaRPr lang="fr-FR" sz="3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420FA8-3086-5DB4-5B4C-DD6CB83ECF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C1C0-F0C3-D271-54D1-D4BDBE7CE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4F8FE-3046-4FDF-F77C-FA049451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هو..........................................................................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628674-E433-2D58-9286-93A331081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01621C-CC59-25F5-7AE8-94DC3794AE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56CF32-F117-BB9F-C068-C1A05620D5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38EA7F-E41F-C729-56DB-7C910B8379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18713B-17E6-E10D-6AEF-B612C8D9DA1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B142F1-E9F7-2741-8FF1-9498F561379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44FD4C-5CB9-21C6-1E86-1E833CD78606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41C87-1612-4638-8550-C1E8C69EFA1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B6D58827-3AED-D5F5-C81A-1AFC520BCD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775129" y="2160588"/>
            <a:ext cx="3593743" cy="3598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3FAC42-AA52-00AE-F6C8-02007BBA9A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9093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02" y="939382"/>
            <a:ext cx="670101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قراءة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4BB62C2-0AA9-48E8-8FEB-2FD1D03FC1C6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tzm-Arab-MA" sz="2800" b="1" dirty="0">
                <a:cs typeface="Microsoft Uighur" panose="02000000000000000000" pitchFamily="2" charset="-78"/>
              </a:rPr>
              <a:t>أستعد للفهم؛</a:t>
            </a:r>
          </a:p>
          <a:p>
            <a:pPr algn="r" rtl="1"/>
            <a:r>
              <a:rPr lang="tzm-Arab-MA" sz="2800" b="1" dirty="0">
                <a:cs typeface="Microsoft Uighur" panose="02000000000000000000" pitchFamily="2" charset="-78"/>
              </a:rPr>
              <a:t>أقرأ النص بطلاقة وفهمه فهما عاما</a:t>
            </a:r>
            <a:r>
              <a:rPr lang="ar-MA" sz="2800" b="1" dirty="0">
                <a:cs typeface="Microsoft Uighur" panose="02000000000000000000" pitchFamily="2" charset="-78"/>
              </a:rPr>
              <a:t>.</a:t>
            </a:r>
            <a:endParaRPr lang="tzm-Arab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4710286" y="1777877"/>
            <a:ext cx="2460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أعلام وعباقرة( ح1).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923" y="105453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5" y="1777877"/>
            <a:ext cx="46907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سندرس نصا بعنوان " أعلام وعباقرة "..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88E9D2-E0D0-B95A-82F8-28DA9393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3C9E7B-DFA1-F61C-C4E1-43CFE1B17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7CC480-C975-3E10-D5F6-362EE74D6A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B9CC8F-CFE7-C1F7-EF1B-E3F816316E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712DE1-D964-F4C7-73D2-D286190F48B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4A0838-B903-163B-0B78-132C8BFFAC2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2F6814-2FCC-3756-1F2E-FFC5336511E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49A57D-2E48-F54A-ADC3-37A2B4DD507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6B57DFD5-7AEA-05DB-6DB1-ACB74D8866FC}"/>
              </a:ext>
            </a:extLst>
          </p:cNvPr>
          <p:cNvSpPr txBox="1"/>
          <p:nvPr/>
        </p:nvSpPr>
        <p:spPr>
          <a:xfrm>
            <a:off x="2426290" y="3222339"/>
            <a:ext cx="3952585" cy="1123667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أَسْتَعِدُّ لِفَهْمِ ٱلنَّصِّ.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21F8C2-6443-8A32-03CE-D76DF8C411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E6697-0118-1EBD-CCAD-106D9884A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7E80CE-11EC-4D47-4F08-5F046BC6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بالتعرف على بعض المفردات والعبارات التي ستساعدكم  على فهمه.  من يقرأ 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9AB9722-1887-92ED-D2C6-1A5AED1E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6F0A98-3DEB-41B5-20DF-8EB551AB7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D3C6DBB-2E0B-D062-1D49-D5A2978384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EDCC30F-A076-0500-9B4B-E4454B6EB0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135192-4C54-67C1-1F0D-D19AD65E565E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79998-CB16-7776-4007-060CC0036E9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3F379E-E66C-2C63-807C-E4294271E17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1D200-AD74-68EB-9AAD-C2CDBC98350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5520966B-A832-798D-1408-D8734EC79F40}"/>
              </a:ext>
            </a:extLst>
          </p:cNvPr>
          <p:cNvSpPr txBox="1"/>
          <p:nvPr/>
        </p:nvSpPr>
        <p:spPr>
          <a:xfrm>
            <a:off x="5202994" y="3831407"/>
            <a:ext cx="2800073" cy="1123667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أَيْقونَةٌ</a:t>
            </a:r>
            <a:endParaRPr dirty="0"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12893549-F954-F752-7D3E-116FA13A815E}"/>
              </a:ext>
            </a:extLst>
          </p:cNvPr>
          <p:cNvSpPr txBox="1"/>
          <p:nvPr/>
        </p:nvSpPr>
        <p:spPr>
          <a:xfrm>
            <a:off x="1374452" y="2162890"/>
            <a:ext cx="2987723" cy="1123667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نُبوغٌ</a:t>
            </a:r>
            <a:endParaRPr dirty="0"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F50FE161-7779-866A-BA14-EC81CE57E73F}"/>
              </a:ext>
            </a:extLst>
          </p:cNvPr>
          <p:cNvSpPr txBox="1"/>
          <p:nvPr/>
        </p:nvSpPr>
        <p:spPr>
          <a:xfrm>
            <a:off x="1411895" y="3852259"/>
            <a:ext cx="2987722" cy="1123667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إِخْفاقٌ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893BEF26-FEF3-3DBD-A095-6FB79CB4E269}"/>
              </a:ext>
            </a:extLst>
          </p:cNvPr>
          <p:cNvSpPr txBox="1"/>
          <p:nvPr/>
        </p:nvSpPr>
        <p:spPr>
          <a:xfrm>
            <a:off x="5099068" y="2162890"/>
            <a:ext cx="2800074" cy="1123667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اِبْتِكارٌ  </a:t>
            </a:r>
            <a:endParaRPr dirty="0">
              <a:sym typeface="Calibri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5B1939-5ABA-44FB-05EB-D80E21E934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166331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B6A0B-9CEA-B9C6-0C66-9E6C2FC8E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C33F8-14E3-C2ED-B2F0-B3DC0CA36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ابتكار " ؟ ثم من يحاول تركيبها في جلمة مفيدة.؟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F8BA3AD-62D5-0D24-9DF4-499AE3F7C8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43CA60-1B7B-2EE5-B1EE-8B88A13265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CDA1B0-D505-6BE8-10BC-324C8C97E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9072F5-0D44-F2CE-7B59-38CE92B971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BAA345-E852-C081-B16E-63C386E762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9C940C-B8F8-1299-6549-98B786BED0BF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780886-698A-A766-6B0C-8C561BA0DFE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523D39-161A-1BE8-BFEE-61946C1E712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9C4686-0791-2978-1D4C-FF1AACA2B7C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CCE3E11B-47CC-D2F2-F732-C962540CB1E4}"/>
              </a:ext>
            </a:extLst>
          </p:cNvPr>
          <p:cNvSpPr txBox="1"/>
          <p:nvPr/>
        </p:nvSpPr>
        <p:spPr>
          <a:xfrm>
            <a:off x="534238" y="2367104"/>
            <a:ext cx="4821103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b="1" dirty="0">
                <a:solidFill>
                  <a:srgbClr val="0070C0"/>
                </a:solidFill>
              </a:rPr>
              <a:t>فِكْرَةٌ جَديدَةٌ أَوْ طَريقَةٌ مُمَيَّزَةٌ.</a:t>
            </a:r>
            <a:endParaRPr lang="ar-MA" sz="6000" dirty="0">
              <a:solidFill>
                <a:prstClr val="black"/>
              </a:solidFill>
              <a:sym typeface="Sakkal Majalla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FB689AE8-416D-0337-9DDD-BC3C604CBEF3}"/>
              </a:ext>
            </a:extLst>
          </p:cNvPr>
          <p:cNvSpPr txBox="1"/>
          <p:nvPr/>
        </p:nvSpPr>
        <p:spPr>
          <a:xfrm>
            <a:off x="6270812" y="2047817"/>
            <a:ext cx="2156711" cy="2785305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5400" b="1" dirty="0">
                <a:sym typeface="Sakkal Majalla"/>
              </a:rPr>
              <a:t>اِبْتِكارٌ</a:t>
            </a:r>
          </a:p>
          <a:p>
            <a:r>
              <a:rPr lang="ar-MA" sz="5400" b="1" dirty="0">
                <a:sym typeface="Sakkal Majalla"/>
              </a:rPr>
              <a:t>مِنْ فِعْلِ (اِبْتَكَرَ)  </a:t>
            </a:r>
            <a:endParaRPr sz="5400" b="1" dirty="0">
              <a:sym typeface="Calibri"/>
            </a:endParaRPr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6A07E22C-6160-594F-6CBE-5AD981B1AAB4}"/>
              </a:ext>
            </a:extLst>
          </p:cNvPr>
          <p:cNvSpPr/>
          <p:nvPr/>
        </p:nvSpPr>
        <p:spPr>
          <a:xfrm>
            <a:off x="5355341" y="3252039"/>
            <a:ext cx="862580" cy="3732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virage 15">
            <a:extLst>
              <a:ext uri="{FF2B5EF4-FFF2-40B4-BE49-F238E27FC236}">
                <a16:creationId xmlns:a16="http://schemas.microsoft.com/office/drawing/2014/main" id="{3EB8F443-D011-53A8-30A2-6BE9B6D12E36}"/>
              </a:ext>
            </a:extLst>
          </p:cNvPr>
          <p:cNvSpPr/>
          <p:nvPr/>
        </p:nvSpPr>
        <p:spPr>
          <a:xfrm rot="10800000">
            <a:off x="7058412" y="4873236"/>
            <a:ext cx="503117" cy="84053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09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A736195C-70EA-2B3B-BE45-7B5ED341FA34}"/>
              </a:ext>
            </a:extLst>
          </p:cNvPr>
          <p:cNvSpPr txBox="1"/>
          <p:nvPr/>
        </p:nvSpPr>
        <p:spPr>
          <a:xfrm>
            <a:off x="1939275" y="4978333"/>
            <a:ext cx="5081730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sym typeface="Sakkal Majalla"/>
              </a:rPr>
              <a:t>اِبْتِكارٌ: اِخْتِراعٌ، إِبْداعٌ</a:t>
            </a:r>
            <a:endParaRPr lang="ar-MA" sz="6000" dirty="0">
              <a:solidFill>
                <a:schemeClr val="accent1">
                  <a:lumMod val="50000"/>
                </a:schemeClr>
              </a:solidFill>
              <a:sym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139166900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1986900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</a:rPr>
              <a:t>(</a:t>
            </a:r>
            <a:r>
              <a:rPr lang="fr-MA" sz="2400" dirty="0">
                <a:solidFill>
                  <a:srgbClr val="00ACA4"/>
                </a:solidFill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</a:rPr>
              <a:t>) </a:t>
            </a:r>
            <a:r>
              <a:rPr lang="ar-MA" sz="2400" b="1" dirty="0">
                <a:solidFill>
                  <a:srgbClr val="424D7B"/>
                </a:solidFill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7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9B7F5-A5B7-BD77-D1EB-E31EE0B80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6DBFF-E764-935D-815C-1244CB52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أيقونة " ؟ ثم من يحاول تركيبها في جلمة مفيدة.؟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3B632F-BCA0-77E6-10F7-26E307DE19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86EDAE-77D1-62CD-FE1B-24D499EF4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91C70E-7CC6-3639-450C-FEB201F204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E1D0C9-CEFD-1BA3-BB3E-03726D785C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38B2D2-BE9A-91EE-DFEE-B4437CDD3CE6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E25A36-D5A6-0652-268E-DE38565ECED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C6EB5B-718D-8F7C-5046-434A421D635E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B29E2A-357E-CD24-E3BF-F6DE304925A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6C4268D4-DB98-B325-4173-64DAEF1FB654}"/>
              </a:ext>
            </a:extLst>
          </p:cNvPr>
          <p:cNvSpPr txBox="1"/>
          <p:nvPr/>
        </p:nvSpPr>
        <p:spPr>
          <a:xfrm>
            <a:off x="465816" y="1920305"/>
            <a:ext cx="5554892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dirty="0"/>
              <a:t>رَمْزٌ ذو دَلالَةٍ عَلى شَخْصيةٍ أَوْ فِكْرَةٍ مُهِمَّةٍ</a:t>
            </a:r>
            <a:r>
              <a:rPr kumimoji="0" lang="ar-M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FA087294-8236-483F-E7BB-499345EA54E8}"/>
              </a:ext>
            </a:extLst>
          </p:cNvPr>
          <p:cNvSpPr txBox="1"/>
          <p:nvPr/>
        </p:nvSpPr>
        <p:spPr>
          <a:xfrm>
            <a:off x="7056912" y="2533239"/>
            <a:ext cx="1628478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أَيْقونَةٌ </a:t>
            </a:r>
            <a:endParaRPr dirty="0">
              <a:sym typeface="Calibri"/>
            </a:endParaRPr>
          </a:p>
        </p:txBody>
      </p:sp>
      <p:sp>
        <p:nvSpPr>
          <p:cNvPr id="13" name="Flèche : gauche 12">
            <a:extLst>
              <a:ext uri="{FF2B5EF4-FFF2-40B4-BE49-F238E27FC236}">
                <a16:creationId xmlns:a16="http://schemas.microsoft.com/office/drawing/2014/main" id="{D2CBF6A1-3CE6-449F-77BC-43AAB1EDF605}"/>
              </a:ext>
            </a:extLst>
          </p:cNvPr>
          <p:cNvSpPr/>
          <p:nvPr/>
        </p:nvSpPr>
        <p:spPr>
          <a:xfrm>
            <a:off x="6005243" y="2932361"/>
            <a:ext cx="878363" cy="3732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virage 13">
            <a:extLst>
              <a:ext uri="{FF2B5EF4-FFF2-40B4-BE49-F238E27FC236}">
                <a16:creationId xmlns:a16="http://schemas.microsoft.com/office/drawing/2014/main" id="{E77756F7-D852-42A4-8B21-8FA27AD5B889}"/>
              </a:ext>
            </a:extLst>
          </p:cNvPr>
          <p:cNvSpPr/>
          <p:nvPr/>
        </p:nvSpPr>
        <p:spPr>
          <a:xfrm rot="10800000">
            <a:off x="7749851" y="3452595"/>
            <a:ext cx="420034" cy="1398544"/>
          </a:xfrm>
          <a:prstGeom prst="bentArrow">
            <a:avLst>
              <a:gd name="adj1" fmla="val 26855"/>
              <a:gd name="adj2" fmla="val 25000"/>
              <a:gd name="adj3" fmla="val 25000"/>
              <a:gd name="adj4" fmla="val 409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94D2F2AC-BAA4-724A-84D7-5DE910C8D7C3}"/>
              </a:ext>
            </a:extLst>
          </p:cNvPr>
          <p:cNvSpPr txBox="1"/>
          <p:nvPr/>
        </p:nvSpPr>
        <p:spPr>
          <a:xfrm>
            <a:off x="651165" y="4515750"/>
            <a:ext cx="7098685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sym typeface="Sakkal Majalla"/>
              </a:rPr>
              <a:t>أَيْقونَةٌ: نَموذَجٌ، صورَةٌ، تِمْثالٌ، عَلامَةٌ </a:t>
            </a:r>
            <a:endParaRPr lang="ar-MA" sz="6000" dirty="0">
              <a:solidFill>
                <a:schemeClr val="accent1">
                  <a:lumMod val="50000"/>
                </a:schemeClr>
              </a:solidFill>
              <a:sym typeface="Sakkal Majalla"/>
            </a:endParaRP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0267AF-B84D-4145-0CD6-DD72FE0B37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028655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36962-CA6C-65D1-C219-CECE59E0A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17C7C1-BA0B-FC62-E52A-AC61CAC3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نبوغ " ؟ ثم من يحاول تركيبها في جلمة مفيدة.؟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1A6F42-1736-990E-59E7-4242AB8BA7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6A01D7-C124-2DAE-C4B1-896769259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6035EE-F9C4-E40D-ACEA-6964584FE5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4714F2-2937-E4DC-E603-C05CE4F2C9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FAF3B3-530D-DF51-4F5B-5B1C0D3985D9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752B30-7901-EEB6-DA2B-91651105006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E75DED-A836-AEAE-EEEA-5A656278E3E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E79E1B-A76C-7C1D-DA32-EA8A07E58B6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61C2AF05-50C3-898D-7338-75CEFE442F0F}"/>
              </a:ext>
            </a:extLst>
          </p:cNvPr>
          <p:cNvSpPr txBox="1"/>
          <p:nvPr/>
        </p:nvSpPr>
        <p:spPr>
          <a:xfrm>
            <a:off x="560274" y="2658306"/>
            <a:ext cx="5554892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sz="6000" b="1" dirty="0">
                <a:solidFill>
                  <a:prstClr val="black"/>
                </a:solidFill>
                <a:sym typeface="Sakkal Majalla"/>
              </a:rPr>
              <a:t>ظُهورُ قُدُراتٍ وَمَوْهَبَةٍ </a:t>
            </a:r>
            <a:r>
              <a:rPr lang="ar-MA" sz="6000" b="1" dirty="0" err="1">
                <a:solidFill>
                  <a:prstClr val="black"/>
                </a:solidFill>
                <a:sym typeface="Sakkal Majalla"/>
              </a:rPr>
              <a:t>ٱسْتِثْنائيةٍ</a:t>
            </a:r>
            <a:r>
              <a:rPr lang="ar-MA" sz="6000" b="1" dirty="0">
                <a:solidFill>
                  <a:prstClr val="black"/>
                </a:solidFill>
                <a:sym typeface="Sakkal Majalla"/>
              </a:rPr>
              <a:t>.</a:t>
            </a: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892C31CC-E046-C0D9-2AF0-9DB4D3609DB0}"/>
              </a:ext>
            </a:extLst>
          </p:cNvPr>
          <p:cNvSpPr txBox="1"/>
          <p:nvPr/>
        </p:nvSpPr>
        <p:spPr>
          <a:xfrm>
            <a:off x="6993529" y="2705625"/>
            <a:ext cx="1628478" cy="1721421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نُبوغٌ مِنْ فِعْلِ </a:t>
            </a:r>
            <a:r>
              <a:rPr lang="ar-MA" dirty="0">
                <a:solidFill>
                  <a:srgbClr val="00B050"/>
                </a:solidFill>
                <a:sym typeface="Sakkal Majalla"/>
              </a:rPr>
              <a:t>نَبَغَ</a:t>
            </a:r>
            <a:endParaRPr dirty="0">
              <a:solidFill>
                <a:srgbClr val="00B050"/>
              </a:solidFill>
              <a:sym typeface="Calibri"/>
            </a:endParaRPr>
          </a:p>
        </p:txBody>
      </p:sp>
      <p:sp>
        <p:nvSpPr>
          <p:cNvPr id="24" name="Flèche : gauche 23">
            <a:extLst>
              <a:ext uri="{FF2B5EF4-FFF2-40B4-BE49-F238E27FC236}">
                <a16:creationId xmlns:a16="http://schemas.microsoft.com/office/drawing/2014/main" id="{579EF88B-E6A2-1391-5C63-97D17B8C6A9E}"/>
              </a:ext>
            </a:extLst>
          </p:cNvPr>
          <p:cNvSpPr/>
          <p:nvPr/>
        </p:nvSpPr>
        <p:spPr>
          <a:xfrm>
            <a:off x="6115166" y="3436454"/>
            <a:ext cx="878363" cy="3732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75F79A-6345-0F78-F089-40FA39931B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92133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BCCC8-2409-7264-D38E-2006608B3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B02AAE-34FC-9C01-155E-A0FC565E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45" y="76605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" إخفاق " ؟ ثم من يحاول تركيبها في جلمة مفيدة.؟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65B9E9D-4889-8CD2-52B2-C8E746713E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96CDF4-4D2C-AF5E-1CB9-2932685572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3F8E56-5ED7-BF5D-90F9-C5B244C47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87FB20-8160-9A83-931C-3FDD7CD883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A24D3B-E1D6-E4D7-20F7-87FC7458CB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D2194C-56CA-4786-1EB7-FEB4300ACBCC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79E3B2-FEBF-D5BB-1799-B07390911F0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BC1BAC-A8B8-E46F-A048-54E2EFF696D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CFA62-DCE7-A57D-5D42-8E47B9359D2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1914A7E6-231A-E6B5-F7FD-4A429EBAAB66}"/>
              </a:ext>
            </a:extLst>
          </p:cNvPr>
          <p:cNvSpPr txBox="1"/>
          <p:nvPr/>
        </p:nvSpPr>
        <p:spPr>
          <a:xfrm>
            <a:off x="423342" y="2567198"/>
            <a:ext cx="5554892" cy="21452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sz="6000" b="1" dirty="0">
                <a:solidFill>
                  <a:prstClr val="black"/>
                </a:solidFill>
                <a:sym typeface="Sakkal Majalla"/>
              </a:rPr>
              <a:t>فَشَلٌ في تَحْقيقِ ٱلْهَدَفِ </a:t>
            </a:r>
            <a:r>
              <a:rPr lang="ar-MA" sz="6000" b="1" dirty="0" err="1">
                <a:solidFill>
                  <a:prstClr val="black"/>
                </a:solidFill>
                <a:sym typeface="Sakkal Majalla"/>
              </a:rPr>
              <a:t>ٱلْمَنْشودِ</a:t>
            </a:r>
            <a:r>
              <a:rPr lang="ar-MA" sz="6000" b="1" dirty="0">
                <a:solidFill>
                  <a:prstClr val="black"/>
                </a:solidFill>
                <a:sym typeface="Sakkal Majalla"/>
              </a:rPr>
              <a:t>. </a:t>
            </a: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CB859D7D-8997-D554-2A89-9B91600424AE}"/>
              </a:ext>
            </a:extLst>
          </p:cNvPr>
          <p:cNvSpPr txBox="1"/>
          <p:nvPr/>
        </p:nvSpPr>
        <p:spPr>
          <a:xfrm>
            <a:off x="6914243" y="2247870"/>
            <a:ext cx="1628478" cy="2464551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إِخْفاقٌ من فعل " أخفق" </a:t>
            </a:r>
            <a:endParaRPr dirty="0">
              <a:sym typeface="Calibri"/>
            </a:endParaRPr>
          </a:p>
        </p:txBody>
      </p:sp>
      <p:sp>
        <p:nvSpPr>
          <p:cNvPr id="13" name="Flèche : gauche 12">
            <a:extLst>
              <a:ext uri="{FF2B5EF4-FFF2-40B4-BE49-F238E27FC236}">
                <a16:creationId xmlns:a16="http://schemas.microsoft.com/office/drawing/2014/main" id="{6DE2289C-9849-0325-AF13-D06487019CDA}"/>
              </a:ext>
            </a:extLst>
          </p:cNvPr>
          <p:cNvSpPr/>
          <p:nvPr/>
        </p:nvSpPr>
        <p:spPr>
          <a:xfrm>
            <a:off x="6035880" y="3375494"/>
            <a:ext cx="878363" cy="37322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virage 14">
            <a:extLst>
              <a:ext uri="{FF2B5EF4-FFF2-40B4-BE49-F238E27FC236}">
                <a16:creationId xmlns:a16="http://schemas.microsoft.com/office/drawing/2014/main" id="{9520199F-3342-871C-6B7C-38417EC44BFB}"/>
              </a:ext>
            </a:extLst>
          </p:cNvPr>
          <p:cNvSpPr/>
          <p:nvPr/>
        </p:nvSpPr>
        <p:spPr>
          <a:xfrm rot="10800000">
            <a:off x="7087018" y="4730775"/>
            <a:ext cx="777312" cy="1509174"/>
          </a:xfrm>
          <a:prstGeom prst="bentArrow">
            <a:avLst>
              <a:gd name="adj1" fmla="val 26855"/>
              <a:gd name="adj2" fmla="val 25000"/>
              <a:gd name="adj3" fmla="val 25000"/>
              <a:gd name="adj4" fmla="val 409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7087B757-12BF-FB93-56C8-EC0477AA82F5}"/>
              </a:ext>
            </a:extLst>
          </p:cNvPr>
          <p:cNvSpPr txBox="1"/>
          <p:nvPr/>
        </p:nvSpPr>
        <p:spPr>
          <a:xfrm>
            <a:off x="2852018" y="5472978"/>
            <a:ext cx="4234999" cy="11236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sym typeface="Sakkal Majalla"/>
              </a:rPr>
              <a:t>إِخْفاقٌ# نَجاحٌ</a:t>
            </a:r>
          </a:p>
        </p:txBody>
      </p:sp>
    </p:spTree>
    <p:extLst>
      <p:ext uri="{BB962C8B-B14F-4D97-AF65-F5344CB8AC3E}">
        <p14:creationId xmlns:p14="http://schemas.microsoft.com/office/powerpoint/2010/main" val="35469757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BAF4A-0737-A826-C98E-A4952FED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08D06-AFCF-F905-1025-F73AD287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كلمة ويقدم معناها؟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699B61-1066-C33A-16DA-C2C700EADC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51FEE0-F265-1439-A25D-E4A99A3E89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6D7AB8-5751-70B4-D3E1-D5514109C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54F073-33C0-5321-531C-67EC1A20A7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387380-163D-FDF3-676D-8E245E07A7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806EE3-AE8B-6C1A-0F25-A64F461F1F96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99305E-D7B4-95A7-AD38-ECE58A16C48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91D15B-9516-5304-2548-233DE3429023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5D3744-65F0-1AC1-81EA-51C41F6BBBC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AFF6F5F8-E84A-B69A-968B-D1DDA10F53A1}"/>
              </a:ext>
            </a:extLst>
          </p:cNvPr>
          <p:cNvSpPr txBox="1"/>
          <p:nvPr/>
        </p:nvSpPr>
        <p:spPr>
          <a:xfrm>
            <a:off x="5662794" y="2858895"/>
            <a:ext cx="2671690" cy="919356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أَيْقونَةٌ</a:t>
            </a:r>
            <a:endParaRPr sz="4800" dirty="0"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5DA65210-C1F6-D11A-8CC5-C0D38B74AD19}"/>
              </a:ext>
            </a:extLst>
          </p:cNvPr>
          <p:cNvSpPr txBox="1"/>
          <p:nvPr/>
        </p:nvSpPr>
        <p:spPr>
          <a:xfrm>
            <a:off x="5662794" y="4023200"/>
            <a:ext cx="2636894" cy="919356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نُبوغٌ</a:t>
            </a:r>
            <a:endParaRPr sz="4800" dirty="0"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5E740770-516E-7728-1AC3-04F74B8F1E75}"/>
              </a:ext>
            </a:extLst>
          </p:cNvPr>
          <p:cNvSpPr txBox="1"/>
          <p:nvPr/>
        </p:nvSpPr>
        <p:spPr>
          <a:xfrm>
            <a:off x="1480948" y="2796901"/>
            <a:ext cx="2671690" cy="919356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إِخْفاقٌ</a:t>
            </a: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ABD47EBE-37EA-1A62-6146-1C1C27831020}"/>
              </a:ext>
            </a:extLst>
          </p:cNvPr>
          <p:cNvSpPr txBox="1"/>
          <p:nvPr/>
        </p:nvSpPr>
        <p:spPr>
          <a:xfrm>
            <a:off x="1480948" y="4123604"/>
            <a:ext cx="2671690" cy="919356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اِبْتِكارٌ  </a:t>
            </a:r>
            <a:endParaRPr sz="48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28956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DC562-D3C4-F0FC-6D1B-4106B842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175232" cy="65729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سنمر الآن إلى تصحيح الواجب المنزلي. خذوا دفاتركم.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B27676-1EFD-FFD2-7B9B-952BBDC508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ECC11D-F2C0-E2DB-1727-8CDB35D90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64D9F7-947C-2278-DB7F-63C965B0EF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9627BE-2485-36E7-51C7-F3CEA09A0F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954A4C-7FDD-658C-A6BC-49BC3C057068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9404B0-7678-8B4E-1DBC-D2BAABE234E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0DC08F-1228-1EA5-BF54-A8DA8A2E6CE6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4976EE-4F25-6F9F-4CDC-419C90FC91E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7" name="Espace réservé pour une image  16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B70F18-FD2B-D475-50CB-90C61E364D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15EC793-7DD3-862C-EC4C-DA0ACA486F26}"/>
              </a:ext>
            </a:extLst>
          </p:cNvPr>
          <p:cNvSpPr txBox="1"/>
          <p:nvPr/>
        </p:nvSpPr>
        <p:spPr>
          <a:xfrm>
            <a:off x="2374567" y="2992120"/>
            <a:ext cx="4394865" cy="1328023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اَلْواجِبُ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ٱلْمَنْزِلِيُّ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781450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257BC-CB81-8085-672A-820AFFBAE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D5D8D-B8E4-0373-33BB-97375E8D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175232" cy="657292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توقعه؟ ثم يوضح لزملائه كيف تمكنا من التحقق منه؟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93E589-FFA4-B759-6F7A-058373D79F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9FC6AD-13A0-A72F-748A-4D35997B1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7CF852-EB11-F3B5-C8F2-6FFC11C811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14AA3D-0637-C3E5-B275-72157EFCBA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647400-31EE-2B5C-7A5F-73C1380C5E6A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60B89-ED66-ED33-8BD7-085E0F7CA79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D8DC84-37EB-A86F-AE1C-DF2E32C9E559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EB9A39-B7F4-BE43-D88F-995905E117D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A8EFD7-1A79-0DD3-3670-8C12A6DB9E46}"/>
              </a:ext>
            </a:extLst>
          </p:cNvPr>
          <p:cNvSpPr txBox="1"/>
          <p:nvPr/>
        </p:nvSpPr>
        <p:spPr>
          <a:xfrm>
            <a:off x="1707502" y="4649678"/>
            <a:ext cx="5742635" cy="919401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8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تَوَقُّعي وَأُوَضِّحُ كَيْفَ تَحَقَّقْتُ مِنْهُ.</a:t>
            </a:r>
            <a:endParaRPr lang="fr-MA" sz="4800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7B83D01-EC75-80FE-E221-36589492CE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1609" y="2170165"/>
            <a:ext cx="2080781" cy="2517670"/>
          </a:xfrm>
          <a:prstGeom prst="rect">
            <a:avLst/>
          </a:prstGeom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E13283D-13ED-6ACB-2B43-6D37CDBD6B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154518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DE2C8-BCFF-CDB6-AB5D-5D8B0A539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965C5E-D058-CACF-A49C-0469AE16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175232" cy="657292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نمر إلى قراءة النص.  خذو ا كراساتكم الصفحة -22- 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B8D220-1364-B709-48C1-41AE137C20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41046F-DCFF-CF41-3FB7-DFEAB01DE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9542C7-547A-D566-DBA6-A5420F3B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262328-3099-6E3B-FF01-830776E777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23B1D4-503A-A9B4-D4FE-6A89DC17B58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E23742-E0D2-B8E2-F789-CFA399A650C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99FBF5-5450-C67F-7936-916746B3FD7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B278EE-89EB-E7D2-55DB-BD6927D583E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C6681A7-1607-F5C6-0A8E-F4FFDDDDD7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3B632F-D718-2B59-DB43-9A725A8C8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2471">
            <a:off x="5080656" y="1594055"/>
            <a:ext cx="2567152" cy="36642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38BC23-D6D9-E4C3-2183-DEEE30694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2989" y="1882600"/>
            <a:ext cx="2784108" cy="38293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FDB70A-27DB-1D21-D221-8AE0E0E28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819" y="2035000"/>
            <a:ext cx="2636734" cy="3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5631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BE483-86F4-5357-416B-5313A9D74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2C671F-5D18-9D24-482C-F1AEF103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175232" cy="657292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أولا بعض التوجيهات المساعدة على القراءة بطلاقة. من يقرأ؟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65D928-EF41-F3E1-DEEA-BDCE24423A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554FE6-B028-CFB2-CC8F-2447AF612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916453-48F1-E19B-E3A8-075DDE2B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5412ED-28E7-9477-201B-517285A143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8A8F6D-BA4D-C4D4-9AA5-BC29CDD66205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9447C-029D-9868-9596-33E2B2B50E4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25356D-E588-2731-7236-2BC833AEBB82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610A96-36B9-3EBF-60D1-44928E272E4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C13182A-773D-D884-016C-8A5B4FBE61ED}"/>
              </a:ext>
            </a:extLst>
          </p:cNvPr>
          <p:cNvSpPr/>
          <p:nvPr/>
        </p:nvSpPr>
        <p:spPr>
          <a:xfrm>
            <a:off x="1176543" y="1618819"/>
            <a:ext cx="6342245" cy="4591747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أَضَعُ 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عي تَحْتَ كُلِّ كَلِمَةٍ أَقْرَؤُها؛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أَصِلُ قِراءَةَ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ٱلْكَلِماتِ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بَعْضِها ببعضٍ؛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ٱلْوَصْلِ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وَسَطِ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ٱلْكَلامِ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أُرَكِّزُ لِتَفادي ٱلْأَخَطاءِ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ٱلْقِرائِيَّةِ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 عِنْد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ٱلتَّرْقيمِ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211345A-A7A0-B308-C6D0-4CB96A4A5F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097309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7E877-55A1-7EB6-E209-FF91998C6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05474-0FBA-40A9-8698-13A0BC6D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175232" cy="657292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الصفحة الأولى وستتمون قراءة النص. انتبهوا وضعوا أصابعكم تحت كل كلمة أقرؤها.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7E4F88-39B0-E242-B29D-4382B79DC9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21C763-AA00-D466-24A4-0BB52DEB0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15C9BE-A0BC-C5F5-4DC3-4C3B073DC5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BA9D0E-C54C-FF6F-9642-47F37E05FD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021BEC-B750-4130-44B1-69194D4C287D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4197E3-DF3A-8116-0D13-0A571C58B30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8AA820-ECCA-AAAD-CAC1-2E0A7B66AB8A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B27AD4-E396-C47E-1A59-5F6E8BA832B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6884931-22E7-CF02-8E31-5356130A03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A530857-ADD6-BCAA-1874-4476C06CC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773" y="1426646"/>
            <a:ext cx="3874963" cy="5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4103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59D81-E7DF-DE2A-4B5C-3BA579691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1606E-6B2E-94D7-2544-F9D709AB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175232" cy="657292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مثلي؟ ( يذكر الأستاذ بتجنب الأخطاء التي تمت مناقشتها في حصة الطلاقة).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3C3F67-75A5-CD67-40BE-39CB06E582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E31152-4FC6-8E8B-6BF8-737D348F0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AEF93D-7C15-2615-A90A-754C393669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B8E891-5D5C-444E-8777-7A7370EFAD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7CA67F-1579-9176-60A0-AF50D2CEEA56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8AA03D-04B5-4F74-9997-84E16CB748C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DF7B63-4569-3161-1D74-F759800881AA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3539A2-91E9-40EB-6FFA-830B3319BDE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49582D9-A483-0674-18B0-D519BD84F1BE}"/>
              </a:ext>
            </a:extLst>
          </p:cNvPr>
          <p:cNvSpPr/>
          <p:nvPr/>
        </p:nvSpPr>
        <p:spPr>
          <a:xfrm>
            <a:off x="1178560" y="1638538"/>
            <a:ext cx="6301605" cy="4591747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أَضَعُ 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عي تَحْتَ كُلِّ كَلِمَةٍ أَقْرَؤُها؛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أَصِلُ قِراءَةَ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ٱلْكَلِماتِ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بَعْضِها ببعضٍ؛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ٱلْوَصْلِ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وَسَطِ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ٱلْكَلامِ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أُرَكِّزُ لِتَفادي ٱلْأَخَطاءِ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ٱلْقِرائِيَّةِ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 عِنْد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ٱلتَّرْقيمِ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D5BACC1-1C21-E6BA-2654-B7AA458034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81171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3C169-BA70-0462-E560-2A328B507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68DBDF-CBC7-3C08-92E0-81B7FE11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نجيب جماعة عن بعض أسئلة الفهم العام للنص. من يقرأ السؤال الأول؟ ثم آخر يجيب.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D46518-29ED-4ACD-2C67-810EAB0FCC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D2F538-0B80-DD3C-7AAC-7CBFC900B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AD1DE04-702F-A98A-D579-FFA1E37827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2CE73B-3D3E-7DBE-D231-DCF8606D0D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63825D-68D1-A327-2FAE-02E848FDB19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50E25-1D37-275A-9952-2475D5551AE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42D3C-4D03-A84B-50F9-B084182CEDC2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7A0F29-C11F-5028-1952-3F03058A9FD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2F22AD-FC7C-B1D0-E486-23933C24C3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02170-B7B8-A106-A74C-504EEB3F5944}"/>
              </a:ext>
            </a:extLst>
          </p:cNvPr>
          <p:cNvSpPr/>
          <p:nvPr/>
        </p:nvSpPr>
        <p:spPr>
          <a:xfrm>
            <a:off x="762201" y="2888351"/>
            <a:ext cx="7607555" cy="194011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</a:t>
            </a:r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	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أَسْماءُ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ٱلْأَعْلامِ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وَٱلْعَباقِرَةِ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ٱلَّذينَ</a:t>
            </a:r>
            <a:r>
              <a:rPr lang="ar-MA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تَحَدَّثَ عَنْهُمُ ٱلنَّصُّ</a:t>
            </a:r>
            <a:r>
              <a:rPr lang="ar-AE" sz="540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11922023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C3FC9-455A-BD3F-4ACD-67F11D14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6DFBDC-E874-9802-E074-B7AF989A1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الثاني؟ ثم آخر يجيب.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B0DD72-E95A-3106-8CA1-F486B8A2F6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0073AC-7241-B8FC-5A5B-BCCDF97FB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BCFC70-F139-F0EA-1FF8-FA55BEC37C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926E40-34E4-FA64-4A3B-D5C4C40F29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BFC4D9-5773-58E2-0081-463DF22FCA29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AFF94-4356-E426-8891-AD883661CC6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EFD02-4536-A17F-7A28-B071B0355E84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76A699-87E0-3B54-204A-598A0753E60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6C36EEB-1B03-D87E-CEA6-BC3480D1EF61}"/>
              </a:ext>
            </a:extLst>
          </p:cNvPr>
          <p:cNvSpPr/>
          <p:nvPr/>
        </p:nvSpPr>
        <p:spPr>
          <a:xfrm>
            <a:off x="762201" y="2730421"/>
            <a:ext cx="7607555" cy="197192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	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لِمَ نَعَتَ ٱلْكاتِبُ </a:t>
            </a:r>
            <a:r>
              <a:rPr lang="ar-MA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ٱلْعُلَماءَ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ٱلْمَذْكورينَ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ٱلنَّصِّ </a:t>
            </a:r>
            <a:r>
              <a:rPr lang="ar-MA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بِٱلْأَعْلامِ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وَٱلْعَباقِرَةِ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43C2DE3-FFBA-6A01-5D7E-A81E465344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81389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9C462-A05C-4D1F-3091-720374159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051B8-278A-D49C-50D5-B0D22446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الثالث؟ ثم آخر يجيب.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7ADECB-6C89-80A5-AA40-4E67677A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284320-4965-E12C-8DD7-8CA4D5409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0698F7-3299-39E9-2075-3B7161E469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25A631-A957-73B7-1C61-D9778927E7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1A7435-3E9D-7267-EAEB-A17607AC9AD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E6DF98-058B-4278-E226-103ADA61E8D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292437-8343-4240-85E1-86710EE6EEA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98DEE3-AF0A-4486-2606-958E4000D42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9CCF750-B5B1-6277-8C46-AA239D1132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988" y="676275"/>
            <a:ext cx="900112" cy="900113"/>
          </a:xfr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885A281-B3B6-B98F-420B-6B94F238EA06}"/>
              </a:ext>
            </a:extLst>
          </p:cNvPr>
          <p:cNvSpPr/>
          <p:nvPr/>
        </p:nvSpPr>
        <p:spPr>
          <a:xfrm>
            <a:off x="638814" y="2742794"/>
            <a:ext cx="7883403" cy="197192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3.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	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ٱلْمُشْتَرَكُ بَيْنَ هؤُلاءِ </a:t>
            </a:r>
            <a:r>
              <a:rPr lang="ar-MA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ٱلْأَعْلامِ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وَٱلْعَباقِرَةِ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17110900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31908-0A08-EB4C-5975-39B6D67A1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AFB1C-B0D4-91AE-3BD0-3D7E8C84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الرابع؟ ثم آخر يجيب.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68585B-8CD0-EB88-1D1F-E587440E52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553C96-E272-E481-7AA1-1F95B6E4F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F22AA8-B00F-DCB2-55BF-B851760D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F0C1BD0-D288-A6B4-D241-C37A295DEE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A0B15C-7AD1-B124-59AC-A5417EFCB9D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A3CB90-3FD9-CB1E-E65F-B96F403889E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AAC4F4-BD39-C1F0-0A19-7F200DF0D347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422D25-37CC-5CEE-2667-06AF3B74D46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16C266-9B61-44C6-B4E3-B2212C2729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26F825F-2C20-0EF2-7180-18C7F3A9EC11}"/>
              </a:ext>
            </a:extLst>
          </p:cNvPr>
          <p:cNvSpPr/>
          <p:nvPr/>
        </p:nvSpPr>
        <p:spPr>
          <a:xfrm>
            <a:off x="827215" y="2664416"/>
            <a:ext cx="7607555" cy="197192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5400" b="1" kern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4.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	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مَجالُ </a:t>
            </a:r>
            <a:r>
              <a:rPr lang="ar-MA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ٱخْتِصاصِ</a:t>
            </a: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كُلٍّ مِنْهُم؟</a:t>
            </a:r>
            <a:endParaRPr lang="ar-AE" sz="5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215176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97257-028D-95F6-F400-F6F58A777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C6E6E-FF8C-1B35-BACC-DF15CF4B2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175232" cy="657292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سنلعب لعبة . سأقدم لكم   بطاقات عليها مهن. (  بطاقات مختلفة)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30B611-A5A1-624B-C327-04C58B1CEB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5075AC-431D-25B8-2194-F5A8021C8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2824C7-29B0-658D-A7BC-CBBA2EE14B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E754EC-99CD-59A6-AB29-8FC24E5E6C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4014DB-A057-ACAC-F74A-07D1B0EF407C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88DAA3-271B-F9F7-E1FB-7ED3D112F6F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78AA57-8854-9CDC-8457-718710C8B2C6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3573B-F7EE-A4AC-151D-8B548E1BF7D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7E8F22-CA49-131D-A4A0-C579A415673D}"/>
              </a:ext>
            </a:extLst>
          </p:cNvPr>
          <p:cNvSpPr txBox="1"/>
          <p:nvPr/>
        </p:nvSpPr>
        <p:spPr>
          <a:xfrm>
            <a:off x="2194560" y="3786098"/>
            <a:ext cx="4432039" cy="12258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لُغْزُ  </a:t>
            </a:r>
            <a:r>
              <a:rPr lang="ar-MA" sz="66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ٱلْمِهَنُ</a:t>
            </a:r>
            <a:r>
              <a:rPr lang="ar-MA" sz="6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MA" sz="6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37FD263-CDCB-8FCC-4B9A-F3150354AFAF}"/>
              </a:ext>
            </a:extLst>
          </p:cNvPr>
          <p:cNvSpPr/>
          <p:nvPr/>
        </p:nvSpPr>
        <p:spPr>
          <a:xfrm>
            <a:off x="2194560" y="2248097"/>
            <a:ext cx="4562669" cy="1287360"/>
          </a:xfrm>
          <a:prstGeom prst="ellipse">
            <a:avLst/>
          </a:prstGeom>
          <a:solidFill>
            <a:srgbClr val="76E3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200" b="1" dirty="0"/>
              <a:t>فُسْحَةٌ </a:t>
            </a:r>
            <a:endParaRPr lang="fr-FR" sz="3200" b="1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5FA23A-2D3F-2FE8-D328-18D999E562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330363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5FD61-46A7-16D0-5F14-8332CE8C5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3FD57-C9E7-2585-66C7-E0BCD160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175232" cy="657292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بطاقة وتقديمها باستعمال التمثيل والحركات دون التلفظ بها.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36626E-13E2-8E08-645F-74886AB71F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5D56CE-BDA1-9D0B-41C5-54CD9056D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D3D403-4B79-6950-E58C-06A90A6129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C85FBC-F2A9-AF45-0020-1A56865EE4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D3CFDA-87F1-FFC7-DF4C-056C0291C03C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D5EA84-5E94-A854-CA30-66A15270051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9E5713-54CD-6874-6B48-ECA65CEF566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56BCC-66B5-4409-636D-68FDAAAEA053}"/>
              </a:ext>
            </a:extLst>
          </p:cNvPr>
          <p:cNvSpPr>
            <a:spLocks/>
          </p:cNvSpPr>
          <p:nvPr/>
        </p:nvSpPr>
        <p:spPr>
          <a:xfrm>
            <a:off x="885361" y="1416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9F5181-A107-A2C7-1E4B-5BAA6DEE0B00}"/>
              </a:ext>
            </a:extLst>
          </p:cNvPr>
          <p:cNvSpPr txBox="1"/>
          <p:nvPr/>
        </p:nvSpPr>
        <p:spPr>
          <a:xfrm>
            <a:off x="2194560" y="3786098"/>
            <a:ext cx="4432039" cy="12258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لُغْزُ  </a:t>
            </a:r>
            <a:r>
              <a:rPr lang="ar-MA" sz="66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ٱلْمِهَنُ</a:t>
            </a:r>
            <a:r>
              <a:rPr lang="ar-MA" sz="6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MA" sz="6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5F72BEA-C3B5-26FA-455F-C9714DBD7489}"/>
              </a:ext>
            </a:extLst>
          </p:cNvPr>
          <p:cNvSpPr/>
          <p:nvPr/>
        </p:nvSpPr>
        <p:spPr>
          <a:xfrm>
            <a:off x="2194560" y="2248097"/>
            <a:ext cx="4562669" cy="1287360"/>
          </a:xfrm>
          <a:prstGeom prst="ellipse">
            <a:avLst/>
          </a:prstGeom>
          <a:solidFill>
            <a:srgbClr val="76E3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200" b="1" dirty="0"/>
              <a:t>فُسْحَةٌ </a:t>
            </a:r>
            <a:endParaRPr lang="fr-FR" sz="3200" b="1" dirty="0"/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2828974-C5AA-3B9A-F4CC-E2A3D82E87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283618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أستنتج  معلومات غير واردة بشكل صريح في 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3984172" y="1771950"/>
            <a:ext cx="3114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أعلام وعباقرة( ح2).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القراءة. من يقرأ؟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082B29-19D0-BEFE-284D-EFD7E09381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625942-096C-D734-1CCE-57082A53CF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9F59228-87DF-CC43-F5E4-F6A0ECDB8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5ED497-8325-4109-FD91-B083BC9362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D13514-0C5C-67AA-53F7-B3D323D8D079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B61E3F-FAF4-1E02-66B0-71074539C3C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166739-84AB-5C58-DAD0-C4E911406285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A8A69-0338-07AD-740A-2DE1942A605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2E39054-78A2-538A-3A75-924108E28E8D}"/>
              </a:ext>
            </a:extLst>
          </p:cNvPr>
          <p:cNvSpPr/>
          <p:nvPr/>
        </p:nvSpPr>
        <p:spPr>
          <a:xfrm>
            <a:off x="1270000" y="1706265"/>
            <a:ext cx="6067925" cy="4591747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أَضَعُ 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عي تَحْتَ كُلِّ كَلِمَةٍ أَقْرَؤُها؛</a:t>
            </a:r>
          </a:p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أَصِلُ قِراءَةَ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ٱلْكَلِماتِ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بَعْضِها ببعضٍ؛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ٱلْوَصْلِ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وَسَطِ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ٱلْكَلامِ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</a:p>
          <a:p>
            <a:pPr marL="514350" lvl="0" indent="-514350" algn="r" rtl="1">
              <a:lnSpc>
                <a:spcPct val="150000"/>
              </a:lnSpc>
              <a:buFontTx/>
              <a:buAutoNum type="arabicPeriod"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أُرَكِّزُ لِتَفادي ٱلْأَخَطاءِ </a:t>
            </a:r>
            <a:r>
              <a:rPr kumimoji="0" lang="ar-MA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ٱلْقِرائِيَّةِ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514350" marR="0" lvl="0" indent="-51435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 عِنْد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لاماتِ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AE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ٱلتَّرْقيمِ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453279D-ADC9-C1E4-D841-04F8BD6BBA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C3488-45E1-53BE-AA1F-737F58E6A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368CC-00F6-2B35-480D-1E40C62C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38" y="756980"/>
            <a:ext cx="717875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انتبهوا مع سأجيب عن السؤال التالي لاستنتاج معلومات من النص.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A6C7E7-821F-8B14-C615-D0115F5638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C12521-D978-5E11-7F4C-DADD3689BF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7D03F5-B8EE-8285-A2C2-B56C81580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8BAD6A-463B-C7F9-F7E5-FDC5C3CF5A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52FDB3-7A24-E18E-0989-513A6C28004C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B036E3-543D-89E4-D7B7-7C4ECCC0BFB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6BEA4-617D-21B8-6922-4AC18CF5CCA4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5A95E7-E83A-1AF5-C93B-C7EB4D3F335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FBF7ED6-1170-60F7-988A-569210E95CB6}"/>
              </a:ext>
            </a:extLst>
          </p:cNvPr>
          <p:cNvSpPr/>
          <p:nvPr/>
        </p:nvSpPr>
        <p:spPr>
          <a:xfrm>
            <a:off x="600185" y="2503289"/>
            <a:ext cx="7943630" cy="223625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يَدُلُّ في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أَنَّ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ٱلْعالِمَةَ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كَوْثَرَ حَفيظي مَغْرِبِيَّةُ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ٱلْأَصْلِ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 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639770-6304-9D25-E728-FE23D02B9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58020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18D17-1979-402C-6FF2-49E1F922F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013045-9DB9-F105-364D-6098A047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أولا، أقرأ السؤال وأحدد الكلمات المفاتيح فيه.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39D23F-1A60-59D3-384A-A40FF4D0B6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7059DB-48C7-7BF0-1281-D6025F7F81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2FD4A9B-42A9-B0FB-BEDE-B6B4FDE1B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0FAA99-9BD2-1D69-702A-0D08265C4A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6D2E6E-FCF1-1060-3C6F-9BFEBFE2427C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37026D-B7FE-DD15-19DF-0E847D0B916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FC73D-53DB-6256-8612-CF3FF5C07355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1E92A1-7832-7968-9537-EA18BE80239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728104-2D10-186E-7819-7E8803B869B8}"/>
              </a:ext>
            </a:extLst>
          </p:cNvPr>
          <p:cNvSpPr/>
          <p:nvPr/>
        </p:nvSpPr>
        <p:spPr>
          <a:xfrm>
            <a:off x="600185" y="2842922"/>
            <a:ext cx="7943630" cy="223625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يَدُلُّ في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أَنَّ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ٱلْعالِمَةَ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كَوْثَرَ حَفيظي مَغْرِبِيَّةُ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ٱلْأَصْلِ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 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D7F608F-6F1B-D8C7-A596-0A0BBE496A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981076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</a:t>
            </a:r>
            <a:r>
              <a:rPr lang="ar-MA" dirty="0"/>
              <a:t>3</a:t>
            </a:r>
            <a:r>
              <a:rPr lang="ar-SA" dirty="0"/>
              <a:t>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</a:t>
            </a:r>
            <a:r>
              <a:rPr lang="ar-MA" dirty="0"/>
              <a:t>4</a:t>
            </a:r>
            <a:r>
              <a:rPr lang="ar-SA" dirty="0"/>
              <a:t> (30)د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اساليب  </a:t>
            </a:r>
            <a:r>
              <a:rPr lang="ar-SA" dirty="0"/>
              <a:t>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استماع وتحدث</a:t>
            </a:r>
            <a:r>
              <a:rPr lang="ar-SA" dirty="0"/>
              <a:t> . (30)د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الحصة </a:t>
            </a:r>
            <a:r>
              <a:rPr lang="ar-MA" dirty="0"/>
              <a:t>5</a:t>
            </a:r>
            <a:r>
              <a:rPr lang="ar-SA" dirty="0"/>
              <a:t> (30)د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مراجعة توليف (شكل وفهم)+ دعم  (60)د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تراكيب</a:t>
            </a:r>
            <a:r>
              <a:rPr lang="ar-SA" dirty="0"/>
              <a:t>. (30)د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: الحصة -1- 30 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الحصة-2- 30 د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A7810-5BF0-A6B6-4E11-28A338A50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B0C18-543E-D3A9-1423-9F4CA9B2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الكلمات المفاتيح في السؤال هي باللون الأخضر، من يقرؤها؟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CED682-F080-F579-CEBA-87CA7C9BF9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BEAA8F0-2559-839A-A7C0-2F3CEB67AB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93F97A-298E-EF10-00B3-B1B8B3695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AD7C9B-800E-F08E-DBB1-6FCC53EEA9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856128-EAA6-CDDF-A07C-134A29178BC9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ECAA57-890B-45F3-2001-47B47D779B2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B4C8D1-94A1-8D5A-6BCF-75698FB0FC2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1B0B7E-DE10-6AB6-9EFD-AC6C4A02B55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8156BC0-3D60-8982-68F3-02D29C1B60DC}"/>
              </a:ext>
            </a:extLst>
          </p:cNvPr>
          <p:cNvSpPr/>
          <p:nvPr/>
        </p:nvSpPr>
        <p:spPr>
          <a:xfrm>
            <a:off x="1021475" y="2725357"/>
            <a:ext cx="7101049" cy="223625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54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AE" sz="5400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</a:t>
            </a:r>
            <a:r>
              <a:rPr lang="ar-AE" sz="54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يَدُلُّ 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في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أَنَّ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ٱلْعالِمَةَ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AE" sz="54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كَوْثَرَ حَفيظي مَغْرِبِيَّةُ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ٱلْأَصْلِ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 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6D48E9-8D77-E0B9-6F47-A54EACEAC9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120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DAB8A-28DC-484C-5D8C-0554F0814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2025B-4BAB-FE75-8478-66832E42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ثانيا، أعود إلى النص وأقوم بقراءة مسحية للبحث عن كلمات وعبارات تدل على المعلومة.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FD991A-136B-6DFC-AFA5-779479AA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837494-8AA1-6B8A-52F7-BEF0CFE8E3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462E4D-734D-404D-6F6A-E4CB1E412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6D8694-C8F7-150A-79FD-31872E1539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834999-E5C2-597C-14F6-86582C08DA69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8B86C7-94BA-7B4C-42D8-89C0A29ED69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EA295-C146-B73D-2865-A477424AE2F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960A18-3478-4997-EDA1-7D94FBCB0FE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493FAEA-B4C7-3705-B794-176508A56642}"/>
              </a:ext>
            </a:extLst>
          </p:cNvPr>
          <p:cNvSpPr/>
          <p:nvPr/>
        </p:nvSpPr>
        <p:spPr>
          <a:xfrm>
            <a:off x="588371" y="3211796"/>
            <a:ext cx="7943630" cy="223625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AE" sz="54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AE" sz="5400" dirty="0" err="1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</a:t>
            </a:r>
            <a:r>
              <a:rPr lang="ar-AE" sz="54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يَدُلُّ 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في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أَنَّ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ٱلْعالِمَةَ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AE" sz="54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كَوْثَرَ حَفيظي مَغْرِبِيَّةُ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AE" sz="54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ٱلْأَصْلِ</a:t>
            </a:r>
            <a:r>
              <a:rPr lang="ar-AE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؟ </a:t>
            </a:r>
          </a:p>
        </p:txBody>
      </p:sp>
      <p:sp>
        <p:nvSpPr>
          <p:cNvPr id="13" name="Phylactère : pensées 12">
            <a:extLst>
              <a:ext uri="{FF2B5EF4-FFF2-40B4-BE49-F238E27FC236}">
                <a16:creationId xmlns:a16="http://schemas.microsoft.com/office/drawing/2014/main" id="{D5759991-4F2D-D8FD-F032-CF99B4E6B1B0}"/>
              </a:ext>
            </a:extLst>
          </p:cNvPr>
          <p:cNvSpPr/>
          <p:nvPr/>
        </p:nvSpPr>
        <p:spPr>
          <a:xfrm>
            <a:off x="4132150" y="2113810"/>
            <a:ext cx="4552595" cy="1097986"/>
          </a:xfrm>
          <a:prstGeom prst="cloudCallout">
            <a:avLst>
              <a:gd name="adj1" fmla="val 7408"/>
              <a:gd name="adj2" fmla="val 91089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MA" sz="14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أَبْحَثُ عَنْ كَلِماتٍ وَعِباراتٍ تَدُلُّ عَلى أَنَّ </a:t>
            </a:r>
            <a:r>
              <a:rPr lang="ar-MA" sz="1400" b="1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ٱلْعالِمَةَ</a:t>
            </a:r>
            <a:r>
              <a:rPr lang="ar-MA" sz="14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كَوْثَرَ حَفيظي مَغْرِبِيَّةٌ. </a:t>
            </a:r>
            <a:endParaRPr lang="fr-FR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B47129-7F4B-98D6-1E6E-18F8E8A1E1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222772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1607F-EE77-03F3-1719-B1E45876E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3A8F8-C126-CD88-6FAF-BAF54B4A0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ثالثا، أستنتج المعلومة المطلوبة ثم أجيب عن السؤال في جملة مفيدة.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B45D20-7A44-7CB4-2047-47E965EC0A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821877-B1DD-3259-47D1-98FA4315CB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196DC3-B43F-99EC-4C70-1A61254E4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2E7E3F-15BD-B325-C20E-1E52604985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3E197-4C85-CDF7-1859-716D8251EB73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366B97-0CB0-D2DF-3B56-41CDD47BAC8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26E2DA-44A0-C239-54F8-859D2483AD5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7C86C-120F-7BD9-BF53-DDE825CF197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5983CDE-AC93-F880-6D8C-A3E48E294943}"/>
              </a:ext>
            </a:extLst>
          </p:cNvPr>
          <p:cNvSpPr/>
          <p:nvPr/>
        </p:nvSpPr>
        <p:spPr>
          <a:xfrm>
            <a:off x="492672" y="4284068"/>
            <a:ext cx="8230218" cy="189332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اَلْجَوابُ: </a:t>
            </a:r>
            <a:r>
              <a:rPr lang="ar-AE" sz="4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في </a:t>
            </a:r>
            <a:r>
              <a:rPr lang="ar-AE" sz="40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AE" sz="4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أَنَّ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كوْثَرَ حَفيظي مَغْرِبِيَّةٌ </a:t>
            </a:r>
            <a:r>
              <a:rPr lang="ar-AE" sz="4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هُوَ قَوْلُ </a:t>
            </a:r>
            <a:r>
              <a:rPr lang="ar-AE" sz="40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ٱلْكاتِبِ</a:t>
            </a:r>
            <a:r>
              <a:rPr lang="ar-AE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بِأَنَّها مِنْ مَواليدِ </a:t>
            </a:r>
            <a:r>
              <a:rPr lang="ar-MA" sz="4000" kern="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لرِّباطِ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أُمٍّ مِنْ مَدينَةِ وَادي زم، وَأَبٍ مِنْ مَدينَةِ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ٱلرِّباط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AE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4935B12-F4AD-19D6-B6F4-20841AF9B082}"/>
              </a:ext>
            </a:extLst>
          </p:cNvPr>
          <p:cNvSpPr/>
          <p:nvPr/>
        </p:nvSpPr>
        <p:spPr>
          <a:xfrm>
            <a:off x="492672" y="1945273"/>
            <a:ext cx="8158656" cy="16770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كَوْثَرُ حَفيظي مِنْ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مَواليدِ مَدينَةِ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ٱلرِّباطِ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سَنَةَ 1972م مِنْ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أُمٍّ تَنْحَدِرُ مِنْ مَدينَةِ وَادي زم، وَأَبٍ مِنْ مَدينَةِ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ٱلرِّباطِ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حَصَلَتْ عَلى شَهادَةِ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ٱلْباكالورْيا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بِثانَوِيَّةِ مولاي يوسف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ٱلشَّهيرَةِ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بِمدينَةِ </a:t>
            </a:r>
            <a:r>
              <a:rPr kumimoji="0" lang="ar-M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ٱلرِّباط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...</a:t>
            </a:r>
            <a:endParaRPr lang="ar-AE" sz="3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Flèche : gauche 12">
            <a:extLst>
              <a:ext uri="{FF2B5EF4-FFF2-40B4-BE49-F238E27FC236}">
                <a16:creationId xmlns:a16="http://schemas.microsoft.com/office/drawing/2014/main" id="{408AC2BD-DB56-141E-F15C-67074EAAAC4D}"/>
              </a:ext>
            </a:extLst>
          </p:cNvPr>
          <p:cNvSpPr/>
          <p:nvPr/>
        </p:nvSpPr>
        <p:spPr>
          <a:xfrm rot="16200000">
            <a:off x="4330196" y="3614229"/>
            <a:ext cx="555171" cy="63098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C8E7C37-6747-DDA1-2803-8BF4A43AD4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583434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E86D-88A6-EEF5-6809-F07A4275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8C81D-CB52-8DF6-28BE-5C3AF28F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سلكتها لاستنتاج معلومات من النص؟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5027DE-DB31-AEE0-A1F2-EFB2AE3E50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C95890-9C35-EE28-9342-CF58FB5A49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865703-8059-0C2E-552B-D763E24E7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BF4863-5E30-6FEF-1E5E-7966A803E8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B71470-6624-8F0B-A851-516BED54E359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D493D-E912-5612-4D56-BA8D97395A00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1F84D3-A908-7939-38F3-C88EDFA5796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62CA-8B03-1774-8DD5-93FD8B4C7EE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1625586-C98F-9EB8-856F-2983CCF20626}"/>
              </a:ext>
            </a:extLst>
          </p:cNvPr>
          <p:cNvSpPr txBox="1"/>
          <p:nvPr/>
        </p:nvSpPr>
        <p:spPr>
          <a:xfrm>
            <a:off x="827215" y="2712720"/>
            <a:ext cx="7413247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سَلَكْتُها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لِٱسْتِنتاجِ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مَعْلومَةٍ مِنَ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E08314A-47E6-0622-E64A-45FAF77053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275191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C633A-1300-7706-8127-D49C90611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8EE02-3E7C-64C4-6F95-C2276DDC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بشكل جماعي، سنجيب عن السؤال التالي. من يقرأ السؤال؟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EA84F1-F220-3019-2F55-CC9336E40F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D5FA78-1259-8D97-19A7-FB7EBCDDA2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56A053-D934-DEBA-01A2-51C55BFF1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7CA7A5-3F56-CC31-B2F1-D801193D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70A6D3-716B-A0D8-AE60-9E42916EB6C1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3F3D02-1392-B4E7-E344-BAB1776FF99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F2D0A9-B7E4-D0DD-FB54-25A7AB4C58CA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8CC4CE-EFAB-4ACD-D6AC-CB3114B14A1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AA82B0-F6AA-62FD-800A-6795D29E65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A85003-C046-78E4-7809-900FE69D2351}"/>
              </a:ext>
            </a:extLst>
          </p:cNvPr>
          <p:cNvSpPr/>
          <p:nvPr/>
        </p:nvSpPr>
        <p:spPr>
          <a:xfrm>
            <a:off x="965200" y="3032398"/>
            <a:ext cx="7213600" cy="197933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ما يَدُلُّ عَلى أَنَّ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ٱلعالِمَةَ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كَوْثَرَ حَفيظي حَقَّقَتْ شُهْرَةً عالَمِيَّةً في تَخَصُّصِها.</a:t>
            </a:r>
            <a:endParaRPr lang="ar-SA" sz="4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904289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B027E-F4C0-F753-D8B9-4612ED4F1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EBEBC0-FD0B-3C91-D446-E161D280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أولا، من يحدد  الكلمات أو العبارات (المؤشرات)  الدالة على المعلومة المطلوبة في السؤال.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872090-2825-3BC3-731B-1950E06BC1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F37B3A-7195-A1C9-4B90-F7662DE39C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92121E-9C80-1484-F424-A8E961CC95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1BD1A5-5B7E-6C5D-B783-C6FCD28BA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DBF293-F2D8-3162-C9C4-CDF339E941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CDCAF3-9767-F498-28AF-C17327C3354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3D26DB-8425-A965-A630-F3558123614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05A93C-91AE-140A-21F7-E11890B502A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F4CE8-4D8A-D753-5120-C7759DA427E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5D1CB3F-EC20-A391-9316-07A0A2470B03}"/>
              </a:ext>
            </a:extLst>
          </p:cNvPr>
          <p:cNvSpPr/>
          <p:nvPr/>
        </p:nvSpPr>
        <p:spPr>
          <a:xfrm>
            <a:off x="611999" y="2820176"/>
            <a:ext cx="7757757" cy="205366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ما يَدُلُّ عَلى أَنَّ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ٱلعالِمَةَ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كَوْثَرَ حَفيظي حَقَّقَتْ شُهْرَةً عالَمِيَّةً في تَخَصُّصِها.</a:t>
            </a:r>
            <a:endParaRPr lang="ar-SA" sz="4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34979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EDAB3-7C74-901E-AF1A-00C8DA7AF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46318B-18CF-E755-A4E1-F42171E5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756980"/>
            <a:ext cx="695415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 الكلمات أو العبارات الدالة على المعلومة المطلوبة في السؤال؟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129C21-FB66-54B4-0939-705ACD552C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C81CE8-C7E0-7708-0B89-208804AACE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C2DA48-7267-3FF9-58C8-C0706E8310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DD148A-8FE4-90EF-F0DA-3E5E9F981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2436CD-8339-C1CF-2A41-723135CBAB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CBDFF7-2C40-781F-6C6A-18264924FED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273EB2-0BDE-AFE3-AE75-2A21D1725C1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94038B-83A0-A8D0-795A-E929872F3B09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077EBB-329B-9586-949B-7CEDF2ACA47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9E29DAA-8100-F89F-8BDA-67377C4E1D9F}"/>
              </a:ext>
            </a:extLst>
          </p:cNvPr>
          <p:cNvSpPr/>
          <p:nvPr/>
        </p:nvSpPr>
        <p:spPr>
          <a:xfrm>
            <a:off x="686807" y="2624234"/>
            <a:ext cx="7787418" cy="205366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أَنَّ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ٱلعالِمَةَ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كَوْثَرَ حَفيظي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حَقَّقَتْ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شُهْرَةً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عالَمِيَّةً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تَخَصُّصِها.</a:t>
            </a:r>
            <a:endParaRPr lang="ar-SA" sz="4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9391569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E9390-537D-F615-33ED-D0A75CBD3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DDE269-B643-1B67-65A1-C886DEE7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عودوا إلى النص وابحثوا عن الكلمات أو العبارات الدالة على المعلومة المطلوبة وضعوا  خط تحتها 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775E581-3FD4-8DE2-8229-462C555FBD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638A0D-EFCA-CB35-4BE7-6A5A89388F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206BDE-ABCF-88AF-8490-1EFFAEFD14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39630F-6ED8-17D6-E66A-EA0618172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54D4B9-AD7E-5099-BA9A-72819EE99B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C3F889-C599-E250-660A-CB34CF5DAE5C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03BFA9-63B6-FDF4-2590-17AF34B5E2D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627B7A-FC4A-E8F5-92FD-CB74C94B9F3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0B3AC2-B7C8-BB05-9F7C-2F5FC317DFD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1A0E113-8287-4EF7-E97A-18F7B4F14BBA}"/>
              </a:ext>
            </a:extLst>
          </p:cNvPr>
          <p:cNvSpPr/>
          <p:nvPr/>
        </p:nvSpPr>
        <p:spPr>
          <a:xfrm>
            <a:off x="697404" y="2715673"/>
            <a:ext cx="7552288" cy="205366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أَنَّ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ٱلعالِمَةَ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كَوْثَرَ حَفيظي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حَقَّقَتْ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شُهْرَةً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عالَمِيَّةً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تَخَصُّصِها.</a:t>
            </a:r>
            <a:endParaRPr lang="ar-SA" sz="4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765970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AF9F7-C292-8F70-4A56-6958E9A91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8C430-B386-B79E-CC87-4455ACF6F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المقطع الذي وردت فيه الكلمات أو العبارات الدالة على المعلومة المطلوبة؟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9B5647-B473-690C-AD86-CBBCCF1DE1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A3C7D0-F009-F3B7-30F7-0DB825D47B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185735-1203-FD0C-1813-D07885FD84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47C479-9ABA-10E3-995A-1B12DC4A5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1CEC5E-8AE8-47BA-6DC2-DBE04BE741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14775A-62D6-BBD5-AB08-ABF8BFA2152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625981-1B58-01A5-344D-F1639D19173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BDC2E1-BB3C-B39A-8C26-CCBF5DAE9477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637004-F48B-D2BA-CB44-A66A1765FC3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B2C02F2-E629-71FB-55CF-8FFF4687D1DC}"/>
              </a:ext>
            </a:extLst>
          </p:cNvPr>
          <p:cNvSpPr/>
          <p:nvPr/>
        </p:nvSpPr>
        <p:spPr>
          <a:xfrm>
            <a:off x="579269" y="2663422"/>
            <a:ext cx="7790487" cy="205366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أَنَّ </a:t>
            </a:r>
            <a:r>
              <a:rPr lang="ar-MA" sz="48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ٱلعالِمَةَ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كَوْثَرَ حَفيظي 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حَقَّقَتْ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شُهْرَةً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عالَمِيَّةً</a:t>
            </a:r>
            <a:r>
              <a:rPr lang="ar-MA" sz="48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تَخَصُّصِها.</a:t>
            </a:r>
            <a:endParaRPr lang="ar-SA" sz="4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9991588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5111E-51D4-866E-7920-089DB5856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21ACBF-B127-02C9-9FD4-2F9A058C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 من يقرأ الكلمات أو العبارات (المؤشرات)  الدالة على المعلومة المطلوبة.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3B035F2-97B6-CFB5-E57C-CBB6958E85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D12B02-6F83-5AAC-6D92-C436F59D0D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896E0D-CCB3-CB33-8E21-9767C299E9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0CCF35-5DF6-F621-BCC6-972A7856E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452315-5F90-CF7E-5546-5DB6C7DEFD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E794F7-7423-326A-7939-5D811FB45481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8D2099-1849-D2E6-9F0E-32AB40B2E47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D65C0-C8DF-B4AD-922D-2D7DCFDB8E2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D75A5E-493E-A23E-7FD2-6D0F8CE1A13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5BEB11-080A-FCAC-435C-9393B9491981}"/>
              </a:ext>
            </a:extLst>
          </p:cNvPr>
          <p:cNvSpPr/>
          <p:nvPr/>
        </p:nvSpPr>
        <p:spPr>
          <a:xfrm>
            <a:off x="856947" y="2197810"/>
            <a:ext cx="7221893" cy="6309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4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</a:t>
            </a:r>
            <a:r>
              <a:rPr lang="ar-MA" sz="2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أَنَّ </a:t>
            </a:r>
            <a:r>
              <a:rPr lang="ar-MA" sz="2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ٱلعالِمَةَ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كَوْثَرَ حَفيظي 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حَقَّقَتْ </a:t>
            </a:r>
            <a:r>
              <a:rPr lang="ar-MA" sz="2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شُهْرَةً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عالَمِيَّةً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تَخَصُّصِها</a:t>
            </a:r>
            <a:endParaRPr lang="ar-S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4F8246-F700-3613-7D0F-D4496EC4C843}"/>
              </a:ext>
            </a:extLst>
          </p:cNvPr>
          <p:cNvSpPr txBox="1"/>
          <p:nvPr/>
        </p:nvSpPr>
        <p:spPr>
          <a:xfrm>
            <a:off x="506518" y="3527848"/>
            <a:ext cx="7825682" cy="228147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>
            <a:spAutoFit/>
          </a:bodyPr>
          <a:lstStyle/>
          <a:p>
            <a:pPr algn="just" rtl="1">
              <a:spcAft>
                <a:spcPts val="800"/>
              </a:spcAft>
            </a:pPr>
            <a:r>
              <a:rPr lang="ar-MA" sz="3200" b="1" u="sng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خَطَفَتِ </a:t>
            </a:r>
            <a:r>
              <a:rPr lang="ar-MA" sz="3200" b="1" u="sng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ٱلْعالِمَةُ</a:t>
            </a:r>
            <a:r>
              <a:rPr lang="ar-MA" sz="3200" b="1" u="sng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كَوْثَرُ حَفيظي </a:t>
            </a:r>
            <a:r>
              <a:rPr lang="ar-MA" sz="3200" b="1" u="sng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ٱلْأَضْواءَ</a:t>
            </a:r>
            <a:r>
              <a:rPr lang="ar-MA" sz="3200" b="1" u="sng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وَتَصَدَّرَ ٱسْمُها أَعْمِدَةِ </a:t>
            </a:r>
            <a:r>
              <a:rPr lang="ar-MA" sz="3200" b="1" u="sng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ٱلصُّحُفِ</a:t>
            </a:r>
            <a:r>
              <a:rPr lang="ar-MA" sz="3200" b="1" u="sng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u="sng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ٱلْعالَمِيَّةِ</a:t>
            </a:r>
            <a:r>
              <a:rPr lang="ar-MA" sz="3200" b="1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تَبَوُّئِها أَعْلى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ٱلْمَراتِبِ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ٱلْبَحْثِ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ٱلْعِلْمِيِّ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أَمْريكا. وَتَشْغَلُ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ٱلْباحِثَةُ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مَنْصِبَ مُديرَةِ قِسْمِ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ٱلْفيزْياءِ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في واحِدٍ مِنْ أَكْبَرِ مُخْتَبَراتِ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ٱلْعُلومِ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بِٱلْعالَمِ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وَهُوَ مُخْتَبَرُ "أَرْجون"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ٱلْوَطَنِيُّ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بِٱلْوِلاياتِ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ٱلْمُتَّحِدَةِ</a:t>
            </a:r>
            <a:r>
              <a:rPr lang="ar-MA" sz="3200" b="1" dirty="0">
                <a:solidFill>
                  <a:srgbClr val="0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3200" b="1" dirty="0">
              <a:solidFill>
                <a:srgbClr val="0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458923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646B30-F978-45D4-55D2-5FE6B14C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AEB737-FBC0-A401-DCEA-9D4962175E9C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أستعد للفهم؛</a:t>
            </a:r>
          </a:p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أقرأ النص بطلاقة و أفهمه فهما عاما؛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C9655B-0AF3-8A01-C0A4-5CD860EFE746}"/>
              </a:ext>
            </a:extLst>
          </p:cNvPr>
          <p:cNvSpPr txBox="1"/>
          <p:nvPr/>
        </p:nvSpPr>
        <p:spPr>
          <a:xfrm>
            <a:off x="4781715" y="3380220"/>
            <a:ext cx="1826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أعلام وعباقرة ( ح1)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0C9FE0-1F20-CE1E-992A-CCA73304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CFB23-F31C-8EBA-D492-2E6DA976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994135E-407B-06C4-975A-CB35349A33A4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أستنتج  معلومات غير واردة بشكل صريح في نص.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C042A9-A6FB-027E-822A-3A2515D019CF}"/>
              </a:ext>
            </a:extLst>
          </p:cNvPr>
          <p:cNvSpPr txBox="1"/>
          <p:nvPr/>
        </p:nvSpPr>
        <p:spPr>
          <a:xfrm>
            <a:off x="3810000" y="4692778"/>
            <a:ext cx="2792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أعلام وعباقرة ( ح2)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187F0B4-C451-AE1A-0B32-824CF19FAD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B94D9441-2A4A-179F-EDA7-8A9183A64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505230-1D3F-59AA-1B2A-6A4A01A848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D16EF83-71A7-F438-E203-7B9D81BC4F29}"/>
              </a:ext>
            </a:extLst>
          </p:cNvPr>
          <p:cNvSpPr txBox="1">
            <a:spLocks/>
          </p:cNvSpPr>
          <p:nvPr/>
        </p:nvSpPr>
        <p:spPr>
          <a:xfrm>
            <a:off x="506482" y="2192613"/>
            <a:ext cx="6173094" cy="120011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7" grpId="0"/>
      <p:bldP spid="18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730C3-413E-DEA7-239F-26967BBA0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BF9792-12C2-A389-06A7-8AAF0F8C7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من يصوغ الجواب في جملة مفيدة؟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39D5B9-510A-29DA-7FD9-885C2F0E19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7C4C65-9159-599D-5A0E-CA9551298B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077A66-C199-BF5F-CF22-1582A04262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84D3FF-2AE4-554A-0CB5-10E2086FB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19903C-D2C6-6487-3D2D-EFA4D3DB68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AF2A76-284D-FD1D-4EAF-D165A5CDBF93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274BC4-3698-5590-2689-650B4DEFF68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900A4-F91D-90B4-10D8-B61BB7DAD2BA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B523CD-487D-0C5B-8BD4-BB67012F7A5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78ACC7F-8DC4-D8CD-71A4-B79F3F622DEE}"/>
              </a:ext>
            </a:extLst>
          </p:cNvPr>
          <p:cNvSpPr/>
          <p:nvPr/>
        </p:nvSpPr>
        <p:spPr>
          <a:xfrm>
            <a:off x="856947" y="2197810"/>
            <a:ext cx="7221893" cy="63098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4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أَسْتَخْرِجُ مِنَ ٱلنَّصِّ </a:t>
            </a:r>
            <a:r>
              <a:rPr lang="ar-MA" sz="2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يَدُلُّ 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أَنَّ </a:t>
            </a:r>
            <a:r>
              <a:rPr lang="ar-MA" sz="2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ٱلعالِمَةَ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كَوْثَرَ حَفيظي 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حَقَّقَتْ </a:t>
            </a:r>
            <a:r>
              <a:rPr lang="ar-MA" sz="2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شُهْرَةً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عالَمِيَّةً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في تَخَصُّصِها</a:t>
            </a:r>
            <a:endParaRPr lang="ar-S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32835C-8A5A-7FB8-B5BD-CC790B730F05}"/>
              </a:ext>
            </a:extLst>
          </p:cNvPr>
          <p:cNvSpPr txBox="1"/>
          <p:nvPr/>
        </p:nvSpPr>
        <p:spPr>
          <a:xfrm>
            <a:off x="506518" y="3527848"/>
            <a:ext cx="7825682" cy="228147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>
            <a:spAutoFit/>
          </a:bodyPr>
          <a:lstStyle/>
          <a:p>
            <a:pPr algn="just" rtl="1">
              <a:spcAft>
                <a:spcPts val="800"/>
              </a:spcAft>
            </a:pPr>
            <a:r>
              <a:rPr lang="ar-MA" sz="3200" b="1" u="sng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خَطَفَتِ </a:t>
            </a:r>
            <a:r>
              <a:rPr lang="ar-MA" sz="3200" b="1" u="sng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ٱلْعالِمَةُ</a:t>
            </a:r>
            <a:r>
              <a:rPr lang="ar-MA" sz="3200" b="1" u="sng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كَوْثَرُ حَفيظي </a:t>
            </a:r>
            <a:r>
              <a:rPr lang="ar-MA" sz="3200" b="1" u="sng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ٱلْأَضْواءَ</a:t>
            </a:r>
            <a:r>
              <a:rPr lang="ar-MA" sz="3200" b="1" u="sng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وَتَصَدَّرَ ٱسْمُها أَعْمِدَةِ </a:t>
            </a:r>
            <a:r>
              <a:rPr lang="ar-MA" sz="3200" b="1" u="sng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ٱلصُّحُفِ</a:t>
            </a:r>
            <a:r>
              <a:rPr lang="ar-MA" sz="3200" b="1" u="sng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u="sng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ٱلْعالَمِيَّةِ</a:t>
            </a:r>
            <a:r>
              <a:rPr lang="ar-MA" sz="3200" b="1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بَعْدَ تَبَوُّئِها أَعْلى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ٱلْمَراتِبِ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ٱلْبَحْثِ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ٱلْعِلْمِيِّ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أَمْريكا. وَتَشْغَلُ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ٱلْباحِثَةُ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مَنْصِبَ مُديرَةِ قِسْمِ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ٱلْفيزْياءِ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في واحِدٍ مِنْ أَكْبَرِ مُخْتَبَراتِ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ٱلْعُلومِ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بِٱلْعالَمِ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وَهُوَ مُخْتَبَرُ "أَرْجون"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ٱلْوَطَنِيُّ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بِٱلْوِلاياتِ</a:t>
            </a:r>
            <a:r>
              <a:rPr lang="ar-MA" sz="3200" b="1" dirty="0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0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ٱلْمُتَّحِدَةِ</a:t>
            </a:r>
            <a:r>
              <a:rPr lang="ar-MA" sz="3200" b="1" dirty="0">
                <a:solidFill>
                  <a:srgbClr val="0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3200" b="1" dirty="0">
              <a:solidFill>
                <a:srgbClr val="000000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9931045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70DC3-9FED-E84A-5993-C496F625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FA0A8-EEA9-82ED-51D9-15B5A8E9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الإجابة هي كالتالي. من يقرأ؟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D47728-D884-4BB3-C26E-3073B82FD7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AB52BA-DF03-A472-F3D8-1D7306AEF2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FE8A83-420A-2A4D-F08F-B500A8062E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E36638-BCC2-3CF0-CBA3-52BB9B7A5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267C77-FA18-BC20-C03C-5D41BFE13A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C1BEE2-79D8-B3D8-DAF7-7AACB36468BA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C930AE-232A-EF35-E819-31B3B1AF77E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57589-1CF3-3B80-9445-4DB084C54DD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E5DEB-F525-84E9-68B7-4F8035A93C2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3FCC1CE-4FBA-19F1-D5DB-EA98CC8EF9BD}"/>
              </a:ext>
            </a:extLst>
          </p:cNvPr>
          <p:cNvSpPr/>
          <p:nvPr/>
        </p:nvSpPr>
        <p:spPr>
          <a:xfrm>
            <a:off x="640570" y="2727598"/>
            <a:ext cx="7879892" cy="257965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lvl="0" algn="just" defTabSz="9144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5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اَلَّذي يَدُلُّ عَلى شُهْرَةِ كَوْثَرَ حَفيظي في ٱلنَّصِّ  </a:t>
            </a:r>
            <a:r>
              <a:rPr lang="ar-MA" sz="5400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هُوَ خَطْفُها  لِلْأَضْواءِ </a:t>
            </a:r>
            <a:r>
              <a:rPr lang="ar-MA" sz="5400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وَٱحْتِلالُها</a:t>
            </a:r>
            <a:r>
              <a:rPr lang="ar-MA" sz="5400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ٱلصَّدارَةَ</a:t>
            </a:r>
            <a:r>
              <a:rPr lang="ar-MA" sz="5400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5400" b="1" dirty="0" err="1">
                <a:solidFill>
                  <a:srgbClr val="00AA4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5400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لصُّحُفِ</a:t>
            </a:r>
            <a:r>
              <a:rPr lang="ar-MA" sz="5400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AA48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5400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لْعالَمِيَّةِ</a:t>
            </a:r>
            <a:r>
              <a:rPr lang="ar-MA" sz="5400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5400" b="1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SA" sz="5400" dirty="0">
              <a:solidFill>
                <a:srgbClr val="00AA4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176898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E8A41-65D7-8956-29EB-FA554AC0E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458A9-DAE5-64A3-476C-BDD2B876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جماعة. ما الخطوات التي سلكناها  لاستنتاج  معلومة من النص انطلاقا من سؤال؟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FA60B6-F3E8-2386-BC9D-7FE450C6EC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4901C5-A9E3-858A-383F-5785A2FAA8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E57E29-403F-C2D0-4751-B330448FF1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880993-293D-812C-3AB8-3D7C7F2AA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16E588-9A1A-E833-921E-3481FAEEFC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7D25E1-9A44-4BB8-4323-47B2DABDFE6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FB64C3-2556-A42D-95A9-22BCB6496100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31C8FD-1C84-7D34-5996-5242E9C6B06E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8E9E8-C610-598E-6756-8E496D54EF3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E94F07-C20D-46DF-6D0C-5B0117ADE2D4}"/>
              </a:ext>
            </a:extLst>
          </p:cNvPr>
          <p:cNvSpPr txBox="1"/>
          <p:nvPr/>
        </p:nvSpPr>
        <p:spPr>
          <a:xfrm>
            <a:off x="827215" y="2712720"/>
            <a:ext cx="7413247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سَلَكْناها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لِٱسْتِنتاجِ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مَعْلومَةٍ مِنَ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0769452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F2541-6363-E946-1E96-4F160D2E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5D4C51-7C0D-7E9A-3C1D-9E25351D0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كراساتكم الصفحة – 25. أجيبوا  بشكل فردي  عن السؤال الثاني.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6B8916-1B2C-A4B8-BA72-A7D62987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6A27B1-6078-F7B8-9055-537B788551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F4EBDD-41C5-117B-BC78-D1EF2224E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E12C65-C598-A4CF-696C-36DE7E22AE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EB4360-A269-01DF-A590-EF6C27608E24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4E2A4D-5170-6AC8-E0B9-12EB51216FC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2B7FCA-FFCB-10B5-CE06-A64C212CE79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D0C5C8-2AEA-9094-C314-E3F06A903C3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991C93-F021-F4E7-22DC-97305C39A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220" y="1988896"/>
            <a:ext cx="6550089" cy="43076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7AEB8708-A43C-71B4-E7F4-AE21562E4432}"/>
              </a:ext>
            </a:extLst>
          </p:cNvPr>
          <p:cNvSpPr/>
          <p:nvPr/>
        </p:nvSpPr>
        <p:spPr>
          <a:xfrm>
            <a:off x="7313266" y="4651225"/>
            <a:ext cx="606490" cy="317240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Espace réservé pour une image  16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F6D17ACF-2AE1-FEE9-5B24-D8BC010C5E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532400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2E864-9969-E0DB-D802-AB54F82C7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D4398-D13D-1903-56F0-D915A10C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منكم يوضح  بشكل هامس  لزميله كيف توصل إلى الجواب  في حدود دقيقتين.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A068703-A984-3330-9A27-8FEEE34D35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42CEDD-2423-C8DF-E5DA-1E1DC91724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921F6A-8C79-C417-D088-238062408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9C7528-7A86-8E92-7B10-FCDD9621C8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E56934-80BF-CCFD-98C7-B46A45B298D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AF938B-1BD7-CE91-5C33-8A8B95E8B27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E94957-8168-C544-7943-E086EC2664AA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FFCC70-CF85-9AFD-441A-0BB82464650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2C50E9-22C8-680A-A7AB-EBA3D3099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835" y="2019376"/>
            <a:ext cx="6550089" cy="43076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E2303A67-7700-1E3E-D706-1A9C57B31D6E}"/>
              </a:ext>
            </a:extLst>
          </p:cNvPr>
          <p:cNvSpPr/>
          <p:nvPr/>
        </p:nvSpPr>
        <p:spPr>
          <a:xfrm>
            <a:off x="7313266" y="4651225"/>
            <a:ext cx="606490" cy="317240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C746B9-82D5-890D-163C-2FEA531A86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234322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59E7-F5DA-C062-9DC1-403A8E6F6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5DB043-36A9-42F8-B0A6-DAAD64E3B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يحدد الكلمات المفاتيح التي ساعدته على فهم  السؤال ثم يقدم الجواب.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AAA312-B4CE-88D8-4321-3898AEB93B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B805DC-7095-CEE7-BE22-68F573E881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6A8601-779A-59C0-D622-B84555385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ECE619-225A-792D-544A-34BBAC0A77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A39C80-61C9-7CE4-719C-F5742132FE6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B5A51A-FDBD-7E6A-BEA6-E109D85D64B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C75318-1B30-3E1E-9150-FC656BCFA3F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D70501-768C-6CDF-765C-5181DC09F7C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4E7717-D8AA-5958-8C52-FCE1D13E7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799" y="1988896"/>
            <a:ext cx="6550089" cy="43076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F53737D8-BBDA-82DA-CDEF-FB45F5BA855B}"/>
              </a:ext>
            </a:extLst>
          </p:cNvPr>
          <p:cNvSpPr/>
          <p:nvPr/>
        </p:nvSpPr>
        <p:spPr>
          <a:xfrm>
            <a:off x="7313266" y="4651225"/>
            <a:ext cx="606490" cy="317240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E83F4BC-E540-9215-84C8-B259A49DD9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7163490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955E7-94C6-7A51-CE23-D26668541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94599D-356B-CE23-4D60-0D268590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054999-A0C1-EFBF-252B-F36210497F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0642EA-0C3C-7D6B-CD57-E26A698390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A37F5A-1EC9-46A0-56BF-BF83D407E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5E2333-95C2-DECB-4466-CE0EF576FD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C77D06-7B81-D3E3-AD54-1C7BF53376A5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E0766B-60AC-89CB-B92B-6D7341D7A6D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911E22-29F3-781B-A764-065AFF9BD5A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570C02-2F0F-FDDF-244E-D3479091190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22B5774-73D4-B702-9773-850249429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599" y="2228641"/>
            <a:ext cx="7315834" cy="7544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22D42DE-D88E-6089-4168-D2C3D020CF83}"/>
              </a:ext>
            </a:extLst>
          </p:cNvPr>
          <p:cNvSpPr txBox="1"/>
          <p:nvPr/>
        </p:nvSpPr>
        <p:spPr>
          <a:xfrm>
            <a:off x="793528" y="3429000"/>
            <a:ext cx="7556944" cy="282630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ٱلَّذي يَدُلُّ في ٱلنَّصِّ أَنَّ ٱلْعالِمَ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ٱبْنَ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سينا كانَ مَرْجِعاً في عِلْمِ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ٱلطِّبِّ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ٱلْمَقْطَعُ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ٱلتّالي: "</a:t>
            </a:r>
            <a:r>
              <a:rPr lang="ar-MA" sz="4000" b="1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أَلَّفَ </a:t>
            </a:r>
            <a:r>
              <a:rPr lang="ar-MA" sz="4000" b="1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ٱبْنُ</a:t>
            </a:r>
            <a:r>
              <a:rPr lang="ar-MA" sz="4000" b="1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سينا كِتابَ </a:t>
            </a:r>
            <a:r>
              <a:rPr lang="ar-MA" sz="4000" b="1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ٱلْقانونِ</a:t>
            </a:r>
            <a:r>
              <a:rPr lang="ar-MA" sz="4000" b="1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b="1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ٱلطِّبِّ</a:t>
            </a:r>
            <a:r>
              <a:rPr lang="ar-MA" sz="4000" b="1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وَهُوَ </a:t>
            </a:r>
            <a:r>
              <a:rPr lang="ar-MA" sz="4000" b="1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ٱلْكِتابُ</a:t>
            </a:r>
            <a:r>
              <a:rPr lang="ar-MA" sz="4000" b="1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ٱلَّذي ظَلَّتِ </a:t>
            </a:r>
            <a:r>
              <a:rPr lang="ar-MA" sz="4000" b="1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ٱلْجامِعاتُ</a:t>
            </a:r>
            <a:r>
              <a:rPr lang="ar-MA" sz="4000" b="1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ٱلْأوروبِّيَّةُ</a:t>
            </a:r>
            <a:r>
              <a:rPr lang="ar-MA" sz="4000" b="1" dirty="0">
                <a:solidFill>
                  <a:srgbClr val="00AA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تُدَرِّسُهُ عِدَّةَ قُرونِ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".</a:t>
            </a:r>
            <a:endParaRPr lang="fr-FR" sz="4000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8F15273-FFD3-D2E0-EF78-CEB41AFB5B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10741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1AEB3-C51E-CACE-C4D6-CA93C058A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A9E9FE-5E69-B585-799D-E04BBB3F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45" y="819854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خطوات استنتاج  معلومة  غير واردة بشكل صريح في نص انطلاقا من سؤال؟</a:t>
            </a: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5315A6-CE64-E6A0-E972-1A13BCB836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A2041E-BEC5-5AAD-21B5-494B956B2D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62409B-B791-CC15-EA97-7814D4DCCD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1A8868-4724-3089-7114-785155D21F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B90B85D-CD12-F905-0DB5-044D3D21F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A445EF7-5F14-61D0-AE49-1B114E68861D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B7B058-34A1-A569-50ED-746DA52D403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7F68E-4FAC-5EEF-CF03-52E6BF4A90E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B52CD5-A265-FB47-E79A-3332D5E18D5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7D652E-D9EE-7549-4D74-7C2EF068974D}"/>
              </a:ext>
            </a:extLst>
          </p:cNvPr>
          <p:cNvSpPr txBox="1"/>
          <p:nvPr/>
        </p:nvSpPr>
        <p:spPr>
          <a:xfrm>
            <a:off x="827215" y="2712720"/>
            <a:ext cx="7413247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سَلَكَتْها ندى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لِٱسْتِنتاجِ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مَعْلومَةٍ مِنَ ٱلنَّصِّ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522217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036E3-A00E-57AE-5079-A315EF912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A1CF9C-22EE-2CD4-06CC-214655E6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45" y="819854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كلمة ويذكرنا بمعناها؟</a:t>
            </a: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379F2C3-3298-A4E0-020C-AA3008783E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3778B9-02FC-1C84-32F8-147B6595DD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833EBD-F03D-0C4F-714C-1F4E817AAB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B0F7D6-B1D1-087C-C33E-C331799629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A9F625-E160-A640-F1F5-BC52A447B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FA43AE-C28C-0C32-EC27-74074078867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1ACAA-9D9A-58D2-1A26-C4E2EEF7A2F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6010CE-096C-5439-060A-F89E38FE5C22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3B2681-7D51-C9E6-9418-52260AFA745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F54B661C-CFD5-69F7-02E9-C5FD618BAF1F}"/>
              </a:ext>
            </a:extLst>
          </p:cNvPr>
          <p:cNvSpPr txBox="1"/>
          <p:nvPr/>
        </p:nvSpPr>
        <p:spPr>
          <a:xfrm>
            <a:off x="5248066" y="2808095"/>
            <a:ext cx="2671690" cy="919356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أَيْقونَةٌ</a:t>
            </a:r>
            <a:endParaRPr sz="4800" dirty="0"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41AEB626-E249-06C6-6A6D-CCBB7A2EC392}"/>
              </a:ext>
            </a:extLst>
          </p:cNvPr>
          <p:cNvSpPr txBox="1"/>
          <p:nvPr/>
        </p:nvSpPr>
        <p:spPr>
          <a:xfrm>
            <a:off x="5248066" y="3972400"/>
            <a:ext cx="2636894" cy="919356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نُبوغٌ</a:t>
            </a:r>
            <a:endParaRPr sz="4800" dirty="0"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82780DB4-A40C-9FB6-BF62-41E2B244CF12}"/>
              </a:ext>
            </a:extLst>
          </p:cNvPr>
          <p:cNvSpPr txBox="1"/>
          <p:nvPr/>
        </p:nvSpPr>
        <p:spPr>
          <a:xfrm>
            <a:off x="1066220" y="2746101"/>
            <a:ext cx="2671690" cy="919356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إِخْفاقٌ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B21F4A8D-AECF-CA7F-2FDA-F1EC166D62F9}"/>
              </a:ext>
            </a:extLst>
          </p:cNvPr>
          <p:cNvSpPr txBox="1"/>
          <p:nvPr/>
        </p:nvSpPr>
        <p:spPr>
          <a:xfrm>
            <a:off x="1066220" y="4072804"/>
            <a:ext cx="2671690" cy="919356"/>
          </a:xfrm>
          <a:prstGeom prst="roundRect">
            <a:avLst/>
          </a:prstGeom>
          <a:solidFill>
            <a:srgbClr val="D6E9EA"/>
          </a:solidFill>
          <a:ln w="28575">
            <a:solidFill>
              <a:srgbClr val="00AA4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اِبْتِكارٌ  </a:t>
            </a:r>
            <a:endParaRPr sz="48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48495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أخذ الكلمة والتحدث باسترسال عن أحلامهم المهنية؛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النص  وفهم مضامينه فهما عاما؛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استنتاج معلومات غير واردة بشكل صريح فيه.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3FCE5-677E-FE3E-BBE6-2C91F44C4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229C663-3EA6-FA24-2353-C7E2D997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وركبوا المفردات الأربعة في جمل مفيدة أخرى. سنصحح في الحصة المقبلة.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2394BD9-1526-44A7-B9FC-F18617A4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34A58C-91A1-8953-8E16-28489C474A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804AF4-92D9-D8BF-2F98-7A1D231544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1F5781-81DB-BAC2-9C67-EA1435234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D5B2B9-710F-465F-6D45-84757055F62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AF4735-0FFC-D2CA-BFF0-3213BBAE85E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5127AC-280F-30E9-FAF1-904C0DE988C7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4D9F35-F79A-6E2E-CE8F-E23AE874FDF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119FD6-16D0-CD3F-904A-8D1B9F7EB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371" y="1776501"/>
            <a:ext cx="5418290" cy="385078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B327AF49-7E31-7CAE-554C-DEABB658FDB7}"/>
              </a:ext>
            </a:extLst>
          </p:cNvPr>
          <p:cNvSpPr/>
          <p:nvPr/>
        </p:nvSpPr>
        <p:spPr>
          <a:xfrm>
            <a:off x="6157446" y="3342665"/>
            <a:ext cx="731911" cy="359229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963C37-8759-8BA1-C09C-F7BCC64EF5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32BFBFF1-8705-FFF0-5696-FCC502BA0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6" y="515540"/>
            <a:ext cx="1159973" cy="115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25033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41383-F7EE-327F-33BA-06C5EF9C3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D686B4-B322-2E07-1A01-45A3A97F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الفائزون بنجمة السلوك هم: .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E8759A-005C-0A11-C7E0-E2D8430481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1B7D4C-2303-50F7-94A7-0B5F5383FC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929BF0-695E-83D8-4CD7-78A34E5928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C2B8A4C-8EEC-C8C0-C7AD-BC61E76967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F598E0D-1767-799D-0A3E-ACF936DD97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890ABD-DEA0-5B21-F452-A6E3836C21A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7DEED1-3829-30AA-0C91-23B85099314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FE7D80-0A87-6B53-FFE6-1F95F4F660A5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55562-8119-7E27-E88F-915D995DA43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8D10EDB3-0F74-5ABE-9A25-C2FBB85A5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7107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41383-F7EE-327F-33BA-06C5EF9C3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D686B4-B322-2E07-1A01-45A3A97F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E8759A-005C-0A11-C7E0-E2D8430481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1B7D4C-2303-50F7-94A7-0B5F5383FC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929BF0-695E-83D8-4CD7-78A34E5928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C2B8A4C-8EEC-C8C0-C7AD-BC61E76967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F598E0D-1767-799D-0A3E-ACF936DD97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890ABD-DEA0-5B21-F452-A6E3836C21A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7DEED1-3829-30AA-0C91-23B85099314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FE7D80-0A87-6B53-FFE6-1F95F4F660A5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55562-8119-7E27-E88F-915D995DA43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6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43B2A0EB-0742-6B71-EA00-29711CFB7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69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7777C3-485C-0C2A-1F85-958B2D62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47A025-9637-0B9B-14F5-B2A5A64739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BBC838-CAF6-50F4-D4F8-B7EF865663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159F7C-B1C4-3941-4004-8B93C76ADB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2B2C61-DC12-A657-2CC3-2991F5FBBE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766BD7-7B09-8A10-E7DC-86E5646EC51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3B470C-95E1-085C-F46E-D3F7015A77F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1371-F168-CB60-EC99-425173630E7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A0B251-4C88-7536-64AA-A33C9FD2B1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Espace réservé pour une image  13">
            <a:extLst>
              <a:ext uri="{FF2B5EF4-FFF2-40B4-BE49-F238E27FC236}">
                <a16:creationId xmlns:a16="http://schemas.microsoft.com/office/drawing/2014/main" id="{63DBCE81-6303-B7A0-9D66-C6E78CE87B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3" r="-17383"/>
          <a:stretch>
            <a:fillRect/>
          </a:stretch>
        </p:blipFill>
        <p:spPr>
          <a:xfrm>
            <a:off x="1623592" y="2158455"/>
            <a:ext cx="5913847" cy="39425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6615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DAB9-A481-ABAB-6B2B-B463FBF72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E85E690-56A6-61C2-D5E1-A07E79E70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حاولوا الالتزام  بهذين السلوكين. سنحدد في نهاية الحصة  الفائز بجمة السلوك.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BC6746-1ED1-6556-107E-76177EEBE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A24CC5-CAEE-D407-5D95-6926CD71EC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FA3E74-F1C0-73DF-C32B-D3E76233AE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F62E2F-506E-4A9E-3DB5-6070391DB0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E871A9-EF1B-8863-E19B-606918698C8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AC508F-D1B4-4047-9AD1-64C4068E761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74A75B-BF32-D604-3A1C-798D978BC86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2DA7CB-1EED-ACA4-9D04-2A135FE622B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09DCC6-1356-E1A3-D310-87D5D304F8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5A75606-82C8-00D6-3AF5-C813028888AF}"/>
              </a:ext>
            </a:extLst>
          </p:cNvPr>
          <p:cNvSpPr/>
          <p:nvPr/>
        </p:nvSpPr>
        <p:spPr>
          <a:xfrm>
            <a:off x="6471039" y="1704227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4C00A66C-B4A1-09E7-8C1E-FBEF01626007}"/>
              </a:ext>
            </a:extLst>
          </p:cNvPr>
          <p:cNvSpPr txBox="1">
            <a:spLocks/>
          </p:cNvSpPr>
          <p:nvPr/>
        </p:nvSpPr>
        <p:spPr>
          <a:xfrm>
            <a:off x="1317448" y="4305782"/>
            <a:ext cx="4797718" cy="779409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2800" dirty="0">
                <a:solidFill>
                  <a:srgbClr val="424D7B"/>
                </a:solidFill>
              </a:rPr>
              <a:t>. </a:t>
            </a:r>
          </a:p>
        </p:txBody>
      </p:sp>
      <p:pic>
        <p:nvPicPr>
          <p:cNvPr id="13" name="Image 12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C94C51E-43C7-947D-ABC7-F9C779331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82" y="3840454"/>
            <a:ext cx="1710067" cy="171006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98182F6-7345-9EDC-1F19-E74286D33CAA}"/>
              </a:ext>
            </a:extLst>
          </p:cNvPr>
          <p:cNvSpPr txBox="1">
            <a:spLocks/>
          </p:cNvSpPr>
          <p:nvPr/>
        </p:nvSpPr>
        <p:spPr>
          <a:xfrm>
            <a:off x="895943" y="2238137"/>
            <a:ext cx="5466945" cy="779409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</p:spTree>
    <p:extLst>
      <p:ext uri="{BB962C8B-B14F-4D97-AF65-F5344CB8AC3E}">
        <p14:creationId xmlns:p14="http://schemas.microsoft.com/office/powerpoint/2010/main" val="3102878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قراءة الحصة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قراءة الحصة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17183</TotalTime>
  <Words>2339</Words>
  <Application>Microsoft Office PowerPoint</Application>
  <PresentationFormat>Affichage à l'écran (4:3)</PresentationFormat>
  <Paragraphs>404</Paragraphs>
  <Slides>63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63</vt:i4>
      </vt:variant>
    </vt:vector>
  </HeadingPairs>
  <TitlesOfParts>
    <vt:vector size="94" baseType="lpstr">
      <vt:lpstr>Dosis ExtraBold</vt:lpstr>
      <vt:lpstr>Aptos</vt:lpstr>
      <vt:lpstr>Microsoft Uighur</vt:lpstr>
      <vt:lpstr>Modern Love</vt:lpstr>
      <vt:lpstr>Dosis</vt:lpstr>
      <vt:lpstr>Wingdings</vt:lpstr>
      <vt:lpstr>Arial</vt:lpstr>
      <vt:lpstr>Dosis Medium</vt:lpstr>
      <vt:lpstr>Sakkal Majalla</vt:lpstr>
      <vt:lpstr>Aptos Display</vt:lpstr>
      <vt:lpstr>Calibri</vt:lpstr>
      <vt:lpstr>00_Env-Enseignant</vt:lpstr>
      <vt:lpstr>Conception personnalisée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1_01- نشاط اعتيادي</vt:lpstr>
      <vt:lpstr>2_04- قراءة/ كتابة</vt:lpstr>
      <vt:lpstr>3_04- قراءة/ كتابة</vt:lpstr>
      <vt:lpstr>4_04- قراءة/ كتابة</vt:lpstr>
      <vt:lpstr>قراءة الحصة 1</vt:lpstr>
      <vt:lpstr>قراءة الحصة 2</vt:lpstr>
      <vt:lpstr>1_Conception personnalisée</vt:lpstr>
      <vt:lpstr>افتتاح الحصة nv</vt:lpstr>
      <vt:lpstr>نشاط اعتيادي nv</vt:lpstr>
      <vt:lpstr>اختتام الحصة nv</vt:lpstr>
      <vt:lpstr>3_Env-Apprenant_Tmplt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ضعوا  الكراسة والدفتر  واللوحة  في القمطر</vt:lpstr>
      <vt:lpstr>حاولوا الالتزام  بهذين السلوكين. سنحدد في نهاية الحصة  الفائز بجمة السلوك. </vt:lpstr>
      <vt:lpstr>ضعوا  الكراسة والدفتر  واللوحة  في القمطر</vt:lpstr>
      <vt:lpstr>في هذه الحصة، ستعبرون عن أحلامكم المهنية و كيف  يتصور كل منكم تحقيقه.</vt:lpstr>
      <vt:lpstr>سأقرأ نصا قدم فيه طفل  حلمه وكيف سيحققه. ركزوا وانتبهوا إلى الأساليب المستعملة. </vt:lpstr>
      <vt:lpstr>استعينوا بالأساليب المكتوبة بلون أخضر للتعبير عن أحلامكم. لديكم دقيقتين للاستعداد.</vt:lpstr>
      <vt:lpstr>من يقدم حلمه ويوضح كيف يمكنه تحقيقه،  مع التحدث باسترسال وبلغة سليمة. </vt:lpstr>
      <vt:lpstr>الفائز هو..........................................................................</vt:lpstr>
      <vt:lpstr>قراءة</vt:lpstr>
      <vt:lpstr>في هذه الحصة سندرس نصا بعنوان " أعلام وعباقرة ".. </vt:lpstr>
      <vt:lpstr>نبدأ حصتنا بالتعرف على بعض المفردات والعبارات التي ستساعدكم  على فهمه.  من يقرأ ؟ </vt:lpstr>
      <vt:lpstr>من يقرأ معنى كلمة " ابتكار " ؟ ثم من يحاول تركيبها في جلمة مفيدة.؟</vt:lpstr>
      <vt:lpstr>من يقرأ معنى كلمة " أيقونة " ؟ ثم من يحاول تركيبها في جلمة مفيدة.؟</vt:lpstr>
      <vt:lpstr>من يقرأ معنى كلمة " نبوغ " ؟ ثم من يحاول تركيبها في جلمة مفيدة.؟</vt:lpstr>
      <vt:lpstr>من يقرأ معنى كلمة " إخفاق " ؟ ثم من يحاول تركيبها في جلمة مفيدة.؟</vt:lpstr>
      <vt:lpstr>من يختار كلمة ويقدم معناها؟ </vt:lpstr>
      <vt:lpstr>سنمر الآن إلى تصحيح الواجب المنزلي. خذوا دفاتركم. </vt:lpstr>
      <vt:lpstr>من يقرأ توقعه؟ ثم يوضح لزملائه كيف تمكنا من التحقق منه؟ </vt:lpstr>
      <vt:lpstr>الآن، نمر إلى قراءة النص.  خذو ا كراساتكم الصفحة -22- . </vt:lpstr>
      <vt:lpstr>نتذكر أولا بعض التوجيهات المساعدة على القراءة بطلاقة. من يقرأ؟</vt:lpstr>
      <vt:lpstr>سأقرأ الصفحة الأولى وستتمون قراءة النص. انتبهوا وضعوا أصابعكم تحت كل كلمة أقرؤها.</vt:lpstr>
      <vt:lpstr>من يقرأ مثلي؟ ( يذكر الأستاذ بتجنب الأخطاء التي تمت مناقشتها في حصة الطلاقة).</vt:lpstr>
      <vt:lpstr>نجيب جماعة عن بعض أسئلة الفهم العام للنص. من يقرأ السؤال الأول؟ ثم آخر يجيب. </vt:lpstr>
      <vt:lpstr>من يقرأ السؤال الثاني؟ ثم آخر يجيب. </vt:lpstr>
      <vt:lpstr>من يقرأ السؤال الثالث؟ ثم آخر يجيب. </vt:lpstr>
      <vt:lpstr>من يقرأ السؤال الرابع؟ ثم آخر يجيب. </vt:lpstr>
      <vt:lpstr>سنلعب لعبة . سأقدم لكم   بطاقات عليها مهن. (  بطاقات مختلفة)</vt:lpstr>
      <vt:lpstr>من يختار بطاقة وتقديمها باستعمال التمثيل والحركات دون التلفظ بها.  </vt:lpstr>
      <vt:lpstr>Présentation PowerPoint</vt:lpstr>
      <vt:lpstr>نواصل القراءة. من يقرأ؟ </vt:lpstr>
      <vt:lpstr>الآن، انتبهوا مع سأجيب عن السؤال التالي لاستنتاج معلومات من النص.</vt:lpstr>
      <vt:lpstr>أولا، أقرأ السؤال وأحدد الكلمات المفاتيح فيه.</vt:lpstr>
      <vt:lpstr>الكلمات المفاتيح في السؤال هي باللون الأخضر، من يقرؤها؟ </vt:lpstr>
      <vt:lpstr>ثانيا، أعود إلى النص وأقوم بقراءة مسحية للبحث عن كلمات وعبارات تدل على المعلومة.</vt:lpstr>
      <vt:lpstr>ثالثا، أستنتج المعلومة المطلوبة ثم أجيب عن السؤال في جملة مفيدة.</vt:lpstr>
      <vt:lpstr>من يذكرنا بالخطوات التي سلكتها لاستنتاج معلومات من النص؟</vt:lpstr>
      <vt:lpstr>الآن بشكل جماعي، سنجيب عن السؤال التالي. من يقرأ السؤال؟</vt:lpstr>
      <vt:lpstr>أولا، من يحدد  الكلمات أو العبارات (المؤشرات)  الدالة على المعلومة المطلوبة في السؤال. </vt:lpstr>
      <vt:lpstr>نصحح جماعة. من يقرأ  الكلمات أو العبارات الدالة على المعلومة المطلوبة في السؤال؟</vt:lpstr>
      <vt:lpstr> عودوا إلى النص وابحثوا عن الكلمات أو العبارات الدالة على المعلومة المطلوبة وضعوا  خط تحتها .</vt:lpstr>
      <vt:lpstr>من يقرأ المقطع الذي وردت فيه الكلمات أو العبارات الدالة على المعلومة المطلوبة؟ </vt:lpstr>
      <vt:lpstr>نصحح جماعة.  من يقرأ الكلمات أو العبارات (المؤشرات)  الدالة على المعلومة المطلوبة.</vt:lpstr>
      <vt:lpstr>الآن، من يصوغ الجواب في جملة مفيدة؟</vt:lpstr>
      <vt:lpstr>الإجابة هي كالتالي. من يقرأ؟</vt:lpstr>
      <vt:lpstr>لنتذكر جماعة. ما الخطوات التي سلكناها  لاستنتاج  معلومة من النص انطلاقا من سؤال؟</vt:lpstr>
      <vt:lpstr>على كراساتكم الصفحة – 25. أجيبوا  بشكل فردي  عن السؤال الثاني. </vt:lpstr>
      <vt:lpstr>كل منكم يوضح  بشكل هامس  لزميله كيف توصل إلى الجواب  في حدود دقيقتين. </vt:lpstr>
      <vt:lpstr>نصحح جماعة. من يحدد الكلمات المفاتيح التي ساعدته على فهم  السؤال ثم يقدم الجواب. </vt:lpstr>
      <vt:lpstr>صححوا على كراساتكم. </vt:lpstr>
      <vt:lpstr>اختتام الحصة</vt:lpstr>
      <vt:lpstr>ما خطوات استنتاج  معلومة  غير واردة بشكل صريح في نص انطلاقا من سؤال؟</vt:lpstr>
      <vt:lpstr>من يختار كلمة ويذكرنا بمعناها؟</vt:lpstr>
      <vt:lpstr> وركبوا المفردات الأربعة في جمل مفيدة أخرى. سنصحح في الحصة المقبلة. </vt:lpstr>
      <vt:lpstr>إلى اللقاء في الحصة الفائزون بنجمة السلوك هم: .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177</cp:revision>
  <dcterms:created xsi:type="dcterms:W3CDTF">2023-09-20T21:35:22Z</dcterms:created>
  <dcterms:modified xsi:type="dcterms:W3CDTF">2025-11-02T10:24:35Z</dcterms:modified>
</cp:coreProperties>
</file>