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7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1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3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4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17" r:id="rId2"/>
    <p:sldMasterId id="2147484029" r:id="rId3"/>
    <p:sldMasterId id="2147483993" r:id="rId4"/>
    <p:sldMasterId id="2147484005" r:id="rId5"/>
    <p:sldMasterId id="2147483981" r:id="rId6"/>
    <p:sldMasterId id="2147483967" r:id="rId7"/>
    <p:sldMasterId id="2147483681" r:id="rId8"/>
    <p:sldMasterId id="2147483689" r:id="rId9"/>
    <p:sldMasterId id="2147483694" r:id="rId10"/>
    <p:sldMasterId id="2147483705" r:id="rId11"/>
    <p:sldMasterId id="2147483714" r:id="rId12"/>
    <p:sldMasterId id="2147483809" r:id="rId13"/>
    <p:sldMasterId id="2147483753" r:id="rId14"/>
    <p:sldMasterId id="2147483764" r:id="rId15"/>
    <p:sldMasterId id="2147483775" r:id="rId16"/>
    <p:sldMasterId id="2147483786" r:id="rId17"/>
    <p:sldMasterId id="2147483822" r:id="rId18"/>
    <p:sldMasterId id="2147483845" r:id="rId19"/>
    <p:sldMasterId id="2147483868" r:id="rId20"/>
    <p:sldMasterId id="2147483891" r:id="rId21"/>
    <p:sldMasterId id="2147483914" r:id="rId22"/>
    <p:sldMasterId id="2147483937" r:id="rId23"/>
    <p:sldMasterId id="2147483741" r:id="rId24"/>
    <p:sldMasterId id="2147483686" r:id="rId25"/>
  </p:sldMasterIdLst>
  <p:notesMasterIdLst>
    <p:notesMasterId r:id="rId91"/>
  </p:notesMasterIdLst>
  <p:handoutMasterIdLst>
    <p:handoutMasterId r:id="rId92"/>
  </p:handoutMasterIdLst>
  <p:sldIdLst>
    <p:sldId id="2147482577" r:id="rId26"/>
    <p:sldId id="2147482631" r:id="rId27"/>
    <p:sldId id="2147482483" r:id="rId28"/>
    <p:sldId id="2147482469" r:id="rId29"/>
    <p:sldId id="2147482516" r:id="rId30"/>
    <p:sldId id="2147482616" r:id="rId31"/>
    <p:sldId id="2147482691" r:id="rId32"/>
    <p:sldId id="2147482453" r:id="rId33"/>
    <p:sldId id="2147482645" r:id="rId34"/>
    <p:sldId id="2147482632" r:id="rId35"/>
    <p:sldId id="2147482450" r:id="rId36"/>
    <p:sldId id="2147482635" r:id="rId37"/>
    <p:sldId id="2147482509" r:id="rId38"/>
    <p:sldId id="2147482457" r:id="rId39"/>
    <p:sldId id="2147482459" r:id="rId40"/>
    <p:sldId id="2147482694" r:id="rId41"/>
    <p:sldId id="2147482466" r:id="rId42"/>
    <p:sldId id="2147482551" r:id="rId43"/>
    <p:sldId id="2147482552" r:id="rId44"/>
    <p:sldId id="2147482553" r:id="rId45"/>
    <p:sldId id="2147482554" r:id="rId46"/>
    <p:sldId id="2147482555" r:id="rId47"/>
    <p:sldId id="2147482556" r:id="rId48"/>
    <p:sldId id="2147482557" r:id="rId49"/>
    <p:sldId id="2147482467" r:id="rId50"/>
    <p:sldId id="2147482558" r:id="rId51"/>
    <p:sldId id="2147482559" r:id="rId52"/>
    <p:sldId id="2147482560" r:id="rId53"/>
    <p:sldId id="2147482561" r:id="rId54"/>
    <p:sldId id="2147482639" r:id="rId55"/>
    <p:sldId id="2147482562" r:id="rId56"/>
    <p:sldId id="2147482695" r:id="rId57"/>
    <p:sldId id="2147482452" r:id="rId58"/>
    <p:sldId id="2147482636" r:id="rId59"/>
    <p:sldId id="2147482600" r:id="rId60"/>
    <p:sldId id="2147482531" r:id="rId61"/>
    <p:sldId id="2147482705" r:id="rId62"/>
    <p:sldId id="2147482575" r:id="rId63"/>
    <p:sldId id="2147482587" r:id="rId64"/>
    <p:sldId id="2147482586" r:id="rId65"/>
    <p:sldId id="2147482643" r:id="rId66"/>
    <p:sldId id="2147482573" r:id="rId67"/>
    <p:sldId id="2147482644" r:id="rId68"/>
    <p:sldId id="2147482640" r:id="rId69"/>
    <p:sldId id="2147482641" r:id="rId70"/>
    <p:sldId id="2147482642" r:id="rId71"/>
    <p:sldId id="2147482574" r:id="rId72"/>
    <p:sldId id="2147482576" r:id="rId73"/>
    <p:sldId id="2147482637" r:id="rId74"/>
    <p:sldId id="2147482588" r:id="rId75"/>
    <p:sldId id="2147482589" r:id="rId76"/>
    <p:sldId id="2147482590" r:id="rId77"/>
    <p:sldId id="2147482593" r:id="rId78"/>
    <p:sldId id="2147482638" r:id="rId79"/>
    <p:sldId id="2147482594" r:id="rId80"/>
    <p:sldId id="2147482595" r:id="rId81"/>
    <p:sldId id="2147482596" r:id="rId82"/>
    <p:sldId id="2147482598" r:id="rId83"/>
    <p:sldId id="2147482599" r:id="rId84"/>
    <p:sldId id="2147482704" r:id="rId85"/>
    <p:sldId id="2147482579" r:id="rId86"/>
    <p:sldId id="2147482585" r:id="rId87"/>
    <p:sldId id="2147482584" r:id="rId88"/>
    <p:sldId id="2147482646" r:id="rId89"/>
    <p:sldId id="2147482634" r:id="rId90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93"/>
      <p:italic r:id="rId94"/>
    </p:embeddedFont>
    <p:embeddedFont>
      <p:font typeface="Dosis SemiBold" panose="020B0604020202020204" charset="0"/>
      <p:bold r:id="rId95"/>
    </p:embeddedFont>
    <p:embeddedFont>
      <p:font typeface="Microsoft Himalaya" panose="01010100010101010101" pitchFamily="2" charset="0"/>
      <p:regular r:id="rId96"/>
    </p:embeddedFont>
    <p:embeddedFont>
      <p:font typeface="Dosis ExtraBold" panose="020B0604020202020204" charset="0"/>
      <p:bold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Dosis Medium" panose="020B0604020202020204" charset="0"/>
      <p:regular r:id="rId102"/>
    </p:embeddedFont>
    <p:embeddedFont>
      <p:font typeface="Dosis" panose="020B0604020202020204" charset="0"/>
      <p:regular r:id="rId103"/>
      <p:bold r:id="rId104"/>
    </p:embeddedFont>
    <p:embeddedFont>
      <p:font typeface="Microsoft Uighur" panose="02000000000000000000" pitchFamily="2" charset="-78"/>
      <p:regular r:id="rId105"/>
      <p:bold r:id="rId106"/>
    </p:embeddedFont>
    <p:embeddedFont>
      <p:font typeface="Modern Love" panose="020B0604020202020204" charset="0"/>
      <p:regular r:id="rId10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B1EDEA"/>
    <a:srgbClr val="565F88"/>
    <a:srgbClr val="CC0000"/>
    <a:srgbClr val="B5EEF2"/>
    <a:srgbClr val="9CA3C0"/>
    <a:srgbClr val="94E4EA"/>
    <a:srgbClr val="0097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6" autoAdjust="0"/>
    <p:restoredTop sz="94694"/>
  </p:normalViewPr>
  <p:slideViewPr>
    <p:cSldViewPr snapToGrid="0">
      <p:cViewPr varScale="1">
        <p:scale>
          <a:sx n="82" d="100"/>
          <a:sy n="82" d="100"/>
        </p:scale>
        <p:origin x="-1330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07" Type="http://schemas.openxmlformats.org/officeDocument/2006/relationships/font" Target="fonts/font15.fntdata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slide" Target="slides/slide62.xml"/><Relationship Id="rId102" Type="http://schemas.openxmlformats.org/officeDocument/2006/relationships/font" Target="fonts/font10.fntdata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slide" Target="slides/slide65.xml"/><Relationship Id="rId95" Type="http://schemas.openxmlformats.org/officeDocument/2006/relationships/font" Target="fonts/font3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font" Target="fonts/font11.fntdata"/><Relationship Id="rId10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font" Target="fonts/font1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viewProps" Target="viewProps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0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0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20.png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20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147212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64647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80848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08940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75663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232361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11565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46215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758260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97124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124127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529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56542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23583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09542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33958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54052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68574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846232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756854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3564861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76597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774366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7813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27585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34709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7366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0704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82153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305435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9626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475654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629446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68371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03738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67622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2389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9480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354976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48933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500187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60479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392035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304350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3858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407403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19874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4140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680003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35234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516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127664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98064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799827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85732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996060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77373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70340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1740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914775" y="3030664"/>
            <a:ext cx="2511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 أعلام وعباقرة (ح1).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3691644" y="4338382"/>
            <a:ext cx="27782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: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أعلام وعباقرة (ح1).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56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54576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64925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01721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6685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13900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04734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66367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25278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489079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78582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528827-9D7B-BD7B-5FF2-E9C5AC23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552E91E-1D5F-8BC6-6314-02BF27C3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C066C0A-E56B-6EEC-07AB-66A5AE5F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54DA7D8-E5CB-A1C0-F691-E5595122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4CF40F6-0BC6-ECA1-6378-91A0B1B9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224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02100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824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857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530379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1274767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8068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00881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2746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455413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73513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330B8D-3DE2-63B3-8BCC-4DEBBF39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2023769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81892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814473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28279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38291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17674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18478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3177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72272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243045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79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9AD9A8-37BD-2F4B-962B-5215692B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688414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6100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929620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341275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906638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2737295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58303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9433748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368366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381101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69578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8139345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2897603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936135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735358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463889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1942420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69714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361261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634609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63149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26247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7196F5-434B-E6A3-8B59-454C1414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6443665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670886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52936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6291013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58620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10660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2615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5041582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3093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758402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15338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121884-CE0E-78CA-464D-1A34631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9899758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383706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708649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93889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73406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45710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961682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164590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496380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1054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0885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4715361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417407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9764991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457292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460932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4120A47-5D71-EF24-E74F-2D408F9C2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59BF73E-3493-5DC9-79F1-84B5C817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A97FAC-866D-87C3-B360-F402FF43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A1B113A-3515-759F-84FD-798623DF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3B6A161-3616-7A97-D6EE-31421BF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5313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BD81E5-FA61-2C39-A232-70583909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C6EAB0C-4A69-8ED2-77B0-53CCF9D4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4E1C68-F4B7-3359-F1E0-D9C46C90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0F353A1-E60D-B3B1-EBA4-D5F99601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073FD31-F473-BDF6-D4BF-E480F2EA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095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0EAB20-9141-8145-5A31-28FC6CCF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1E4AB4E-B0C7-03AF-C60D-030B7289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956BB-C3A9-EB01-DA5E-39BF9B7F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7DA7C7-2920-F4A7-24C7-D37524C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9B76E7A-0BF5-B28C-1A84-E2C3DA62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8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1B7461-F1DA-41F7-EA37-DA29AD2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40A3E74-3CFA-57D0-F1B9-18F6F93AE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7918D7-3ED3-B41F-1BDD-0D28D632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A6BA9D1-A51C-A65E-9D78-4DAE7F03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13ADE0B-0050-E70E-2D06-D7631757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6CA56E2-79A3-EA83-C537-420C8AC9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17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D626F4-8EBD-292E-23F0-56296815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56FA343-51A7-793D-F127-9B130697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0E40778-FBAA-78B3-28A9-750F6897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8A69A90-DF9B-0A25-D530-D7E348659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101F239B-BC35-92D3-212F-1F1E8ACC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702C09D-52D5-3649-63DA-CE6BF113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746B47B-D3BA-E6DB-C43E-20DF5E10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35103C0-8F43-D12A-0F87-7438231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8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39447B-AE32-70DF-5FC1-DCF0B0FD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B08AB88-5928-DCFA-F5F9-3D2DD681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F87ED62-09A8-C49B-9ED3-29974C9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77753CB-4380-4645-42A2-F6601789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88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0F3262D-B019-FDD5-BA78-04493B3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CC4C9E2B-8E3C-A354-24E4-188286AB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280F26-201D-672F-1201-0145BF75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525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2D98646-1208-C56C-685B-3AF14B1C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6CF6332-6A3C-9474-1341-4245C222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94F85BD-FE51-AD01-7FAB-B65F38798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FEE82F6-BCF8-7294-BC15-87BD8985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CBCD290-9F96-96C4-6821-F5D122CB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5194F83-5CF9-5565-8964-FE198061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824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C2EDDF-96CE-ECCF-B8EE-81A507F2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CD28311-50C7-BC51-1E35-5EA20D009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7079936-4ED5-D1C6-2E1C-88BE892B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7057664-692A-138C-216F-E307B3AF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46EA5D8-91A6-1D18-C38C-96FB3405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A9665A3-BD44-9EA5-EE81-6970503D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2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1F6B34-D9BA-E7B1-E86B-D61A10A1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5F0B8FB-BD69-9DF4-6624-4530AF0C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8830A48-3C3D-79F6-6DD2-D23DD762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042C5A6-090D-D5B1-AD11-0F1C2446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6F6F21A-1A1D-CA8F-A36E-8C1011A0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648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CE87A36-481E-01E6-82C3-B632B370D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3A7DB94-C957-A75E-6B24-CA5A16A3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7CCB4A9-7981-C6B6-0988-8ED9732C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C7E8552-9FE8-FFB6-5C47-AA869C97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319CB-E97E-00E5-317A-3A0C728E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27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3074E1C-0AA4-94DF-7EAF-FC6E99B72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E111778-4907-51C1-E065-FB2AEF825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E995FFF-E004-9410-675C-5435B6F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E05AED2-C91F-305C-46DD-691090BA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DE9C069-EF56-8FE6-E900-592AD072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03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070059-3C0C-2E6C-60AE-C0506632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8BBC08F-CDC2-F199-348A-EDEE87132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493443F-889D-8D5F-8207-76380815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508FAB8-285C-098F-5EBB-ED7E4E8A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3215E8D-6558-3CE0-CEE4-618152A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986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DFB26B-ED63-C681-590E-CEAB02EC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2A91BCB-3D8F-32AA-B7AA-48F3C67D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79F04B9-0E2F-E29A-F61D-B8D302B0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F14A449-5E95-C2E5-E893-84A7C1D6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F9C77C3-7A69-A6E0-EF53-8F071F3B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381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DD0B05-977B-1F0F-2B94-E4DCE43C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88E9A5-E93B-938C-AE66-6FFCF1BD2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B369BDC-CC77-963F-F151-804394732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CFC112B-5AA5-C8D3-5CD1-15588DAB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E405230-1DDF-FDE7-0D3F-332CB633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A5A10D4-94D6-8658-987D-2E1EC29A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324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1A11D6-590E-642C-F8D6-B6C91755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AEE8206-1334-3998-C2F7-4092E526B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75CD57-CC05-494D-CC62-F3331FCA8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0F9ECB1-9456-12B3-BD95-CEB828520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54E4199-D404-C8B4-B1CA-136B88AD2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EC86F3C9-5473-400C-2843-15BEDBDD5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97C998-064A-2E65-A1EB-BCF17116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C025101B-1ED2-2323-41E3-9BD4C59B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877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8EED44-A7D5-3193-0104-00519D7A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9FC1F0A-1D06-C40E-9374-6DBE5AC7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AFD0974-4A3A-2803-940F-4F5379F4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20CBEEE-4C5B-92EF-74FC-1392D7BE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192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C4847CA-86BB-7C91-0204-75AA83FF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5660C7C4-4FFE-135C-9480-C5F1DC22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9D7C1ED-A376-A3EF-981F-D3F949F1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42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9FAF2C-4307-1313-684D-895A46E0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169D5C7-FAA4-A0A6-0BCA-C601C3116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EDAD0A6-D671-701F-24B2-BBFF61CB1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0F56572-248D-9DE3-6D10-105C1923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A642562-5819-A679-AB40-53F6D35A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1201529-BEF8-1129-7348-A0CE5732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90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811D09-3B14-3CF0-E1E3-201AD17A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DB85348-E181-20D6-8C68-8C2C0885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21B1511-EE36-77A9-B9FC-A9D8F05D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53E24D2-78BD-DD99-DA71-5FB16C38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B568ABD-F3BF-4553-D269-A56863AC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C8E130E-CFF9-C280-3B19-F9C9FB7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85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6DC366-2C3C-E2B2-D4B9-AF006855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0504B44-A0F9-7893-8182-35248402F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6AF21DD-D76E-E4AA-DB5D-E137E77C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6FD7449-5162-96DA-DD3E-E9CB6EF5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A051D90-21A9-26CE-029B-7690D642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645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C3559C6-97C9-1057-76FC-6159F2CB1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5078827-3E97-7E1D-5ED2-82DA1049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FDC11B1-D996-4A44-F4B3-24959074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0B6174A-7442-3C42-3DF2-86F44FE6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FF38C95-36B2-4FF8-EA1D-8D9A1263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617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22D435-08E3-4986-1540-576651D0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0D57D7F-EBC4-0443-99CE-0F34E1EEE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485521F-90F4-316C-F403-815EE7B2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5578FE-68E2-2732-547D-74965F0E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296576D-99C8-E73D-49D3-875E0508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9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FFF9F-ACB2-A4F9-8FED-57EDF319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8C2E890-5BE2-00E7-7380-3ECC00C6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19ED0A-0CB3-0562-202D-AA5BD7FA3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088564F-CE6E-383E-1B60-3130B80A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2E42279-1DE6-D726-0381-51A85542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492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E32D1E-5314-5F80-8A2B-F248C2B0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62D0736-4D7E-703C-6B54-2E46BC2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D10C82-9A0E-FDA8-4C04-404C8DEC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27213F-62FD-BAC3-2965-749166D9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A42B01-EBEB-C4AE-2F56-5645BD1C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28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38B642-E26F-83C9-BADB-9254EC12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4B85A4E-3597-F842-ED97-BFAEC66BC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51047D-14C1-1151-9D50-19C7F6677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E1B4E3C-F4EC-354B-3271-A938F2E2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DC34711-FB84-C03E-FD51-D8D19D81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10B66-C055-A486-8C38-506536A4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328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F04AD7-0068-6BF5-D32B-C13EA9F3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2748602-21C1-AB48-A82A-AE8B4B9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2BB3BD5-85C9-43CB-9CF1-54C6D47CF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3D7DACE-7372-B932-AFDF-95E723BD6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4DA720C-DA4D-C971-2906-16A2807A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9971964-9673-F858-D6A4-46686A58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976AAAC-B82B-95DF-D792-AABB8E9A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98BBF70-DA63-E23C-9D4C-9A9B229E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FE348B-B8E2-3F23-6034-64FB699B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66CE88C-DFCD-6CC8-BE54-74E0E61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F4C2E6C-AD02-F96C-135D-CE27C099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38D1302-D11D-AE59-7456-57504038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15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1BA806C-0377-764D-B6FD-BB9E4BC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9B82276-D647-405C-2716-0C27CE4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3F3C518-B269-9760-0311-0EE9365E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78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1064D3-2487-5E9F-8D69-1D90BCCC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E8E2B3-B4FF-5D89-E045-05A2162C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8E07887-01E5-2756-92CD-4F486526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39E1739-6981-A565-A216-3659362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1C38B6B-2F13-47D1-EAB1-AF68B19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389387-24A7-66A7-ECBB-A1538339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40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9F94CD-E0CD-1DE0-FEB5-E42081BA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9D7F150-67FF-63EE-D452-51CF05B13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34AE7BF-0688-0E09-4C8A-6F1FFDDA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3814A12-816C-9235-BD49-A94BF08A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767726F-2041-C806-F7D1-C6E8BFDE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19CCE98-5FB2-4D2C-7607-590C80CF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40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1B0AA5-3170-EAF2-BE4B-9C2EAE95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882E298-3372-8ECC-770B-C353463A2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B52DAB-098B-ED20-A994-ED6F25AD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F9EA4B8-CA79-50F4-0E10-1B8047D8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3D038AA-AA59-5DDB-B8C0-719A18A8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16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1913618-9901-12B5-DB1E-4225F245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9E6295C-4846-94A1-26BD-0B026889A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597AB8C-BEA9-DBDA-0788-E8A03BE2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EBDC7E-7449-D01B-B226-F33482E3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FA2B359-9D6B-B7C1-C5CE-6C574CC6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37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343BF1-9F77-52C9-F700-6FD47C2A4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A4FD587-AE7B-9F74-3781-93586E19E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E2DAE96-7EFC-A79E-BED1-624716E9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41E104-9308-1681-D818-34AF53E0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70FBA04-C282-D6BA-5E8D-24B3F1D1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113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370EDD-54EA-57DB-E0CE-27A5FA76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F10F6F3-702A-6993-F6A0-E547677F8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82234AB-A52F-B28E-4DF4-C32C44A6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F14F741-98D6-22DC-802D-AC64F2D5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8121C64-B603-48B0-217B-35200EDC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320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3ED30F-4D5B-D7D8-90E1-3B00ED28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7D4E0F7-D50B-9737-9CDF-63CB30B1C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96910F2-E6BC-4908-2A57-A5A9F999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AD2668-971E-9CF9-816A-10B61D1D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C6BE933-994A-1585-630F-54A11FC9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086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EDFA67-6CA9-45C7-4B49-489A177C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0B93C85-F1B9-986D-A47F-52C55FF7D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D1A740A-B4FD-BA90-0802-C41ED2885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B78FAE8-5325-8A2D-B4FE-77BF3EC8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C893C92-2807-6E87-2D9A-F28897C1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3876F76-2B25-44BD-517D-1EB7E6AA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41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75CD07-61C2-77A6-529A-B76866AF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C8D0A54-64C7-66F2-08BE-04BB25145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A88EE73-B432-C7CD-3003-362622B67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5798BD66-D000-2CBB-74DA-04FF5013C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925E3E8-2825-A391-A094-3647B1426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363A68F-C7FC-3D2F-4546-C2905D37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7A136AD-8459-382D-CE2C-0DBF543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9B0C3E23-C371-D108-AEDF-4F23BE97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799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1E512C-C0F5-08F8-792F-61E67AE2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73A8F3E-3886-89A5-0D3F-EC8DCD5A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594FEA9-48CD-8BB0-88C9-FFC766A4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C972E24-6817-965E-B86A-87F084B1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93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349E9A9-EF8D-5163-3131-A8FBB438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02C8195-A201-A3C7-6C13-1BE1508A1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CA6AFBF-70CA-3AAA-5D58-224DA1D9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377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9414C4-22BC-15CC-2684-D545EDAC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C96C48-4EF5-A517-177D-93B216AA8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BA15F35-1A7C-A562-7183-3C24EB70D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184DA9E-3A5D-85FB-581C-59E0B094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0475893-9AD9-F837-A09C-FDFF3AD3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F0A429E-249C-4044-7461-F2EA68C7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366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5FBF68-DE0C-30E0-0BAE-BFEA373E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50BBC256-F16D-F951-911A-C591718F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6BD633E-3E8D-6158-9C4A-37EB95371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68BD049-BB21-7230-0BF7-EAFBDBB7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346E1D0-A9E1-AFAE-C5D6-9C9C931F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E294F5C-96C9-58A0-99D1-B60C48A7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934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0B6CC0-B037-99F5-BCA2-AC979E2A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32127CF-0DB3-D341-7AEE-818EF41A3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65F9221-0B30-E63B-B445-6016EA89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3D259D8-979B-BD0F-F425-386B0A01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FE797A7-4B49-9466-62B7-FB3AFF09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727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3AA77EDB-B91D-5000-4020-582E165F9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1971A03-0F81-D029-8590-BA6E08435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934DD7-703C-CDDA-062F-408A3381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81DC4D4-9377-17D5-83A7-BF9352D6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4FA4127-6B79-DD92-1CF8-6AF1D7A9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294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BF8BB9-510A-E5CC-82EE-398ECD259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5379571-E3FA-7542-286E-BECB358F0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71AB7FC-3E3C-7A67-47A3-365BC455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C347D2-436A-6526-824A-365DD380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6E05CA-73A7-74AC-2365-AAC2363A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940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DECFD0-1EFF-98A3-9BDC-99045711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2609DC6-A550-6454-1A6B-0BAF42E72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9A5F382-5A8A-7333-57DF-97787600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4893C36-63C7-BF81-9C20-1FD01B08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5C95821-74AE-6B33-D3BE-7628EF7F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145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608720-DE10-8A34-153E-723A4393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EEF7010-6C33-46E8-FEFF-A6412B180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DC7D038-3C1A-C99D-0615-F1625106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9BCE952-6701-EEF5-5B3B-E37E36EE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F5CC2B4-9E99-BC4F-4D87-CF449778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9922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129D09-1906-825E-61F0-DD9A91A0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C9AB240-06C5-E019-C4A4-8D27E6381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C8D210A-3DC2-B2FE-FA6C-412E87086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1230067-3B80-04F8-6707-8EF1EB4B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0D4D363-A7AC-15C1-95BE-1526C473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6B82754-9690-4BC0-9B02-553BCF7E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7710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42D21F-0C12-A378-E8F1-7E4D6411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AD1AAC-0EC1-2E14-2D62-20C8F24E7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0E607EC-CB6B-7544-1B49-BCAC4409B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88008853-9BE4-7448-C043-D9C3BB5D3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A20FB60-B253-3F83-49A8-3BFFB937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B29F68-20B6-87F5-5F33-8437F11C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F7CF051-D9EA-8AD7-DBFD-5FD74B87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901BB58-D880-240C-FFB4-F5D7539D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85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CC512C-9939-B34A-FA19-99910504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5608A67-756C-1F8E-B39C-4D7B8C27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0392CCC-4D4D-307C-23DF-A89EB2E6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6793322-B809-66CA-423F-1830ECE5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137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1C53E53B-460D-84EC-0B2F-142106F5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DBA6D41-B40A-4EAC-85A0-6F90B382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87459D4-72C4-7074-2E78-3FE92B52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594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1A7279-170F-5B7F-A918-8BB79F17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3E6C40-A0A7-5A82-6F13-2B043028F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AB552C0-7C95-7B57-1AE1-D7129CD24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4357959-DC55-C96D-258B-FAF9DBC0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08F6271-9B1E-1F50-597A-BFC5EF34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1F70260-4B13-95AB-46D1-3E5E4156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09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04AF39-66E8-113E-43D1-FF7FE8FF6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D0DEF7C-95D5-B399-374D-088DA156E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73CEF57-2F5F-9DBA-5941-69B6DCD69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481B6E3-D27A-DADC-9B32-B2700E64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EE8D5E6-9CDC-F357-6E0C-27ACE318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44B225C-1C0B-1556-B17D-84F7C8EB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2440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40E99E-A2DA-BCA2-750A-8C826AC8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A23635D-2B67-9CBD-C4E9-85599203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A79EC2B-3FB8-373C-752A-C4A54D7E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E07D79-2949-788F-A025-19029120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D00C57-2736-D55F-A4BC-F74C4707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779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117AE791-9D54-C012-CF99-2373F1AE8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767B9E6-2EFB-09C4-0538-1091B7454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F53BE5-4D00-64A0-5583-960F86FD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501C169-CEB0-78D7-305B-6AAFE387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6E86CD2-D458-EDE0-1300-5A71BCF0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299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2A5101-BD87-8E5F-2E9D-33F0F32E5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A72022B-3393-443F-5111-CD7E79054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841C567-325A-4094-CBEA-258FD8C2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1988E2-4291-7E21-082C-B46819BC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44792AF-C475-1701-F008-DB62C572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4235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464C91-DD6E-856B-8428-CFA3351C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A4D7E18-673A-91AA-DE6A-26ED04103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F2D460-BF49-3563-E23F-C6E30A23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5BD62B6-68D5-D11C-A466-E5077B98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5CAC921-D9AF-73C1-8618-EFBA4B93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8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A6566D-0321-E5F6-58C9-8A3E1B0A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753BC59-F4DC-3B27-BD4B-67BC0213A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736AE1C-D185-FCA5-12A1-AA2ECC9E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88DA221-516D-26CF-0305-F40D6730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2FBADE1-E135-20EA-A1D9-EB7E1A63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9399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8E5AC5-808F-CF79-F161-895CCDD2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4150456-46CF-D69B-F18A-5AC363C17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6422F2A-288C-632F-4D0C-3E44833FF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8CA10B5-3E14-19DD-9F5A-7438A380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CE54F54-BBB0-3AA1-F745-90DE4F77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F5C04D1-4FB0-CF20-5E58-586BF98F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67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26D086-9A09-B8F1-354A-64A3BBD1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B6CF78C-ABE3-1295-25E9-7A1AC0F28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5655BD6-FC42-04E2-2AEF-5A2ACB1C4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DE379F9-185A-9EDA-9C87-6E623CD26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A67F211-741E-5EDB-28FC-95A33B282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4A00A43-CF57-C193-AEA6-2D6A8206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ACB0A9E9-AC4A-49D9-25F7-574C1243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6809C89-7640-D954-845E-1BDC7F63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3348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E2CDBF-122B-C728-2528-AC259585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66092B4-57D0-BB38-E50F-7A294CF7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DB5BE5B-DA0E-4167-999C-207766B4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29A46E0-E946-A898-1419-82BB5D33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781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C3CE37B-670D-52E8-5078-7C54FA8A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ABC4C88-AB0A-9CE8-9EF7-59749F5A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44B73EC-D353-6F1B-C535-A8AB1E20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514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97D1D3-B603-A4F2-5EC5-726BABFE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EEB1086-1349-3A03-9393-2CE8886F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2750165-FE35-7296-3490-D2A92D50F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DC0BDF5-D665-761F-79C9-F52D8FE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013AF90-81DB-6BAD-8754-CCC4A3F4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5CBE737-57CC-D7A4-DB71-D57CC373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251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980266-71B6-5C4D-58D8-ABE5B8F4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86DE24E1-2727-0F5C-AE48-5564C3F58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1793976-92FA-658E-5BE9-6E0579230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7D531EB-72BC-B839-3EF9-0BAE74EF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C37EED0-A337-9B34-A384-2C3D1AD2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A2C90AF-E4C9-53B2-ACA4-F25F211E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4524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7A17D7-CF9F-131C-3A07-5D345870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4A67F1D-A606-8A3C-6CB5-ABD489910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16178F6-246F-206C-5CA6-FBFA2C67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6D9C84-A803-D5F3-7080-9B94EBF2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B36605A-C201-9D4C-244F-BD363E95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28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B1C5952-587C-65EE-01AA-AEA6A8972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B8F083D-DDC0-9AC5-5880-DB486F946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585F59A-07D2-0AE3-0C5C-A9AF710E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46C47E2-C64F-9B9D-2BE8-22A5100C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34364A7-EDDF-D61E-C60F-A789A1C6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1169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07.xml"/><Relationship Id="rId9" Type="http://schemas.openxmlformats.org/officeDocument/2006/relationships/theme" Target="../theme/theme10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theme" Target="../theme/theme1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7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1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3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11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8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11.png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11.png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7.png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1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theme" Target="../theme/theme18.xml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image" Target="../media/image1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Relationship Id="rId22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23" Type="http://schemas.openxmlformats.org/officeDocument/2006/relationships/theme" Target="../theme/theme21.xml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Relationship Id="rId22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theme" Target="../theme/theme22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theme" Target="../theme/theme23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61" r:id="rId22"/>
    <p:sldLayoutId id="2147484042" r:id="rId23"/>
    <p:sldLayoutId id="2147483962" r:id="rId24"/>
    <p:sldLayoutId id="2147483979" r:id="rId25"/>
    <p:sldLayoutId id="2147483980" r:id="rId26"/>
    <p:sldLayoutId id="2147483965" r:id="rId27"/>
    <p:sldLayoutId id="2147483966" r:id="rId28"/>
    <p:sldLayoutId id="2147483964" r:id="rId29"/>
    <p:sldLayoutId id="2147483963" r:id="rId3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صرف وتحويل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179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07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C09467B-4D7A-643B-F6DA-05855375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3BF07B1-7124-D74B-8BC0-137DCC78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E8A1B23-2EB3-9590-8270-26DD9A26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C9111-B2A3-4439-A59F-C05ADDBFB1F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0DA6B9E-EB72-9691-8244-415022F0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C1BEB06-F3BE-0670-FFA7-F4FE263DA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5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0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9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5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8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48F3136-EB81-D3AA-8764-ACC9AC5A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631E2A6-9FED-A7B7-9434-D9960166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6566DC-2816-CAF9-D4ED-272534E5D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65129-F1AC-4162-B05A-CA7CC2BA73A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0252089-A594-58B0-4A25-E689D36CC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271DADF-5513-F4C9-DF3D-5EB81B052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8C100-4CC8-4BA6-B59A-266B9CCAA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71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8DCB4D4-AC19-AA30-95A3-7F1CADB5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64A4193-FCD9-DEF6-452D-E63D39B5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3F3F87-4CF0-60F2-3A18-45C63C17B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47BB9-34B2-4C22-8D27-190D4EBFA30E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C0C8FBD-14DC-74BC-C0D2-606CDD32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6AD1BC-A684-ECF4-F80D-D6A3574B1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1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E330DA8C-1D83-9EB2-DFA4-520D009B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FACACED-C7E5-2A88-E815-907D1008F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3584141-F4CC-C935-CD23-3CF82A96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3A2BFD-641F-4D31-BF9A-0D62A5C55436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B979A1-B398-C24C-E443-1BCAF8697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E39E31E-64F0-75F8-5FEF-1ECF23C78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2799BB-AC12-4BEB-A556-BAF24433F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11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D7187D4-3784-60BD-590D-BC73CF0A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A194C8C-9BAA-11F4-70A9-C0E633C71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6846068-5A53-0653-9536-5BB508034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89D4A7-EAE0-4067-9186-0779C3234E39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529654C-FC1B-EEDD-EBC0-6FD223F15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3EC4090-C735-840A-CB7E-73C5731F5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2D3401-A5F6-4718-B0ED-54AE94BB84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92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8794A006-71DE-E7A3-8E52-95D48D6A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D6301A8-1A52-BCA6-F79E-5686A5CDA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55CC882-5E6E-1E11-F325-2769D4126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965F8-69B9-458C-96A2-0E7F69D97ABF}" type="datetimeFigureOut">
              <a:rPr lang="fr-FR" smtClean="0"/>
              <a:t>04/11/2025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9AA74EB-A44D-6D82-8008-081B47965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CB45821-DD83-7BFE-6C28-6B650C707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F23AD3-5C3F-4245-AF74-A6CCD0546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51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36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50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1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01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01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1187D14-0EBF-E7C3-74D9-60E3C1E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4D228B-6759-0A29-04D3-8D43503CC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C4FCECA-FB6B-0186-7F54-374C1873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3ACF750-75FE-B9DD-EE77-20C99D26E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09A0E49-5260-9EBE-D418-6CEFEF263B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0E86E5D-FAD2-F55B-2A3B-3EBBEA387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52C7EA4-4795-322E-C45D-9774C62073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8A6C420-D3C6-3EC3-6A6C-EB4F3C57D3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25DCF7-8B39-E76B-C1CF-C0829AE3EB1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314FC6-B53A-93DC-F5F6-8DF7299A588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8C02F6-AAB4-B515-EFE2-C8DF9B041C1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652638F0-B18C-FC11-02E7-AFBA93BA52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xmlns="" id="{93437952-8EA6-405E-C78B-E81A72CF0B2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07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6E2BD0B-5DE6-4A29-9DE9-E3FA683F6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3D203E8-123E-60E3-3B61-5B6E381E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E4AA653-6D80-902E-B9CB-B71F804DBC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285BE14-E3B2-1ABD-6A04-8FC1CEC81B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39E3F0-B611-87F4-887E-E5C1A74D69D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689C79-28AE-59A0-F807-AAEE9845456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432322-00C9-B3FD-86E5-008BE7731AE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DEAF14-4A96-8018-0BE4-127A2AEE4AE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D7177E5E-58F9-710E-ED92-D96CECC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ستواصلون في حصة النشاط الاعتيادي  التعبير  عن أحلامكم المهنية كتابيا.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A887B6-DD84-FB10-BE64-0A5061AB5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E96E553-4F41-F9F3-2A9C-875584C0DBD3}"/>
              </a:ext>
            </a:extLst>
          </p:cNvPr>
          <p:cNvSpPr txBox="1"/>
          <p:nvPr/>
        </p:nvSpPr>
        <p:spPr>
          <a:xfrm>
            <a:off x="1818640" y="3129280"/>
            <a:ext cx="4989493" cy="9194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أُعَبِّرُ كِتابِيّاً عَنْ حُلْميَ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ٱلْمِهْنِيِّ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CD1EAD-498E-3CCB-5410-A0987C34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9A57F4-ABA0-370D-C731-D1A5D2D04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812424B-6F83-2A79-C0AA-FD99C2B16E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895C3B1-6053-471F-CCB7-AB79AB9FD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25763B-5D18-461B-AA1A-42FC2B1128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70E4E3-690A-DFE3-DA94-6F0EDE7687D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49F390-C980-E3BD-D47E-EB9DC5ED91E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FF5B9F-718B-7420-7918-E5A9DA76A8D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5CA149-743B-17E9-4AC5-66C53E488FA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B98E19F2-FA39-DBB0-F9BF-84C98BEC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بإعادة قراءة  نص الحصة الماضية.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A759B91-3CF5-1CAE-A88A-F276B10DA25B}"/>
              </a:ext>
            </a:extLst>
          </p:cNvPr>
          <p:cNvSpPr txBox="1"/>
          <p:nvPr/>
        </p:nvSpPr>
        <p:spPr>
          <a:xfrm>
            <a:off x="489882" y="2330273"/>
            <a:ext cx="7884367" cy="3779758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أَتَطَلَّعُ أَنْ أُصْبِحَ في ٱلْمُسْتَقْبَلِ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مُحامِياً بارِعاً، أُدافِعُ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ٱلْمَظْلومِ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وَأَسْعى لِتَكْريسِ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ٱلْعَدالَةِ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وَلِبُلوغِ هذا </a:t>
            </a:r>
            <a:r>
              <a:rPr lang="ar-MA" sz="3600" b="1" dirty="0" err="1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ٱلْحُلْمِ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سَــــــ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أَجْتَهِدُ وَأُثابِرُ في جَميعِ مَراحِلِ مَساري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ٱلتَّعْليمِيِّ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سَواءٌ في السِّلْكِ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ٱلِابْتِدائِيِّ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أوِٱلإِعْدادِيِّ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أوِٱلثّانَوِيِّ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لِأَلِجَ بَعْدَ ذلِك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 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وَأَحْصُلَ عَلى شَهادَةِ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ٱلْقانونِ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 تُؤَهِّلُني لِمُمارَسَة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ٱلْمُحاماةُ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وَأَكيدٌ أَن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مَليئَةٌ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بِٱلصُّعوباتِ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َلَكِنّني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أَعْلَمُ أَنَّ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ٱلإِصْرارَ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وَٱلتَّحَدّيَ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هُما مِفْتاحا تَجاوُزِها.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1BDEAC-9E2C-79A7-A294-C2A04772BD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193158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البحث. اكتبوا   نصا قصيرا على غرار النص السابق  للتعبير عن أحلامكم.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A25466D-D86C-F80C-B125-7BA968F1C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CF53DF0-18D1-8ECD-4713-085CFEA7AC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E472F8A-D7DE-BAB0-16EE-A5A128E9E5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6099388-4158-37C5-C2E1-2ADD50C432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FCB25E-001A-E42C-1D9A-03B6A715DBD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CFEA3C-0E1F-5350-00D3-0C4241E6FE3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40DEB2-6564-6CBC-3018-FA6324BAA23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C65F7D-895E-DE90-793F-17DECFA88D7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5F54D8F-899E-5E57-11C9-08FCD4C5F8AC}"/>
              </a:ext>
            </a:extLst>
          </p:cNvPr>
          <p:cNvSpPr/>
          <p:nvPr/>
        </p:nvSpPr>
        <p:spPr>
          <a:xfrm>
            <a:off x="476566" y="1584000"/>
            <a:ext cx="2039670" cy="62593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 err="1">
                <a:solidFill>
                  <a:srgbClr val="FF0000"/>
                </a:solidFill>
              </a:rPr>
              <a:t>كرونومتر</a:t>
            </a:r>
            <a:endParaRPr lang="ar-MA" dirty="0">
              <a:solidFill>
                <a:srgbClr val="FF0000"/>
              </a:solidFill>
            </a:endParaRPr>
          </a:p>
          <a:p>
            <a:pPr algn="ctr"/>
            <a:r>
              <a:rPr lang="ar-MA" dirty="0">
                <a:solidFill>
                  <a:srgbClr val="FF0000"/>
                </a:solidFill>
              </a:rPr>
              <a:t> من  0 إلى 5 دقائق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74BC37A-01CF-4A6E-E03C-C7B6B5101E80}"/>
              </a:ext>
            </a:extLst>
          </p:cNvPr>
          <p:cNvSpPr txBox="1"/>
          <p:nvPr/>
        </p:nvSpPr>
        <p:spPr>
          <a:xfrm>
            <a:off x="2011680" y="3129280"/>
            <a:ext cx="4796453" cy="9194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أُعَبِّرُ كِتابِيّاً عَنْ حُلْميَ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ٱلْمِهْنِيِّ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4D5016C-51E8-1041-773F-81AF667324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عمله؟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2EEC952-0512-91B0-3D25-1C2F07825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F038C69-3D18-002D-538D-15EDC69D49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83E138-73D0-2F13-307E-9D187A6BC7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C01767E-256B-053E-C5CE-F6E50E30E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5B63F8-EC70-93AF-0B94-DD3AA9894E8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7DE7A9-D452-6D50-60C8-4C61196AEF8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0C9A23-4F41-CC90-E979-AF0031610B0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098E26-22FA-3263-E01D-F28A8F8A85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B39AF60-436E-9BB0-0D44-D08BE5E95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B20CE76-9075-149E-CDE6-49FF69AF4901}"/>
              </a:ext>
            </a:extLst>
          </p:cNvPr>
          <p:cNvSpPr txBox="1"/>
          <p:nvPr/>
        </p:nvSpPr>
        <p:spPr>
          <a:xfrm>
            <a:off x="2982652" y="2936240"/>
            <a:ext cx="2967653" cy="13280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إِنْتاجي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هو ...........................................................................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CAB2448-7813-852C-C568-A60691F5E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ECAEAC6-C60E-EF49-2586-E285BDD546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266170D-B86A-CCEE-E85E-77F5954DA8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2C354B7-D8DF-5BDA-24F0-1AC4B604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4BCF6B-F7BF-0B1B-82EB-37F09F3F1ED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0385A2-9246-1760-1D16-1EF8AB53159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9BE812-0EE1-364C-D293-F4A49BC045E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390B42-5A17-8E15-1644-507CF4F6444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43669BA9-93F0-6705-0271-FB1BEBAD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39AA3A8-DB05-1050-0B4B-A00CD27625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 إستراتيجية  استنتاج معلومات  من 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أعلام وعباقرة( ح3).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xmlns="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في القراءة بتصحيح الواجب المنزلي . خذوا دفاتر البحث.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5043D07-14E5-3617-22A6-FAE7D05F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E58C4FC-2B99-0025-37D3-4A64F9DB4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2BE5327-17D6-3ED1-3BAC-A35DC18ECB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DABD4D6-23AC-501E-5B37-16BEEBD25E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030747-743A-06E1-5E4D-D1FA3F0A9C0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EC766B-684A-1EB7-A35D-831443D0C6D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531089-1700-BABF-3B4A-CABCEB92317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BFFA7B-B656-DA92-BB95-7806ACA22D0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75107A2-179E-F2C0-28E3-24020268F8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E95A84F-C44E-7963-146D-93FCC92CAE30}"/>
              </a:ext>
            </a:extLst>
          </p:cNvPr>
          <p:cNvSpPr txBox="1"/>
          <p:nvPr/>
        </p:nvSpPr>
        <p:spPr>
          <a:xfrm>
            <a:off x="1256236" y="2966720"/>
            <a:ext cx="5713523" cy="13280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أُصَحِّحُ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ٱلْواجِبَ</a:t>
            </a:r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ٱلْمَنْزِلِيَّ</a:t>
            </a:r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EBAD60-330F-D646-6CBB-8FDC90E6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1739E-7D28-87F0-BB31-6622F28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التي  أورد فيها كلمة </a:t>
            </a:r>
            <a:r>
              <a:rPr lang="ar-MA" sz="27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ابتكار أو ابتكر "؟ ( المنهجية نفسها مع باقي المفردات 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0EC9968-9BC9-80C6-BF7E-53B3372F49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FDE1CD1-D14E-1AFD-C232-BA3BD4D32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E5570D2-01AE-BB7C-85EA-F09623A036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C858A42-AC34-87DD-2C8C-5784847059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9C720F-DF9D-11EE-CEF1-9E0E681CAFA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92E736-3CAA-072B-D566-BF3B56AF08D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5DA672-190D-37B9-1EDA-BC818BDB6CB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75330A-190D-B53D-DFBE-E7B2F932EF0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9610809-EDCF-189A-6E5F-29E2E22BB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798" y="1856792"/>
            <a:ext cx="5418290" cy="38507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xmlns="" id="{627DD4FC-6EA9-2C06-82A7-57048AFFDB86}"/>
              </a:ext>
            </a:extLst>
          </p:cNvPr>
          <p:cNvSpPr/>
          <p:nvPr/>
        </p:nvSpPr>
        <p:spPr>
          <a:xfrm>
            <a:off x="6157446" y="3342665"/>
            <a:ext cx="731911" cy="359229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2B19942-01EE-CE00-867B-88893B500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94447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F8E233-F4AB-3194-3BB7-8A3575F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EB28550-B539-4451-738B-BA23AD8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47" y="747035"/>
            <a:ext cx="692552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كراستكم  الصفحة -22-. من يقرأ مستحضرا الضوابط التي أمامكم.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3787F26-738B-8A6D-D78C-39B4A524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C1376FE-A485-9523-31CA-5C0086BAB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5405188-BC70-40DB-8441-62610AE53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89DCBD2-1E96-4DFC-66C4-0C43085DD1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DA99F6-D54F-C366-B261-E6972568A5F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B6295A-6031-3189-3811-9F82220F97E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0E3902-6F53-915D-5391-AA2D221DF06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BC8381-8F80-3C78-36EE-52C3D1932F0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B8C59DA-B747-0893-E95C-AD10D1EC698E}"/>
              </a:ext>
            </a:extLst>
          </p:cNvPr>
          <p:cNvSpPr/>
          <p:nvPr/>
        </p:nvSpPr>
        <p:spPr>
          <a:xfrm>
            <a:off x="1137920" y="1671804"/>
            <a:ext cx="6224598" cy="459174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عي تَحْتَ كُلِّ كَلِمَةٍ أَقْرَؤُها؛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أَصِلُ قِراءَةَ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ٱلْكَلِماتِ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بَعْضِها ببعضٍ؛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ar-MA" sz="40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000" b="1" dirty="0" err="1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ٱلْوَصْلِ</a:t>
            </a:r>
            <a:r>
              <a:rPr lang="ar-MA" sz="40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وَسَطِ </a:t>
            </a:r>
            <a:r>
              <a:rPr lang="ar-MA" sz="4000" b="1" dirty="0" err="1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ٱلْكَلامِ</a:t>
            </a:r>
            <a:r>
              <a:rPr lang="ar-MA" sz="40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لِتَفادي ٱلْأَخَطاءِ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ٱلْقِرائِيَّةِ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 عِنْد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ٱلتَّرْقيمِ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7D87609-F808-0462-20FE-E29329EC7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5471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F1085B-B9C4-81E3-7329-9C6C441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269670-2C5E-3E19-35A6-C245464E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لاستنتاج  معلومات من النص انطلاقا من  سؤال؟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36034FA-DA17-4DA0-6132-13C8CAB64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FE9013B-F6B9-1BF0-D82F-61186042FB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1973CF2-7915-AA3C-6BF7-32228C98A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64A0774-A3E6-CB38-6389-6889B18472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BC3C42E-7F06-8739-4388-A5A13CD4A4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099A47-E07B-9802-020A-635B09FDBE5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54693F-66ED-5004-752B-F5E5DFA1838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EBA8AD-A7CA-AFDA-B4DE-575F1B37B1B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11FD84-4D01-C285-1B7C-98891C9C223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6A1F407-B984-6AB1-5D51-47797AE8A7E0}"/>
              </a:ext>
            </a:extLst>
          </p:cNvPr>
          <p:cNvSpPr txBox="1"/>
          <p:nvPr/>
        </p:nvSpPr>
        <p:spPr>
          <a:xfrm>
            <a:off x="798529" y="299720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سَلَكَتْها ندى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03801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8C7591-83FE-3CE4-B724-550F641B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4A87FC-9E4D-C3B6-2CDD-EBAB287E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جميعا. 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3CB27E-03C1-651D-ADB1-20DC014A3D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2E921A-1153-93DD-8B6B-C076D1A5EB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DEE750C-FB81-14A0-1B4C-083197343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9B253F7-7A83-31FB-178E-72C648B6CD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FB2A1A0-4C64-C346-91B7-9A2666618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1AF7B2-673B-2CB5-9541-8111634837F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1611E8-514C-3EA4-6E15-E8AC97F4F78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ACDF9B-DD3F-37B0-CF71-AEC52869FD4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C569481-2A8C-4CDC-78AE-46736CB968B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78AFB22-9AE7-61D0-EBEA-3F2C93752F7F}"/>
              </a:ext>
            </a:extLst>
          </p:cNvPr>
          <p:cNvSpPr/>
          <p:nvPr/>
        </p:nvSpPr>
        <p:spPr>
          <a:xfrm>
            <a:off x="572589" y="2722154"/>
            <a:ext cx="7998822" cy="3601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في ٱلسُّؤالِ عَنِ ٱلْكَلِماتِ ٱلْمَفاتيحِ  ٱلَّتي تُساعِدُني عَلى فَهْمِهِ وَتَحْديدِ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ٱلْكَلِماتِ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وَٱلْعِباراتِ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ٱلدّالَّةِ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ٱلْمَعْلُومَةِ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ٱلْمَطْلُوبَةِ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أَسْتَنْتِجُ ٱلْمَعْلومَةَ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وَأَصوغُها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جُمْلَةٍ مُفيدَةٍ</a:t>
            </a:r>
            <a:r>
              <a:rPr lang="ar-MA" sz="40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4833C116-0A2E-917A-789E-BED0DE88FD5A}"/>
              </a:ext>
            </a:extLst>
          </p:cNvPr>
          <p:cNvSpPr/>
          <p:nvPr/>
        </p:nvSpPr>
        <p:spPr>
          <a:xfrm>
            <a:off x="667759" y="1832301"/>
            <a:ext cx="7674787" cy="648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لِ</a:t>
            </a:r>
            <a:r>
              <a:rPr lang="ar-AE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32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ستنتاج</a:t>
            </a:r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مَعْلومَةٍ غير واردة بشكل صريح في ٱلنَّصِّ أَتَّبِعُ </a:t>
            </a:r>
            <a:r>
              <a:rPr lang="ar-MA" sz="32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ٱلْخُطُواتِ</a:t>
            </a:r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ٱلتّالِيَةَ:</a:t>
            </a:r>
            <a:endParaRPr lang="ar-SA" sz="3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533894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3BEA3F-7522-681B-4384-FB941ECE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073BD2-D6C4-459C-9844-7C69C146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 نتذكر هذه الخطوات،  سنحاول  جماعة الإجابة عن السؤال التالي. من يقرأ السؤال؟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ABE68BE-7210-7442-30B7-03ED9FDCC1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4C00770-0457-E1FD-7D72-134927500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FD6C036-A498-CDDE-7627-FCE8452A76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7E51482-BF41-3C21-EB80-2A43DD634E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D56C0A-7F2C-841B-E3E2-1EF8D5FC105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7B1666-B013-D241-18B3-81873D5C744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205714-985E-AFFE-66E5-310E87D26D4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CB0917-1258-4961-85BD-3289C1F6062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6B1C663-16E3-9FD5-BDE4-2195A9D187F8}"/>
              </a:ext>
            </a:extLst>
          </p:cNvPr>
          <p:cNvSpPr/>
          <p:nvPr/>
        </p:nvSpPr>
        <p:spPr>
          <a:xfrm>
            <a:off x="578498" y="2564692"/>
            <a:ext cx="7966589" cy="23991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ما يَدُلُّ عَلى أَنَّ حَضارَتَنا كانَتْ سَبّاقَةً في عِدَّةِ عُلومٍ </a:t>
            </a:r>
            <a:r>
              <a:rPr lang="ar-MA" sz="88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66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4A4100D-C980-B573-1C85-B5BDBCEC68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48440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2E3196-E6EC-ABA7-2308-2CBCC585C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EB03B1-C8D1-4C81-D087-E25FC455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الكلمات المفاتيح التي تساعد على فهم السؤال وتحديد المعلومة المطلوبة؟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3CA66BE-BE4E-E5F6-490F-A6FD614E06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BCAC29-9B4C-8FED-8CA7-456D4F093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2ABA58-E794-A230-9E57-FF278F382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6F604B-6862-DE59-A33F-8A45596AC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F8B8049-43D3-3842-E9F5-1FFBE66E29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8AD1DE-B82E-1A9B-4282-C485D9C2336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B381B1-2AA4-921B-3BDF-2038D9797A5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267A5B-1A23-7DEC-4BD4-66B4AB4B111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80C621-2186-CF5D-98B3-37A46AF3B7B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64CA71C-5E6B-4C52-4B21-3CC0C22693B4}"/>
              </a:ext>
            </a:extLst>
          </p:cNvPr>
          <p:cNvSpPr/>
          <p:nvPr/>
        </p:nvSpPr>
        <p:spPr>
          <a:xfrm>
            <a:off x="578498" y="2564692"/>
            <a:ext cx="7966589" cy="23991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ما يَدُلُّ عَلى أَنَّ حَضارَتَنا كانَتْ سَبّاقَةً في عِدَّةِ عُلومٍ </a:t>
            </a:r>
            <a:r>
              <a:rPr lang="ar-MA" sz="88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66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715892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DCE8F1-ED85-57CD-6F50-707383F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16EB38-03AA-2382-4FFC-BF46C6D1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يقرأ الكلمات المفاتيح  المكتوبة باللون الأخضر؟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824C36A-7464-1896-48F1-D47ED17AA6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F7B52F-9D4B-2D5F-4701-CE0CB6F5E0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2EAB2D-2B56-9767-5721-B162928E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A6B440-8F0B-193A-F04A-AA55A1C4DB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9C37025-906B-5BB0-9577-7A19F57277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602C29-6881-10DC-C847-84B6BC72AC4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78E342-BF61-D088-6D60-AE75EBE9A9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661CAE-0380-D057-64C3-6635BD33A66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DD2341-60D1-E15A-841E-76F03A92CD9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516C0BAD-E4C5-C158-587B-6271956BFC58}"/>
              </a:ext>
            </a:extLst>
          </p:cNvPr>
          <p:cNvSpPr/>
          <p:nvPr/>
        </p:nvSpPr>
        <p:spPr>
          <a:xfrm>
            <a:off x="578498" y="2564692"/>
            <a:ext cx="7966589" cy="23991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حَضارَتَنا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كانَتْ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سَبّاقَةً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عِدَّةِ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عُلومٍ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66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229035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308A44-980E-6EB7-9033-B991449F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58C0B7-D3BE-5701-8533-85EB33EF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عودوا إلى النص للبحث عن الكلمات والعبارات الدالة  على المعلومة المطلوبة.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929AAF9-2AB7-08F0-5654-4CFF431C16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4079D3B-78E3-CA43-7865-8741B511B6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053848-84AC-76CE-6BB2-4839010FC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D958932-CCAD-E922-2DD5-F0AB5F49EC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D9F166-A647-6FA1-81E5-EA0A2C5A1C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AC01B6-DB85-6494-3DA7-D9131ECD1B1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5360ADB-32D2-B234-DCD0-E03216ED14E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C70A37-DC90-ADD0-9E4C-39D352D7F2F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E2EE7CF-5EA7-1F83-4618-3ED263B1A94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8C8B4E3D-E658-5D51-95EA-741DF2A0F96C}"/>
              </a:ext>
            </a:extLst>
          </p:cNvPr>
          <p:cNvSpPr/>
          <p:nvPr/>
        </p:nvSpPr>
        <p:spPr>
          <a:xfrm>
            <a:off x="588705" y="2583353"/>
            <a:ext cx="7966589" cy="23991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حَضارَتَنا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كانَتْ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سَبّاقَةً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عِدَّةِ </a:t>
            </a:r>
            <a:r>
              <a:rPr lang="ar-AE" sz="54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عُلومٍ</a:t>
            </a:r>
            <a:r>
              <a:rPr lang="ar-AE" sz="54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66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456636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9F3F14-9733-4334-1622-1672AA99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28B3B2-4B8D-DDD4-AEFD-52A6C42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يقرؤها؟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A72AC33-3886-FC27-9F33-7F521D86B2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30FF6E4-F041-6A81-E68F-A3810FA54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9AA3074-804E-2D4A-4459-21E0496A7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31C5E99-B503-DC5E-C458-39AA91B069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340FEC2-9914-F04A-BD90-C9F8252D8C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17ED4C-FB73-134B-02C6-599021454CC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9EDEE8-F55D-8E48-DC08-FD4F36BA69E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DB064D-8BE0-6295-F257-DC6A88669AD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24DBE9-6460-B2EA-5E7B-4544EB9164D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067DF21-81B5-C1C1-8D0A-C6E99E263220}"/>
              </a:ext>
            </a:extLst>
          </p:cNvPr>
          <p:cNvSpPr/>
          <p:nvPr/>
        </p:nvSpPr>
        <p:spPr>
          <a:xfrm>
            <a:off x="527350" y="1801223"/>
            <a:ext cx="7654973" cy="80330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حَضارَتَنا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كانَتْ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سَبّاقَةً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عِدَّةِ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عُلومٍ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40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2AD0051-426C-C21A-AC97-EF5795A91F28}"/>
              </a:ext>
            </a:extLst>
          </p:cNvPr>
          <p:cNvSpPr txBox="1"/>
          <p:nvPr/>
        </p:nvSpPr>
        <p:spPr>
          <a:xfrm>
            <a:off x="615531" y="2734957"/>
            <a:ext cx="7758718" cy="4103251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r-MA" sz="40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تَزْخَرُ حَضارَتُنا بِتاريخٍ حافِلٍ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بِٱلإِنْجازاتِ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ٱلْعِلْمِيَّةِ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وَٱلْفِكْرِيَّةِ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مُخْتَلِفِ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ٱلْمَيادينِ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فَعَلى مَرِّ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ٱلْعُصورِ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سَطَعَ نَجْمُ عَدَدٍ مِنَ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ٱلْمُفَكِّرينَ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وَٱلْعُلَماءِ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عِدَّةِ أَقْطارٍ، لِيُسْهِموا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بِٱبْتِكاراتِهِمُ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ٱلْعَظيمَةِ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تَطَوُّرِ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ٱلْبَشَرِيَّةِ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جَمْعاءَ. </a:t>
            </a:r>
            <a:endParaRPr lang="fr-FR" sz="4000" b="1" dirty="0">
              <a:solidFill>
                <a:srgbClr val="00B05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418352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BFAE05-43CF-C8D1-E16E-22A28E83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F77234-B35B-9EB3-7C4A-0AE644EF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الموالية هي استنتاج معلومة المطلوبة  وصياغتها في جملة مفيدة . من يحاول؟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C512E9F-576F-010A-286C-FE6EA16D6B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FB86C6D-EAFB-1BDF-0CE2-A3EDF5773B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69A07D-26B6-5207-B455-A81311D9F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91F7FBC-B662-624C-47B5-5E5F36E418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9F55941-6639-6957-9238-3A74879FE0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364D1B-2972-03EC-BB95-AC428FF6ADD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C47E16-FF14-3CE5-31CC-CD54BA2AA6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EE30A7B-6F03-7003-9E90-148BC4EBD48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A0F5E0-E0F4-CBCE-17CC-EAA29AF0E9D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211EAA9-A3AA-CC8B-76D7-E33015AA3DD3}"/>
              </a:ext>
            </a:extLst>
          </p:cNvPr>
          <p:cNvSpPr/>
          <p:nvPr/>
        </p:nvSpPr>
        <p:spPr>
          <a:xfrm>
            <a:off x="371542" y="1840517"/>
            <a:ext cx="7966589" cy="80330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spcAft>
                <a:spcPts val="800"/>
              </a:spcAft>
              <a:defRPr/>
            </a:pPr>
            <a:r>
              <a:rPr kumimoji="0" lang="ar-AE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حَضارَتَنا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كانَتْ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سَبّاقَةً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عِدَّةِ </a:t>
            </a:r>
            <a:r>
              <a:rPr lang="ar-AE" sz="32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عُلومٍ</a:t>
            </a:r>
            <a:r>
              <a:rPr lang="ar-AE" sz="3200" b="1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40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26846AC-D980-805B-ACC1-CB9746E3B062}"/>
              </a:ext>
            </a:extLst>
          </p:cNvPr>
          <p:cNvSpPr txBox="1"/>
          <p:nvPr/>
        </p:nvSpPr>
        <p:spPr>
          <a:xfrm>
            <a:off x="745953" y="2684336"/>
            <a:ext cx="7742494" cy="4103251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r-MA" sz="40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تَزْخَرُ حَضارَتُنا بِتاريخٍ حافِلٍ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بِٱلإِنْجازاتِ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ٱلْعِلْمِيَّةِ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وَٱلْفِكْرِيَّةِ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مُخْتَلِفِ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ٱلْمَيادين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فَعَلى مَرِّ </a:t>
            </a:r>
            <a:r>
              <a:rPr lang="ar-SA" sz="4000" b="1" kern="1000" dirty="0" err="1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ٱلْعُصورِ</a:t>
            </a:r>
            <a:r>
              <a:rPr lang="ar-SA" sz="4000" b="1" kern="1000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سَطَعَ نَجْمُ عَدَدٍ مِنَ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ٱلْمُفَكِّرينَ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وَٱلْعُلَماءِ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عِدَّةِ أَقْطارٍ، لِيُسْهِموا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بِٱبْتِكاراتِهِمُ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ٱلْعَظيمَةِ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تَطَوُّرِ </a:t>
            </a:r>
            <a:r>
              <a:rPr lang="ar-SA" sz="4000" b="1" kern="1000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ٱلْبَشَرِيَّةِ</a:t>
            </a:r>
            <a:r>
              <a:rPr lang="ar-SA" sz="4000" b="1" kern="1000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جَمْعاءَ. </a:t>
            </a:r>
            <a:endParaRPr lang="fr-FR" sz="4000" b="1" dirty="0">
              <a:solidFill>
                <a:srgbClr val="00B05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96807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C859C7-B899-ACE1-3830-527F82A6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20DFDB-CA19-C03E-0997-7FC297C7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60E33EF-BC50-FEC6-F650-C93C15EB5A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850CF00-BC15-E4A4-896E-E5CAA776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4AB334C-B7C0-FFA7-59E7-77CFA38A4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9CAAE86-40DF-DDFF-B43E-FD700D672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B95342E-145C-387A-F068-4C8729CB56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7924845-2EC5-CDE4-91B8-C2A3C1F2AAE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9DD0AE-05B1-153F-2447-36270984511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84BCC4-F1DD-1486-B268-0C29E310EDE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415026-D9FC-D18F-E124-BB2DD84D845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13EBDAA-0C19-AC4A-7E5C-0A59EDFBCD9C}"/>
              </a:ext>
            </a:extLst>
          </p:cNvPr>
          <p:cNvSpPr/>
          <p:nvPr/>
        </p:nvSpPr>
        <p:spPr>
          <a:xfrm>
            <a:off x="710456" y="2186092"/>
            <a:ext cx="7723087" cy="383488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lvl="0" algn="just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ar-AE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يَدُلُّ فِي ٱلنَّصِّ عَلى سَبْقِ حَضارَتِنَا في عِدَّةِ عُلومٍ هُوَ 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كَوْنُ تاريخِها حافِلاً بِإِنْجازاتٍ عِلْمِيَّةٍ وَفِكْرِيَّةٍ في مَيادينَ عِدَّةٍ، وَلِكَوْنِ مُفَكِّريها وَعُلَمائها بَرَزوا في عِدَّةِ أَقْطارٍ، وَساهَمُوا </a:t>
            </a:r>
            <a:r>
              <a:rPr lang="ar-MA" sz="44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بِٱبْتِكاراتِهِمُ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ٱلْعَظيمَةِ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تَطَوُّرِ </a:t>
            </a:r>
            <a:r>
              <a:rPr lang="ar-MA" sz="44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ٱلْبَشَرِيَّةِ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جَمْعاءَ.</a:t>
            </a:r>
            <a:endParaRPr lang="ar-SA" sz="2400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643016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BAF35B-3937-3510-448C-20E3BA1A5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11567D-24AC-0CE4-C06C-8779E9D9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6000"/>
            <a:ext cx="7045653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-25- وأجيبوا عن السؤالين الأول والثاني من نشاط  " أنجز بمفردي".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5AC103C-BE0B-05FE-53DC-C1FC2534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5C47C0B-86DF-382B-30DD-702AC6FFC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4CD5DC8-6599-45DD-F4D7-228FDDFF07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3C6F7EC-E804-796F-6989-8D5EC1E2A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99E8E4-B977-2F27-34CA-BF81CEC042D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F9CCDB7-AD62-6692-5613-C08EE8E1F3F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B876F1-7872-FA1A-75B8-88CB89D7525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358418-BB65-E81E-A1DA-D36284F4D6C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E3D01B-F461-4544-0162-B7F58177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592" y="2380028"/>
            <a:ext cx="6859906" cy="3363011"/>
          </a:xfrm>
          <a:prstGeom prst="rect">
            <a:avLst/>
          </a:prstGeom>
          <a:ln w="3175" cap="rnd">
            <a:solidFill>
              <a:srgbClr val="48B2D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C105127-00B4-B63C-EB03-F7E04DDE08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2184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xmlns="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xmlns="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xmlns="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xmlns="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B7CFA1-9BFA-DA99-C106-9F80198F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C9B7539-B421-857B-EFE5-3107567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6000"/>
            <a:ext cx="7045653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منكم يوضح لزميله كيف توصل إلى الجواب في حدود دقيقتين.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75C9D3-0254-F46C-24CA-1578A752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9AC9C18-2E0C-B076-8860-143C8ED6C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CD3E61-84DA-069C-E4F8-67E27FB3DD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18B22B7-281F-3042-9BFD-CED22EE355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BC3711-13FB-4A80-06A8-FD0F097AAA9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5ED88C-9BC9-7AD5-817C-FB0C1E274F8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9FD0C5-7D82-10B8-4E7F-158A02B5DD3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61F0DB-2FBD-D1F4-239C-E4F3FE9D3AB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22EC98-339C-FD92-D2E2-6AC6EADA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592" y="2380028"/>
            <a:ext cx="6859906" cy="3363011"/>
          </a:xfrm>
          <a:prstGeom prst="rect">
            <a:avLst/>
          </a:prstGeom>
          <a:ln w="3175" cap="rnd">
            <a:solidFill>
              <a:srgbClr val="48B2D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393BA4D-1C16-3A09-40AB-E2B8A28BC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201743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7470CD-3383-CD07-DF80-1D86A6DEE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10D94D-6E26-BB0E-9FF4-977CDFBF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09FB48-4943-1682-B2D2-1C75B239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1D2FEA-44F5-F68B-E6BB-B2BD2CDB6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04A368-1E09-ACB2-E8E5-9C2D814CEB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1D7769B-29EA-FF82-1726-1DAC42A7CA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369DC5-7697-E7AD-59FB-9495C5A9D1F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23B7CF-7960-44E9-C0DA-6BD55C6C445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32F7C1-08EC-99D8-1DB3-92B989FD084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6C2A56-07B9-336D-246B-9CE41A3C500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B91C8FC-4A3A-9535-E174-F1F538B84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874" y="1776793"/>
            <a:ext cx="6887311" cy="38621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A01E81-188C-D0A4-BA7D-93010E0D96E3}"/>
              </a:ext>
            </a:extLst>
          </p:cNvPr>
          <p:cNvSpPr txBox="1"/>
          <p:nvPr/>
        </p:nvSpPr>
        <p:spPr>
          <a:xfrm>
            <a:off x="717951" y="2990900"/>
            <a:ext cx="709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سَخِرَ زُمَلاءُ </a:t>
            </a:r>
            <a:r>
              <a:rPr lang="ar-MA" sz="2400" b="1" dirty="0" err="1">
                <a:solidFill>
                  <a:srgbClr val="C00000"/>
                </a:solidFill>
              </a:rPr>
              <a:t>ٱلطّالِبِ</a:t>
            </a:r>
            <a:r>
              <a:rPr lang="ar-MA" sz="2400" b="1" dirty="0">
                <a:solidFill>
                  <a:srgbClr val="C00000"/>
                </a:solidFill>
              </a:rPr>
              <a:t> </a:t>
            </a:r>
            <a:r>
              <a:rPr lang="ar-MA" sz="2400" b="1" dirty="0" err="1">
                <a:solidFill>
                  <a:srgbClr val="C00000"/>
                </a:solidFill>
              </a:rPr>
              <a:t>ٱلْيَزْمِيِّ</a:t>
            </a:r>
            <a:r>
              <a:rPr lang="ar-MA" sz="2400" b="1" dirty="0">
                <a:solidFill>
                  <a:srgbClr val="C00000"/>
                </a:solidFill>
              </a:rPr>
              <a:t> مِنْهُ لِكَوْنِهِ أَرادَ شَحْنَ بَطّارِيّاتٍ غَيْرَ قابِلَةٍ لِلشَّحْنِ في ذلِكَ </a:t>
            </a:r>
            <a:r>
              <a:rPr lang="ar-MA" sz="2400" b="1" dirty="0" err="1">
                <a:solidFill>
                  <a:srgbClr val="C00000"/>
                </a:solidFill>
              </a:rPr>
              <a:t>ٱلْوَقْتِ</a:t>
            </a:r>
            <a:r>
              <a:rPr lang="ar-MA" sz="2400" b="1" dirty="0">
                <a:solidFill>
                  <a:srgbClr val="C00000"/>
                </a:solidFill>
              </a:rPr>
              <a:t>.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A5598BC-7DE7-45CE-B198-C7D86A922531}"/>
              </a:ext>
            </a:extLst>
          </p:cNvPr>
          <p:cNvSpPr txBox="1"/>
          <p:nvPr/>
        </p:nvSpPr>
        <p:spPr>
          <a:xfrm>
            <a:off x="464806" y="4106044"/>
            <a:ext cx="734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تَخَصَّصَ </a:t>
            </a:r>
            <a:r>
              <a:rPr lang="ar-MA" sz="2400" b="1" dirty="0" err="1">
                <a:solidFill>
                  <a:srgbClr val="C00000"/>
                </a:solidFill>
              </a:rPr>
              <a:t>ٱلْخَوارِزْمِيُّ</a:t>
            </a:r>
            <a:r>
              <a:rPr lang="ar-MA" sz="2400" b="1" dirty="0">
                <a:solidFill>
                  <a:srgbClr val="C00000"/>
                </a:solidFill>
              </a:rPr>
              <a:t> فِي مَجالِ </a:t>
            </a:r>
            <a:r>
              <a:rPr lang="ar-MA" sz="2400" b="1" dirty="0" err="1">
                <a:solidFill>
                  <a:srgbClr val="C00000"/>
                </a:solidFill>
              </a:rPr>
              <a:t>ٱلرِّياضِيّاتِ</a:t>
            </a:r>
            <a:r>
              <a:rPr lang="ar-MA" sz="2400" b="1" dirty="0">
                <a:solidFill>
                  <a:srgbClr val="C00000"/>
                </a:solidFill>
              </a:rPr>
              <a:t> </a:t>
            </a:r>
            <a:r>
              <a:rPr lang="ar-MA" sz="2400" b="1" dirty="0" err="1">
                <a:solidFill>
                  <a:srgbClr val="C00000"/>
                </a:solidFill>
              </a:rPr>
              <a:t>وَٱلْحِسابِ</a:t>
            </a:r>
            <a:r>
              <a:rPr lang="ar-MA" sz="2400" b="1" dirty="0">
                <a:solidFill>
                  <a:srgbClr val="C00000"/>
                </a:solidFill>
              </a:rPr>
              <a:t>.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CBB4631-C42E-915E-E77B-8E8600EF1BC8}"/>
              </a:ext>
            </a:extLst>
          </p:cNvPr>
          <p:cNvSpPr txBox="1"/>
          <p:nvPr/>
        </p:nvSpPr>
        <p:spPr>
          <a:xfrm>
            <a:off x="632373" y="5039778"/>
            <a:ext cx="7289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يَدُلُّ فِي ٱلنَّصِّ عَلى سَبْقِ حَضارَتِنَا في عِدَّةِ عُلومٍ هُوَ 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كَوْنُ تاريخِها حافِلاً بِإِنْجازاتٍ عِلْمِيَّةٍ وَفِكْرِيَّةٍ في مَيادينَ عِدَّةٍ، وَلِكَوْنِ مُفَكِّريها وَعُلَمائها بَرَزوا في عِدَّةِ أَقْطارٍ، وَساهَمُوا </a:t>
            </a:r>
            <a:r>
              <a:rPr lang="ar-MA" sz="3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بِٱبْتِكاراتِهِمُ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ٱلْعَظيمَةِ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تَطَوُّرِ </a:t>
            </a:r>
            <a:r>
              <a:rPr lang="ar-MA" sz="3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ٱلْبَشَرِيَّةِ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جَمْعاءَ.</a:t>
            </a:r>
            <a:endParaRPr lang="fr-FR" sz="32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15ABBC1-D26E-055C-7E32-93DBFC010B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501096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تراكيب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أعرب جمع المذكر السالم..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جمع المذكر السالم.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xmlns="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 هذه الحصة ستتعلمون كيف تعربون  جمع المذكر السالم  حسب موقعه في الجملة.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91340B-6F15-3211-7C97-3EAEEF419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ECEAEAB-8F16-B43F-C01E-65DF5482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8F76979-7031-ADC8-8EB2-DBEAB787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9A7497C-EC56-49C3-CE50-505220A9C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23A4DA8-DC16-5FD8-0668-236C5EFD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C205C6-755B-2308-FCEA-807F67FA5F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C13E42-64F2-8187-7FB6-00FBB0C95E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30DB68-A5F6-ECF9-CAE0-1786032B37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68C11DF-83CF-1D89-53A2-F774FB5DD5D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42865E-C63B-0572-488D-92D77DB44EC1}"/>
              </a:ext>
            </a:extLst>
          </p:cNvPr>
          <p:cNvSpPr txBox="1"/>
          <p:nvPr/>
        </p:nvSpPr>
        <p:spPr>
          <a:xfrm>
            <a:off x="843280" y="2966720"/>
            <a:ext cx="7569200" cy="112371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أَتَعَلَّمُ كَيْفَ أُعْرِبُ جَمْعَ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ٱلْمُذَكَّرِ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ٱلسّالِمَ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E36EEC-C84C-FB7B-D877-3A4B7F2B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481426C-049B-09DF-1B91-605170C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 ماذا نقصد بجمع المذكر السالم؟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3387E40-3B2E-EEE8-6776-FE3A6D007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051D57-CBC2-95F1-B1A2-86768168B5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14CAEBA-898E-1495-EF91-39E8E465EB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6D3F8AA-F958-BEC6-21C2-49AC963E9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CF4A332-6162-7604-2F48-E4FC44F8B1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AC321D8-A8EC-40FB-A6CE-17ED0039083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F21923-0C5B-6A10-38D4-C2B47A6E2C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340500-8EC6-DB17-6428-D4F3DC05793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BF8BD1-39E6-7AA7-DA76-7F38A0247F7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90E97FA-82A8-73B0-39D1-BEF8E3271BD8}"/>
              </a:ext>
            </a:extLst>
          </p:cNvPr>
          <p:cNvSpPr txBox="1"/>
          <p:nvPr/>
        </p:nvSpPr>
        <p:spPr>
          <a:xfrm>
            <a:off x="843280" y="2966720"/>
            <a:ext cx="7569200" cy="112371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نَقْصِدُ بِجَمْعِ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ٱلْمُذَكَّرِ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ٱلسّالِمِ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973717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8D89A0-547A-0292-A057-2C1E4085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7965A5-27C3-D0C4-FE26-A51E5274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6D7AE19-EA38-8BF7-E1EF-8ABD95B6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07C5FBC-32F5-4BF1-D209-0991182F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C345717-FB84-C110-ED51-B6D95782D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186003A-84BB-76AB-1A4C-0B54958942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0EB015-FD76-50DE-19CB-C432721D87F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0058B5-E5B8-8500-FBE3-52C954A43C1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F4DB86C-57A9-25E9-6EBB-26B9F166FA6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BE04901-6436-187D-76ED-6F769EFA57B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39C58F3-F18A-BF76-0CA1-5F14FE731CD7}"/>
              </a:ext>
            </a:extLst>
          </p:cNvPr>
          <p:cNvSpPr txBox="1"/>
          <p:nvPr/>
        </p:nvSpPr>
        <p:spPr>
          <a:xfrm>
            <a:off x="632373" y="1823152"/>
            <a:ext cx="7630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جَمْعُ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ٱلْمُذَكَّرِ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ما دَلَّ عَلى أَكْثَرَ مِنِ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ٱثْنَيْنِ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وَسَلِمَ مُفْرَدُهُ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ٱلتَّغْييرِ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أَثْناءَ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ٱلْجَمْعِ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وَذلِكَ بِإِضافَةِ واوٍ وَنونٍ 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ar-MA" sz="4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ونَ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 ياءٍ وَنونٍ 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(ينَ)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إِلى آخِرِهِ.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DC9CB01-D8D0-9388-AFEA-9D6A97388969}"/>
              </a:ext>
            </a:extLst>
          </p:cNvPr>
          <p:cNvSpPr txBox="1"/>
          <p:nvPr/>
        </p:nvSpPr>
        <p:spPr>
          <a:xfrm>
            <a:off x="3868117" y="4043492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C9B85C5-597C-6CC2-BF0E-677B6424AB08}"/>
              </a:ext>
            </a:extLst>
          </p:cNvPr>
          <p:cNvSpPr txBox="1"/>
          <p:nvPr/>
        </p:nvSpPr>
        <p:spPr>
          <a:xfrm>
            <a:off x="5404779" y="5583120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ونَ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876ECEA-166D-0ED4-F007-314C00E43455}"/>
              </a:ext>
            </a:extLst>
          </p:cNvPr>
          <p:cNvSpPr txBox="1"/>
          <p:nvPr/>
        </p:nvSpPr>
        <p:spPr>
          <a:xfrm>
            <a:off x="2427799" y="5583120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xmlns="" id="{2333855C-B39A-1422-89FB-3A475034091C}"/>
              </a:ext>
            </a:extLst>
          </p:cNvPr>
          <p:cNvSpPr/>
          <p:nvPr/>
        </p:nvSpPr>
        <p:spPr>
          <a:xfrm rot="5400000">
            <a:off x="4183153" y="3856348"/>
            <a:ext cx="858416" cy="25285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CDC83F-6E0E-AB34-C0A1-EC8190AE25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805074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من يحدد صيغة جمع المذكر السالم من بين الجموع التالية؟.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DA5CAF0-5882-5439-C00F-8EB5B7E631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74EA28E-1190-70AD-AE8A-DE3C3EAC19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D34D7F5-8CB6-93DF-09EB-FB5B8D7C4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BDF4209-D187-51CC-9780-FCFD756E68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7F693F-ACD2-C93B-E523-545A072A113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65A480-3881-9401-7FEC-028F1CAE71B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B2A5BD-D80F-F146-3CA7-785BCC07128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CBC3C04-52CD-7603-F253-4469754EFFD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770D16-25A1-8F72-E8A7-447CBDAC8AC1}"/>
              </a:ext>
            </a:extLst>
          </p:cNvPr>
          <p:cNvSpPr txBox="1"/>
          <p:nvPr/>
        </p:nvSpPr>
        <p:spPr>
          <a:xfrm>
            <a:off x="5915165" y="1584000"/>
            <a:ext cx="1636872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مُعَلِّمٌ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0A445A-148B-8DF3-E25A-CF4C5573CEFE}"/>
              </a:ext>
            </a:extLst>
          </p:cNvPr>
          <p:cNvSpPr txBox="1"/>
          <p:nvPr/>
        </p:nvSpPr>
        <p:spPr>
          <a:xfrm>
            <a:off x="1842459" y="1604883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مُعَلِّمونَ </a:t>
            </a:r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4E984740-DD72-CB62-D27A-752B02BAEFDF}"/>
              </a:ext>
            </a:extLst>
          </p:cNvPr>
          <p:cNvCxnSpPr/>
          <p:nvPr/>
        </p:nvCxnSpPr>
        <p:spPr>
          <a:xfrm flipH="1">
            <a:off x="3797418" y="2066548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11F22B0-7EAF-60BC-BD86-F0F48DEEF9D8}"/>
              </a:ext>
            </a:extLst>
          </p:cNvPr>
          <p:cNvSpPr txBox="1"/>
          <p:nvPr/>
        </p:nvSpPr>
        <p:spPr>
          <a:xfrm>
            <a:off x="5915165" y="2889429"/>
            <a:ext cx="1636872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تِلْميذٌ 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B55C7E8-DACE-4181-B15E-6501148DECCF}"/>
              </a:ext>
            </a:extLst>
          </p:cNvPr>
          <p:cNvSpPr txBox="1"/>
          <p:nvPr/>
        </p:nvSpPr>
        <p:spPr>
          <a:xfrm>
            <a:off x="1842459" y="2910312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تَلاميذُ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7BDC766D-F0E3-767E-407B-561B6E633868}"/>
              </a:ext>
            </a:extLst>
          </p:cNvPr>
          <p:cNvCxnSpPr/>
          <p:nvPr/>
        </p:nvCxnSpPr>
        <p:spPr>
          <a:xfrm flipH="1">
            <a:off x="3797418" y="3371977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B78387B-012C-55A0-67D9-803EBC77AE00}"/>
              </a:ext>
            </a:extLst>
          </p:cNvPr>
          <p:cNvSpPr txBox="1"/>
          <p:nvPr/>
        </p:nvSpPr>
        <p:spPr>
          <a:xfrm>
            <a:off x="5983883" y="4123202"/>
            <a:ext cx="1568154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طَبيبٌ 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38B31A7-05A1-ADA7-66E3-81F099CE8F92}"/>
              </a:ext>
            </a:extLst>
          </p:cNvPr>
          <p:cNvSpPr txBox="1"/>
          <p:nvPr/>
        </p:nvSpPr>
        <p:spPr>
          <a:xfrm>
            <a:off x="1911177" y="4144085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أَطِبّاءُ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51B9D1BF-CB7C-D612-AED6-865A5B23962D}"/>
              </a:ext>
            </a:extLst>
          </p:cNvPr>
          <p:cNvCxnSpPr/>
          <p:nvPr/>
        </p:nvCxnSpPr>
        <p:spPr>
          <a:xfrm flipH="1">
            <a:off x="3866136" y="4605750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0520949-E429-D756-96A1-1D9621CAE438}"/>
              </a:ext>
            </a:extLst>
          </p:cNvPr>
          <p:cNvSpPr txBox="1"/>
          <p:nvPr/>
        </p:nvSpPr>
        <p:spPr>
          <a:xfrm>
            <a:off x="5983882" y="5365939"/>
            <a:ext cx="156815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مُهَنْدِساً 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0172F015-2850-8E9D-AE64-11F03A8F19EE}"/>
              </a:ext>
            </a:extLst>
          </p:cNvPr>
          <p:cNvSpPr txBox="1"/>
          <p:nvPr/>
        </p:nvSpPr>
        <p:spPr>
          <a:xfrm>
            <a:off x="1911177" y="5386822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مُهَنْدِسينَ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1A43E9D3-4AB8-DACC-47F6-D4C39D7EBBB9}"/>
              </a:ext>
            </a:extLst>
          </p:cNvPr>
          <p:cNvCxnSpPr/>
          <p:nvPr/>
        </p:nvCxnSpPr>
        <p:spPr>
          <a:xfrm flipH="1">
            <a:off x="3866136" y="5848487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A216E6C-1263-72F2-55C4-722DD3F802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262D26-5EBB-911F-C70C-7DC96DCB7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09D514-CB54-A0A5-9FF7-9E5F7FD4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جمعي المذكر السالمين؟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62D01BB-2760-E611-F0A9-AAAD83E6B3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F429C9-9A73-8F82-544B-C90E98731D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AEA9706-3FC1-E659-4581-0EDADF70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27C475-9810-6DCC-537D-FB3C79CF68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D6596E-EC57-B6EC-C018-4F3BB2D1159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C3D8EF2-4A16-BA20-C7EF-C424FB7F8AB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C37661-3571-393B-E319-09E68FF2978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0F96C5-EEB0-07E0-D594-CA468F04FFF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834F6C8-D444-811C-1B8E-DA23E1FD889A}"/>
              </a:ext>
            </a:extLst>
          </p:cNvPr>
          <p:cNvSpPr txBox="1"/>
          <p:nvPr/>
        </p:nvSpPr>
        <p:spPr>
          <a:xfrm>
            <a:off x="5915165" y="1584000"/>
            <a:ext cx="1636872" cy="1021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مُعَلِّمٌ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3A76330-7867-13C2-2447-3F918FD957A8}"/>
              </a:ext>
            </a:extLst>
          </p:cNvPr>
          <p:cNvSpPr txBox="1"/>
          <p:nvPr/>
        </p:nvSpPr>
        <p:spPr>
          <a:xfrm>
            <a:off x="1842459" y="1604883"/>
            <a:ext cx="1871285" cy="1021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مُعَلِّمونَ </a:t>
            </a:r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3EC2BE4D-5AEA-50E9-F2CB-23C235E6EAD2}"/>
              </a:ext>
            </a:extLst>
          </p:cNvPr>
          <p:cNvCxnSpPr/>
          <p:nvPr/>
        </p:nvCxnSpPr>
        <p:spPr>
          <a:xfrm flipH="1">
            <a:off x="3797418" y="2066548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A4ACE50-C45D-AD29-2F92-728768067AA1}"/>
              </a:ext>
            </a:extLst>
          </p:cNvPr>
          <p:cNvSpPr txBox="1"/>
          <p:nvPr/>
        </p:nvSpPr>
        <p:spPr>
          <a:xfrm>
            <a:off x="5915165" y="2889429"/>
            <a:ext cx="1636872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تِلْميذٌ 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FCB891F-3D5F-CE90-B710-BA7E12B2BC59}"/>
              </a:ext>
            </a:extLst>
          </p:cNvPr>
          <p:cNvSpPr txBox="1"/>
          <p:nvPr/>
        </p:nvSpPr>
        <p:spPr>
          <a:xfrm>
            <a:off x="1842459" y="2910312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تَلاميذُ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F66AB163-E6A5-6A37-7718-FA2B8349D65C}"/>
              </a:ext>
            </a:extLst>
          </p:cNvPr>
          <p:cNvCxnSpPr/>
          <p:nvPr/>
        </p:nvCxnSpPr>
        <p:spPr>
          <a:xfrm flipH="1">
            <a:off x="3797418" y="3371977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2F311DEF-2B79-9D92-3B54-C8467491FDB3}"/>
              </a:ext>
            </a:extLst>
          </p:cNvPr>
          <p:cNvSpPr txBox="1"/>
          <p:nvPr/>
        </p:nvSpPr>
        <p:spPr>
          <a:xfrm>
            <a:off x="5983883" y="4123202"/>
            <a:ext cx="1568154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طَبيبٌ 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59A699D-B21E-9E81-1A48-A6E349DAEAFB}"/>
              </a:ext>
            </a:extLst>
          </p:cNvPr>
          <p:cNvSpPr txBox="1"/>
          <p:nvPr/>
        </p:nvSpPr>
        <p:spPr>
          <a:xfrm>
            <a:off x="1911177" y="4144085"/>
            <a:ext cx="1871285" cy="102155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أَطِبّاءُ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2AE598A2-D04C-75A8-CC7D-F75B6CDE4B1D}"/>
              </a:ext>
            </a:extLst>
          </p:cNvPr>
          <p:cNvCxnSpPr/>
          <p:nvPr/>
        </p:nvCxnSpPr>
        <p:spPr>
          <a:xfrm flipH="1">
            <a:off x="3866136" y="4605750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5144F04-584D-79CC-A6E9-D4212B145A88}"/>
              </a:ext>
            </a:extLst>
          </p:cNvPr>
          <p:cNvSpPr txBox="1"/>
          <p:nvPr/>
        </p:nvSpPr>
        <p:spPr>
          <a:xfrm>
            <a:off x="5983882" y="5365939"/>
            <a:ext cx="1568155" cy="1021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مُهَنْدِساً 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EE54F0F4-C5E0-7DC0-3C34-169EC3B2F9EC}"/>
              </a:ext>
            </a:extLst>
          </p:cNvPr>
          <p:cNvSpPr txBox="1"/>
          <p:nvPr/>
        </p:nvSpPr>
        <p:spPr>
          <a:xfrm>
            <a:off x="1911177" y="5386822"/>
            <a:ext cx="1871285" cy="1021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مُهَنْدِسينَ 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91F177A9-AE90-94C6-9D06-386D4736A45D}"/>
              </a:ext>
            </a:extLst>
          </p:cNvPr>
          <p:cNvCxnSpPr/>
          <p:nvPr/>
        </p:nvCxnSpPr>
        <p:spPr>
          <a:xfrm flipH="1">
            <a:off x="3866136" y="5848487"/>
            <a:ext cx="203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78F20E3-F520-1A6C-A6C2-D43685D5FB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775921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A46EE2-E6F9-40C7-E01F-94694CC3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6D9868-E8AC-CE8F-2F43-C1E45FC2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بعد أن تعرفتم على جمع المذكر السالم ، لنتدرب على صياغته.  خذوا ألواحكم.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51DF03-D3DD-BC84-9CA2-EC8175D343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801A686-84D7-73A7-CF87-BC5E68E306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B7ACBFA-04BF-DCA3-CA46-AE3EF1DBD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965F06A-3459-9FEA-C658-353A048C0E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BF504-41CC-177B-BFD7-38633F6368B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B98241-9918-C9EA-5310-1188376FFAF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466545-30C6-F4E3-A59B-E42A8E55434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1E0D075-6251-36F2-6C9B-E463520448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 descr="Une image contenant texte, capture d’écran, ordinateur, Ordinateur tablette&#10;&#10;Description générée automatiquement">
            <a:extLst>
              <a:ext uri="{FF2B5EF4-FFF2-40B4-BE49-F238E27FC236}">
                <a16:creationId xmlns:a16="http://schemas.microsoft.com/office/drawing/2014/main" xmlns="" id="{1ECC6A01-3FDA-2B3A-3F87-AC0CB70A1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27978" r="11393" b="26448"/>
          <a:stretch/>
        </p:blipFill>
        <p:spPr>
          <a:xfrm>
            <a:off x="2445875" y="2358561"/>
            <a:ext cx="4118556" cy="3213764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513FDA-506F-5608-4EF7-679FB09D8C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9016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E49DE3-D975-07A7-726F-67D1653E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39BE59-E2B9-F170-4BF1-19818B70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صيغتي جمع المذكر السالم  من اسم " مبدع "؟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FA3466A-6851-1158-54A7-0F5930DBE1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50D6E8-46A8-6929-06D1-371A433D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A9736B3-BFB9-C2CD-D0AC-8AD470A9B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D333311-824F-ECB7-56B0-80176A974F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98AEC6-0B59-EBB4-8CFB-3FFEF32D156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64E875-3BAE-EA80-9243-592E1F70B02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C0FC56-D325-E050-E012-44A7B735546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00CEAE-011F-3F35-24FD-213874A4909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B65321-5EED-B82E-0C62-2EF61B8A3293}"/>
              </a:ext>
            </a:extLst>
          </p:cNvPr>
          <p:cNvSpPr txBox="1"/>
          <p:nvPr/>
        </p:nvSpPr>
        <p:spPr>
          <a:xfrm>
            <a:off x="2665887" y="2825449"/>
            <a:ext cx="3592285" cy="1600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ar-MA" dirty="0"/>
              <a:t>مُبْدِعٌ </a:t>
            </a:r>
            <a:endParaRPr lang="fr-FR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1A0A96E-44A3-3E60-6133-0311B455B5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661933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xmlns="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xmlns="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xmlns="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xmlns="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xmlns="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xmlns="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3</a:t>
            </a:r>
            <a:r>
              <a:rPr lang="ar-SA" dirty="0"/>
              <a:t>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4</a:t>
            </a:r>
            <a:r>
              <a:rPr lang="ar-SA" dirty="0"/>
              <a:t>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الأساليب </a:t>
            </a:r>
            <a:r>
              <a:rPr lang="ar-SA" dirty="0"/>
              <a:t>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الاستماع والتحدث</a:t>
            </a:r>
            <a:r>
              <a:rPr lang="ar-SA" dirty="0"/>
              <a:t> 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xmlns="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</a:t>
            </a:r>
            <a:r>
              <a:rPr lang="ar-MA" dirty="0"/>
              <a:t>5.</a:t>
            </a:r>
            <a:r>
              <a:rPr lang="ar-SA" dirty="0"/>
              <a:t>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xmlns="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xmlns="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 (60)د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الحصة-3-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التراكيب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6AAC07-BE84-B85B-0A97-87244E6A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F1EE50-E8FB-6408-D109-AE23A183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صيغتي جمع المذكر السالم  من اسم " فلاح "؟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068A8B-D185-8EEB-56C6-346F195C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A4E7663-B86C-573B-10DB-EBA60933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DFD0E5-FCC6-92A1-FFCC-FA8C85B77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176D6CA-DBC3-3F3E-D505-FE6D0FFD5F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5155BE3-B74E-A92B-831D-1784D41FCD1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BC387-79EC-B4FA-4CDF-0A3235A12EA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C48EA9-D436-40BD-1F83-828F8E307CF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34E7F1-04A1-8962-B010-AEC9A047FE9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517930A-A1CD-A960-47F9-DC726F334475}"/>
              </a:ext>
            </a:extLst>
          </p:cNvPr>
          <p:cNvSpPr txBox="1"/>
          <p:nvPr/>
        </p:nvSpPr>
        <p:spPr>
          <a:xfrm>
            <a:off x="3173338" y="2804736"/>
            <a:ext cx="2859210" cy="1600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</a:rPr>
              <a:t>فَلاّحٌ </a:t>
            </a:r>
            <a:endParaRPr lang="fr-FR" sz="8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4FCA7F2-F272-260E-D18E-6063C8C3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93851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73842F-012D-B08D-F0AB-E1D59189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30554B-297C-5A2A-EE40-FC5502B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38" y="828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وانتبهوا معي سأحدد الرسم المناسب لجمع المذكر السالم في الجملة التالية: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3595B99-BF03-0B37-3423-365D8477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D8A349A-C8CB-E9A8-D2BB-C27AE78B4F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99567A-BB50-F1C2-8A63-FFC896097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6A9320-37A6-CB40-6E57-A295341AD0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384EE9-0088-72B5-F86A-B83CC923F14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AECF0D-D379-6B68-94D8-DD10E9FDC05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19C7D0E-A85E-98A5-D3B2-7BBB97AC746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7290D4-7AFC-1AA6-5BC2-9EFABE8CC39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4B0B491-1E8C-344C-1F91-4D361C4CF436}"/>
              </a:ext>
            </a:extLst>
          </p:cNvPr>
          <p:cNvSpPr txBox="1"/>
          <p:nvPr/>
        </p:nvSpPr>
        <p:spPr>
          <a:xfrm>
            <a:off x="1408922" y="3076689"/>
            <a:ext cx="6326155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B41CE2-F7BC-3986-B13B-F826117E10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21160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E711AA-4BA4-7BF2-10D2-71661356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58C0C5-E682-ABF8-B9E6-B80EBC58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أولا، أقرأ  الجملة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7B4E679-3602-DF44-D8FE-D677CD93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E85E342-A831-EF4B-B1D0-8B7E39CA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3D864F1-2B91-4311-CA89-44503F16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3FEE793-165B-69FF-51C9-589967DA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64F48B8-2DFE-DF67-B26B-32C0E1D3CA6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47EE40-E707-FB6E-D68C-1D5C546C774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1B584E8-2FB9-0A07-832F-726EDBCEF0C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727087-09C5-7E0A-965E-36F89C254CA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4EEB087-E6E8-BB10-FA8E-49DE70D6ED96}"/>
              </a:ext>
            </a:extLst>
          </p:cNvPr>
          <p:cNvSpPr txBox="1"/>
          <p:nvPr/>
        </p:nvSpPr>
        <p:spPr>
          <a:xfrm>
            <a:off x="1408922" y="3076689"/>
            <a:ext cx="6326155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3AB94BF-5D83-D045-410C-6C1D0FF62F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037175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47C662-A95B-9065-040E-C6835A256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F313B5-4C2E-FE6A-D28C-D39DE5BB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انتبهوا معي إلى هذا المثال. سأحول اسم " مهندس" إلى الجمع . أولا، أقرأ  الجملة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21E2DD6-07E4-9EA1-CF58-AA8F1B87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8FC03FD-D537-7AE4-E292-ECF3369EC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7B83E41-418A-112E-AF37-51EEC8FA8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D9B7A1-A8B8-DD4A-E7B7-A6445E7A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13600B0-3F7B-C955-0BA9-C76963301EA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BE975F-8A03-CE16-A53D-04DEE287E5F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F13571-F624-7587-A4B1-A7A9E6393C5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36968A8-CD94-090C-1F9D-A086A0DB8D5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33B59A7-0984-9A31-B14A-94701525657D}"/>
              </a:ext>
            </a:extLst>
          </p:cNvPr>
          <p:cNvSpPr txBox="1"/>
          <p:nvPr/>
        </p:nvSpPr>
        <p:spPr>
          <a:xfrm>
            <a:off x="1408922" y="3076689"/>
            <a:ext cx="6326155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4F0252F-76F2-ECC3-82D3-D2E9E6D10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5708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538588-D26F-3050-4812-1EE42073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37EF8F-0F1D-1232-1E94-47DECA72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ثانيا، أحدد الموقع الإعرابي  لكلمة "المهندس" في الجملة. من يساعدني في ذلك؟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6A9D803-AB04-1A6E-4E3E-C214B5BBEC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07200D1-AEBB-F4CE-6D6D-F517FC6CAF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88C4038-0513-2429-ED4D-6D8CD9622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448EF4F-6741-2894-3649-1F21CCE773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B92E53-38DD-3AD3-07A5-E4DD59971B6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AFACE7-D31E-1882-2311-4BB1FB11FAC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DAC62B-18CF-0C6D-BD30-8C3FC18ABFF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723F255-5610-4B11-74BC-9721071C26F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FFEB66A-8BCC-3071-9317-0D30F3562208}"/>
              </a:ext>
            </a:extLst>
          </p:cNvPr>
          <p:cNvSpPr txBox="1"/>
          <p:nvPr/>
        </p:nvSpPr>
        <p:spPr>
          <a:xfrm>
            <a:off x="1326195" y="2630719"/>
            <a:ext cx="6419696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4F3CCA-223A-84C1-815A-A555D3FEAF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269283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ACAD7C-0DC4-AB82-BCF2-7E4AF52C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92463D-E8BA-742E-14C3-940809DE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فاعل مرفوع وعلامة رفعه الضمة الظاهرة على آخره.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8D1EFD5-AA0B-FAAC-A34E-60F471C0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5837C9-2BF2-E59C-C584-AC77E769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8DD01A8-8DFB-DA69-95E5-944AC631F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191B378-FC53-131E-F0C5-4747190364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4C60A0-39D2-8CC7-5BA4-2B2C5CAE393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FB3E3E-F2C1-7DB8-7FED-30005D22BFD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4485D1-45A4-8A28-594F-BE6E191E281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0FEAD3D-FF24-F9BC-BE5D-87ED3236D3D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DD9F778-760E-EB9F-6DEB-577BD8775205}"/>
              </a:ext>
            </a:extLst>
          </p:cNvPr>
          <p:cNvSpPr txBox="1"/>
          <p:nvPr/>
        </p:nvSpPr>
        <p:spPr>
          <a:xfrm>
            <a:off x="2352644" y="4479305"/>
            <a:ext cx="3438019" cy="16004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فاعِلٌ مَرْفوعٌ وَعَلامَةُ رَفْعِهِ </a:t>
            </a:r>
            <a:r>
              <a:rPr lang="a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ٱلضَّمَّةُ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4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22A70E3-FB0D-4AD9-5FB0-8CF5EB4F03EF}"/>
              </a:ext>
            </a:extLst>
          </p:cNvPr>
          <p:cNvSpPr txBox="1"/>
          <p:nvPr/>
        </p:nvSpPr>
        <p:spPr>
          <a:xfrm>
            <a:off x="1781020" y="2440728"/>
            <a:ext cx="6419696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744C67CF-769B-702E-1D23-E1BDE21E51F7}"/>
              </a:ext>
            </a:extLst>
          </p:cNvPr>
          <p:cNvCxnSpPr>
            <a:cxnSpLocks/>
          </p:cNvCxnSpPr>
          <p:nvPr/>
        </p:nvCxnSpPr>
        <p:spPr>
          <a:xfrm flipV="1">
            <a:off x="4602943" y="3219061"/>
            <a:ext cx="1133560" cy="12602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22112FF-2C01-3941-AEBD-9FE6F49BB7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07887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2C7DFE-80D2-A518-2B35-C492676B3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7C1A5C-E836-81F3-0BEC-00522483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ثالثا، أكتب جمع المذكر السالم في حالة الرفع بصيغة الواو والنون.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DEB69D-D923-CCAD-95D4-E58520452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0B650B-D37D-3762-7224-44434AD751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DA0060-75C3-E6D1-3140-9B6D09B48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76EB94-1AAC-CF5F-6327-2B3F208CA5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D3829B-2F52-3098-899A-5748A4C54B2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51CEA6-3404-A1A4-39E5-57A25E7C47F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CB39356-35E4-CB46-63BF-297D9F4D878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6BA83D-73FE-5D51-4E35-B05DFE11D9A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1E6FA12-C6ED-1C75-3F59-A3BE7714422D}"/>
              </a:ext>
            </a:extLst>
          </p:cNvPr>
          <p:cNvSpPr txBox="1"/>
          <p:nvPr/>
        </p:nvSpPr>
        <p:spPr>
          <a:xfrm>
            <a:off x="1281637" y="2440728"/>
            <a:ext cx="7080043" cy="12258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اِبْتَكَرَ 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ٱلْمُهَنْدِسونَ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أَجْهِزَةً مُتَطَوِّرَةً.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E92CD91-6BDD-7F9E-6257-89631C0216FA}"/>
              </a:ext>
            </a:extLst>
          </p:cNvPr>
          <p:cNvSpPr txBox="1"/>
          <p:nvPr/>
        </p:nvSpPr>
        <p:spPr>
          <a:xfrm>
            <a:off x="2496710" y="4534511"/>
            <a:ext cx="4428250" cy="16004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فاعِلٌ مَرْفوعٌ وَعَلامَةُ رَفْعِهِ </a:t>
            </a:r>
            <a:r>
              <a:rPr lang="ar-MA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ٱلواوُ</a:t>
            </a:r>
            <a:r>
              <a:rPr lang="ar-M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لِأَنَّهُ جَمْعُ </a:t>
            </a:r>
            <a:r>
              <a:rPr lang="ar-MA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ٱلْمُذَكَّرِ</a:t>
            </a:r>
            <a:r>
              <a:rPr lang="ar-M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solidFill>
                <a:schemeClr val="tx1">
                  <a:lumMod val="95000"/>
                  <a:lumOff val="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29B3BA17-85E5-9468-BC6A-31013729A1CF}"/>
              </a:ext>
            </a:extLst>
          </p:cNvPr>
          <p:cNvCxnSpPr/>
          <p:nvPr/>
        </p:nvCxnSpPr>
        <p:spPr>
          <a:xfrm flipV="1">
            <a:off x="5148608" y="3413662"/>
            <a:ext cx="895739" cy="11048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71806B3-1C4C-2897-E73B-B7FE200155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55115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3135E1-F472-2908-15A1-40D3220F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998E33-F7B1-441D-C71D-417261DD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756000"/>
            <a:ext cx="715579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 بالخطوات التي سلكها مجد لرسم لجمع المذكر السالم  في الجمل" بشكل مناسب.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52CBF82-FEA6-B604-4611-D85B8CB12E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5D6A96-18F7-2558-6B54-A83EE2C7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496691F-43C1-91B5-9819-C624F8989E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53BC7E3-5C39-F11C-5A2A-9484FC8E1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51F71A-014F-1726-6347-B53476A172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7F726F8-26B6-C7D5-26F8-3A1042F3187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539DAE-B3A3-FE1B-E004-26799319420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B294CB-6F76-AC85-E6EA-C5140C8BEC8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7F9CDA-1C7A-7CA5-C7A1-DAA97550520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8CBD321-16AF-758B-FE50-CF6265EF9A57}"/>
              </a:ext>
            </a:extLst>
          </p:cNvPr>
          <p:cNvSpPr txBox="1"/>
          <p:nvPr/>
        </p:nvSpPr>
        <p:spPr>
          <a:xfrm>
            <a:off x="554990" y="2651760"/>
            <a:ext cx="8034020" cy="214526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سَلَكْتُها لِرَسْمِ جَمْعِ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ٱلْمُذَكَّرِ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ٱلسَّالِمِ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ٱلْجُمَلِ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بِشَكْلٍ مُناسِبٍ؟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606366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8A96F6-4D67-4516-82DB-AB5948F0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D957C37B-6EBD-1F42-8715-E4650938924B}"/>
              </a:ext>
            </a:extLst>
          </p:cNvPr>
          <p:cNvSpPr txBox="1">
            <a:spLocks/>
          </p:cNvSpPr>
          <p:nvPr/>
        </p:nvSpPr>
        <p:spPr>
          <a:xfrm>
            <a:off x="583333" y="77421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بشكل جماعي، لنحدد  الرسم المناسب لجمع كلمة "المبدع" في الجملة التالية.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C00DE39-50A1-CB61-CEC8-9472B37C83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A8FE5E-42E1-6CDB-8022-21F29D8A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96205C3-449D-7C2F-017B-4CDD4A30E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FC184E7-4BD9-7C6E-78F6-0DB3CE819D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98FD01-ED26-2946-985F-1420C871225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C4BDFB3-3E3A-D886-AF4C-F52CFA18D07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D5BCBD-351F-B8B7-FCBC-182460AA651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9F3F879-AA6F-F0AC-374B-03E4D8E0B53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987A6F0-0790-B216-B0E5-1BA94D44CC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95719C9-AF1D-99BE-A4BE-838A0FE3D3EE}"/>
              </a:ext>
            </a:extLst>
          </p:cNvPr>
          <p:cNvSpPr txBox="1"/>
          <p:nvPr/>
        </p:nvSpPr>
        <p:spPr>
          <a:xfrm>
            <a:off x="1256236" y="3088143"/>
            <a:ext cx="6394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اِلْتَقَيْتُ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7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ٱلْمُبْدِعِ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ٱلْمَعْرِضِ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622074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4BE7B0-0554-5668-8385-3396C16E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CA3A949C-AC4E-7ED8-C86F-C56305F7968F}"/>
              </a:ext>
            </a:extLst>
          </p:cNvPr>
          <p:cNvSpPr txBox="1">
            <a:spLocks/>
          </p:cNvSpPr>
          <p:nvPr/>
        </p:nvSpPr>
        <p:spPr>
          <a:xfrm>
            <a:off x="583333" y="77421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أولا ، يقرأ الجملة ويحدد الموقع </a:t>
            </a:r>
            <a:r>
              <a:rPr lang="ar-MA" sz="25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الإعرابي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لكلمة "المبدع" في الجلمة."؟ 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1025161-C0EB-9AB0-3BA8-4642F4ADBE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8E5A2A6-C0BF-F899-5BCC-0C560BED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2D9C1E-CFE3-F6A8-FD76-3B6462180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3AE9380-7288-BDCB-1FAF-2A91028E5C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188C94-F528-F1BC-15B7-7AA4C7F432F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1F44327-E31F-47C0-B131-6D679BAD71E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3EFAD8B-AE4E-E910-EBCE-FFAC0C3F56D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6AB399-53CB-2D2F-8123-7961997C52C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42552F5-0494-5C8C-CBDA-E0BABA3FB629}"/>
              </a:ext>
            </a:extLst>
          </p:cNvPr>
          <p:cNvSpPr txBox="1"/>
          <p:nvPr/>
        </p:nvSpPr>
        <p:spPr>
          <a:xfrm>
            <a:off x="1256236" y="3088143"/>
            <a:ext cx="6394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اِلْتَقَيْتُ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7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ٱلْمُبْدِعِ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ٱلْمَعْرِضِ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3A0091D-CA88-C00F-D6D4-CEA2495689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2099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xmlns="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استثمار  إستراتيجية  استنتاج معلومات  من نص.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FA286A1-D4A5-82CA-6A9F-C0EBEAA07BFC}"/>
              </a:ext>
            </a:extLst>
          </p:cNvPr>
          <p:cNvSpPr txBox="1"/>
          <p:nvPr/>
        </p:nvSpPr>
        <p:spPr>
          <a:xfrm>
            <a:off x="4916368" y="3380220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قراءة:  أعلام وعباقرة (ح3).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جمع المذكر السالم.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EB96B25-6175-50EA-4EAC-D0BFA47313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xmlns="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xmlns="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xmlns="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019002-4047-3EC8-35A9-D5FF85F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CE3C70-6C8F-489B-C27D-074E525B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271EBD9-A6C3-DFF4-8B09-6A5A809F77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C8D1A62-26AD-FDC1-312B-63FAA3B615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CB00E51-509C-1EFC-22FE-C1C80419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86B8E9-2EAB-0E26-4985-04B0DED1C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C4342A5-0003-37B4-4113-C8071E96F8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ACA86-99C0-BA3E-9CCB-8D47711478E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C78D6F-8489-16D7-C1AF-63AE3B90F43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BA2808-EEF5-1B2B-D5B8-C1B54093420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7DC163-1EB1-BB8A-EB87-1D46ADA06E8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BB2FA2C-C469-13CD-8468-17E3935CAB78}"/>
              </a:ext>
            </a:extLst>
          </p:cNvPr>
          <p:cNvSpPr txBox="1"/>
          <p:nvPr/>
        </p:nvSpPr>
        <p:spPr>
          <a:xfrm>
            <a:off x="1260612" y="4472456"/>
            <a:ext cx="3862873" cy="16004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اِسْمٌ مَجْرورٌ  وَعَلامَةُ جَرِّهِ </a:t>
            </a:r>
            <a:r>
              <a:rPr lang="a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ٱلْكَسْرَةُ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4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B68D10A3-EE1D-A8E5-E6B3-C28B74B9F1B9}"/>
              </a:ext>
            </a:extLst>
          </p:cNvPr>
          <p:cNvCxnSpPr/>
          <p:nvPr/>
        </p:nvCxnSpPr>
        <p:spPr>
          <a:xfrm flipV="1">
            <a:off x="4057339" y="3360294"/>
            <a:ext cx="895739" cy="11048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2DAE2DE-2D16-DFC4-16A5-FA5D0C484C66}"/>
              </a:ext>
            </a:extLst>
          </p:cNvPr>
          <p:cNvSpPr txBox="1"/>
          <p:nvPr/>
        </p:nvSpPr>
        <p:spPr>
          <a:xfrm>
            <a:off x="1405587" y="2534542"/>
            <a:ext cx="6394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اِلْتَقَيْتُ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7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ٱلْمُبْدِعِ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ٱلْمَعْرِضِ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419399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A2DAAB-590B-69FD-E6E7-ABB62244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ED9593-FDEE-8C40-81AC-D2CD78D7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من يحدد الرسم المناسب  من بين الاختيارين المقترحين ويحدد إعرابها  في الجلمة.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3AD253D-B9E8-E5DE-426F-DEC46BBEA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AF9D316-578D-1C5A-B40C-02DAA6FF7A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C5D8B43-992F-5B5E-F69F-D7BB5B6BE0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2A8BA09-6AD5-48CE-F231-986D49B16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39795F2-C460-29C3-CAFA-A53F7483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775FC6-9DEC-7551-2226-9C9F1D9996B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588781-27BF-DFAF-B781-E8BB1606A3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AA9DA8-A08A-47EB-67BB-F9C113E1CEF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21667-988B-FE50-27E6-98DBFAA5747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87DF5A0-D24B-639C-B156-3F2ADFD4B348}"/>
              </a:ext>
            </a:extLst>
          </p:cNvPr>
          <p:cNvSpPr txBox="1"/>
          <p:nvPr/>
        </p:nvSpPr>
        <p:spPr>
          <a:xfrm>
            <a:off x="348474" y="2589292"/>
            <a:ext cx="8389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اِلْتَقَيْتُ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66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ٱلْمُبْدِعِ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ٱلْمَعْرِض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rtl="1"/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اَلْمُبْدِعونَ</a:t>
            </a:r>
            <a:r>
              <a:rPr lang="ar-S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اَلْمُبْدِعينَ</a:t>
            </a:r>
            <a:endParaRPr lang="fr-FR" sz="4800" b="1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589521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8A319F-0440-2B8E-8BEA-610BCD92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1768D4-9695-F103-54B1-B6EF6AA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 من يقرأ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06DE58A-4337-2588-FBDA-A863DB9A31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0CDCF6E-50A1-53BD-BE15-FDB51D69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C9AC801-D578-5543-97C3-DAA054A8F5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CBE6CD-0385-FE11-E8D1-930FF2FBF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E790B2C-A3B7-9439-CBA2-EAF0856BAB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4577B3-5FF7-43D1-46AD-A8EFA807BBA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E907C6-FF93-3663-58E5-61C2FE2FF1F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8DEAF6C-BC81-A1D2-18DC-08FB0FF9C36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5A9EB0-1B46-5E03-1B9C-FD7E39969E5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541D87F-438D-09D7-9898-B32C88AD2A26}"/>
              </a:ext>
            </a:extLst>
          </p:cNvPr>
          <p:cNvSpPr txBox="1"/>
          <p:nvPr/>
        </p:nvSpPr>
        <p:spPr>
          <a:xfrm>
            <a:off x="1052217" y="4352984"/>
            <a:ext cx="4989616" cy="16004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اِسْمٌ مَجْرورٌ  وَعَلامَةُ جَرِّهِ </a:t>
            </a:r>
            <a:r>
              <a:rPr lang="a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ٱلْياءُ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لِأَنَّهُ جَمْعُ </a:t>
            </a:r>
            <a:r>
              <a:rPr lang="a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ٱلْمُذَكَّرِ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0FADB548-F247-8462-2A15-46B801640838}"/>
              </a:ext>
            </a:extLst>
          </p:cNvPr>
          <p:cNvCxnSpPr/>
          <p:nvPr/>
        </p:nvCxnSpPr>
        <p:spPr>
          <a:xfrm flipV="1">
            <a:off x="4242288" y="3248108"/>
            <a:ext cx="895739" cy="11048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286EF66-98C0-387A-E03F-68BC593B56F5}"/>
              </a:ext>
            </a:extLst>
          </p:cNvPr>
          <p:cNvSpPr txBox="1"/>
          <p:nvPr/>
        </p:nvSpPr>
        <p:spPr>
          <a:xfrm>
            <a:off x="1407948" y="2228671"/>
            <a:ext cx="6979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اِلْتَقَيْتُ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7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ٱلْمُبْدِع</a:t>
            </a:r>
            <a:r>
              <a:rPr lang="ar-MA" sz="7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72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ٱلْمَعْرِضِ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10759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C6ECFC-F1D7-286E-C6A0-6243CFA8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A7C983-7B4C-5075-3016-4938CD51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–28. أنجزوا نشاط " أتدرب مع زملائي" في حدود  دقيقتين؟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CCC7D11-D701-CCBA-BE52-569F267427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32F5E7E-0ABB-6BC6-1639-E50C0CE0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9DB7E54-24E3-91E1-BF28-E54FE6AF3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CD61447-D118-126A-081E-2474BDA9D3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48351C7-6660-3755-262D-7451ECF694B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AE76A9-DBC9-3309-C313-F0A1FAB5C36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39DC3A0-F8B2-CD21-15A6-AEBC3208D60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109FE5D-45E3-B05A-BB88-CE2268CE2F0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05B163B-3DCD-2F13-CEE8-29FAE8EB1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80" y="2327975"/>
            <a:ext cx="7798639" cy="291173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softEdge rad="112500"/>
          </a:effectLst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7C9A9D-68E9-35D9-47FB-84042DE53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106004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175F60-8EE4-0738-0C33-11704E40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1953FE-C3A7-B2C5-BF0A-8B9DD6B7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منكم يوضح لزميله كيف توصل إلى الجواب في حدود دقيقتين.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DA8E68-B4DA-9427-4988-6B617544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E8406F1-1D7E-845F-9D19-1AF50E79F9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FA3D8E2-74A6-CF13-7FFE-9916966FB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CD013F-05BE-2525-DD97-DAB5712CF0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513BD-0DE4-F0D7-0DD2-F7315EEAD82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5C2220-774C-862D-1205-3F66E97D0B8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FDC675-EC6C-5CBB-72C1-C1B57FC134C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E96782-F2F1-5083-634C-065CA0EF05E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59526BB-3301-C4EB-1E72-B64971A8D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80" y="2327975"/>
            <a:ext cx="7798639" cy="2911733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DEDB81-B9A5-181B-3582-C5121C30E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741024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C533A-B854-38B6-3D44-833F1569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537996-B04D-8623-07FC-392070E2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3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A236DAB-C8CE-C5FB-5120-DB9E24537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E19EBC6-6B0E-CBA7-3D63-B5B29B1D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B2EFB45-03CA-D4AE-C807-B3DAA562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045F673-57AC-5A8C-9CDF-08D7024653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130DE7-B356-289D-B9AE-550DDB00512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A510A2-1B2C-4AD4-AAE1-7CC7404E62F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5E9932-FF53-D841-335D-3263AB3C8A0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3740AD-9B9E-F9B5-C9A1-B64505556F3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6353D22-7B37-FA25-A51C-0584E0C3F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80" y="2568285"/>
            <a:ext cx="7798639" cy="291173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8D7F460-140D-47D3-9694-F3E410F2E0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182336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392385-451E-87D3-6CF6-0C516199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422816-B1AA-F0D2-D740-077750CA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ED33497-520C-96F9-DB8F-38BD8F70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E7181DE-CCE6-D765-32CD-655B765E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C64FE77-3959-A6BC-EEC2-9652C7E19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1F3B6CB-EF1E-1109-ED11-8496928FB9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3E335C-B1DE-4556-9446-2DA322A0272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C6A19F-1974-4F8D-6291-15A3860C3A7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C011E6-971A-1F19-1659-2F4533E30A4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E463EA-9E9B-9A1C-064D-2D9BE5CC2B9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4F00D0-55D2-1AB8-4CDB-247ED1017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80" y="2317335"/>
            <a:ext cx="7798639" cy="3517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3B314A0-B503-2F73-C2F5-90A1A867F80C}"/>
              </a:ext>
            </a:extLst>
          </p:cNvPr>
          <p:cNvSpPr txBox="1"/>
          <p:nvPr/>
        </p:nvSpPr>
        <p:spPr>
          <a:xfrm>
            <a:off x="4246304" y="4076155"/>
            <a:ext cx="183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 err="1">
                <a:solidFill>
                  <a:srgbClr val="FF0000"/>
                </a:solidFill>
              </a:rPr>
              <a:t>ٱلْمُتَفَوِّقينَ</a:t>
            </a:r>
            <a:r>
              <a:rPr lang="ar-MA" b="1" dirty="0"/>
              <a:t> 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BDE1D07-2853-D98E-5DFF-0B864C952EDE}"/>
              </a:ext>
            </a:extLst>
          </p:cNvPr>
          <p:cNvSpPr txBox="1"/>
          <p:nvPr/>
        </p:nvSpPr>
        <p:spPr>
          <a:xfrm>
            <a:off x="4581330" y="4955565"/>
            <a:ext cx="183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 err="1">
                <a:solidFill>
                  <a:srgbClr val="FF0000"/>
                </a:solidFill>
              </a:rPr>
              <a:t>ٱلْمُسافِرونَ</a:t>
            </a:r>
            <a:r>
              <a:rPr lang="ar-MA" b="1" dirty="0"/>
              <a:t> </a:t>
            </a:r>
            <a:endParaRPr lang="fr-FR" b="1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534E002-E7B8-8513-601A-0D96E5AD08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513859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DDB8C1-2849-4F30-39EE-2667F3A1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3C434C-080C-3B3D-5C2B-A10766AC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الصفحة نفسها. أنجزوا بشكل فردي السؤال الأول من  نشاط " أنجز  بمفردي". 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44C5A55-CAE7-CEB1-4B3C-8DB6A1B5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7E51AC-E879-DFC4-11AC-CD5F4AA414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4A882FE-96AF-D5B9-93A9-4662E0251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37C460-07EB-5862-A8C6-6BF660F714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8ADD41-851D-7574-5AA7-8AE28CB0CAF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A0460A0-943B-703A-FDF9-9BEBE042246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9DA7BF2-C61D-1175-5D47-027522F2BA9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2DE257-9173-C075-58F1-9F04648FC6A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379CD18-6CC3-AA41-A62A-1D70A1E4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01" y="2240091"/>
            <a:ext cx="7597798" cy="317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CD83A5-2C79-F202-5092-0EB05122A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754766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07AF64-43CC-285D-DAC6-470E5F18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FC7965-75D2-835F-E224-08D96B82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 جماعة.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432F2E-211E-A9BF-F650-EEB3480103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70B3D50-3E8A-2D31-E30B-1F17D9430C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DAB81F-0F73-45FC-CED0-DDB03845B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78E879-1E3A-2D97-D878-20C258B74D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108AD4-BE4F-0AA8-A5E1-E2BCAE98FBC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481C73A-68A2-5695-0273-61E882A869E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2A1D0F-9334-CB93-A82F-7620DF3E85B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E68705-610E-3903-0811-E0F8F14FEB2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AF39EA0-927A-0346-88AA-62B0DA3E9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01" y="2240091"/>
            <a:ext cx="7597798" cy="317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65566C-1D05-E297-D6F2-E83CF5654D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6435274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5329DD-1A8D-30DD-D9E5-F8CFAA8FB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BE43A7-C439-62A2-FFF2-693C3FCD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858BDA7-6177-A459-5408-91F1F49145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D362548-FCF3-3BE8-CDEF-74728737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D33FD7E-7662-1465-4F70-2F66B4778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E19526F-ED66-02B5-3280-B84BA77075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80A4904-2301-0A84-A8F1-4B40466593D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E2400A-EF4C-5112-0802-5C62EB135A4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4DEA49-0A16-4577-A291-384740FC56D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A5CBB4F-0F7F-1359-B79C-A8872AF1E1C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74C6B67-2524-FC18-E658-534DA1EEC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01" y="2240091"/>
            <a:ext cx="7597798" cy="317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50ED056-B9F5-0078-D29B-9F2C560208E7}"/>
              </a:ext>
            </a:extLst>
          </p:cNvPr>
          <p:cNvSpPr txBox="1"/>
          <p:nvPr/>
        </p:nvSpPr>
        <p:spPr>
          <a:xfrm>
            <a:off x="3688044" y="3105834"/>
            <a:ext cx="21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</a:rPr>
              <a:t>اَلْمُشَجِّعونَ 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9F8A2D5-48DE-E0A1-8260-930DD99B6CE3}"/>
              </a:ext>
            </a:extLst>
          </p:cNvPr>
          <p:cNvSpPr txBox="1"/>
          <p:nvPr/>
        </p:nvSpPr>
        <p:spPr>
          <a:xfrm>
            <a:off x="3121987" y="3885805"/>
            <a:ext cx="21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</a:rPr>
              <a:t>اَلْمُؤْمِنينَ 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42430D0-3A7A-78F7-4619-3A938FD36A2B}"/>
              </a:ext>
            </a:extLst>
          </p:cNvPr>
          <p:cNvSpPr txBox="1"/>
          <p:nvPr/>
        </p:nvSpPr>
        <p:spPr>
          <a:xfrm>
            <a:off x="3487902" y="4604679"/>
            <a:ext cx="21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</a:rPr>
              <a:t>اَلْمَسْؤولُونَ 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1715647-418D-7A79-1B4D-B85AA58CF2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3569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50250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فقرة بسيطة للتعبير عن الحلم المهني 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1114165"/>
            <a:chOff x="1331545" y="2851205"/>
            <a:chExt cx="6696000" cy="111416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9347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استنتاج  معلومات غير واردة بشكل صريح  في  نص "أعلام وعباقرة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4FAA6850-C36A-7DBF-7B5B-130D689161F0}"/>
              </a:ext>
            </a:extLst>
          </p:cNvPr>
          <p:cNvGrpSpPr/>
          <p:nvPr/>
        </p:nvGrpSpPr>
        <p:grpSpPr>
          <a:xfrm>
            <a:off x="497840" y="4730329"/>
            <a:ext cx="7375439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إعراب  جمع المذكر السالم.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بطريقة تحديد الرسم المناسب لجمع المذكر السالم في جملة 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95BE5EB-9A32-2BF3-C0BB-9AB11965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0A2E86-A01A-14F7-2ADC-34B55B27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E3DAE6-5A88-0B0D-33ED-0B6CBD6C39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D33FBB-37A4-7E05-509D-F2091D1BB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31E146-0312-A7E2-C943-F8374342FC0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6A566E-F783-BFCE-6E98-C63F80201B7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تراكيب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984909-6975-0ABB-912D-8D6321F6D96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0BD0BC-7677-EE0D-101F-378204258F7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6BBA23A-D884-6A20-CBE1-FC362C94732B}"/>
              </a:ext>
            </a:extLst>
          </p:cNvPr>
          <p:cNvSpPr txBox="1"/>
          <p:nvPr/>
        </p:nvSpPr>
        <p:spPr>
          <a:xfrm>
            <a:off x="534670" y="2509520"/>
            <a:ext cx="8074660" cy="214526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نَسْلُكَهَا لِرَسْمِ جَمْعِ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ٱلْمُذَكَّرِ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ٱلسَّالِمِ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ٱلْجُمَلِ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بِشَكْلٍ مُناسِبٍ؟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0819D9B-E854-45DD-B7E3-5090E70B8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DFAABF-15A9-5853-8933-5D23D493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DFFA2F-0237-4EA5-FE12-FB15A944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 في المنزل  نشاط " أوظف الإستراتيجية لفهم النص" على كراستكم الصفحة -26- 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2F9694-00F3-7053-E81C-9B681CAF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DD51A6B-076D-F7E3-1D4E-CA402639F4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2C3459A-A30E-2754-A269-77EB471B62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F5D2767-1046-98A8-F1BC-6B990E97D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A453F8-BA26-CAAC-0186-50F7F496217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A334BA3-F327-18FC-2D02-FD0CC3E7898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09DB09-192F-D191-9339-DD4C742F14E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723DE0-8731-CE3D-B649-8506443B870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الحــصة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2AB7AB40-3A61-8E1A-014E-A62FD34B40C8}"/>
              </a:ext>
            </a:extLst>
          </p:cNvPr>
          <p:cNvSpPr/>
          <p:nvPr/>
        </p:nvSpPr>
        <p:spPr>
          <a:xfrm>
            <a:off x="6557193" y="2213359"/>
            <a:ext cx="459039" cy="11970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75EB03B-1BFD-E0AF-93A1-9E910C7BF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644" y="1843944"/>
            <a:ext cx="4753108" cy="4607875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981ABF-DD5B-9906-2E30-592A5048B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xmlns="" id="{28B1FD13-8731-3B8F-89CA-B6AC834067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46505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56023D0-5A36-D904-FC28-F665CD4F21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68BE5B-4319-131E-0867-9D8D843B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C58D63-2675-F3D1-BDF5-EA0E41D55C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B85C324-1427-28A6-E59D-891D1475C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FE003B-EBDF-424F-E411-E3FB74271A7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EB5E71-956D-0DAD-54A4-8818683771E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C14FBF-D253-B923-7D19-8DB3641F7BD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AE35A5-0320-0CB1-B19D-4133DC17683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الحــصة</a:t>
            </a: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69FC1EA3-BBB5-1D5E-BBF0-1E49C0477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574039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6243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56023D0-5A36-D904-FC28-F665CD4F21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68BE5B-4319-131E-0867-9D8D843B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C58D63-2675-F3D1-BDF5-EA0E41D55C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B85C324-1427-28A6-E59D-891D1475C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FE003B-EBDF-424F-E411-E3FB74271A7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EB5E71-956D-0DAD-54A4-8818683771E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C14FBF-D253-B923-7D19-8DB3641F7BD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AE35A5-0320-0CB1-B19D-4133DC17683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الحــصة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xmlns="" id="{4717E34A-4F5D-AFA5-4E4C-06C45828A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D69310F6-7813-8C44-034C-ABE0813D6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xmlns="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3EB4661-804A-874F-3334-524A28822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AF6DBF-7C4A-13D8-EABC-A55DF8CD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48EF176-DA5F-F0BF-43D6-C8222C7271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58DC1C0-5E7D-E21A-F4A7-0FAC0AE5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5C7331-2E1B-1D4F-8698-B5438E8435C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61EE04-BD75-4BCD-075C-5D181BDE32B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FCD100-A106-5D38-3211-02B3FCAAA91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A62351-46D6-346C-C214-CE2CF74F5B3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6511498-68E7-B5EE-4854-C1B180044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xmlns="" id="{7A0CC41B-834E-7A90-FDB0-CEF36DB8F6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1638191" y="2159435"/>
            <a:ext cx="5913847" cy="39425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649DF0-1CA5-4DA4-2056-24082017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B97A7C3-DDFC-F18F-DC0B-5DFD10B9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حاولوا الالتزام  بهذين السلوكين. سنحدد في نهاية الحصة  الفائز بجمة السلوك.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4FBCEB2-FB03-C7A1-F6CB-2C429AF2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8254B86-7A4A-C642-A180-744DCFFF2A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98A2B9D-F024-5A71-2228-074B03D495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506927C-1799-77E0-EB8C-67391934DA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FEBB83-2F17-62C5-B239-37D0B90696E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EA39BD-93B7-1A56-1698-5EE4F06BDC2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تراكيب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45CAD8-1646-72E8-22B3-64C9E97AB94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قراءة ح3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 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665B01-C3CF-ACFA-6E27-04CE126BF67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ABEC7F7-C7F3-B0E8-ADC3-969C384F2E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F8DAC396-C217-52FB-0854-AF54056DF886}"/>
              </a:ext>
            </a:extLst>
          </p:cNvPr>
          <p:cNvSpPr/>
          <p:nvPr/>
        </p:nvSpPr>
        <p:spPr>
          <a:xfrm>
            <a:off x="6471039" y="1704227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Image 1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DDE3E75-7A21-B80A-86DC-CAEA7EB2B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2" y="3840454"/>
            <a:ext cx="1710067" cy="171006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xmlns="" id="{5A60E751-1265-9876-56D2-EFEC0C74B37F}"/>
              </a:ext>
            </a:extLst>
          </p:cNvPr>
          <p:cNvSpPr txBox="1">
            <a:spLocks/>
          </p:cNvSpPr>
          <p:nvPr/>
        </p:nvSpPr>
        <p:spPr>
          <a:xfrm>
            <a:off x="846375" y="2451491"/>
            <a:ext cx="5466945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xmlns="" id="{4C00A66C-B4A1-09E7-8C1E-FBEF01626007}"/>
              </a:ext>
            </a:extLst>
          </p:cNvPr>
          <p:cNvSpPr txBox="1">
            <a:spLocks/>
          </p:cNvSpPr>
          <p:nvPr/>
        </p:nvSpPr>
        <p:spPr>
          <a:xfrm>
            <a:off x="1256236" y="4305782"/>
            <a:ext cx="4797718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7353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قراءة الحرف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صرف و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17244</TotalTime>
  <Words>1938</Words>
  <Application>Microsoft Office PowerPoint</Application>
  <PresentationFormat>Affichage à l'écran (4:3)</PresentationFormat>
  <Paragraphs>413</Paragraphs>
  <Slides>65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25</vt:i4>
      </vt:variant>
      <vt:variant>
        <vt:lpstr>Titres des diapositives</vt:lpstr>
      </vt:variant>
      <vt:variant>
        <vt:i4>65</vt:i4>
      </vt:variant>
    </vt:vector>
  </HeadingPairs>
  <TitlesOfParts>
    <vt:vector size="103" baseType="lpstr">
      <vt:lpstr>Arial</vt:lpstr>
      <vt:lpstr>Calibri Light</vt:lpstr>
      <vt:lpstr>Dosis SemiBold</vt:lpstr>
      <vt:lpstr>Aptos Display</vt:lpstr>
      <vt:lpstr>Microsoft Himalaya</vt:lpstr>
      <vt:lpstr>Dosis ExtraBold</vt:lpstr>
      <vt:lpstr>Calibri</vt:lpstr>
      <vt:lpstr>Dosis Medium</vt:lpstr>
      <vt:lpstr>Dosis</vt:lpstr>
      <vt:lpstr>Aptos</vt:lpstr>
      <vt:lpstr>Wingdings</vt:lpstr>
      <vt:lpstr>Microsoft Uighur</vt:lpstr>
      <vt:lpstr>Modern Love</vt:lpstr>
      <vt:lpstr>00_Env-Enseignant</vt:lpstr>
      <vt:lpstr>5_Conception personnalisée</vt:lpstr>
      <vt:lpstr>6_Conception personnalisée</vt:lpstr>
      <vt:lpstr>3_Conception personnalisée</vt:lpstr>
      <vt:lpstr>4_Conception personnalisée</vt:lpstr>
      <vt:lpstr>2_Conception personnalisée</vt:lpstr>
      <vt:lpstr>Conception personnalisée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1_01- نشاط اعتيادي</vt:lpstr>
      <vt:lpstr>افتتاح الحصة</vt:lpstr>
      <vt:lpstr>نشاط اعتيادي</vt:lpstr>
      <vt:lpstr>قراءة الحرف3</vt:lpstr>
      <vt:lpstr>صرف وتحويل</vt:lpstr>
      <vt:lpstr>اختتام الحصة</vt:lpstr>
      <vt:lpstr>1_Conception personnalisée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بهذين السلوكين. سنحدد في نهاية الحصة  الفائز بجمة السلوك. </vt:lpstr>
      <vt:lpstr>ضعوا  الكراسة والدفتر  واللوحة  في القمطر</vt:lpstr>
      <vt:lpstr>ستواصلون في حصة النشاط الاعتيادي  التعبير  عن أحلامكم المهنية كتابيا.  </vt:lpstr>
      <vt:lpstr>نبدأ بإعادة قراءة  نص الحصة الماضية.</vt:lpstr>
      <vt:lpstr>خذوا دفاتر البحث. اكتبوا   نصا قصيرا على غرار النص السابق  للتعبير عن أحلامكم.</vt:lpstr>
      <vt:lpstr>من يقرأ عمله؟ </vt:lpstr>
      <vt:lpstr>الفائزون في هذه الحصة هو ........................................................................... </vt:lpstr>
      <vt:lpstr>Présentation PowerPoint</vt:lpstr>
      <vt:lpstr>نبدأ حصتنا في القراءة بتصحيح الواجب المنزلي . خذوا دفاتر البحث. </vt:lpstr>
      <vt:lpstr>من يقرأ الجملة التي  أورد فيها كلمة " ابتكار أو ابتكر "؟ ( المنهجية نفسها مع باقي المفردات ) </vt:lpstr>
      <vt:lpstr>خذوا كراستكم  الصفحة -22-. من يقرأ مستحضرا الضوابط التي أمامكم.</vt:lpstr>
      <vt:lpstr>من يذكرنا بالخطوات التي نسلكها لاستنتاج  معلومات من النص انطلاقا من  سؤال؟</vt:lpstr>
      <vt:lpstr>نتذكر جميعا. من يقرأ؟</vt:lpstr>
      <vt:lpstr>كي نتذكر هذه الخطوات،  سنحاول  جماعة الإجابة عن السؤال التالي. من يقرأ السؤال؟</vt:lpstr>
      <vt:lpstr>من يحدد الكلمات المفاتيح التي تساعد على فهم السؤال وتحديد المعلومة المطلوبة؟</vt:lpstr>
      <vt:lpstr>من  يقرأ الكلمات المفاتيح  المكتوبة باللون الأخضر؟</vt:lpstr>
      <vt:lpstr>عودوا إلى النص للبحث عن الكلمات والعبارات الدالة  على المعلومة المطلوبة.</vt:lpstr>
      <vt:lpstr>نصحح. من يقرؤها؟</vt:lpstr>
      <vt:lpstr>الخطوة الموالية هي استنتاج معلومة المطلوبة  وصياغتها في جملة مفيدة . من يحاول؟ </vt:lpstr>
      <vt:lpstr>نصحح جماعة. من يقرأ؟</vt:lpstr>
      <vt:lpstr>خذوا كراساتكم الصفحة -25- وأجيبوا عن السؤالين الأول والثاني من نشاط  " أنجز بمفردي". </vt:lpstr>
      <vt:lpstr> كل منكم يوضح لزميله كيف توصل إلى الجواب في حدود دقيقتين.</vt:lpstr>
      <vt:lpstr>صححوا على كراساتكم. </vt:lpstr>
      <vt:lpstr>Présentation PowerPoint</vt:lpstr>
      <vt:lpstr>في  هذه الحصة ستتعلمون كيف تعربون  جمع المذكر السالم  حسب موقعه في الجملة. </vt:lpstr>
      <vt:lpstr>في البداية ماذا نقصد بجمع المذكر السالم؟</vt:lpstr>
      <vt:lpstr>نتذكر جماعة. من يقرأ؟</vt:lpstr>
      <vt:lpstr>انتبهوا. من يحدد صيغة جمع المذكر السالم من بين الجموع التالية؟.</vt:lpstr>
      <vt:lpstr>نصحح جماعة. من يقرأ جمعي المذكر السالمين؟</vt:lpstr>
      <vt:lpstr>الآن. بعد أن تعرفتم على جمع المذكر السالم ، لنتدرب على صياغته.  خذوا ألواحكم.</vt:lpstr>
      <vt:lpstr>اكتبوا على ألواحكم  صيغتي جمع المذكر السالم  من اسم " مبدع "؟  </vt:lpstr>
      <vt:lpstr>اكتبوا على ألواحكم  صيغتي جمع المذكر السالم  من اسم " فلاح "؟ </vt:lpstr>
      <vt:lpstr>وانتبهوا معي سأحدد الرسم المناسب لجمع المذكر السالم في الجملة التالية: </vt:lpstr>
      <vt:lpstr> أولا، أقرأ  الجملة:</vt:lpstr>
      <vt:lpstr> انتبهوا معي إلى هذا المثال. سأحول اسم " مهندس" إلى الجمع . أولا، أقرأ  الجملة:</vt:lpstr>
      <vt:lpstr>ثانيا، أحدد الموقع الإعرابي  لكلمة "المهندس" في الجملة. من يساعدني في ذلك؟</vt:lpstr>
      <vt:lpstr>فاعل مرفوع وعلامة رفعه الضمة الظاهرة على آخره.</vt:lpstr>
      <vt:lpstr>ثالثا، أكتب جمع المذكر السالم في حالة الرفع بصيغة الواو والنون.</vt:lpstr>
      <vt:lpstr> من يذكرنا  بالخطوات التي سلكها مجد لرسم لجمع المذكر السالم  في الجمل" بشكل مناسب.  </vt:lpstr>
      <vt:lpstr>Présentation PowerPoint</vt:lpstr>
      <vt:lpstr>Présentation PowerPoint</vt:lpstr>
      <vt:lpstr>نصحح جماعة. من يقرأ؟</vt:lpstr>
      <vt:lpstr>الآن. من يحدد الرسم المناسب  من بين الاختيارين المقترحين ويحدد إعرابها  في الجلمة. </vt:lpstr>
      <vt:lpstr>نصحح جماعة من يقرأ </vt:lpstr>
      <vt:lpstr> خذوا كراساتكم الصفحة –28. أنجزوا نشاط " أتدرب مع زملائي" في حدود  دقيقتين؟ </vt:lpstr>
      <vt:lpstr> كل منكم يوضح لزميله كيف توصل إلى الجواب في حدود دقيقتين.</vt:lpstr>
      <vt:lpstr> نصحح جماعة. </vt:lpstr>
      <vt:lpstr> صححوا على كراساتكم. </vt:lpstr>
      <vt:lpstr> على الصفحة نفسها. أنجزوا بشكل فردي السؤال الأول من  نشاط " أنجز  بمفردي".  </vt:lpstr>
      <vt:lpstr> نصحح جماعة. </vt:lpstr>
      <vt:lpstr> صححوا على كراساتكم.</vt:lpstr>
      <vt:lpstr>اختتام الحصة</vt:lpstr>
      <vt:lpstr>من يذكرنا بطريقة تحديد الرسم المناسب لجمع المذكر السالم في جملة ؟</vt:lpstr>
      <vt:lpstr>أنجزوا  في المنزل  نشاط " أوظف الإستراتيجية لفهم النص" على كراستكم الصفحة -26- . </vt:lpstr>
      <vt:lpstr>الفائزون بنجمة السلوك هم: </vt:lpstr>
      <vt:lpstr>إلى اللقاء في الحصة المقبلة.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MOUNIA.LIAOUI</cp:lastModifiedBy>
  <cp:revision>188</cp:revision>
  <dcterms:created xsi:type="dcterms:W3CDTF">2023-09-20T21:35:22Z</dcterms:created>
  <dcterms:modified xsi:type="dcterms:W3CDTF">2025-11-04T16:04:40Z</dcterms:modified>
</cp:coreProperties>
</file>