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917" r:id="rId2"/>
    <p:sldMasterId id="2147483932" r:id="rId3"/>
    <p:sldMasterId id="2147483672" r:id="rId4"/>
    <p:sldMasterId id="2147483738" r:id="rId5"/>
    <p:sldMasterId id="2147483714" r:id="rId6"/>
    <p:sldMasterId id="2147483849" r:id="rId7"/>
    <p:sldMasterId id="2147483827" r:id="rId8"/>
    <p:sldMasterId id="2147483764" r:id="rId9"/>
    <p:sldMasterId id="2147483838" r:id="rId10"/>
    <p:sldMasterId id="2147483866" r:id="rId11"/>
    <p:sldMasterId id="2147483883" r:id="rId12"/>
    <p:sldMasterId id="2147483900" r:id="rId13"/>
    <p:sldMasterId id="2147483686" r:id="rId14"/>
  </p:sldMasterIdLst>
  <p:notesMasterIdLst>
    <p:notesMasterId r:id="rId71"/>
  </p:notesMasterIdLst>
  <p:handoutMasterIdLst>
    <p:handoutMasterId r:id="rId72"/>
  </p:handoutMasterIdLst>
  <p:sldIdLst>
    <p:sldId id="2147482717" r:id="rId15"/>
    <p:sldId id="2147482718" r:id="rId16"/>
    <p:sldId id="2147482483" r:id="rId17"/>
    <p:sldId id="2147482472" r:id="rId18"/>
    <p:sldId id="2147482719" r:id="rId19"/>
    <p:sldId id="2147482616" r:id="rId20"/>
    <p:sldId id="2147482691" r:id="rId21"/>
    <p:sldId id="2147482445" r:id="rId22"/>
    <p:sldId id="2147482730" r:id="rId23"/>
    <p:sldId id="2147482453" r:id="rId24"/>
    <p:sldId id="2147482665" r:id="rId25"/>
    <p:sldId id="2147482664" r:id="rId26"/>
    <p:sldId id="2147482667" r:id="rId27"/>
    <p:sldId id="2147482668" r:id="rId28"/>
    <p:sldId id="2147482731" r:id="rId29"/>
    <p:sldId id="2147482669" r:id="rId30"/>
    <p:sldId id="2147482670" r:id="rId31"/>
    <p:sldId id="2147482671" r:id="rId32"/>
    <p:sldId id="2147482672" r:id="rId33"/>
    <p:sldId id="2147482673" r:id="rId34"/>
    <p:sldId id="2147482722" r:id="rId35"/>
    <p:sldId id="2147482693" r:id="rId36"/>
    <p:sldId id="2147482694" r:id="rId37"/>
    <p:sldId id="2147482695" r:id="rId38"/>
    <p:sldId id="2147482675" r:id="rId39"/>
    <p:sldId id="2147482676" r:id="rId40"/>
    <p:sldId id="2147482677" r:id="rId41"/>
    <p:sldId id="2147482678" r:id="rId42"/>
    <p:sldId id="2147482679" r:id="rId43"/>
    <p:sldId id="2147482723" r:id="rId44"/>
    <p:sldId id="2147482724" r:id="rId45"/>
    <p:sldId id="2147482726" r:id="rId46"/>
    <p:sldId id="2147482698" r:id="rId47"/>
    <p:sldId id="2147482680" r:id="rId48"/>
    <p:sldId id="2147482699" r:id="rId49"/>
    <p:sldId id="2147482682" r:id="rId50"/>
    <p:sldId id="2147482700" r:id="rId51"/>
    <p:sldId id="2147482683" r:id="rId52"/>
    <p:sldId id="2147482686" r:id="rId53"/>
    <p:sldId id="2147482688" r:id="rId54"/>
    <p:sldId id="2147482666" r:id="rId55"/>
    <p:sldId id="2147482702" r:id="rId56"/>
    <p:sldId id="2147482703" r:id="rId57"/>
    <p:sldId id="2147482704" r:id="rId58"/>
    <p:sldId id="2147482705" r:id="rId59"/>
    <p:sldId id="2147482701" r:id="rId60"/>
    <p:sldId id="2147482707" r:id="rId61"/>
    <p:sldId id="2147482708" r:id="rId62"/>
    <p:sldId id="2147482709" r:id="rId63"/>
    <p:sldId id="2147482715" r:id="rId64"/>
    <p:sldId id="2147482732" r:id="rId65"/>
    <p:sldId id="2147482706" r:id="rId66"/>
    <p:sldId id="2147482716" r:id="rId67"/>
    <p:sldId id="2147482728" r:id="rId68"/>
    <p:sldId id="2147482729" r:id="rId69"/>
    <p:sldId id="2147482721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B1EDEA"/>
    <a:srgbClr val="565F88"/>
    <a:srgbClr val="CC0000"/>
    <a:srgbClr val="B5EEF2"/>
    <a:srgbClr val="9CA3C0"/>
    <a:srgbClr val="94E4EA"/>
    <a:srgbClr val="0097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77" autoAdjust="0"/>
    <p:restoredTop sz="94610"/>
  </p:normalViewPr>
  <p:slideViewPr>
    <p:cSldViewPr snapToGrid="0">
      <p:cViewPr varScale="1">
        <p:scale>
          <a:sx n="75" d="100"/>
          <a:sy n="75" d="100"/>
        </p:scale>
        <p:origin x="1214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05/11/2025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A349-A45B-ED36-8835-D2F689B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7A57F-0A9C-2910-FC37-AEEC6B56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03D80-FA5F-D25E-BDEE-E77330CB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8694C2-A1A4-6312-113D-DA2F83B7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93EAE-1204-422C-C56A-7CAA3A18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83D0CB-DFDF-8987-C98A-1244E3AB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154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ختتام الحصة n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51735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377031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497658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252831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77055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74627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05723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803130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07856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21187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3CD7D-85BE-A4A6-AB84-874AC20F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708145-488B-70B1-3BE2-D72734077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70F048-E97B-01E2-8866-6B44E826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7ED21D-7681-32E7-9B0E-B9E3C851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2FCF1-E1ED-81A1-38C8-6E04B1FD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F15506-6C97-015B-E009-CA1528CD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3394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8112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37138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45554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41840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336685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5457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630291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93335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6452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61949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9AB98-E09C-93E6-F355-471BEB0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5868E4-0442-B8E4-92A4-FDAA7E7C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C858D-F0DE-3BE9-FDD5-27B34A3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CDCAD-F2FD-F936-2F8F-29B2DCD1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429D6-30B9-6BE8-C9D0-901C29B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5711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3975919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39357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43405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62357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28593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33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34587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9093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637742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74620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9452D4-300D-4ED0-3C75-5F62C97EC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EBDF10-8B8C-4776-9B69-CBB621971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7FCCB-91F0-9881-A169-47B9DCA1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551B7-5F75-428A-5685-E89CA917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F343F-166D-56F1-F289-7DDF4981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22458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93484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85972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12197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59848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16555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41774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18838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1980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87302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081332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03CF96-3AAD-51DB-BE5D-0D271E8BD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A8A601-A052-E3D7-801F-E7964DC25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E33FC3-0ABB-42E6-6925-BFFF5F90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0D7AE7-5407-790F-BBB9-266A787D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1E5324-F23E-59FD-EE28-07FE6730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1140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71798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714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32942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47733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53730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06697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5146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05130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876096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234158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F84C4-7F10-3934-A4E6-997C33B1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B46BEF-B2DE-050A-0A15-A4E7B772F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EA2AA4-749F-E717-5FE2-CEE33B12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93A285-AADF-EB20-4D36-034798775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7E3B2D-195A-9D6A-2C8E-D551B89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2997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48219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3129092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99677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85565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81972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EE19E3-E67F-FC0B-25FE-A63C17E3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624114-1266-AFD1-614D-336D3F7A2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5887B4-846D-0E92-C798-690ABBA9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35C047-6A60-6D06-A1BB-CACFA119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CE38EA-6902-A411-032A-5423B552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7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3F180-393F-F691-587E-5D9510E9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13F97E-6B64-28AE-FCA6-3292FBA1D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50D5FC-DF35-0AA3-E49C-1E2379F06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5CD7D2-0F76-0C59-769F-06E09123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38DBA1-6483-8784-4F6A-FBD3BA55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AA8767-3E16-CE86-2BA2-CB349A11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598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278F8-ADB1-419F-764A-BBA1D9AC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C6AAB0-03C1-64D9-06DD-B5A72D2EA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399388-2E0C-8F1A-3816-3A3EC7681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7EB447-DC35-2CD1-A0E1-9B7429E2E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FF29E7-55A3-5C61-D3E4-93B0B2027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22C2BA-607A-FE69-AB7E-F11210D7C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53C564-5632-CB35-5C24-8FDA7C46C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0A826A-9ED5-BA48-D0B3-137D1398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34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2799-80BE-36E3-EAEE-3C0DCAAA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27843DA-E3A7-0E1B-D761-ABFB6FB6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62CD5F-3A8D-0415-8233-8A6B998A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CC2279-AB4C-7D38-AEBF-255690EC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81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06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296F01-5298-E200-27BE-D99282FE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AA112BE-9A0F-D9FC-2D96-A2431AAC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2068C0-4946-46F1-F486-7A9BC93A0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7365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CC7E4-2060-C504-6313-7A0BDFB45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97C4E2-9644-99EA-BA53-37538C134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604928-F4D7-4F64-D2CF-228DCDBC2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AE3ED5-101B-E8A9-9CFA-7C7DFF8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982C2B-FC54-FE91-2F57-FD87FF21C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EDD981-3AB6-A941-9CED-9550AC4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49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BEAC4-FA17-BAC8-1662-C2EC3647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2004743-E32E-1791-D816-437DAC31B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F77444-5004-DA79-2838-A864E0CB5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83B69D-E0AC-F22D-3495-29E290F8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EAB37B-8DA3-E312-AE25-0AAC5E82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20067-67C7-5A17-00C6-1AF45455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856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1B770C-9409-AA3A-6EFF-FFA18858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366CD7-BD3B-60A5-5F91-AA8C7E3CF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4C4FF9-F25D-CAF0-FEB6-8004846B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E3AE97-EDA3-C26A-3BB9-D94A6EB03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F8AAEB-20D7-81DA-A773-67A0F7866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432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FDBD763-EA78-79B2-CC32-A1D07D789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CBC345-8CE6-940D-2095-E99D6315C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7DD34-5AF3-64E8-9FD1-82FB0BD7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107BC-8B54-9A3D-02A3-A5998EEE0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D973B-063F-BA05-4392-A94DDB6A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796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6B827-FFCB-3357-89EA-A1C021170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8314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EDB89-703F-DDE4-BEA2-273A755D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E78B-97D6-4481-474B-49C54669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6A42-5929-6137-503A-C949743A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B7B16-5233-5BE7-6638-6CB7896C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5D8309-02AD-8B00-72C1-4263371A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6807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C3220-7545-7816-749E-EC185DF7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FC7E5-390F-E730-C670-7478EF31E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87EEE-BBB7-B85A-9EDF-51E34C05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6F79C-778B-85DE-636B-CD61DB2E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125E2-86FF-1215-0391-7E1EDAF9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087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823335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1673447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27129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1D888-E0EA-4C4B-1C42-4FD0AE7C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69502-0397-493F-9D2F-E5BAC8C6C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7FC5A-8CE2-3FB0-0563-EB8AF9D12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92589-65B1-1946-6793-D11A6F77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CE1A2-27EF-203A-E87B-198BD793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8AD04-9B23-1436-F759-DC5F8BD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161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712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648519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392875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45595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0644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63981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F3FD9-BE0B-C6C0-786E-FF5D4CD4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C04101-6413-745D-1874-321C37E6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222081-CC47-4BC8-850E-4A61F2BC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58D015-7DDC-B802-6D42-3EED023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C3890B-C400-DB25-71F2-059EAA59B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B9112C-6C21-159E-F12E-627EC933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4038F-2254-4486-FBA1-45737D6F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DEE6D-0F8A-BF86-580E-E0C2ADA8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318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974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86969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06279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285134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26045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2588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1840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30805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67832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95410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B8AC0-4F02-8961-62F0-8AB0FF49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AF240-9FA7-BEAF-373D-33887763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9ACEB-9621-DEAA-5355-D0E5DA6B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32F1E-125C-4B91-FD2B-2CDAB27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522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73742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4783688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47268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99321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710325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046014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21223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37548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218364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1362E6-D3F6-A83D-8A06-0AA19DFE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4DE8E0-801E-0E82-92F5-2FB7A8A1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2444E0-C049-2E80-5032-C653040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757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95486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4362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0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0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3213FF-48A1-4C22-F908-EB16B4E310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1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7B44C-C83B-CB9C-7ABC-20F04C17DF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7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C84897-EE17-0953-629D-716588D2558F}"/>
              </a:ext>
            </a:extLst>
          </p:cNvPr>
          <p:cNvSpPr>
            <a:spLocks/>
          </p:cNvSpPr>
          <p:nvPr userDrawn="1"/>
        </p:nvSpPr>
        <p:spPr>
          <a:xfrm>
            <a:off x="2693018" y="175581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</p:spTree>
    <p:extLst>
      <p:ext uri="{BB962C8B-B14F-4D97-AF65-F5344CB8AC3E}">
        <p14:creationId xmlns:p14="http://schemas.microsoft.com/office/powerpoint/2010/main" val="8156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96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49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83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31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C6AAA1-4CE2-64AC-2B06-99178970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1354A6-2132-7557-4C43-43D365830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5A6D15-EBC7-8771-8BDE-494603DBA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5E08F7-EBDC-414D-B357-9E6E599A1927}" type="datetimeFigureOut">
              <a:rPr lang="fr-FR" smtClean="0"/>
              <a:t>05/11/2025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7ACBD5-3784-9C9D-7644-AFAAB1C2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13E633-C25B-9D09-D0E2-0B30DEA15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E72883-7ADF-4D06-9CFA-6AB1592D80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55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9" r:id="rId26"/>
    <p:sldLayoutId id="2147483944" r:id="rId27"/>
    <p:sldLayoutId id="2147483945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35" y="15784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87384" y="1787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81" y="13792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8A5F16-8AA6-EBFF-BED6-3B375B09B5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543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F018A4-F4F1-5327-006E-4FE23C72EA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0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302BC-B9E7-5D2D-4B17-6BE25E3B39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7EAE15-866D-FE9E-394F-3F984E483C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0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1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63897-6BFE-E80D-FD2E-8F6AD4F53AE1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B6A54-AF18-3317-004D-E87533BA9D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45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5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5.png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44.jp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5.png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5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6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F6A0155-B2C2-C3D3-9FE3-7A451BBC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7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443E80-C1A5-CD3D-7669-7723C754F3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91F25-1BF0-BEE1-175E-FF4BF87555E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A7A6E-D932-9112-399F-9D64F56FAEB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5A86D-663E-6E55-C19F-7027E355BB7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56727A-DBC9-8451-5CA0-5E60753C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726805-1CBB-A1F8-8223-42DE0232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44F9ED-B572-2201-DC6B-E9E60B98F8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id="{26E3A06C-01A3-CAAC-300B-DCA599BF6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214179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CBFD-1FE3-853B-0976-79C7773A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A76D5-8BA6-3BAE-A388-36247463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حصة اليوم بتصحيح الواجب المنزلي. خذوا  كراساتكم الصفحة -31-.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61031-765A-E890-39FA-37D0E041095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81A06-9BE0-38B6-CB74-8F7AA1274F0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BAE25-B6E8-74FF-F488-ABA1BCF217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B86A2E-47F0-58A7-A8D0-B30C8F2B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B8C2AE-2F6E-3220-E097-B8ACE34D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058CA1-2958-EEEE-51F3-5D26000F34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lèche : gauche 2">
            <a:extLst>
              <a:ext uri="{FF2B5EF4-FFF2-40B4-BE49-F238E27FC236}">
                <a16:creationId xmlns:a16="http://schemas.microsoft.com/office/drawing/2014/main" id="{FFC7EFBF-4BC4-AEC1-385C-238E27AB7CAF}"/>
              </a:ext>
            </a:extLst>
          </p:cNvPr>
          <p:cNvSpPr/>
          <p:nvPr/>
        </p:nvSpPr>
        <p:spPr>
          <a:xfrm>
            <a:off x="7924249" y="2773154"/>
            <a:ext cx="529904" cy="169670"/>
          </a:xfrm>
          <a:prstGeom prst="leftArrow">
            <a:avLst/>
          </a:prstGeom>
          <a:solidFill>
            <a:schemeClr val="accent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21BAF6-4314-1325-4BC5-8E013469F28E}"/>
              </a:ext>
            </a:extLst>
          </p:cNvPr>
          <p:cNvSpPr txBox="1"/>
          <p:nvPr/>
        </p:nvSpPr>
        <p:spPr>
          <a:xfrm>
            <a:off x="214941" y="1909469"/>
            <a:ext cx="8464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أُراجِعُ إِنْتاجي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ٱلْكِتابِيَّ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وَأُصَحِّحُهُ ثُمَّ أُدَوِّنُهُ عَلى كُراسَتي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ٱلصَّفْحَةَ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-31-.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866173-017A-F5DE-4B44-4159D56C6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523" y="2617355"/>
            <a:ext cx="6634065" cy="379298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DED5B1D-A662-BDAD-C1EB-FD031ADE705D}"/>
              </a:ext>
            </a:extLst>
          </p:cNvPr>
          <p:cNvSpPr txBox="1"/>
          <p:nvPr/>
        </p:nvSpPr>
        <p:spPr>
          <a:xfrm>
            <a:off x="1986990" y="2691596"/>
            <a:ext cx="18319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</a:rPr>
              <a:t>فِقْرَةٌ أَوْ فِقْرَتانِ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75FBAD-8922-1F41-54FE-7BC5A1AA0FCE}"/>
              </a:ext>
            </a:extLst>
          </p:cNvPr>
          <p:cNvSpPr txBox="1"/>
          <p:nvPr/>
        </p:nvSpPr>
        <p:spPr>
          <a:xfrm>
            <a:off x="1189523" y="4693661"/>
            <a:ext cx="18319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C00000"/>
                </a:solidFill>
              </a:rPr>
              <a:t>فِقْرَةٌ أَوْ فِقْرَتانِ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28293A-43CD-D319-0011-DD65BE649D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310918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327CE-717D-011B-2348-489DBF0E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الاستعانة بما سجلتموه على كراساتكم واستعدوا للتحدث باسترسال.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EE328-545C-52A5-1B2E-DEB654FDA99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7667B-C3CB-D1C9-EDE3-36870F1C16B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325C20-D952-1F5B-613E-1D6D445FA2F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FFC538-41AA-DDFF-002E-E34BCAC6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DA480E-8104-7ECD-8A8F-B9586E65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28A3F8-69C0-7CF3-A64A-F374EA50C0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BBF34C6-ACD6-BE94-4CB4-CEFBC29FD704}"/>
              </a:ext>
            </a:extLst>
          </p:cNvPr>
          <p:cNvSpPr txBox="1"/>
          <p:nvPr/>
        </p:nvSpPr>
        <p:spPr>
          <a:xfrm>
            <a:off x="1789105" y="2843863"/>
            <a:ext cx="5430416" cy="173664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أَسْتَعِدُّ لِلتَّحَدُّثِ بِٱسْتِرْسالٍ لِأُقَدِّمَ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ٱلَّذي قُمْتُ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بِٱخْتِيارهِ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3A456D-F96D-0044-D705-0097A4856A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27451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2A3D-FBAD-D422-AFDE-EEE1E4A6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DE4E1-8766-94F7-B203-C181CC71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للتعريف بنفسه. ( في حدود 5 محاولات).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7AAF77-2030-82CF-29FA-15D7011E91D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CA4BF-53ED-69AB-FA3A-E552EC4BCBA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CD0C4F-502D-5F38-F8D3-AC890432827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9428E1-6C8C-310E-2742-FBE2FD15F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F646AB-CB92-C214-0266-7466DF4FC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1A586A-6286-0756-9D64-5E2544A677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CB86AA-F2C5-B13D-70E0-8187FDCBD0B2}"/>
              </a:ext>
            </a:extLst>
          </p:cNvPr>
          <p:cNvSpPr txBox="1"/>
          <p:nvPr/>
        </p:nvSpPr>
        <p:spPr>
          <a:xfrm>
            <a:off x="1789105" y="2753601"/>
            <a:ext cx="5430416" cy="173664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أَتَحَدَّثُ بِٱسْتِرْسالٍ لِأُقَدِّمَ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ٱلشَّخْصَ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ٱلَّذي قُمْتُ </a:t>
            </a:r>
            <a:r>
              <a:rPr lang="ar-MA" sz="48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بِٱخْتِيارهِ</a:t>
            </a:r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6BB7A7-9067-93BB-143D-6EA8EB8CEC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260196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9DAE-4AC3-C86C-8BA4-8BBED3C7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80DC-AC17-7727-D86C-07828206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نظركم، من الفائز في نشاط التحدث باسترسال؟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27671-9BDB-6F82-D34F-56C6E5C6AF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28007A-44E3-02DC-3365-35067CCD7D5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82DF1-581B-3710-BE73-7844517692F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C33E6-06ED-BE8A-95A7-D615ACF7C72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5FBCC0-96EC-1351-4D53-3B03C5DFA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763418-3AC2-F55F-359A-5B1FF8B1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79DF79-B485-3DCB-8097-F6E22EC03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AD178F9-8413-F55A-9B0C-5A6DA515E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686319" y="223403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013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                                   </a:t>
            </a:r>
            <a:r>
              <a:rPr lang="ar-MA" dirty="0">
                <a:solidFill>
                  <a:srgbClr val="424D7B"/>
                </a:solidFill>
              </a:rPr>
              <a:t>مراجعة وتوليف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288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شكل النص</a:t>
            </a:r>
          </a:p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فهم واستثمار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مهن المستقبل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65388882-FA84-A3DB-22AF-138C0A75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3" y="1581591"/>
            <a:ext cx="782644" cy="7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D942-94F2-6877-25B3-C98D233E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5E9F3-5246-3F85-EEBC-651CF2AB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ستواصلون تعلم  طريقة شكل  جمل في نص وتستثمرونه لغويا بعد فهم مضامينه.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C141A16-9806-89CA-3605-4A071E0C8E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F846CD-5213-36C9-58F3-D42DA709282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CDF78-A4F2-2270-8F52-2B9A6ECE6A0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A815E-7591-999C-98E7-DFFC585C6C2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E84EA5-E0C2-8142-6C50-AB55D61421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96A652-459F-75CB-C71E-CC2E73F4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A0E077-FE9B-A5BB-E3B7-B4AF564F9F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80C8563-4B37-2DBF-07F3-AB7DF2E79294}"/>
              </a:ext>
            </a:extLst>
          </p:cNvPr>
          <p:cNvSpPr txBox="1"/>
          <p:nvPr/>
        </p:nvSpPr>
        <p:spPr>
          <a:xfrm>
            <a:off x="1070129" y="2967335"/>
            <a:ext cx="6840000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سَأَشْكُلُ جُمَلاً مِنْ نَصٍّ ثُمَّ أَسْتَثْمِرُ مَضامينَهُ.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56891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4B1E-5234-E7E4-08AB-13E7EE1F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CE681-1C43-FDA9-7775-54769884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-32-. اقرؤوا النص قراءة صامتة.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A3D70-A381-E802-8970-5633E041DD3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D312AF-53A2-3037-F9AF-15F002894B0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A7317-A1F8-C84B-54DA-42D3B06EC4A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A4C4A6-57E8-61D6-650B-4AF7A5D00B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A292C2D-F94B-CC6B-2266-502C504A3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9B07C7-D61A-9263-A650-7DAFD534F0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565176-A1A8-C048-4369-BF4BC9766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177" y="1693469"/>
            <a:ext cx="4591048" cy="43717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719442-E199-79AA-064E-26EAB10EDC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D52B3F98-30AC-D3AE-6748-B482A1150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6" y="1483443"/>
            <a:ext cx="717019" cy="8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2757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D5CF8-0169-3CB8-A2EE-CA569239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4980B1-A2F9-76E6-A6D5-A25DBADA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نسلكها لشكل جملة؟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849478-95AC-E2F2-D7F6-6578BAFDC69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1FA195-733B-6115-A25C-763DFA6042B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DE986B-98CB-D486-BFE6-E80F4F3427E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145253-B2F1-A242-2498-774FC020CB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E949B5-E01C-8673-7D08-15F2A62F3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9A81B5-F908-CE91-7B9B-97AA2359A8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13142D0-6BAC-FF5F-060B-8D8A8735C361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2BF07A-30C6-E938-B582-0E2653C19A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674130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29D1C-358F-348C-2ABC-57435323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C836C-434A-1BEA-70B8-E98C304E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جماعة خطوات شكل جملة. من يقرأ؟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6A5B95-6DF4-25A7-3AC9-BC9365750E4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CA683E-3413-3EF8-40B9-D44863A722B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78991F-1C60-1D81-E2B6-BBCF86598FA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136757-36C2-F792-C953-FDDE17836B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15EB7F-37DF-D44C-D719-575A3E24A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F033E8-0C69-1D93-B622-0AA33A8CE7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2A0F1C-E350-0581-E57F-4394CD388D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E34AF33-B428-B42D-203E-6CFA9DCCE7AB}"/>
              </a:ext>
            </a:extLst>
          </p:cNvPr>
          <p:cNvSpPr/>
          <p:nvPr/>
        </p:nvSpPr>
        <p:spPr>
          <a:xfrm>
            <a:off x="1305261" y="1766880"/>
            <a:ext cx="6278880" cy="451800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أَقَرَأُ ٱلْجُمْلَةَ قِراءَةً أولى مُبْرِزًا ٱلْحَرَكَةَ ٱلْأَخيرَةَ لِكُلِّ كَلِمَةٍ ؛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أَسْأَلُ: عَمَّ تَتَحَدَّثُ ٱلْجُمْلَةُ ؟ ثم أُجيبُ عَن ٱلسُّـؤالِ لِأَتَأَكَّدَ مِـنْ فَـهْمِ ٱلْجُمْلَةِ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ٱلْجُمْلَةَ كَلِمَةً تِلْوَ ٱلْأُخْرى ثُمَّ أَشْكُلُها، مَعَ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ٱلتَّمْييزِ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ٱلْحـَرَكَةِ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ٱلْقَصيرَةِ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وٱلطَّويلَةِ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وَٱلانْتِباهِ إِلى هَمْزَتَيْ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وَٱلْقَطْعِ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حالَةِ ٱلتَّـرَدُّدِ في حَرَكَة آخِر حَرْفٍ في ٱلْكَلِمَةِ، أُحَدِّدُ إِعْرابَها في ٱلْجُمْلَةِ.  </a:t>
            </a:r>
          </a:p>
        </p:txBody>
      </p:sp>
    </p:spTree>
    <p:extLst>
      <p:ext uri="{BB962C8B-B14F-4D97-AF65-F5344CB8AC3E}">
        <p14:creationId xmlns:p14="http://schemas.microsoft.com/office/powerpoint/2010/main" val="215118334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D0E8-9D1E-FF37-4225-DF0B5ADF3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3F461-AAEE-DC65-3D9F-5B0EF656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سنقوم جماعة بشكل الجملة الثانية.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FA123E-08D6-2F01-A5B9-66F71A06DFF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03B1A-12AC-2E99-C21E-CA886EB08CA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C92C04-ADD8-E638-C1AF-C84B0EFC5C2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AB3833-89DD-575D-E775-34BB7ADD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FABB27-4B10-993C-1990-C88429C4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4C1BD1-20E5-D750-32B4-A36E911044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0B4173-D6D8-D8E4-A312-6CD6C7B6A9A1}"/>
              </a:ext>
            </a:extLst>
          </p:cNvPr>
          <p:cNvSpPr txBox="1"/>
          <p:nvPr/>
        </p:nvSpPr>
        <p:spPr>
          <a:xfrm>
            <a:off x="537034" y="3072145"/>
            <a:ext cx="8069931" cy="103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6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ليكون فاعلا في صناعة التغيير.  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B50F605-BDA2-673A-3956-0FB39864BA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460413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40B7F-33B7-1F8C-58FF-30F24DD6D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14DEC-7149-CB67-56E7-50EBAC33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أولا، من  يقرأ الجملة قراءة أولى مبرزا الحركة الأخيرة لكل كلمة.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6AFE1-F8A5-82D3-0C2D-1CC6F6AB9512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CF647-035C-B947-7DC0-41777728056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7ADF9D-F3BB-C0C0-9F80-E56B3ADEFE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673C69-142F-5BF7-DD2F-AAAE681E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EDEC82-FC1C-59B8-8A00-A6D81FB9B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481929-2A89-1E16-3264-59E1E94C33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71E06E7-924C-B7B1-DBA2-810B8C285F0F}"/>
              </a:ext>
            </a:extLst>
          </p:cNvPr>
          <p:cNvSpPr txBox="1"/>
          <p:nvPr/>
        </p:nvSpPr>
        <p:spPr>
          <a:xfrm>
            <a:off x="537034" y="3072145"/>
            <a:ext cx="8069931" cy="114669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6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ليكون فاعلا في صناعة التغيير. 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687815-8B57-1984-A37F-F557A72A78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69930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98973-B069-D868-01CD-FB8C4740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3E0CA-FDC0-6C9C-AA9D-79D26435C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ثانيا، من يجيب عن السؤال التالي:  عم تتحدث الجملة؟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F7D650-B1BD-B42B-5667-F69AC14BD1A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3FA00-FCE7-46C8-DFA0-A8C003B64FA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E2BBB5-5710-D1D4-D6EC-0566A6C4155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5AC341-31AB-3AC9-6034-0C38B61CAE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0AE6F3-510C-EF50-4C37-D6CAD3DA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30C018B-D7CF-D354-EE74-DA83E2B09C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0288B9-9F0A-1EB4-3C59-E07C6F9C6817}"/>
              </a:ext>
            </a:extLst>
          </p:cNvPr>
          <p:cNvSpPr txBox="1"/>
          <p:nvPr/>
        </p:nvSpPr>
        <p:spPr>
          <a:xfrm>
            <a:off x="537034" y="3072145"/>
            <a:ext cx="8069931" cy="1036438"/>
          </a:xfrm>
          <a:prstGeom prst="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rtl="1">
              <a:lnSpc>
                <a:spcPct val="107000"/>
              </a:lnSpc>
              <a:spcAft>
                <a:spcPts val="800"/>
              </a:spcAft>
              <a:defRPr sz="6000" b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ليكون فاعلا في صناعة التغيير. 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0735BDC-4AE8-81A3-E14B-F8C97B50A0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949146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15749-83B0-7C5E-9068-509CA557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998C5-8A6E-6270-35F0-3449D0B3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4" y="756000"/>
            <a:ext cx="6981366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ثالثا، من  يقرأ الجملة، ويميز الحركة القصيرة والطويلة مع الانتباه إلى همزتي الوصل والقطع.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2698D3-F70B-02F6-89E3-E15B8892621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5B470B-EBE3-D090-2AF2-1851ECCF9AE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022C09-FBCB-5E47-581D-E0F1DA496D4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EB5A4E-731D-B2A5-75B7-70C341FB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9D09AF-63AD-F8C7-DE09-871D4838B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30D2BE-9CFB-1A37-9A36-B91CAB7275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D5163B0-DAB9-E7AB-8171-91734BB7C484}"/>
              </a:ext>
            </a:extLst>
          </p:cNvPr>
          <p:cNvSpPr txBox="1"/>
          <p:nvPr/>
        </p:nvSpPr>
        <p:spPr>
          <a:xfrm>
            <a:off x="537034" y="3072145"/>
            <a:ext cx="8069931" cy="1036438"/>
          </a:xfrm>
          <a:prstGeom prst="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rtl="1">
              <a:lnSpc>
                <a:spcPct val="107000"/>
              </a:lnSpc>
              <a:spcAft>
                <a:spcPts val="800"/>
              </a:spcAft>
              <a:defRPr sz="6000" b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ليكون فاعلا في صناعة التغيير. 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9D7F1DE-1476-D970-C8DD-2316B4ECF0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195580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8C7D-262D-B33A-9F45-A4404A6A6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EA9FB3-5C73-6787-3609-7EADC5F3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رابعا، في حالة التردد في تحديد حركة آخر حرف في الكلمة، نحدد إعرابها في الجملة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E59331-C6A3-2404-586F-9C953CB727F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F433A-8EC0-10F3-A032-C0BBB5804AE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01894-BEB8-C265-8CF0-9BF66F3400F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69F6BE-7951-E5EA-6371-EEE7D05A0B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E8400D-E1DF-1410-4813-644C9C034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C32DAE2-D6E2-CA99-26F0-9CDB4FC014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FF2D9C-BA67-781E-04DB-92086EE02889}"/>
              </a:ext>
            </a:extLst>
          </p:cNvPr>
          <p:cNvSpPr txBox="1"/>
          <p:nvPr/>
        </p:nvSpPr>
        <p:spPr>
          <a:xfrm>
            <a:off x="410547" y="2965246"/>
            <a:ext cx="8175829" cy="1036438"/>
          </a:xfrm>
          <a:prstGeom prst="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914400" rtl="1">
              <a:lnSpc>
                <a:spcPct val="107000"/>
              </a:lnSpc>
              <a:spcAft>
                <a:spcPts val="800"/>
              </a:spcAft>
              <a:defRPr sz="6000" b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لِيَكونَ فاعِــــــلاً في صِناعَةِ </a:t>
            </a:r>
            <a:r>
              <a:rPr lang="ar-MA" dirty="0" err="1"/>
              <a:t>ٱلتَّغْييرِ</a:t>
            </a:r>
            <a:r>
              <a:rPr lang="ar-MA" dirty="0"/>
              <a:t>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7AFB78E-9E90-3A1C-7ED8-1F586E0192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446219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B88B3-FD28-94F0-99B5-BFF745769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D5BC6-2620-A5D3-753F-EA055A39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الآن. دوركم حاولوا، بشكل فردي ،  شكل الجملة الواردة أسفل النص.</a:t>
            </a:r>
          </a:p>
        </p:txBody>
      </p:sp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B999CBB2-249A-3713-8DA2-223D53D132AC}"/>
              </a:ext>
            </a:extLst>
          </p:cNvPr>
          <p:cNvSpPr/>
          <p:nvPr/>
        </p:nvSpPr>
        <p:spPr>
          <a:xfrm>
            <a:off x="7358556" y="4288496"/>
            <a:ext cx="763357" cy="24259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EFADB7-BBDB-6C25-7B82-666C4F6BB6E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90A09-C4FE-36B8-7782-D09A878918C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49E069-1FEA-99ED-9A6B-ABC3A1A33E2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34DD72-B99E-E622-5914-BC0F9BCD4B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4A20D8-D735-0DCF-DEF8-BD25401C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DC6D9E-1BB6-3FCF-ACF0-9AA3862E27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A28567-282F-E84F-7CC3-AF035DBF3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44" y="2529299"/>
            <a:ext cx="6520112" cy="2149026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BD7F77-5C4C-718A-673F-7A565A1454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71033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29EA-C9F7-3D84-75C5-5D4AA0BF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790CD-CA8B-DE76-B1B1-53BFC5C2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ويشكل الجملة باتباع الخطوات التي تعلمتموها سابقا؟ </a:t>
            </a:r>
          </a:p>
        </p:txBody>
      </p:sp>
      <p:sp>
        <p:nvSpPr>
          <p:cNvPr id="7" name="Flèche : gauche 4">
            <a:extLst>
              <a:ext uri="{FF2B5EF4-FFF2-40B4-BE49-F238E27FC236}">
                <a16:creationId xmlns:a16="http://schemas.microsoft.com/office/drawing/2014/main" id="{1E689871-769C-B647-959C-C654859B382B}"/>
              </a:ext>
            </a:extLst>
          </p:cNvPr>
          <p:cNvSpPr/>
          <p:nvPr/>
        </p:nvSpPr>
        <p:spPr>
          <a:xfrm>
            <a:off x="7488510" y="4033002"/>
            <a:ext cx="763357" cy="242596"/>
          </a:xfrm>
          <a:prstGeom prst="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D4B24B-110F-B195-D00E-57340F1E927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AFAB6-658D-E30C-E1AF-D764ACA94C4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DCAD4-6B49-2552-509D-2D107C4735E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50C554-05E7-64A0-E9B3-78909E8D6A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02B42D-B8A6-228F-89F9-9D4367353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BC0D6E-0EC9-07D3-7B63-73DA87F3FD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F77130-EF49-073B-60C3-3796EA8A3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815" y="2261180"/>
            <a:ext cx="6520112" cy="2149026"/>
          </a:xfrm>
          <a:prstGeom prst="rect">
            <a:avLst/>
          </a:prstGeom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9976C0-561F-7F1F-E673-DE664A0B89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032441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9347D-5C3F-78C5-4FC6-15DF9F58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98663-06D2-7255-41B7-AE6BA3A1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خطا تحت الأخطاء في شكل الجملة الأولى ، ثم اشكلوا الجملتين معا في النص.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A5DD22-03E2-48AC-2745-6DFF941525E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8FFD5-057B-3BAF-9DEA-48BD5B323D8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B8197C-55CE-302B-8917-3B6D6C50EEF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F308B7-D74E-DC26-0311-C9E976371B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9358B-7505-7052-3563-EBF628C42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C9561D-BFD6-F881-6AE8-818A40E803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BC2730-D903-7082-AAE2-47749A4C4A2B}"/>
              </a:ext>
            </a:extLst>
          </p:cNvPr>
          <p:cNvSpPr txBox="1"/>
          <p:nvPr/>
        </p:nvSpPr>
        <p:spPr>
          <a:xfrm>
            <a:off x="568243" y="2282266"/>
            <a:ext cx="7839635" cy="3492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يَقومُ </a:t>
            </a:r>
            <a:r>
              <a:rPr lang="ar-MA" sz="4400" b="1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ٱلْمُتَخَصِّصونَ</a:t>
            </a: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في هذا </a:t>
            </a:r>
            <a:r>
              <a:rPr lang="ar-MA" sz="4400" b="1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ٱلْمَجالِ</a:t>
            </a: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بِتَصْميمِ أَنْظِمَةٍ ذَكِيَّةٍ قادِرَةٍ عَلى </a:t>
            </a:r>
            <a:r>
              <a:rPr lang="ar-MA" sz="4400" b="1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ٱلتَّعَلُّمِ</a:t>
            </a: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sz="4400" b="1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ٱلذّاتِيِّ</a:t>
            </a: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ar-MA" sz="20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لِيَكونَ فاعِلاً في صِناعَةِ </a:t>
            </a:r>
            <a:r>
              <a:rPr lang="ar-MA" sz="4400" b="1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ٱلتَّغْييرِ</a:t>
            </a: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B8799B5-8EBE-B858-CB67-928E54A48D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88839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932AA-84CB-6199-CE82-737D885F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18E27-8ECF-822E-40A0-9629D6B2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النص بطلاقة  على كراساته؟ . (قراءتان  فقط). 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B321EE-C70E-E742-019E-48162BB3DC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A396D2-875E-5C09-B3C0-F04169EA81E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8C5C4E-5395-F8DF-5EA9-2297B92F89B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8974B-9BA2-DCC6-6BF0-A0E7EAA4A2C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84AFFE-D369-6734-EED9-7EFB09810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ECF0327-0E02-0502-8333-5775AADC2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FC0051D-0C36-AEE4-2723-9B0F7E76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2DDD53-C0DA-143E-1B2E-46946999A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140" y="1584000"/>
            <a:ext cx="4326298" cy="488944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428931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48022-76B6-EFD4-D969-0819FFDD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65100-CED9-59A0-BCD0-640DE983F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تشرعوا في الإجابة عن أسئلة المعجم   من يذكرنا بالمقصود بشبكة الكلمة؟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7BB170A-6C3A-C3C3-235F-90693C4333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416B74-32BD-5200-C54E-596A9A2120C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501E0-FAE1-941F-A752-807EA48DCF9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510893-B202-1E57-2D09-6C6C026AF95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021E58-8351-7935-CA37-C7FD072CB3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9E312A-C1DF-8F2B-BD7A-EBA7D7953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2859B2-FC5A-0D2C-1532-3C31E1920E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BDA998-7D9E-D331-9DC1-CCED7947C090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ٱلْمَقْصودُ بِشَبَكَةِ ٱلْكَلِمَةِ؟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609735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34A15-F33D-9ADA-E703-24A4A767C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4F5F4-8147-634E-EF12-5D820384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يقترح كلمة ثم يقدم  كلمات أخرى تنتمي إلى شبكتها؟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CFA45C-604E-6A09-DBDE-38B9E80F62D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AE9F5F-214C-3220-76CC-2AD26A47CB5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1A70C-C666-0AA2-D0BD-E49715ADC48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DD6C08-8630-F699-B038-1DEFF84EFD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D7526AD-DC1A-DC54-87AC-DB63C87EC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23ED27-00AC-73A0-6438-AFFB41DBEA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B22341-2B5B-8DF7-CACD-193AE2125618}"/>
              </a:ext>
            </a:extLst>
          </p:cNvPr>
          <p:cNvSpPr txBox="1"/>
          <p:nvPr/>
        </p:nvSpPr>
        <p:spPr>
          <a:xfrm>
            <a:off x="1070129" y="2967335"/>
            <a:ext cx="6840000" cy="923330"/>
          </a:xfrm>
          <a:prstGeom prst="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يُقَدِّمُ مِثالاً لِشَبَكَةِ ٱلْكَلِمَةِ؟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626CE5E-D355-9710-24A0-1CB4728D3C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964999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7B195-AF9C-4983-5BF6-AB5827B2E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EC407A-53EF-1BD6-B6CA-BDF89309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استخراج معلومات  من نص؟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26517B-1E33-F841-AB8C-2709D0926D7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504678-5A2D-3A37-5A8F-F8C0810C847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8C556-9BA1-0035-0155-F4D319CC026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C0514D-6B10-E86A-E481-F94983CA00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59E766-E986-19A2-57AF-B01E0F1E8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72D0AB-0010-B303-AE32-68BAD5CCFB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3638CE-A19B-0E3F-6B4D-45FF721F5662}"/>
              </a:ext>
            </a:extLst>
          </p:cNvPr>
          <p:cNvSpPr txBox="1"/>
          <p:nvPr/>
        </p:nvSpPr>
        <p:spPr>
          <a:xfrm>
            <a:off x="1070129" y="2967335"/>
            <a:ext cx="6840000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خُطُواتُ إِسْتراتيجِيَّةِ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ٱسْتِخْراجِ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مَعْلوماتٍ مِنْ نَصٍّ؟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2D52247-4C0E-5B0A-B707-95833F8959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455254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68DC-CF84-F3FA-8FA6-1C5F697A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4A67E-5B57-9EA9-A32B-5EB6411B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استنتاج  معلومات  من نص؟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CDF571-15E0-9940-881C-016CA8B2F732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636FF4-1010-FC20-0AA8-4D6C3CDE940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E1C427-E21D-9FE2-4A5B-75ADB4C0202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BD23E8-8B7D-F343-92A1-D98607E53B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EE10F2-1783-091E-B016-60D781851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740D8F-322C-0616-2EE3-3E2FE30205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375E745-5BB1-3DBD-0A51-44186A013901}"/>
              </a:ext>
            </a:extLst>
          </p:cNvPr>
          <p:cNvSpPr txBox="1"/>
          <p:nvPr/>
        </p:nvSpPr>
        <p:spPr>
          <a:xfrm>
            <a:off x="1070129" y="2967335"/>
            <a:ext cx="6840000" cy="194095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مَا خُطُواتُ إِسْتراتيجِيَّةِ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ٱسْتِنْتاجِ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مَعْلوماتٍ مِنْ نَصٍّ؟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D2A291-68DE-E2BA-ABAB-5DD3A3FBD4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4785904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3099F-2E13-29E0-B84C-FAFDDB18A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8FCCD-C1DE-2D8A-E71D-C8C9E544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أجيبوا عن أسئلة "أستمر معجم النص" و الأسئلة الأربعة الأولى من مقطع " أستثمر النص".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C05BA-867E-5B46-BC48-D07C53EF491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33D92-D661-C5CE-F2F8-BF0F88DF9D3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362C0-D3E1-7198-488C-5203750E8FD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02E1456-4171-5546-C0CC-88C5657E6F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AFED03-993B-1544-D2AB-048EC6FA1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220294-43B5-9E92-D83E-E4C8C2CE84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A86F49-AC62-C81C-AF5E-A389950F7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740" y="1584000"/>
            <a:ext cx="4399442" cy="462854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4357711-1291-80BB-BB5A-A428BA8C42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Espace réservé pour une image  20">
            <a:extLst>
              <a:ext uri="{FF2B5EF4-FFF2-40B4-BE49-F238E27FC236}">
                <a16:creationId xmlns:a16="http://schemas.microsoft.com/office/drawing/2014/main" id="{9968633B-2056-5601-4940-4588CE9DEE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18207" y="145946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74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A4CB-5CD4-34EE-CB51-9D23DCF1F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A3B39-8682-C6FA-D464-C0DCA6B9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 جماعة. نبدأ باستثمار معجم النص. من يقرأ السؤال الأول و يجيب عنه؟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377709-64DC-359E-BB74-1A128515578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CEB7F2-3138-B669-788D-427DCC3D4C4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47342-F8B7-EFDB-2BC3-018A64571E8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19C13D-D3C7-22C8-C1E2-CA17E4CD46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CC3897-DE12-1BFC-FCA3-F991AD279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F84FED7-9682-F8A4-0C5B-861FD55390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B5257F-856D-8B4F-C6EA-95ABD91D0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460" y="1839494"/>
            <a:ext cx="6904318" cy="44413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65C918-95B6-BA47-CD8F-76A0F5B392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995651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C26EF-9E38-5763-6992-F54CA4D58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393FA1-015B-CBFD-2942-818FC694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A12802-0B86-2F2F-BB88-4EF4630B2E4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61487-7EB5-5B6E-CED6-03128DC7F05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7E27D-9F6C-4881-3367-2E5E2B5EA97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2A0D9E-0992-4131-05B2-B7E82DE06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088651-4C4A-A36D-A6F6-70C5410F8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7D16E3F-75FD-46C7-3BFF-0F2018218A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9FC01B-4204-9314-F0EA-DEEE9EB96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841" y="1824005"/>
            <a:ext cx="6904318" cy="44413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055D3E4-DCE9-3FCA-5E3C-1EF983DEC4F0}"/>
              </a:ext>
            </a:extLst>
          </p:cNvPr>
          <p:cNvSpPr txBox="1"/>
          <p:nvPr/>
        </p:nvSpPr>
        <p:spPr>
          <a:xfrm>
            <a:off x="5411813" y="5609404"/>
            <a:ext cx="2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×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543E70-3004-9000-B6F2-6CBADC848D9F}"/>
              </a:ext>
            </a:extLst>
          </p:cNvPr>
          <p:cNvSpPr txBox="1"/>
          <p:nvPr/>
        </p:nvSpPr>
        <p:spPr>
          <a:xfrm>
            <a:off x="4212830" y="2940907"/>
            <a:ext cx="2397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اَلْغَدُ</a:t>
            </a:r>
            <a:endParaRPr lang="fr-FR" sz="40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F2DCE50-CAC8-21BC-600B-1E7BC8E28B76}"/>
              </a:ext>
            </a:extLst>
          </p:cNvPr>
          <p:cNvSpPr txBox="1"/>
          <p:nvPr/>
        </p:nvSpPr>
        <p:spPr>
          <a:xfrm>
            <a:off x="5411813" y="4300008"/>
            <a:ext cx="2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×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967C63-6B94-71D1-BE66-0B260669CF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35942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EB4C8-2279-7449-C9D2-621A3144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24BA6-D932-866E-E479-A775FDD2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 استثمار فهم النص . من يقرأ السؤال الأول و يجيب عنه؟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9E65FB-C91E-9AFF-595A-53177C89E53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DAE34B-EE85-4BFF-F871-B3B551B24282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1C0E27-B25C-32BB-A5EF-E8037B02F80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55AF465-084C-645C-4C07-3351646B14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7CE0E6-B875-C6AB-D279-F3719D361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AA81032-06B5-2920-D2CB-CD23DF00FF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651E0D-02C8-41F2-9D44-C54B9CF08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49" y="1878975"/>
            <a:ext cx="7573991" cy="445070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97F68D1-15B3-C3D9-8A25-D2A4E5BBAD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010342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11AF2-EBA0-123D-9154-AFDAEE4D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12F01-7DE1-2167-4587-3BBC374D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145632-7784-9049-1E83-60E99623188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F16284-E8CA-B1EC-ECD2-1F5608C08DD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B7FE03-5656-3D27-170B-4A8F5593B7D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64A5F9A-6341-AD57-B349-213DF8BFC0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69AF5A-DCBE-F72B-0B27-C977245B9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3B98C2-2380-09AC-5CE8-21AF9BA6D2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03AA35-F162-E477-D261-4EFC72F47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48" y="1909469"/>
            <a:ext cx="7961906" cy="46443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FCCA236-C165-F8A6-B5E0-AA746329C52A}"/>
              </a:ext>
            </a:extLst>
          </p:cNvPr>
          <p:cNvSpPr txBox="1"/>
          <p:nvPr/>
        </p:nvSpPr>
        <p:spPr>
          <a:xfrm>
            <a:off x="731281" y="2399093"/>
            <a:ext cx="7426839" cy="95410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تَحَدَّثَ ٱلنَّصُّ عَنْ مِهْنَتَيْنِ مِنْ مِهَنِ ٱلْمُسْتَقْبَلِ وَهُما: مِهْنَةُ مُهَنْدِسِ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ٱلذَّكاءِ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ٱلِاصْطِناعِيِّ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وَمِهْنَةُ خَبيرِ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ٱلْأَمْنِ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ٱلرَّقْمِيِّ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C1EACE-31BF-901A-8770-5D50ECC80F44}"/>
              </a:ext>
            </a:extLst>
          </p:cNvPr>
          <p:cNvSpPr txBox="1"/>
          <p:nvPr/>
        </p:nvSpPr>
        <p:spPr>
          <a:xfrm>
            <a:off x="591047" y="3525880"/>
            <a:ext cx="7426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بِحَسَبِ ٱلنَّصِّ، يَقومُ مُهَنْدِسُ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ٱلذَّكاءِ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ٱلِاصْطِناعِيِّ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بِتَصْميمِ أَنْظِمَةٍ ذَكِيَّةٍ قادِرَةٍ عَلى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ٱلتَّعَلُّمِ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ٱلذّاتِيِّ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وَتَحْليلِ ٱلْبَياناتِ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وَٱتِّخاذِ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قَراراتٍ دَقيقَةٍ. </a:t>
            </a:r>
            <a:endParaRPr lang="fr-FR" sz="2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04D1F97-FE61-DEB1-0E4D-EF5DE9D84B68}"/>
              </a:ext>
            </a:extLst>
          </p:cNvPr>
          <p:cNvSpPr txBox="1"/>
          <p:nvPr/>
        </p:nvSpPr>
        <p:spPr>
          <a:xfrm>
            <a:off x="363072" y="4758428"/>
            <a:ext cx="796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اَلَّذي يَدُلُّ في ٱلنَّصِّ عَلى أَنَّ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ٱلْإِنْسانَ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مُهَدَّدٌ في مَعْلوماتِهِ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ٱلشَّخْصِيَّةِ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هُوَ إِشارَةُ ٱلْكاتِبُ إِلى أَنَّ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ٱلْحاجَةَ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إِلى حِمايَةِ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ٱلْمُعْطَياتِ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ٱلشَّخْصِيَّةِ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ٱلْهَجَماتِ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ٱلْإِلِكْترونِيَّةِ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أَصْبَحَتْ مُتَزايدَةً.  </a:t>
            </a:r>
            <a:endParaRPr lang="fr-FR" sz="2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62BA7A-932E-D454-2AAF-5CCEF1B59E37}"/>
              </a:ext>
            </a:extLst>
          </p:cNvPr>
          <p:cNvSpPr txBox="1"/>
          <p:nvPr/>
        </p:nvSpPr>
        <p:spPr>
          <a:xfrm>
            <a:off x="629026" y="6057895"/>
            <a:ext cx="7426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يَقْتَرِحُ ٱلتِّلْميذُ (ةُ) مِهْنَةً يَعْتَقِدُ أَنَّها مِنْ مِهَنِ ٱلْمُسْتَقْبَلِ وَيُبَرِّرُ </a:t>
            </a:r>
            <a:r>
              <a:rPr lang="ar-MA" sz="2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ٱخْتِيارَهُ</a:t>
            </a:r>
            <a:r>
              <a:rPr lang="ar-MA" sz="2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2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335F3091-FFF5-2398-E88F-61EA4D8B3C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239930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71C72-877D-3731-0499-95778389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79F1B-32E3-B8F6-6944-E2078232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سنقوم بمراجعة سريعة للظواهر اللغوية. خذوا ألواحكم.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CF15F-EFD4-9439-980E-F073121F6BE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66FF9F-A5D6-F28C-2618-22A8DF89183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0462CC-CED6-BC8E-B520-BF1E875FF29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12E0F3-96AB-F342-69AC-4A1A1E1328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CED96C-08D7-3779-EEC4-A9DCAC93E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A06349-16E8-A75D-0DF8-E181F7A722E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ordinateur, Ordinateur tablette&#10;&#10;Description générée automatiquement">
            <a:extLst>
              <a:ext uri="{FF2B5EF4-FFF2-40B4-BE49-F238E27FC236}">
                <a16:creationId xmlns:a16="http://schemas.microsoft.com/office/drawing/2014/main" id="{1D143723-22B7-A8BC-7B38-01761FC3F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6" t="27978" r="11393" b="26448"/>
          <a:stretch/>
        </p:blipFill>
        <p:spPr>
          <a:xfrm>
            <a:off x="2198404" y="2112960"/>
            <a:ext cx="4492593" cy="3989040"/>
          </a:xfrm>
          <a:prstGeom prst="rect">
            <a:avLst/>
          </a:prstGeom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8C6E94A-DA49-BA0C-0873-22EA500382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651081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6789-0C23-C389-B71C-DD4B1CBA1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75D6E-5119-E378-D344-BAB80B43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ألواحكم. كل منكم يكتب ثلاثة أسماء في صيغة جمع المذكر السالم  كما في المثال التالي: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477268-69EF-38D9-DD9C-3F00BEA6C49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EF7A2-4DC4-FF86-2756-FE57C5A8F08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5ED625-442E-50FE-3189-B6254830AC3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5D7A3E1-4CC0-1A32-8366-3E33CCED8B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26055DB-5EE1-D6E5-463C-7A35153CA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C6A7914-7D27-A818-8E04-0E6E1687FD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E3CF97-4FDE-1895-4C0D-D71B4186538B}"/>
              </a:ext>
            </a:extLst>
          </p:cNvPr>
          <p:cNvSpPr txBox="1"/>
          <p:nvPr/>
        </p:nvSpPr>
        <p:spPr>
          <a:xfrm>
            <a:off x="2043404" y="2672080"/>
            <a:ext cx="5037083" cy="160043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8800" dirty="0"/>
              <a:t>مُسْلِمونَ( مُسْلِمٌ).</a:t>
            </a:r>
            <a:endParaRPr lang="fr-FR" sz="8800" dirty="0"/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4EB2C6-5F3B-9B3E-4065-5FDAF8F42D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79719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</a:t>
            </a:r>
            <a:r>
              <a:rPr lang="ar-MA" dirty="0"/>
              <a:t>3</a:t>
            </a:r>
            <a:r>
              <a:rPr lang="ar-SA" dirty="0"/>
              <a:t> 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</a:t>
            </a:r>
            <a:r>
              <a:rPr lang="ar-MA" dirty="0"/>
              <a:t>4</a:t>
            </a:r>
            <a:r>
              <a:rPr lang="ar-SA" dirty="0"/>
              <a:t>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الأساليب </a:t>
            </a:r>
            <a:r>
              <a:rPr lang="ar-SA" dirty="0"/>
              <a:t>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التحدث</a:t>
            </a:r>
            <a:r>
              <a:rPr lang="ar-SA" dirty="0"/>
              <a:t>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</a:t>
            </a:r>
            <a:r>
              <a:rPr lang="ar-MA" dirty="0"/>
              <a:t>5</a:t>
            </a:r>
            <a:r>
              <a:rPr lang="ar-SA" dirty="0"/>
              <a:t>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</a:t>
            </a:r>
            <a:r>
              <a:rPr lang="fr-FR" dirty="0"/>
              <a:t> </a:t>
            </a:r>
            <a:r>
              <a:rPr lang="ar-SA" dirty="0"/>
              <a:t>-2- 30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</a:t>
            </a:r>
            <a:r>
              <a:rPr lang="fr-FR" dirty="0"/>
              <a:t> </a:t>
            </a:r>
            <a:r>
              <a:rPr lang="ar-SA" dirty="0"/>
              <a:t>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التراكيب</a:t>
            </a:r>
            <a:r>
              <a:rPr lang="ar-SA" dirty="0"/>
              <a:t>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مراجعة توليف (شكل وفهم) + دعم  (60)د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E7A1-E191-2B6C-1795-985A27D4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363C4-EFB6-1C90-3C52-E327223C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دائما.  أعربوا  جمع المذكر السالم  في الجملة التالية إعرابا تاما.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5A6FD0-3B8B-91CA-A998-EF298448C12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ADE7CC-1F3F-0443-72BD-FC007E558E3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DF6BC3-0B50-B741-5CCB-459B11B08A2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44A840-5E44-8BD6-4F14-8D7B6062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5F0463-0E3A-8215-ABDE-97F940775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97E480-7460-4654-881C-47BDC0CC93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4BDD237-B69F-66AF-B30D-3254F0DF9A7A}"/>
              </a:ext>
            </a:extLst>
          </p:cNvPr>
          <p:cNvSpPr txBox="1"/>
          <p:nvPr/>
        </p:nvSpPr>
        <p:spPr>
          <a:xfrm>
            <a:off x="606490" y="2663194"/>
            <a:ext cx="8061649" cy="1600438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اَلْمُعَلِّمونَ </a:t>
            </a:r>
            <a:r>
              <a:rPr lang="ar-MA" sz="8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قُدْوَةٌ لِتَلاميذِهِمْ</a:t>
            </a:r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dirty="0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03AF02A-C89B-110E-29E6-F9DC3592EA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630211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9DB78-63BD-C632-589D-C8868BB0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دائما.  أعربوا  جمع المذكر السالم في الجملة التالية إعرابا تاما.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D4653-EA97-DD6D-D550-89CE8EA89EA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51A10-6A1D-782F-59E9-A4D6600F51B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0EDE-B7AC-2FA9-55D2-9CF882BFD86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 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139D07-8163-FA9C-C7F4-45151419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3A9CC3-5B3C-5861-A4A1-DDB7423B4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9AEB3B-A296-4081-14C8-813B75B7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A4F782D-EF4E-57BA-C7C4-50030AD1E200}"/>
              </a:ext>
            </a:extLst>
          </p:cNvPr>
          <p:cNvSpPr txBox="1"/>
          <p:nvPr/>
        </p:nvSpPr>
        <p:spPr>
          <a:xfrm>
            <a:off x="403577" y="2815594"/>
            <a:ext cx="8336845" cy="1600438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يَحْتَرِمُ </a:t>
            </a:r>
            <a:r>
              <a:rPr lang="ar-MA" sz="88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ٱلسّائِقونَ</a:t>
            </a:r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قانونَ </a:t>
            </a:r>
            <a:r>
              <a:rPr lang="ar-MA" sz="8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ٱلسَّيْرِ</a:t>
            </a:r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CEC2C5C5-5271-1FC7-4372-886A452BA5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02537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771C2-E12A-E570-0AD7-E70295AD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5B0E1E-E183-F280-3B46-6EB6EBFB3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دائما.  أعربوا  جمع المذكر السالم  في الجملة التالية إعرابا تاما. 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E4229-6637-A060-8D6B-C3AFD3AFD21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08A16-224C-B080-8D13-88D8FCA4336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0C43C4-7377-96DE-ACFC-F2B65AEE525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 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5C6CC6D-17D6-7A17-91D2-AB02BA916B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A6E359-59FE-4BB4-F8EC-A20226E3B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90F46FC-E503-7B84-8378-F5617DD60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D1781FE-B63C-9A33-4C40-036E2C7640F6}"/>
              </a:ext>
            </a:extLst>
          </p:cNvPr>
          <p:cNvSpPr txBox="1"/>
          <p:nvPr/>
        </p:nvSpPr>
        <p:spPr>
          <a:xfrm>
            <a:off x="541175" y="2975082"/>
            <a:ext cx="8061649" cy="1328023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اِسْتَقْبَلَ ٱلْمُديرُ 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ٱلْمُهَنْدِسينَ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ٱلْجُدُدَ.</a:t>
            </a:r>
            <a:endParaRPr lang="fr-FR" sz="5400" dirty="0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1C285F3-C802-70C5-12F6-5B4111C909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062358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4E7A-FD93-47A9-0166-9BE905FF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C4CB9-6D63-C2E8-E183-018E1CAD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درس رسم همزة الوصل والقطع. من يذكر بطريقة تحديد رسمهما.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FB934-AC73-535E-A81B-F3461EA8211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033C57-9D72-42D2-6BD1-6DAEA68F750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2AE53D-B704-9B64-83E6-C97D17A00D8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 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1F5F088-A064-8D8F-AB7F-6B2A776813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C042E8-13C6-FFBA-62F7-8FDE1091C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EE1090E-577A-3C15-C5F0-B63782E9E7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4AA08F-DC87-F2E4-27A8-BFAC92E3443A}"/>
              </a:ext>
            </a:extLst>
          </p:cNvPr>
          <p:cNvSpPr txBox="1"/>
          <p:nvPr/>
        </p:nvSpPr>
        <p:spPr>
          <a:xfrm>
            <a:off x="1202223" y="2513418"/>
            <a:ext cx="6447454" cy="234957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أُحَدِّدُ طَريقَةَ رَسْمِ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ٱلْهَمْزَةِ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أَوَّلِ ٱلْكَلِمَةِ؟</a:t>
            </a:r>
            <a:endParaRPr lang="fr-FR" sz="4800" dirty="0"/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C24D42F-ECC6-1C04-6F13-CB19DED2DF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547369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5F2BB-BDBC-49CA-E40F-AEB156EA3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BE89D3-8543-77D8-2C36-1865DBA8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7F0CB-9919-D92F-3938-9AAAB9F71C0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A329D-10BF-9390-2184-F6AE88EA61F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29EF05-E01E-E48A-2132-693862E810C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 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AD95470-F8B5-5C05-1F4E-58E1F4C4BB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BA209AC-10A0-B27C-5DDD-8EE4DF3DE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F92C488-6C95-87E0-18D9-7D18B81A06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24E257-6AC7-9EAC-FD50-BB2321A38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346" y="1960518"/>
            <a:ext cx="6708710" cy="42894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35B238C0-0BAF-C2C7-E540-6BFD295252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596750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E2790-2A9D-EA79-7BC6-A4CE4459D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62A60-7EA7-0ACE-5872-0D95CA42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 الكلمة  المكتوبة بلون أحمر مع  رسم الهمزة  المناسبة.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50D64E-2CD3-1688-DF54-C5DF8C24B3D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DEA9ED-DAE8-9CF5-EC50-7D14908FCC7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913432-03B0-A045-D263-42DE9C10785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 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F52386D-8BA3-DEC2-6FE7-5ADE86B9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7BF480-2AA7-4DDE-68B6-0527C2A72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983E90-E811-457C-7454-22620A633E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E84E0E-E8F9-2E74-A546-6AEDD33102FD}"/>
              </a:ext>
            </a:extLst>
          </p:cNvPr>
          <p:cNvSpPr txBox="1"/>
          <p:nvPr/>
        </p:nvSpPr>
        <p:spPr>
          <a:xfrm>
            <a:off x="1763487" y="3169165"/>
            <a:ext cx="6204858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تَغَيَّبَ تِلْميذانِ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r>
              <a:rPr lang="ar-MA" sz="6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ثْنانِ</a:t>
            </a: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7E533FD7-9580-2120-58F2-4D23016D60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422701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97E42-8B05-CB2F-6276-9A53C043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91483A-7E3A-DF93-716C-D16FB59A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 الكلمة  المكتوبة بلون أحمر مع  رسم الهمزة  المناسبة.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31D42-9C39-A4F3-A0AD-2A9A12C6F31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F80B65-F642-8678-E821-D3619A63E48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CCB3C1-3A03-B9BE-6450-C26385B2EB1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1316515-497D-1B47-8B1C-71C770A4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D3EAB58-F289-3784-9901-B73A648DD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AD3297-E0F5-2A6E-F55E-859B3AE77D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F856DDF-383E-8304-C1EC-2F12BC8BEF2B}"/>
              </a:ext>
            </a:extLst>
          </p:cNvPr>
          <p:cNvSpPr txBox="1"/>
          <p:nvPr/>
        </p:nvSpPr>
        <p:spPr>
          <a:xfrm>
            <a:off x="933061" y="3169165"/>
            <a:ext cx="7035284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تَلا </a:t>
            </a:r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...مامُ </a:t>
            </a:r>
            <a:r>
              <a:rPr lang="ar-MA" sz="6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ٱلْمَسْجِدِ</a:t>
            </a: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آياتٍ كَريمَةً.</a:t>
            </a:r>
            <a:endParaRPr lang="fr-FR" sz="6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CDB23F8F-E12A-3B3A-9BA4-01D4C908CB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688690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55746-C3EE-BD13-05AF-08521D695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227E4C-0422-D75A-3341-09E63F49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 الكلمة  المكتوبة بلون أحمر مع  رسم الهمزة  المناسبة.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DE2DC2-5E77-D8CB-AD19-1B30E40C35F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5128B3-8BCB-0B61-0A70-FECCFDD86E0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B4DC6-5039-4A45-7C4A-6636BFFF6D4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EB5CCAB-C132-4415-2DCC-9BCB85862D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F65A1D-577C-BBC4-12DD-FFC2877AD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2AD8921-916D-E80F-23CE-E85AD4FD1C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FEE410-E8C3-A92D-A1BA-B69C3077AE27}"/>
              </a:ext>
            </a:extLst>
          </p:cNvPr>
          <p:cNvSpPr txBox="1"/>
          <p:nvPr/>
        </p:nvSpPr>
        <p:spPr>
          <a:xfrm>
            <a:off x="741681" y="2949418"/>
            <a:ext cx="7552046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...نْصَرَفَ </a:t>
            </a:r>
            <a:r>
              <a:rPr lang="ar-MA" sz="6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ٱلتَّلاميذُ</a:t>
            </a: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بَعْدَ نِهايَةِ </a:t>
            </a:r>
            <a:r>
              <a:rPr lang="ar-MA" sz="6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r>
              <a:rPr lang="ar-MA" sz="6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EA13C25C-046E-8370-BC02-505506E212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556456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3FA6-E42C-2B83-CD46-7231A49A6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8373B-3FAA-E3A7-2E34-CDA97B15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وأجيبوا عن السؤالين (5و6) الخاصين باستثمار الظواهر اللغوية.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738681-AE3F-306F-87C2-4F2E1587586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3C8D32-BEB4-C92E-4AA7-4955AB481CE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F76DD-3C3F-B771-3AFA-F9A58F306FE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77F1830-1272-6922-5881-DFA4F183CF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B3828E4-3927-AF55-948E-DE30F158B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635F81-445D-4E9E-B5FE-6E5BF8924D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8E07AAD-BC98-A8A8-9AC2-8C849813A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53" y="1809332"/>
            <a:ext cx="6840000" cy="4539297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3A1838-4443-D4C0-1900-732E92CDE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3184463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9969D-E303-414B-464A-B056D8E54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40DD2-FF6F-7FE1-0B25-5DE25FF0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الأول و يجيب عنه؟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AB6E8-4CA4-FA08-B620-74C1E64D1E1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A9BC65-82BC-330D-8553-A47C96B4E51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1FE45-E1FC-DEC1-47B3-10BC2A919DC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5E896AE-DB09-3FF6-7967-BA951F6469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06912B-14D8-D54D-B6A8-2BBB2726B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04808D-C414-AFE5-DE0F-EE60B38BA0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13BED32-E20F-0E5E-5DFE-214B25068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15" y="1693469"/>
            <a:ext cx="6995238" cy="4642320"/>
          </a:xfrm>
          <a:prstGeom prst="rect">
            <a:avLst/>
          </a:prstGeom>
          <a:ln w="28575">
            <a:solidFill>
              <a:srgbClr val="48B2DC"/>
            </a:solidFill>
          </a:ln>
        </p:spPr>
      </p:pic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40A951D-5002-0357-FA99-84FE0310E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919409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مهن المستقبل 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5464595" y="338022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مراجعة وتوليف.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A6DAC9F3-04C2-E8E0-ACD0-BE5440061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91" y="3285069"/>
            <a:ext cx="468001" cy="5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77D2-EBEF-A9F0-754E-FEB26D37D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A69636-4D0B-C36A-9FE4-EBFC4726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FAD2FE-9F3D-B029-3352-FA7FE186381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5E487D-407C-0519-89B4-74AB1214A38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اختتام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ADFFE0-ADA6-AFAD-1D44-BE7DEDF3732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مراجعة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lang="ar-S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وتوليف</a:t>
            </a:r>
            <a:endParaRPr lang="ar-MA" sz="1600" b="1" dirty="0">
              <a:solidFill>
                <a:srgbClr val="565F88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56F834-2F97-7838-9947-3B6E2ADD6B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783D797-82E2-F306-62F9-DB31527C9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354DACF-B409-318F-A7E3-F4AA327511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664CD0B-1FEA-FC4B-91E7-0566BD28E110}"/>
              </a:ext>
            </a:extLst>
          </p:cNvPr>
          <p:cNvGrpSpPr/>
          <p:nvPr/>
        </p:nvGrpSpPr>
        <p:grpSpPr>
          <a:xfrm>
            <a:off x="690042" y="1693469"/>
            <a:ext cx="6995238" cy="4652759"/>
            <a:chOff x="690042" y="1693469"/>
            <a:chExt cx="6995238" cy="465275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AC99BB1-8014-9577-367E-C158BD6D1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042" y="1693469"/>
              <a:ext cx="6995238" cy="4642320"/>
            </a:xfrm>
            <a:prstGeom prst="rect">
              <a:avLst/>
            </a:prstGeom>
            <a:solidFill>
              <a:srgbClr val="48B2DC"/>
            </a:solidFill>
            <a:ln w="28575">
              <a:solidFill>
                <a:srgbClr val="48B2DC"/>
              </a:solidFill>
            </a:ln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E019C70-FFD5-ABD6-3A23-D491686B6964}"/>
                </a:ext>
              </a:extLst>
            </p:cNvPr>
            <p:cNvSpPr txBox="1"/>
            <p:nvPr/>
          </p:nvSpPr>
          <p:spPr>
            <a:xfrm>
              <a:off x="5735182" y="3615588"/>
              <a:ext cx="19500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 algn="r" rtl="1">
                <a:buFont typeface="Arial" panose="020B0604020202020204" pitchFamily="34" charset="0"/>
                <a:buChar char="•"/>
              </a:pPr>
              <a:r>
                <a:rPr lang="ar-MA" sz="2800" dirty="0">
                  <a:solidFill>
                    <a:srgbClr val="FF0000"/>
                  </a:solidFill>
                </a:rPr>
                <a:t>اَلْمُتَخَصِّصونَ</a:t>
              </a:r>
            </a:p>
            <a:p>
              <a:pPr marL="177800" indent="-177800" algn="r" rtl="1">
                <a:buFont typeface="Arial" panose="020B0604020202020204" pitchFamily="34" charset="0"/>
                <a:buChar char="•"/>
              </a:pPr>
              <a:r>
                <a:rPr lang="ar-MA" sz="2800" dirty="0">
                  <a:solidFill>
                    <a:srgbClr val="FF0000"/>
                  </a:solidFill>
                </a:rPr>
                <a:t>اَلْمُبْدِعينَ</a:t>
              </a:r>
            </a:p>
            <a:p>
              <a:pPr marL="177800" indent="-177800" algn="r" rtl="1">
                <a:buFont typeface="Arial" panose="020B0604020202020204" pitchFamily="34" charset="0"/>
                <a:buChar char="•"/>
              </a:pPr>
              <a:r>
                <a:rPr lang="ar-MA" sz="2800" dirty="0">
                  <a:solidFill>
                    <a:srgbClr val="FF0000"/>
                  </a:solidFill>
                </a:rPr>
                <a:t>اَلْمُجَدِّدينَ</a:t>
              </a:r>
              <a:endParaRPr lang="fr-FR" sz="3200" dirty="0">
                <a:solidFill>
                  <a:srgbClr val="FF000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8FA618E-03DA-13D7-FACD-F0E76497C34D}"/>
                </a:ext>
              </a:extLst>
            </p:cNvPr>
            <p:cNvSpPr txBox="1"/>
            <p:nvPr/>
          </p:nvSpPr>
          <p:spPr>
            <a:xfrm>
              <a:off x="6763246" y="5812569"/>
              <a:ext cx="317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E9EDF96-7467-30F2-E1EC-57A5C2E93DDF}"/>
                </a:ext>
              </a:extLst>
            </p:cNvPr>
            <p:cNvSpPr txBox="1"/>
            <p:nvPr/>
          </p:nvSpPr>
          <p:spPr>
            <a:xfrm>
              <a:off x="5925769" y="5823008"/>
              <a:ext cx="317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B481FD3-40B3-B9F6-6106-6ED345C7313F}"/>
                </a:ext>
              </a:extLst>
            </p:cNvPr>
            <p:cNvSpPr txBox="1"/>
            <p:nvPr/>
          </p:nvSpPr>
          <p:spPr>
            <a:xfrm>
              <a:off x="2730547" y="5808518"/>
              <a:ext cx="317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ٱ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58CF965-92BD-B4F1-A6E9-D1EE6C950001}"/>
                </a:ext>
              </a:extLst>
            </p:cNvPr>
            <p:cNvSpPr txBox="1"/>
            <p:nvPr/>
          </p:nvSpPr>
          <p:spPr>
            <a:xfrm>
              <a:off x="4811010" y="5823008"/>
              <a:ext cx="317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28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EC1246-E2B4-2A86-D0CD-C63747547C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609137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D54654-4597-323A-AE83-FBA4473A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288" y="90999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29BA1-41F0-3F2A-3906-03CA4CF87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4DC821-2C65-6FB4-9A23-5C5F42C1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الخطوات  التي نسلكها لشكل  جملة 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3854CB-29CE-E687-3219-A926C4AB54E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AF9E03-5C02-DE21-4F4D-4880E328915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3FB0E-D013-CBB9-0FCB-B93DD6BA460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3CF74A-E24D-9C51-9639-012703BC54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6F24EB-13C3-A48F-D40C-4B54E26A46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65F28E1-2577-3831-AE07-A3FB23D38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EAF4897-3A2F-F7C6-A791-97B9313352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40EF3CB-173D-832A-E975-4C31B9B35DB8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914669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0E224-F3B1-16B9-6F00-BCC9AEEA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908907-3C17-903C-B739-55753825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نشاط "أنجز مفردي" على  كراساتكم الصفحة رقم -30-.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732D3-AE39-A37E-8FBC-5918539D78A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0C6A4E-A05C-7EB2-2553-CAFBFC09695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FFFCF-6AF9-3844-0A56-FA54228B731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E8943AA-B708-B784-BEF2-5F5944B2D2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894E0D9-30F1-F349-E142-B1B3F2D3C8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640D37-A1DF-6F83-C370-FC4296A0B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A52F1A-96CA-9A3B-0E45-EA065612A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371" y="1757951"/>
            <a:ext cx="7571226" cy="4729655"/>
          </a:xfrm>
          <a:prstGeom prst="rect">
            <a:avLst/>
          </a:prstGeom>
        </p:spPr>
      </p:pic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0842448E-77C9-D6CB-44C4-1BC4B92875FB}"/>
              </a:ext>
            </a:extLst>
          </p:cNvPr>
          <p:cNvSpPr/>
          <p:nvPr/>
        </p:nvSpPr>
        <p:spPr>
          <a:xfrm>
            <a:off x="7700488" y="2687147"/>
            <a:ext cx="448028" cy="28924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ABAA79-1115-A72E-2D2E-8B950E76F7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C1E8FDE4-9847-FC5B-FE45-532F1A35E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" y="761809"/>
            <a:ext cx="1011209" cy="101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7949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054A-D58C-D2CA-CDAC-CE661F68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CA38E-25A0-7A0D-4EC9-473F184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C046E-9F53-4A48-B383-23DFC217AA5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4076F-A579-169F-9FFA-144DBCC31DD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D5DD3-18E6-DDD4-3F12-236B4BCC154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A8158B-4F61-58FD-6F24-754CFEEB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B4AE6A-0539-395D-D9A7-86BE5F25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B67AF3-5D92-C97A-3202-AE7E7214F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339E44-6062-2063-008C-C0E2B764B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AB1DB50-A768-C429-E028-75D7DCFED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860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054A-D58C-D2CA-CDAC-CE661F68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CA38E-25A0-7A0D-4EC9-473F184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C046E-9F53-4A48-B383-23DFC217AA5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4076F-A579-169F-9FFA-144DBCC31DD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D5DD3-18E6-DDD4-3F12-236B4BCC154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A8158B-4F61-58FD-6F24-754CFEEB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B4AE6A-0539-395D-D9A7-86BE5F25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B67AF3-5D92-C97A-3202-AE7E7214F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339E44-6062-2063-008C-C0E2B764B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2E474FAF-4B3C-8FE4-72A2-9DAB20E2C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3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لتقديم   أشخاص  من اختيارهم؛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نص " مهن المستقبل"  واستثماره لغويا؛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تثبيت </a:t>
              </a:r>
              <a:r>
                <a:rPr lang="ar-MA" sz="24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تعلماتهم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ومعاجلة تعثراتهم. 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8AA8C7-E1D0-0153-46FD-A3F46C3A5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BE47D-8680-5384-EF35-40C68265AE1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C21976-4E68-55C9-FB04-8169F100013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50CFA-BACE-E0FF-5161-4E2FBB00DA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7768C5-A853-1F92-1F83-0F467CF1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D0BB45-A75B-DD6E-567E-B02E0FB20E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5D1A4-21AC-694E-E227-FB9DC60476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0993D10F-0666-AC9F-7493-F4950611C05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pour une image  13">
            <a:extLst>
              <a:ext uri="{FF2B5EF4-FFF2-40B4-BE49-F238E27FC236}">
                <a16:creationId xmlns:a16="http://schemas.microsoft.com/office/drawing/2014/main" id="{61852D99-B770-6CFE-CEB3-326A34DF2C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3" r="-17383"/>
          <a:stretch>
            <a:fillRect/>
          </a:stretch>
        </p:blipFill>
        <p:spPr>
          <a:xfrm>
            <a:off x="752715" y="2146647"/>
            <a:ext cx="7171534" cy="394256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30F92-C41B-FB65-271F-4C1AC2C41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FDDBA30-6A03-2744-3BB0-03E823C6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بهذين السلوكين. سنحدد في نهاية الحصة  الفائز بنجمة السلوك.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7B2DD0-EC47-EA78-5758-4043CEE7DD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72ECD2-038C-1315-6434-A26A9278BCA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5154D-CBAE-2D27-3957-A756BAC919F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A6A63-3AFF-31A6-8AB5-CEEC9CB8DD1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0BBEB6D-3858-7797-DEAF-868E7A517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F5E2B7-F7E7-5F26-D903-CD8112FD84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8E24F2-D0C8-30C0-B3AA-8D1DF5794E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8BDD3E3-08BB-7885-DA17-EAE3B08A53A2}"/>
              </a:ext>
            </a:extLst>
          </p:cNvPr>
          <p:cNvSpPr/>
          <p:nvPr/>
        </p:nvSpPr>
        <p:spPr>
          <a:xfrm>
            <a:off x="6471039" y="1704227"/>
            <a:ext cx="1800000" cy="180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Image 12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819F81-5D9F-B6DD-BF6F-8BEE30638D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2" y="3840454"/>
            <a:ext cx="1710067" cy="171006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FC06DCF-43F8-0CBC-4253-383325369741}"/>
              </a:ext>
            </a:extLst>
          </p:cNvPr>
          <p:cNvSpPr txBox="1">
            <a:spLocks/>
          </p:cNvSpPr>
          <p:nvPr/>
        </p:nvSpPr>
        <p:spPr>
          <a:xfrm>
            <a:off x="846375" y="2451491"/>
            <a:ext cx="5466945" cy="779409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C00A66C-B4A1-09E7-8C1E-FBEF01626007}"/>
              </a:ext>
            </a:extLst>
          </p:cNvPr>
          <p:cNvSpPr txBox="1">
            <a:spLocks/>
          </p:cNvSpPr>
          <p:nvPr/>
        </p:nvSpPr>
        <p:spPr>
          <a:xfrm>
            <a:off x="1299381" y="4314391"/>
            <a:ext cx="4797718" cy="779409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3003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17209</TotalTime>
  <Words>1462</Words>
  <Application>Microsoft Office PowerPoint</Application>
  <PresentationFormat>Affichage à l'écran (4:3)</PresentationFormat>
  <Paragraphs>292</Paragraphs>
  <Slides>56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56</vt:i4>
      </vt:variant>
    </vt:vector>
  </HeadingPairs>
  <TitlesOfParts>
    <vt:vector size="77" baseType="lpstr">
      <vt:lpstr>Aptos</vt:lpstr>
      <vt:lpstr>Aptos Display</vt:lpstr>
      <vt:lpstr>Arial</vt:lpstr>
      <vt:lpstr>Calibri</vt:lpstr>
      <vt:lpstr>Dosis ExtraBold</vt:lpstr>
      <vt:lpstr>Microsoft Uighur</vt:lpstr>
      <vt:lpstr>Wingdings</vt:lpstr>
      <vt:lpstr>Conception personnalisée</vt:lpstr>
      <vt:lpstr>1_Conception personnalisée</vt:lpstr>
      <vt:lpstr>2_Conception personnalisée</vt:lpstr>
      <vt:lpstr>00_Env-Enseignant</vt:lpstr>
      <vt:lpstr>4_Env-Apprenant_Tmplt</vt:lpstr>
      <vt:lpstr>04- قراءة/ كتابة</vt:lpstr>
      <vt:lpstr>افتتاح الحصة  nv</vt:lpstr>
      <vt:lpstr>7_04- قراءة/ كتابة</vt:lpstr>
      <vt:lpstr>2_04- قراءة/ كتابة</vt:lpstr>
      <vt:lpstr>6_04- قراءة/ كتابة</vt:lpstr>
      <vt:lpstr>نشاط اعتيادي</vt:lpstr>
      <vt:lpstr>مراجعة وتوليف nv</vt:lpstr>
      <vt:lpstr>1_مراجعة وتوليف nv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بهذين السلوكين. سنحدد في نهاية الحصة  الفائز بنجمة السلوك. </vt:lpstr>
      <vt:lpstr>ضعوا  الكراسة والدفتر  واللوحة  في القمطر</vt:lpstr>
      <vt:lpstr>سنبدأ حصة اليوم بتصحيح الواجب المنزلي. خذوا  كراساتكم الصفحة -31-.</vt:lpstr>
      <vt:lpstr>حاولوا الاستعانة بما سجلتموه على كراساتكم واستعدوا للتحدث باسترسال.</vt:lpstr>
      <vt:lpstr>من يقوم إلى السبورة للتعريف بنفسه. ( في حدود 5 محاولات). </vt:lpstr>
      <vt:lpstr>في نظركم، من الفائز في نشاط التحدث باسترسال؟ </vt:lpstr>
      <vt:lpstr>Présentation PowerPoint</vt:lpstr>
      <vt:lpstr> في حصة اليوم، ستواصلون تعلم  طريقة شكل  جمل في نص وتستثمرونه لغويا بعد فهم مضامينه. </vt:lpstr>
      <vt:lpstr>خذوا كراساتكم الصفحة -32-. اقرؤوا النص قراءة صامتة. </vt:lpstr>
      <vt:lpstr>من يذكرنا بالخطوات التي نسلكها لشكل جملة؟ </vt:lpstr>
      <vt:lpstr>لنتذكر جماعة خطوات شكل جملة. من يقرأ؟ . </vt:lpstr>
      <vt:lpstr>انتبهوا سنقوم جماعة بشكل الجملة الثانية.</vt:lpstr>
      <vt:lpstr>أولا، من  يقرأ الجملة قراءة أولى مبرزا الحركة الأخيرة لكل كلمة.</vt:lpstr>
      <vt:lpstr>ثانيا، من يجيب عن السؤال التالي:  عم تتحدث الجملة؟ </vt:lpstr>
      <vt:lpstr>ثالثا، من  يقرأ الجملة، ويميز الحركة القصيرة والطويلة مع الانتباه إلى همزتي الوصل والقطع.</vt:lpstr>
      <vt:lpstr>رابعا، في حالة التردد في تحديد حركة آخر حرف في الكلمة، نحدد إعرابها في الجملة</vt:lpstr>
      <vt:lpstr>. الآن. دوركم حاولوا، بشكل فردي ،  شكل الجملة الواردة أسفل النص.</vt:lpstr>
      <vt:lpstr>من يقوم إلى السبورة ويشكل الجملة باتباع الخطوات التي تعلمتموها سابقا؟ </vt:lpstr>
      <vt:lpstr>ضعوا خطا تحت الأخطاء في شكل الجملة الأولى ، ثم اشكلوا الجملتين معا في النص.</vt:lpstr>
      <vt:lpstr>من يقرأ النص بطلاقة  على كراساته؟ . (قراءتان  فقط). </vt:lpstr>
      <vt:lpstr>قبل أن تشرعوا في الإجابة عن أسئلة المعجم   من يذكرنا بالمقصود بشبكة الكلمة؟ </vt:lpstr>
      <vt:lpstr>من يقترح كلمة ثم يقدم  كلمات أخرى تنتمي إلى شبكتها؟ </vt:lpstr>
      <vt:lpstr>من يذكرنا بخطوات استخراج معلومات  من نص؟</vt:lpstr>
      <vt:lpstr>من يذكرنا بخطوات استنتاج  معلومات  من نص؟</vt:lpstr>
      <vt:lpstr>الآن. أجيبوا عن أسئلة "أستمر معجم النص" و الأسئلة الأربعة الأولى من مقطع " أستثمر النص".</vt:lpstr>
      <vt:lpstr>لنصحح جماعة. نبدأ باستثمار معجم النص. من يقرأ السؤال الأول و يجيب عنه؟</vt:lpstr>
      <vt:lpstr>صححوا  على كراساتكم.. </vt:lpstr>
      <vt:lpstr>ننتقل إلى أسئلة  استثمار فهم النص . من يقرأ السؤال الأول و يجيب عنه؟</vt:lpstr>
      <vt:lpstr>صححوا  على كراساتكم.</vt:lpstr>
      <vt:lpstr> سنقوم بمراجعة سريعة للظواهر اللغوية. خذوا ألواحكم.</vt:lpstr>
      <vt:lpstr>على ألواحكم. كل منكم يكتب ثلاثة أسماء في صيغة جمع المذكر السالم  كما في المثال التالي:</vt:lpstr>
      <vt:lpstr>على ألواحكم دائما.  أعربوا  جمع المذكر السالم  في الجملة التالية إعرابا تاما. . </vt:lpstr>
      <vt:lpstr>على ألواحكم دائما.  أعربوا  جمع المذكر السالم في الجملة التالية إعرابا تاما. </vt:lpstr>
      <vt:lpstr>على ألواحكم دائما.  أعربوا  جمع المذكر السالم  في الجملة التالية إعرابا تاما. . </vt:lpstr>
      <vt:lpstr>ننتقل إلى درس رسم همزة الوصل والقطع. من يذكر بطريقة تحديد رسمهما. </vt:lpstr>
      <vt:lpstr>نتذكر جماعة. من يقرأ؟ </vt:lpstr>
      <vt:lpstr>على ألواحكم، اكتبوا  الكلمة  المكتوبة بلون أحمر مع  رسم الهمزة  المناسبة.</vt:lpstr>
      <vt:lpstr>على ألواحكم، اكتبوا  الكلمة  المكتوبة بلون أحمر مع  رسم الهمزة  المناسبة.</vt:lpstr>
      <vt:lpstr>على ألواحكم، اكتبوا  الكلمة  المكتوبة بلون أحمر مع  رسم الهمزة  المناسبة.</vt:lpstr>
      <vt:lpstr>خذوا كراساتكم وأجيبوا عن السؤالين (5و6) الخاصين باستثمار الظواهر اللغوية.</vt:lpstr>
      <vt:lpstr>نصحح جماعة. من يقرأ السؤال الأول و يجيب عنه؟ </vt:lpstr>
      <vt:lpstr>صححوا على كراساتكم.</vt:lpstr>
      <vt:lpstr>اختتام الحصة</vt:lpstr>
      <vt:lpstr>ما الخطوات  التي نسلكها لشكل  جملة ؟</vt:lpstr>
      <vt:lpstr>أنجزوا نشاط "أنجز مفردي" على  كراساتكم الصفحة رقم -30-.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AIT BOUCETTA MOHAMED</cp:lastModifiedBy>
  <cp:revision>174</cp:revision>
  <dcterms:created xsi:type="dcterms:W3CDTF">2023-09-20T21:35:22Z</dcterms:created>
  <dcterms:modified xsi:type="dcterms:W3CDTF">2025-11-05T22:30:41Z</dcterms:modified>
</cp:coreProperties>
</file>