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8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91"/>
  </p:notesMasterIdLst>
  <p:handoutMasterIdLst>
    <p:handoutMasterId r:id="rId92"/>
  </p:handoutMasterIdLst>
  <p:sldIdLst>
    <p:sldId id="2147482625" r:id="rId21"/>
    <p:sldId id="2147482603" r:id="rId22"/>
    <p:sldId id="2147482462" r:id="rId23"/>
    <p:sldId id="2147482382" r:id="rId24"/>
    <p:sldId id="2147482616" r:id="rId25"/>
    <p:sldId id="2147482691" r:id="rId26"/>
    <p:sldId id="2147482445" r:id="rId27"/>
    <p:sldId id="2147482632" r:id="rId28"/>
    <p:sldId id="2147482453" r:id="rId29"/>
    <p:sldId id="2147482450" r:id="rId30"/>
    <p:sldId id="2147482457" r:id="rId31"/>
    <p:sldId id="2147482458" r:id="rId32"/>
    <p:sldId id="2147482459" r:id="rId33"/>
    <p:sldId id="2147482460" r:id="rId34"/>
    <p:sldId id="2147482573" r:id="rId35"/>
    <p:sldId id="2147482466" r:id="rId36"/>
    <p:sldId id="2147482628" r:id="rId37"/>
    <p:sldId id="2147482511" r:id="rId38"/>
    <p:sldId id="2147482513" r:id="rId39"/>
    <p:sldId id="2147482514" r:id="rId40"/>
    <p:sldId id="2147482515" r:id="rId41"/>
    <p:sldId id="2147482718" r:id="rId42"/>
    <p:sldId id="2147482715" r:id="rId43"/>
    <p:sldId id="2147482719" r:id="rId44"/>
    <p:sldId id="2147482716" r:id="rId45"/>
    <p:sldId id="2147482717" r:id="rId46"/>
    <p:sldId id="2147482516" r:id="rId47"/>
    <p:sldId id="2147482517" r:id="rId48"/>
    <p:sldId id="2147482518" r:id="rId49"/>
    <p:sldId id="2147482519" r:id="rId50"/>
    <p:sldId id="2147482520" r:id="rId51"/>
    <p:sldId id="2147482521" r:id="rId52"/>
    <p:sldId id="2147482714" r:id="rId53"/>
    <p:sldId id="2147482522" r:id="rId54"/>
    <p:sldId id="2147482523" r:id="rId55"/>
    <p:sldId id="2147482713" r:id="rId56"/>
    <p:sldId id="2147482524" r:id="rId57"/>
    <p:sldId id="2147482629" r:id="rId58"/>
    <p:sldId id="2147482474" r:id="rId59"/>
    <p:sldId id="2147482475" r:id="rId60"/>
    <p:sldId id="2147482478" r:id="rId61"/>
    <p:sldId id="2147482476" r:id="rId62"/>
    <p:sldId id="2147482525" r:id="rId63"/>
    <p:sldId id="2147482477" r:id="rId64"/>
    <p:sldId id="2147482574" r:id="rId65"/>
    <p:sldId id="2147482452" r:id="rId66"/>
    <p:sldId id="2147482708" r:id="rId67"/>
    <p:sldId id="2147482485" r:id="rId68"/>
    <p:sldId id="2147482486" r:id="rId69"/>
    <p:sldId id="2147482487" r:id="rId70"/>
    <p:sldId id="2147482488" r:id="rId71"/>
    <p:sldId id="2147482489" r:id="rId72"/>
    <p:sldId id="2147482493" r:id="rId73"/>
    <p:sldId id="2147482494" r:id="rId74"/>
    <p:sldId id="2147482710" r:id="rId75"/>
    <p:sldId id="2147482495" r:id="rId76"/>
    <p:sldId id="2147482496" r:id="rId77"/>
    <p:sldId id="2147482711" r:id="rId78"/>
    <p:sldId id="2147482529" r:id="rId79"/>
    <p:sldId id="2147482528" r:id="rId80"/>
    <p:sldId id="2147482712" r:id="rId81"/>
    <p:sldId id="2147482500" r:id="rId82"/>
    <p:sldId id="2147482501" r:id="rId83"/>
    <p:sldId id="2147482502" r:id="rId84"/>
    <p:sldId id="2147482704" r:id="rId85"/>
    <p:sldId id="2147482449" r:id="rId86"/>
    <p:sldId id="2147482483" r:id="rId87"/>
    <p:sldId id="2147482484" r:id="rId88"/>
    <p:sldId id="2147482705" r:id="rId89"/>
    <p:sldId id="2147482707" r:id="rId90"/>
  </p:sldIdLst>
  <p:sldSz cx="9144000" cy="6858000" type="screen4x3"/>
  <p:notesSz cx="6858000" cy="9144000"/>
  <p:embeddedFontLs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Microsoft Uighur" panose="02000000000000000000" pitchFamily="2" charset="-78"/>
      <p:regular r:id="rId97"/>
      <p:bold r:id="rId98"/>
    </p:embeddedFont>
    <p:embeddedFont>
      <p:font typeface="Modern Love" panose="04090805081005020601" pitchFamily="82" charset="0"/>
      <p:regular r:id="rId99"/>
    </p:embeddedFont>
    <p:embeddedFont>
      <p:font typeface="Sakkal Majalla" panose="02000000000000000000" pitchFamily="2" charset="-78"/>
      <p:regular r:id="rId100"/>
      <p:bold r:id="rId10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D0CECE"/>
    <a:srgbClr val="B1EDEA"/>
    <a:srgbClr val="565F88"/>
    <a:srgbClr val="CC0000"/>
    <a:srgbClr val="B5EEF2"/>
    <a:srgbClr val="56B64A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4" autoAdjust="0"/>
    <p:restoredTop sz="86433"/>
  </p:normalViewPr>
  <p:slideViewPr>
    <p:cSldViewPr snapToGrid="0">
      <p:cViewPr varScale="1">
        <p:scale>
          <a:sx n="75" d="100"/>
          <a:sy n="75" d="100"/>
        </p:scale>
        <p:origin x="844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font" Target="fonts/font3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5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8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20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5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9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B399D26-7F21-F033-2F73-F823BB85E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بضوابط القراءة بطلاقة؟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5AB0A5-1A47-A936-7751-55B86D44A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67EF47-37A2-3BD6-4C71-5243262E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E27F6B-30E4-B717-62C6-344B6B4215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99CFCA-DC1E-92C8-3BEF-C994BA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9EC7EB-E81F-B330-F5E6-F8383E3310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CB0AB-B385-BD3A-5EAB-86161370199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7178-F580-DF63-046B-688B3339D6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E4BCA-1CCB-5F68-BE31-F1C8B4184C6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F6BE5EA-6AFE-8539-F53F-030BA96266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2EC9A58-B18B-5594-F896-F6016BB76C39}"/>
              </a:ext>
            </a:extLst>
          </p:cNvPr>
          <p:cNvSpPr/>
          <p:nvPr/>
        </p:nvSpPr>
        <p:spPr>
          <a:xfrm>
            <a:off x="2117678" y="2884715"/>
            <a:ext cx="4908643" cy="12409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ضَوابِطُ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ٱلْقِراءَةِ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بِطَلاقَةٍ؟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محترما الضوابط السابقة. انتبهوا هناك كلمات غير مشكولة الآخر.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FE60B9-4810-E5D4-DBF7-34C99562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AAAF93-FF3F-B324-BB5C-077D5238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4A49E7-9DBA-DBA2-96DC-B70D6EA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989D46-91DF-04C1-A35F-660470A6F0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CB6243-1DA7-93A5-11F6-B6966B8BF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62431-9C72-17CA-D978-E9D9B5BB85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9028B-EDB7-CB8F-7629-071A25600E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8AFA0B-D2A9-DF0F-93B8-E0EF1CF702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1989E4-D179-142E-E8CC-9AF5513205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B0FFA6-4D2A-0853-74E6-5BAD5C31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588" y="1816539"/>
            <a:ext cx="8407173" cy="49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47" y="768526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 بدون أخطاء .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من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ارتكب أقل عدد من الأخطاء.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3E63D2-92CF-F2D2-0E76-262D9DA69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168612-5549-F0AD-9BBF-4188AFFBC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39D5B2-DD03-A238-D808-EEA365DC48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19E70A-5E48-53A5-316B-C0346DA2C3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C08A4B-3C7B-FCC3-A617-9DF92F5426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BD389A-DA79-5438-1F0F-81B6209253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484887-F6F7-B7AA-7C22-B38367681F8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01628D-315F-FB8B-67BB-9BD14C29E9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4E9FF-69E1-8C55-0D69-D1708E51971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BC12C6-938A-D8B9-B280-FF096EDC3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588" y="1816539"/>
            <a:ext cx="8407173" cy="49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5504EF-305E-E3C4-297B-E8F65A96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B3E1E7-AB75-447F-6949-5FC6E3F5DB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B18352-6608-5433-B8E4-2C704A6B94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06E08-2B9D-2941-D450-8D0C7074C8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F42533-67F9-F0B8-276C-595B5E7239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ED2971-47F4-5856-675A-1F9540F1957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8F0B3-F352-C129-944C-F393BC7030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58311-B584-0EA2-559E-18C6096843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A65A2AE-AACE-E74A-261C-C6937FCFB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89686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3AF163B-7258-4A16-95EB-EA3215EC39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البحث؟ من يقرأ جوابه؟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71F7F0-9C25-08BA-4B7E-515BD1BDF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AA29F7-EB87-62C8-3EA8-847335DCC123}"/>
              </a:ext>
            </a:extLst>
          </p:cNvPr>
          <p:cNvSpPr txBox="1"/>
          <p:nvPr/>
        </p:nvSpPr>
        <p:spPr>
          <a:xfrm>
            <a:off x="483001" y="3204789"/>
            <a:ext cx="8030347" cy="9194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قَرَّرَ أَنورُ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ٱلِاسْتِقْرارَ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بَعْدَ تَخَرُّجِهِ؟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FFB1D0-56D9-2C6D-0065-61C66AE7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2C5BD1-53C2-5DCE-6522-660D0A905B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6D09CE-2D4D-0CDC-9245-18DA85A6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7F6A8F-B118-0970-7D78-EC660127D9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8ABD3F-C151-06A3-4FD3-9BD09DD64C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A669AD-0CB8-9F03-7D9C-A231E45BE7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FF794E-52EE-76ED-FB9D-A0C287AFFDF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E350AB-293C-574B-B596-0F244C508DE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معجم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tzm-Arab-MA" sz="2800" b="1" dirty="0">
                <a:cs typeface="Microsoft Uighur" panose="02000000000000000000" pitchFamily="2" charset="-78"/>
              </a:rPr>
              <a:t>إستراتيجية مفاتيح السياق</a:t>
            </a:r>
            <a:r>
              <a:rPr lang="ar-MA" sz="2800" b="1" dirty="0">
                <a:cs typeface="Microsoft Uighur" panose="02000000000000000000" pitchFamily="2" charset="-78"/>
              </a:rPr>
              <a:t>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306877" y="177787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756000"/>
            <a:ext cx="7036944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على إستراتيجية  مفاتيح السياق وستتدربون على توظيفها في توليد مفردات جديدة. 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3F04A1-1C43-308B-D019-0015C62021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B44948-C76D-F95E-4A6A-1D12B5BA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5ECA69-CDA1-0485-21B0-F661B9ACD8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3E4D4-8E73-72B6-0F59-C556CD6DB6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D921B-4CEC-23EC-93EB-FDED8CD6E3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8FC6-2EAF-02DE-3615-129C4436AB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929EFD-9A43-6130-36E6-9E3D3979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983C7D-91D9-857B-56D7-DD3A082E1B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242B07-141D-41CC-74CF-F86D20ECEC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A3AC9-AF91-860B-C9D7-F2D7CF48E838}"/>
              </a:ext>
            </a:extLst>
          </p:cNvPr>
          <p:cNvSpPr/>
          <p:nvPr/>
        </p:nvSpPr>
        <p:spPr>
          <a:xfrm>
            <a:off x="1410956" y="3056076"/>
            <a:ext cx="5908904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إِسْتراتيجِيَّةُ مَفاتيحِ ٱلسِّياقِ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A0505-5994-9000-ED2B-2D64B98C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1BE32-E0AF-C83E-1F5C-A8D84CCE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 ما المقصود  بمفاتيح السياق؟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F147E3-1630-A50A-6CDB-F39E1872EF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F876A1-B24E-ADBD-913F-7311BB7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31B236-3E27-4EFC-3E4D-F5C43659A3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6B160-3970-0C46-983E-A2063740EA9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06B7D-D18B-721F-78DC-2C1609D4D1F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2FC7C-797A-7F25-2CCC-D450D57D2E1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A59D8DA-FABD-1E05-DD9C-A29E708F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177530-A9A4-4C2A-0844-1304DAC80A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98C8B7-D898-18CA-83DC-175657C47A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120B5B-6D9A-FA1C-4B1C-17C5FAB44A79}"/>
              </a:ext>
            </a:extLst>
          </p:cNvPr>
          <p:cNvSpPr/>
          <p:nvPr/>
        </p:nvSpPr>
        <p:spPr>
          <a:xfrm>
            <a:off x="1410956" y="2978255"/>
            <a:ext cx="6330964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بِمَفاتيحِ ٱلسِّياقِ؟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03730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3BC6B-0D8E-2542-F49E-470FAAC5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E9304-F860-EC04-CFBA-4A217CEC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التعريف التالي: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560D1A-6539-E0E0-0671-3D0A9E10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2EDFD9-8275-F39A-08C4-5D6E5C196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DCCED5-2AA8-9AE6-40F7-6A4FF54F1BB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CD956-1AF5-2AE9-27BB-9EFE28D1C5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BF3520-5F0C-4FB6-0A7E-BDA25B3B71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A46E2EC-8872-4CB7-226D-8B1FA083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FA4BB5-1DEC-81C5-082D-1924FC89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921C3E-396B-3D29-BE1F-E404C76759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1EC58B-0FF3-52EE-8BD4-6091E918EE28}"/>
              </a:ext>
            </a:extLst>
          </p:cNvPr>
          <p:cNvSpPr txBox="1"/>
          <p:nvPr/>
        </p:nvSpPr>
        <p:spPr>
          <a:xfrm>
            <a:off x="694944" y="2270820"/>
            <a:ext cx="7882992" cy="37797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مَفاتيحُ </a:t>
            </a:r>
            <a:r>
              <a:rPr lang="ar-MA" sz="7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ٱلسِّياقِ</a:t>
            </a: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إِسْتِراتيجِيَّةٌ تُمَكِّنُني مِنْ تَحْديدِ مَعْنى كَلِمَةٍ في جُمْلَةٍ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بِٱلِاسْتِعانَةِ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بِباقي كَلِماتِها.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F013E2E-64EF-9484-9D78-9F9AAF1C0F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6809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D2BA-6081-6377-2717-58CDFB9E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53E35-C2C4-C5DB-3FE3-3508DF17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أعطيكم مثالا. لاحظوا معي فعل "أخذ"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9DA1E4-45F7-03DF-FCBC-3643EC6CCB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7DD0B9-3760-DD22-ECD1-D702153A83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A183E1-8EB2-14EC-7233-0BABF0938E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A7A29-D6AE-7F2E-502B-00616287DA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7CC85B-40D8-BAE3-9369-29CD131CD90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1867-40F7-5BA3-C032-E345DE6969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6BB20D-D9BC-7FCC-3488-677C3784F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EED605-53A8-C86E-8ACC-0F02A834C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F3244B-DFF6-B61D-73AA-1AC3D96CA5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EBD27D1-CDC8-08BB-24C3-691F1FCC34D8}"/>
              </a:ext>
            </a:extLst>
          </p:cNvPr>
          <p:cNvSpPr/>
          <p:nvPr/>
        </p:nvSpPr>
        <p:spPr>
          <a:xfrm>
            <a:off x="1393166" y="4306714"/>
            <a:ext cx="2146041" cy="895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9E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AA275E2-D5E5-0126-889F-ED3EADA8E262}"/>
              </a:ext>
            </a:extLst>
          </p:cNvPr>
          <p:cNvSpPr/>
          <p:nvPr/>
        </p:nvSpPr>
        <p:spPr>
          <a:xfrm>
            <a:off x="5662876" y="4293442"/>
            <a:ext cx="2146041" cy="895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9E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أَمْسَكَ </a:t>
            </a:r>
            <a:endParaRPr lang="fr-FR" sz="48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CA66DEE-9152-511F-04D6-2A84E671BE77}"/>
              </a:ext>
            </a:extLst>
          </p:cNvPr>
          <p:cNvSpPr/>
          <p:nvPr/>
        </p:nvSpPr>
        <p:spPr>
          <a:xfrm>
            <a:off x="512242" y="2726945"/>
            <a:ext cx="3974195" cy="895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E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ٱلْقَوِيُّ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بِيَدِ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ٱلضَّعيفِ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CE9D72C-C477-F52A-7212-D1C48014337E}"/>
              </a:ext>
            </a:extLst>
          </p:cNvPr>
          <p:cNvSpPr/>
          <p:nvPr/>
        </p:nvSpPr>
        <p:spPr>
          <a:xfrm>
            <a:off x="4865728" y="2716342"/>
            <a:ext cx="3766030" cy="895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E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 ٱلتِّلْميذُ قَلَماً.</a:t>
            </a:r>
            <a:endParaRPr lang="fr-FR" sz="48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94AFD1B-FF70-BB42-F1FE-A659DAFCC992}"/>
              </a:ext>
            </a:extLst>
          </p:cNvPr>
          <p:cNvCxnSpPr>
            <a:stCxn id="21" idx="2"/>
            <a:endCxn id="19" idx="0"/>
          </p:cNvCxnSpPr>
          <p:nvPr/>
        </p:nvCxnSpPr>
        <p:spPr>
          <a:xfrm flipH="1">
            <a:off x="6735897" y="3612081"/>
            <a:ext cx="12846" cy="681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2DCF493-5AEE-330F-F6C0-9BDD2E9D2622}"/>
              </a:ext>
            </a:extLst>
          </p:cNvPr>
          <p:cNvCxnSpPr/>
          <p:nvPr/>
        </p:nvCxnSpPr>
        <p:spPr>
          <a:xfrm flipH="1">
            <a:off x="2448181" y="3635956"/>
            <a:ext cx="18006" cy="670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7770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0152B-5061-91E0-A983-FB2C11AD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E5C26-C31A-5B85-0D85-19617CEF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 ولاحظوا كيف سأحدد معنى كلمة "خضراء" في  الجملة التالية.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C34641-C399-F04D-DE23-7C51208C5F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88646D-3538-B591-CB0B-4E7CFE89D2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8E77B9-3416-0A57-2B6D-853917BAEB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4D770-C5A8-EB68-1DC8-141BD8D924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80EBF-2E38-F178-D189-CE30366C4E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26E43-8D60-4E5A-74EE-0A8B97BD0C1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5E57129-7030-87B3-48E5-35CE2E7AA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8388CD-E1E9-32A3-493E-56A28DBE47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71522E-BCC1-9BF0-66CD-1873A50B82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4BE5779F-1411-1274-72C2-8CCEFF86BD3E}"/>
              </a:ext>
            </a:extLst>
          </p:cNvPr>
          <p:cNvSpPr txBox="1"/>
          <p:nvPr/>
        </p:nvSpPr>
        <p:spPr>
          <a:xfrm>
            <a:off x="694944" y="3350297"/>
            <a:ext cx="7678578" cy="792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بِمَسيرَةٍ خَضْراءَ</a:t>
            </a: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أَراضيهِمْ.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8262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192C0-6E72-A054-4ECD-52FD1976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63CB5-58DD-292E-2829-A6374C1F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أقرأ الجملة وأحدد الكلمة التي أريد تحديد معناها. (خضراء)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2ED9C5-5A81-1628-2F8F-CD3765CF35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131164-74C8-9882-2BF6-6B2E755168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BBE87B-555D-1998-0704-B5BDD10CAD4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29EF2-6826-0705-D038-00E82E5B840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5BD16D-569A-9E40-0678-A9D1FAEAE8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DE12A4-599B-98E9-575A-AEBC4CA87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88C5BD-03CE-C7F3-3C48-28607519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CB7DD6-AEF1-6D4D-D2B5-4CCF05700D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6D0320-9FEA-2A39-B191-FEBDB9C465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 de texte 611">
            <a:extLst>
              <a:ext uri="{FF2B5EF4-FFF2-40B4-BE49-F238E27FC236}">
                <a16:creationId xmlns:a16="http://schemas.microsoft.com/office/drawing/2014/main" id="{A8ED58BF-C563-4A37-2B9E-27EB5F6D3E64}"/>
              </a:ext>
            </a:extLst>
          </p:cNvPr>
          <p:cNvSpPr txBox="1"/>
          <p:nvPr/>
        </p:nvSpPr>
        <p:spPr>
          <a:xfrm>
            <a:off x="632373" y="3588292"/>
            <a:ext cx="7678578" cy="792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بِمَسيرَةٍ </a:t>
            </a: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خَضْراءَ </a:t>
            </a: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أَراضيهِمْ.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ylactère : pensées 19">
            <a:extLst>
              <a:ext uri="{FF2B5EF4-FFF2-40B4-BE49-F238E27FC236}">
                <a16:creationId xmlns:a16="http://schemas.microsoft.com/office/drawing/2014/main" id="{3CA8EC7D-2A31-8491-E887-4D17BBCA6AEB}"/>
              </a:ext>
            </a:extLst>
          </p:cNvPr>
          <p:cNvSpPr/>
          <p:nvPr/>
        </p:nvSpPr>
        <p:spPr>
          <a:xfrm>
            <a:off x="863133" y="1804174"/>
            <a:ext cx="4419600" cy="1239781"/>
          </a:xfrm>
          <a:prstGeom prst="cloudCallout">
            <a:avLst>
              <a:gd name="adj1" fmla="val 34494"/>
              <a:gd name="adj2" fmla="val 10398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مَعْنى كَلِمَةِ "خَضْراءَ" في ٱلْجُمْلَةِ ٱلتّالِيَةِ؟</a:t>
            </a:r>
            <a:endParaRPr lang="fr-FR" sz="32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3479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F2DC-3A6A-E99E-CC5E-D58DEAB24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5E69C-BEC1-62CD-3663-9D1E2349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ثانيا، أتذكر معاني كلمة خضراء التي أعرفها، يمكنني الاستعانة بالقاموس لتحديد أخرى.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435F93-7A2A-4775-D55C-BA7078EC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B94D3-7FE3-1F2F-2DE4-20E1470B55E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CB26C-52E5-D816-96EA-B7C93D99366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D6974-DEE0-6FEB-5305-4C0CF162198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7A1FCF-62A1-79C6-144F-4D4729306E8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A567F9C-4F8E-CBBE-43EA-180701AF3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AE2659-369C-9480-0043-BB8CF08B0C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35931A-78B4-11D7-67E5-A6CBD7EB3D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FA7030-6B86-AAF5-40B5-059FA10D37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9423D7F9-1368-C58D-79B6-8FAFB225884C}"/>
              </a:ext>
            </a:extLst>
          </p:cNvPr>
          <p:cNvSpPr txBox="1"/>
          <p:nvPr/>
        </p:nvSpPr>
        <p:spPr>
          <a:xfrm>
            <a:off x="3579848" y="1584000"/>
            <a:ext cx="2256354" cy="927921"/>
          </a:xfrm>
          <a:prstGeom prst="ellipse">
            <a:avLst/>
          </a:prstGeom>
          <a:solidFill>
            <a:schemeClr val="lt1"/>
          </a:solidFill>
          <a:ln w="1270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خَضْراءُ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8336A7D-521C-C32B-31A6-75214C73B638}"/>
              </a:ext>
            </a:extLst>
          </p:cNvPr>
          <p:cNvSpPr/>
          <p:nvPr/>
        </p:nvSpPr>
        <p:spPr>
          <a:xfrm>
            <a:off x="2732847" y="2945079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سِلْمِيَّةٌ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86F3DA-371E-AD98-14F4-BE88032F748E}"/>
              </a:ext>
            </a:extLst>
          </p:cNvPr>
          <p:cNvSpPr/>
          <p:nvPr/>
        </p:nvSpPr>
        <p:spPr>
          <a:xfrm>
            <a:off x="6808652" y="2945079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لَوْنٌ أَخْضَرُ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F2EC6C3-F576-ADAF-C2BA-1CFB8A8EBF1D}"/>
              </a:ext>
            </a:extLst>
          </p:cNvPr>
          <p:cNvSpPr/>
          <p:nvPr/>
        </p:nvSpPr>
        <p:spPr>
          <a:xfrm>
            <a:off x="694944" y="2945079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أَصْلٌ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7D4178-7696-519D-8833-B342E36CF86F}"/>
              </a:ext>
            </a:extLst>
          </p:cNvPr>
          <p:cNvSpPr/>
          <p:nvPr/>
        </p:nvSpPr>
        <p:spPr>
          <a:xfrm>
            <a:off x="4770750" y="2945079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سَوْداءُ</a:t>
            </a:r>
            <a:endParaRPr lang="fr-FR" dirty="0"/>
          </a:p>
        </p:txBody>
      </p:sp>
      <p:sp>
        <p:nvSpPr>
          <p:cNvPr id="17" name="Légende : flèche courbée 16">
            <a:extLst>
              <a:ext uri="{FF2B5EF4-FFF2-40B4-BE49-F238E27FC236}">
                <a16:creationId xmlns:a16="http://schemas.microsoft.com/office/drawing/2014/main" id="{452422C5-F6D0-BB00-ED84-D5ACF42C83F8}"/>
              </a:ext>
            </a:extLst>
          </p:cNvPr>
          <p:cNvSpPr/>
          <p:nvPr/>
        </p:nvSpPr>
        <p:spPr>
          <a:xfrm>
            <a:off x="5764866" y="4791446"/>
            <a:ext cx="2260026" cy="840377"/>
          </a:xfrm>
          <a:prstGeom prst="borderCallout2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مُقْتَطَفٌ مِنَ </a:t>
            </a:r>
            <a:r>
              <a:rPr lang="ar-MA" sz="28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ٱلْقاموسِ</a:t>
            </a:r>
            <a:r>
              <a:rPr lang="ar-MA" sz="2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D1812BC-051C-3627-ABA0-2391CB36C206}"/>
              </a:ext>
            </a:extLst>
          </p:cNvPr>
          <p:cNvGrpSpPr/>
          <p:nvPr/>
        </p:nvGrpSpPr>
        <p:grpSpPr>
          <a:xfrm>
            <a:off x="973667" y="4474921"/>
            <a:ext cx="4466167" cy="1455979"/>
            <a:chOff x="40217" y="2789307"/>
            <a:chExt cx="4465707" cy="111979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17DA28B-B1CD-1449-9C2F-B4E86673E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17" y="2789307"/>
              <a:ext cx="4465707" cy="678239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D599AC1-8316-51F1-FBCE-D156289E1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3138" y="3429000"/>
              <a:ext cx="1912786" cy="4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82477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1F73-E5A1-0955-05ED-496B3EB70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B88A9-4C56-0B7C-BF94-3D17C3B2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أعود إلى الجملة وأبحث عن كلمات تساعدني على تحديد المعنى المناسب لكلمة "خضراء".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8424E7-18DF-1D5A-78D4-C83AAF7246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181ED3-ED0A-29C3-CDA1-77363ABD30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BB699-8758-8D7D-5852-EB80042A630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9B6455-DABD-845B-3D5D-D1008B9DA2F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75D9D-9E75-7C6C-AB5A-8B000DFAA3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9FCACAD-85F8-37D8-031A-902AF1392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668425-C161-4C7A-C7F9-C5430520EC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C3417B-7FB0-582D-5B37-B60B57B518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79C8FB-B827-6EB6-34CF-7E8E76016C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 de texte 611">
            <a:extLst>
              <a:ext uri="{FF2B5EF4-FFF2-40B4-BE49-F238E27FC236}">
                <a16:creationId xmlns:a16="http://schemas.microsoft.com/office/drawing/2014/main" id="{54008D70-C1FB-7302-5ECB-4638B468D3A6}"/>
              </a:ext>
            </a:extLst>
          </p:cNvPr>
          <p:cNvSpPr txBox="1"/>
          <p:nvPr/>
        </p:nvSpPr>
        <p:spPr>
          <a:xfrm>
            <a:off x="665154" y="3227057"/>
            <a:ext cx="7678578" cy="792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بِمَسيرَةٍ </a:t>
            </a: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خَضْراءَ </a:t>
            </a: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أَراضيهِمْ.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4A6A6E9-28F2-B667-ED66-59CDC45FD517}"/>
              </a:ext>
            </a:extLst>
          </p:cNvPr>
          <p:cNvSpPr/>
          <p:nvPr/>
        </p:nvSpPr>
        <p:spPr>
          <a:xfrm>
            <a:off x="2660881" y="4367472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سِلْمِيَّةٌ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0F2442-CD4B-30AE-4870-8677A9F19401}"/>
              </a:ext>
            </a:extLst>
          </p:cNvPr>
          <p:cNvSpPr/>
          <p:nvPr/>
        </p:nvSpPr>
        <p:spPr>
          <a:xfrm>
            <a:off x="6736686" y="4367472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لَوْنٌ أَخْضَرُ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AF9C6A-E485-265B-51BB-C85D4BD12735}"/>
              </a:ext>
            </a:extLst>
          </p:cNvPr>
          <p:cNvSpPr/>
          <p:nvPr/>
        </p:nvSpPr>
        <p:spPr>
          <a:xfrm>
            <a:off x="622978" y="4367472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أَصْلٌ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8215601-80DC-326F-0396-11F60335AD17}"/>
              </a:ext>
            </a:extLst>
          </p:cNvPr>
          <p:cNvSpPr/>
          <p:nvPr/>
        </p:nvSpPr>
        <p:spPr>
          <a:xfrm>
            <a:off x="4698784" y="4367472"/>
            <a:ext cx="1728000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سَوْداءُ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3127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C4C88-8C23-ED6B-A578-C4E524885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3C66C-EB05-BB2E-29B8-A0F5FE0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ألاحظ أن كلمة "مسيرة" هي الكلمة التي ستساعدني على تحديد معنى "خضراء".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E8C2AC-2531-4BF8-37EE-6B907A9737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F154EC-12CD-6E74-2A0B-113BBE4337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B0C51-2C17-166F-C11F-E05A466757E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B388F-7DD5-C9ED-9CF4-CE42D78A15A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65EDD8-3A05-DCB2-5467-962FBD4E53B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6419F5A-2C22-977C-BB3E-A492FF5BD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5F22DD-8DF8-29A5-9D4C-026C3DFE12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D12CB5-2A83-D0A3-A002-D52B2EC4F9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053B94-67D5-FC26-8744-7C5861448D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BA7FCDD9-34FF-03FE-5133-1A8B53903D4B}"/>
              </a:ext>
            </a:extLst>
          </p:cNvPr>
          <p:cNvSpPr/>
          <p:nvPr/>
        </p:nvSpPr>
        <p:spPr>
          <a:xfrm>
            <a:off x="625008" y="4571627"/>
            <a:ext cx="1604190" cy="707886"/>
          </a:xfrm>
          <a:prstGeom prst="wedgeRoundRectCallout">
            <a:avLst>
              <a:gd name="adj1" fmla="val 7772"/>
              <a:gd name="adj2" fmla="val 327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سِلْمِيَّةٌ </a:t>
            </a: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137D7461-1406-95B5-99B0-1C4D8D44BE58}"/>
              </a:ext>
            </a:extLst>
          </p:cNvPr>
          <p:cNvSpPr/>
          <p:nvPr/>
        </p:nvSpPr>
        <p:spPr>
          <a:xfrm>
            <a:off x="6662605" y="4571627"/>
            <a:ext cx="1879600" cy="707886"/>
          </a:xfrm>
          <a:prstGeom prst="wedgeRoundRectCallout">
            <a:avLst>
              <a:gd name="adj1" fmla="val -23098"/>
              <a:gd name="adj2" fmla="val 4659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لَوْنٌ أَخْضَرُ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9B7FA3D3-DC0F-4F2A-E8C7-D63508B2E9EC}"/>
              </a:ext>
            </a:extLst>
          </p:cNvPr>
          <p:cNvSpPr/>
          <p:nvPr/>
        </p:nvSpPr>
        <p:spPr>
          <a:xfrm>
            <a:off x="2605657" y="4571627"/>
            <a:ext cx="1604191" cy="707886"/>
          </a:xfrm>
          <a:prstGeom prst="wedgeRoundRectCallout">
            <a:avLst>
              <a:gd name="adj1" fmla="val 21742"/>
              <a:gd name="adj2" fmla="val -4848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أَصْلٌ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8ADB57AD-B482-6575-0711-515A6DE469D7}"/>
              </a:ext>
            </a:extLst>
          </p:cNvPr>
          <p:cNvSpPr/>
          <p:nvPr/>
        </p:nvSpPr>
        <p:spPr>
          <a:xfrm>
            <a:off x="4586307" y="4571627"/>
            <a:ext cx="1749940" cy="707886"/>
          </a:xfrm>
          <a:prstGeom prst="wedgeRoundRectCallout">
            <a:avLst>
              <a:gd name="adj1" fmla="val -41082"/>
              <a:gd name="adj2" fmla="val -756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سَوْداءُ</a:t>
            </a:r>
            <a:endParaRPr lang="fr-FR" dirty="0"/>
          </a:p>
        </p:txBody>
      </p:sp>
      <p:sp>
        <p:nvSpPr>
          <p:cNvPr id="12" name="Zone de texte 611">
            <a:extLst>
              <a:ext uri="{FF2B5EF4-FFF2-40B4-BE49-F238E27FC236}">
                <a16:creationId xmlns:a16="http://schemas.microsoft.com/office/drawing/2014/main" id="{E6007592-BBA1-E638-40A0-7FCF4A754615}"/>
              </a:ext>
            </a:extLst>
          </p:cNvPr>
          <p:cNvSpPr txBox="1"/>
          <p:nvPr/>
        </p:nvSpPr>
        <p:spPr>
          <a:xfrm>
            <a:off x="665154" y="3227057"/>
            <a:ext cx="7678578" cy="792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بِمَسيرَةٍ </a:t>
            </a: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خَضْراءَ </a:t>
            </a: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أَراضيهِمْ.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44C09DFB-261A-7D41-D48F-200691C57314}"/>
              </a:ext>
            </a:extLst>
          </p:cNvPr>
          <p:cNvSpPr/>
          <p:nvPr/>
        </p:nvSpPr>
        <p:spPr>
          <a:xfrm>
            <a:off x="4209848" y="2917952"/>
            <a:ext cx="1877963" cy="51104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5029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6CFD-DBC4-9A2B-2A75-75FF0421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F2564-C542-4393-8D9B-C74CD7FD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756000"/>
            <a:ext cx="7083267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أستنتج أن معنى كلمة "خضراء" في الجملة هو: سلمية. مسيرة خضراء بمعنى مسيرة سلمية دون أسلحة.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B9FD3B-9D32-ED54-1B28-F618A288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56BCF8-76AA-0321-0265-E6E598A681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E43AC-927D-31FF-E17F-B38FECB940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F535B-6A02-D504-0822-61FE01D60C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4BCE9-7629-9D53-FCAC-50A5B9EA71F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88E7C3E-876A-D4AA-9343-A57A4A2BF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B09115-D47D-E268-F313-6CAD13EF09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20575F-5B0C-FC76-44C0-F73B9B0E73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07C0A5-490A-0341-9108-C9D2176C0B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 de texte 611">
            <a:extLst>
              <a:ext uri="{FF2B5EF4-FFF2-40B4-BE49-F238E27FC236}">
                <a16:creationId xmlns:a16="http://schemas.microsoft.com/office/drawing/2014/main" id="{514CE1D2-D07C-831A-BE26-585288D08E8B}"/>
              </a:ext>
            </a:extLst>
          </p:cNvPr>
          <p:cNvSpPr txBox="1"/>
          <p:nvPr/>
        </p:nvSpPr>
        <p:spPr>
          <a:xfrm>
            <a:off x="665154" y="3227057"/>
            <a:ext cx="7678578" cy="792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</a:t>
            </a: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بِمَسيرَةٍ </a:t>
            </a:r>
            <a:r>
              <a:rPr lang="ar-MA" sz="4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خَضْراءَ </a:t>
            </a:r>
            <a:r>
              <a:rPr lang="ar-MA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أَراضيهِمْ.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18631E26-B366-78B8-238A-D52E16FDF257}"/>
              </a:ext>
            </a:extLst>
          </p:cNvPr>
          <p:cNvSpPr/>
          <p:nvPr/>
        </p:nvSpPr>
        <p:spPr>
          <a:xfrm>
            <a:off x="956680" y="5064992"/>
            <a:ext cx="1604190" cy="707886"/>
          </a:xfrm>
          <a:prstGeom prst="wedgeRoundRectCallout">
            <a:avLst>
              <a:gd name="adj1" fmla="val 7772"/>
              <a:gd name="adj2" fmla="val 327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سِلْمِيَّةٌ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1189DE4-DA6C-D5F3-E4AE-7C2A3A3BA392}"/>
              </a:ext>
            </a:extLst>
          </p:cNvPr>
          <p:cNvCxnSpPr>
            <a:cxnSpLocks/>
          </p:cNvCxnSpPr>
          <p:nvPr/>
        </p:nvCxnSpPr>
        <p:spPr>
          <a:xfrm flipH="1">
            <a:off x="2410213" y="3793787"/>
            <a:ext cx="2025600" cy="12712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6856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D050-FDB6-AEF0-A1F3-AB02F95A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854A5-B00F-3F08-96F0-139CFABB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71498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أعوض كلمة "خضراء" بــ "سلمية" في الجملة،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782EC5-B2F3-5B92-A040-2ACA34083C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E026E2-8546-E3B0-361F-6990103AFC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85897-FA48-449A-1E81-BC6FD6DC7CB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C0C10-709C-2579-7742-23FEEF4AA53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5B635-F73D-3C7E-AF39-6F46FEF235F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642C3B1-D747-D576-B99E-49A07AFBC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C1C35C-E933-AC9A-C80F-4FAED6948C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C87655-44C1-5C69-AE41-C24136F174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4D81866-9A0A-5A16-160B-85E314EAEB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0ED2AC-1D05-87A4-63A1-4B5924214E7C}"/>
              </a:ext>
            </a:extLst>
          </p:cNvPr>
          <p:cNvSpPr txBox="1"/>
          <p:nvPr/>
        </p:nvSpPr>
        <p:spPr>
          <a:xfrm>
            <a:off x="751697" y="2494698"/>
            <a:ext cx="6949353" cy="71508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 بِ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مَسيرَةٍ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خَضْراءَ 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</a:t>
            </a:r>
            <a:endParaRPr lang="fr-FR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D1ABF-3A8C-0306-9BEE-BCD226FD5A24}"/>
              </a:ext>
            </a:extLst>
          </p:cNvPr>
          <p:cNvSpPr txBox="1"/>
          <p:nvPr/>
        </p:nvSpPr>
        <p:spPr>
          <a:xfrm>
            <a:off x="735171" y="4270877"/>
            <a:ext cx="6949353" cy="71508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قامَ أَجْدادُنا بِ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مَسيرَةٍ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سِلْمِيَّةٍ 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لِتَحْريرِ أَراضيهِمْ</a:t>
            </a:r>
            <a:endParaRPr lang="fr-FR" sz="3600" dirty="0"/>
          </a:p>
        </p:txBody>
      </p:sp>
      <p:sp>
        <p:nvSpPr>
          <p:cNvPr id="10" name="Flèche : courbe vers le bas 9">
            <a:extLst>
              <a:ext uri="{FF2B5EF4-FFF2-40B4-BE49-F238E27FC236}">
                <a16:creationId xmlns:a16="http://schemas.microsoft.com/office/drawing/2014/main" id="{5F9F8003-259F-9512-FDBC-133560E05222}"/>
              </a:ext>
            </a:extLst>
          </p:cNvPr>
          <p:cNvSpPr/>
          <p:nvPr/>
        </p:nvSpPr>
        <p:spPr>
          <a:xfrm rot="5400000">
            <a:off x="7315437" y="3488739"/>
            <a:ext cx="1218428" cy="447202"/>
          </a:xfrm>
          <a:prstGeom prst="curvedDownArrow">
            <a:avLst>
              <a:gd name="adj1" fmla="val 25000"/>
              <a:gd name="adj2" fmla="val 50000"/>
              <a:gd name="adj3" fmla="val 339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88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B4BC-0429-2CF5-928B-28E644094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6C343-432B-F9D5-EA52-9444F7C8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بالخطوات التي سلكتها لتحديد معنى كلمة "خضراء" في الجلمة.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24E598-2793-6929-0CAE-38E85EAFF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52E01B-23AA-B336-6D84-AB65CC66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90A2A4-2234-F119-7167-34FA037B49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51199A-E6E7-F89B-E2A0-E25BED7EB31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4E60B-32EE-A400-16AD-57C286F0B3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072B1-D3EF-33F6-463E-6483812234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C27E3E-AA9A-0A0B-AF9E-48F9DEDA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FA701F-4DF2-F46B-12EE-6B1DCAFFE5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393A68-4B0F-FEAC-2F21-D2454E2FF4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75FAFB-8152-8A3D-A34E-50A31DD5884C}"/>
              </a:ext>
            </a:extLst>
          </p:cNvPr>
          <p:cNvSpPr txBox="1"/>
          <p:nvPr/>
        </p:nvSpPr>
        <p:spPr>
          <a:xfrm>
            <a:off x="694944" y="2953011"/>
            <a:ext cx="7529208" cy="17366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سَلَكْتُها لِتَحْديدِ مَعْنى كَلِمَةِ "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خَضْراءَ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في ٱلْجُمْلَةِ؟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583586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75E44-19F1-E17B-CD8C-12CC72F1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A46D6-9361-9B1C-1EE7-C4047850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بشكل جماعي، لنحدد معنى كلمة "قص" في  الجملة التالية. أولا ، من يقرأ الجملة؟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BD269C-BB25-1163-0DB6-E1F8DCAF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CA2588-8057-D5A6-453F-82CB1D9111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AED33-51F4-8995-00FD-1429A0D032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60316-8236-7BDD-1334-68FDA4819CE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53E47D-63D0-031B-6236-42505C2B74C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163091E-A9E1-245A-4013-21282E58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9F9235-DB75-32AD-74B1-31B8DF31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BCAF61-EBAD-C7E0-3F04-D298C5B4BD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2FE930F7-6042-802B-29EB-DBABF1882C78}"/>
              </a:ext>
            </a:extLst>
          </p:cNvPr>
          <p:cNvSpPr txBox="1"/>
          <p:nvPr/>
        </p:nvSpPr>
        <p:spPr>
          <a:xfrm>
            <a:off x="694944" y="3429000"/>
            <a:ext cx="7421749" cy="9426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rgbClr val="00B0F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قَصَّ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أَحْفادِهِ أَحْداثاً مِنْ تاريخِ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chemeClr val="accent5">
                  <a:lumMod val="50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52E850D7-E676-8890-F597-34234EE625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26781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F277-D0E0-A8AA-C93E-7CD47CF0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AEBE9-FB75-ED08-2585-6A9AC79B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الموالية هي:  تذكر بعض معاني الكلمة. ماهي معاني  فعل "قص" التي تعرفونها؟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BDFFF4-49CF-ADB0-6AC7-69026B95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815C8-F39D-044D-3C11-05C768CEF7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F5244-F3FF-9398-F32F-1349C2DB9A2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78395-5281-DD7F-C5F4-68F004871E8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72395-A7D7-4A7C-8004-898F496E82D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C9F367-2633-8198-269C-B6275F34B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303FAC-AE8A-316A-F621-726ABB90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CD0334-FF1E-368A-02A8-4E16FFFA9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BE16CC7B-6493-57FA-C8A4-8B0EE650CECB}"/>
              </a:ext>
            </a:extLst>
          </p:cNvPr>
          <p:cNvSpPr txBox="1"/>
          <p:nvPr/>
        </p:nvSpPr>
        <p:spPr>
          <a:xfrm>
            <a:off x="3391359" y="3526412"/>
            <a:ext cx="2256354" cy="714811"/>
          </a:xfrm>
          <a:prstGeom prst="rect">
            <a:avLst/>
          </a:prstGeom>
          <a:solidFill>
            <a:schemeClr val="lt1"/>
          </a:solidFill>
          <a:ln w="1270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قَصَّ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5EEA6E98-D3AB-3FA8-0D78-AD212F2EA7B9}"/>
              </a:ext>
            </a:extLst>
          </p:cNvPr>
          <p:cNvSpPr/>
          <p:nvPr/>
        </p:nvSpPr>
        <p:spPr>
          <a:xfrm>
            <a:off x="788887" y="2283402"/>
            <a:ext cx="2027427" cy="707886"/>
          </a:xfrm>
          <a:prstGeom prst="wedgeRoundRectCallout">
            <a:avLst>
              <a:gd name="adj1" fmla="val 119524"/>
              <a:gd name="adj2" fmla="val 12313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0E843832-D17F-7445-B539-2E33ED0665C7}"/>
              </a:ext>
            </a:extLst>
          </p:cNvPr>
          <p:cNvSpPr/>
          <p:nvPr/>
        </p:nvSpPr>
        <p:spPr>
          <a:xfrm>
            <a:off x="6120825" y="2283402"/>
            <a:ext cx="2027427" cy="707886"/>
          </a:xfrm>
          <a:prstGeom prst="wedgeRoundRectCallout">
            <a:avLst>
              <a:gd name="adj1" fmla="val -120711"/>
              <a:gd name="adj2" fmla="val 12840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EBDFD67D-22EC-D8F5-0805-B10C977C1A1C}"/>
              </a:ext>
            </a:extLst>
          </p:cNvPr>
          <p:cNvSpPr/>
          <p:nvPr/>
        </p:nvSpPr>
        <p:spPr>
          <a:xfrm>
            <a:off x="785593" y="5245515"/>
            <a:ext cx="2027427" cy="707886"/>
          </a:xfrm>
          <a:prstGeom prst="wedgeRoundRectCallout">
            <a:avLst>
              <a:gd name="adj1" fmla="val 131489"/>
              <a:gd name="adj2" fmla="val -19057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65F1C89F-A674-AC25-336F-DCC41CE2DC76}"/>
              </a:ext>
            </a:extLst>
          </p:cNvPr>
          <p:cNvSpPr/>
          <p:nvPr/>
        </p:nvSpPr>
        <p:spPr>
          <a:xfrm>
            <a:off x="6037044" y="4718981"/>
            <a:ext cx="2027427" cy="707886"/>
          </a:xfrm>
          <a:prstGeom prst="wedgeRoundRectCallout">
            <a:avLst>
              <a:gd name="adj1" fmla="val -125773"/>
              <a:gd name="adj2" fmla="val -1180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FR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1F32E898-3A63-2CE0-220B-CC278A5CC2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6808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المعجم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الاستماع والتحدث . (30)د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 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 (60)د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الصرف والتحويل . (30)د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3706-984D-7A07-B9CF-13CC32680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CA557-8786-3905-524F-6CC66C21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بعض معاني الفعل "قص" . من يقرؤها؟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B333DF-D667-C8A2-23EA-96DE24CA62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024447-13D9-B686-1B0F-8ADD88B6F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F3D3EA-5AB5-E93B-D983-688F9BD321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3EFEF-6ACC-FE70-4658-AD7D13C4D7B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9EE8A-5B71-C97B-DB4F-39914BD28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A15F9-2AC7-FA7A-F8F5-30E7CB19C58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722058F-CC21-BBD4-90FB-FA10FF9E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C6FBE7-6213-7C87-6EA6-F51A0E284D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B14691B-4BED-64FE-1C8C-463D327B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F5209D17-8729-65C1-C3E2-B61377A04A39}"/>
              </a:ext>
            </a:extLst>
          </p:cNvPr>
          <p:cNvSpPr txBox="1"/>
          <p:nvPr/>
        </p:nvSpPr>
        <p:spPr>
          <a:xfrm>
            <a:off x="3443823" y="3429000"/>
            <a:ext cx="2256354" cy="714811"/>
          </a:xfrm>
          <a:prstGeom prst="rect">
            <a:avLst/>
          </a:prstGeom>
          <a:solidFill>
            <a:schemeClr val="lt1"/>
          </a:solidFill>
          <a:ln w="1270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قَصَّ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8FB69BAC-61F3-1D61-544D-6AB6DCC7CC6A}"/>
              </a:ext>
            </a:extLst>
          </p:cNvPr>
          <p:cNvSpPr/>
          <p:nvPr/>
        </p:nvSpPr>
        <p:spPr>
          <a:xfrm>
            <a:off x="841351" y="2185990"/>
            <a:ext cx="2027427" cy="707886"/>
          </a:xfrm>
          <a:prstGeom prst="wedgeRoundRectCallout">
            <a:avLst>
              <a:gd name="adj1" fmla="val 119524"/>
              <a:gd name="adj2" fmla="val 12313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سَرَدَ/ حَكى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4D1D1869-AAF9-DF03-81BF-8715FDF41F2B}"/>
              </a:ext>
            </a:extLst>
          </p:cNvPr>
          <p:cNvSpPr/>
          <p:nvPr/>
        </p:nvSpPr>
        <p:spPr>
          <a:xfrm>
            <a:off x="6173289" y="2185990"/>
            <a:ext cx="2027427" cy="707886"/>
          </a:xfrm>
          <a:prstGeom prst="wedgeRoundRectCallout">
            <a:avLst>
              <a:gd name="adj1" fmla="val -120711"/>
              <a:gd name="adj2" fmla="val 12840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قَطَعَ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B42BA057-D3F8-0A34-257C-92E0CA79A2EF}"/>
              </a:ext>
            </a:extLst>
          </p:cNvPr>
          <p:cNvSpPr/>
          <p:nvPr/>
        </p:nvSpPr>
        <p:spPr>
          <a:xfrm>
            <a:off x="841351" y="5120111"/>
            <a:ext cx="2027427" cy="707886"/>
          </a:xfrm>
          <a:prstGeom prst="wedgeRoundRectCallout">
            <a:avLst>
              <a:gd name="adj1" fmla="val 120904"/>
              <a:gd name="adj2" fmla="val -18662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مِنْ 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044113AC-76E1-63BD-4BA1-DA806415974A}"/>
              </a:ext>
            </a:extLst>
          </p:cNvPr>
          <p:cNvSpPr/>
          <p:nvPr/>
        </p:nvSpPr>
        <p:spPr>
          <a:xfrm>
            <a:off x="6173289" y="4622380"/>
            <a:ext cx="2027427" cy="707886"/>
          </a:xfrm>
          <a:prstGeom prst="wedgeRoundRectCallout">
            <a:avLst>
              <a:gd name="adj1" fmla="val -131296"/>
              <a:gd name="adj2" fmla="val -11148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تَتَبَّعَ</a:t>
            </a:r>
            <a:r>
              <a:rPr lang="ar-MA" dirty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54174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83449-D806-436C-A20F-21A4A556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75F10-2D83-49F8-A673-4E648B0D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الموالية : أبحث في الجملة على كلمات تساعدني على تحديد معنى الكملة. من يحددها؟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C6F177-3380-7A84-D29C-13B98550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72193-F1D2-642F-DAF6-021716B7C4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73471-272F-11EC-36A1-7982155ED31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72853-28B6-3C8B-FE40-13D043A1AEF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15DEF-9EB5-F7F6-720E-026751ABA7F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247036-DF31-A418-7AF5-8C60C153C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9416DAD-5D4D-A749-BA67-5D7F6B02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F53538-0A9E-D835-04EE-69089D42D6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F9EAF8F9-9D9A-F1CF-F5BC-47041F5B367F}"/>
              </a:ext>
            </a:extLst>
          </p:cNvPr>
          <p:cNvSpPr/>
          <p:nvPr/>
        </p:nvSpPr>
        <p:spPr>
          <a:xfrm>
            <a:off x="705173" y="4300087"/>
            <a:ext cx="1810694" cy="707886"/>
          </a:xfrm>
          <a:prstGeom prst="wedgeRoundRectCallout">
            <a:avLst>
              <a:gd name="adj1" fmla="val 26560"/>
              <a:gd name="adj2" fmla="val 4931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سَرَدَ/ حَكى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02BF6717-7999-ABFD-5704-4AEA4A14C008}"/>
              </a:ext>
            </a:extLst>
          </p:cNvPr>
          <p:cNvSpPr/>
          <p:nvPr/>
        </p:nvSpPr>
        <p:spPr>
          <a:xfrm>
            <a:off x="5733729" y="4242781"/>
            <a:ext cx="1013713" cy="707886"/>
          </a:xfrm>
          <a:prstGeom prst="wedgeRoundRectCallout">
            <a:avLst>
              <a:gd name="adj1" fmla="val -17162"/>
              <a:gd name="adj2" fmla="val 506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قَطَعَ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8C80F084-16BD-0777-D52E-FAD26365C734}"/>
              </a:ext>
            </a:extLst>
          </p:cNvPr>
          <p:cNvSpPr/>
          <p:nvPr/>
        </p:nvSpPr>
        <p:spPr>
          <a:xfrm>
            <a:off x="3169135" y="4242781"/>
            <a:ext cx="1766475" cy="707886"/>
          </a:xfrm>
          <a:prstGeom prst="wedgeRoundRectCallout">
            <a:avLst>
              <a:gd name="adj1" fmla="val 28860"/>
              <a:gd name="adj2" fmla="val -363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مِنْ 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557F3286-4B5B-6ED5-EE29-D2B8BCB7A75A}"/>
              </a:ext>
            </a:extLst>
          </p:cNvPr>
          <p:cNvSpPr/>
          <p:nvPr/>
        </p:nvSpPr>
        <p:spPr>
          <a:xfrm>
            <a:off x="7208939" y="4242781"/>
            <a:ext cx="1229888" cy="707886"/>
          </a:xfrm>
          <a:prstGeom prst="wedgeRoundRectCallout">
            <a:avLst>
              <a:gd name="adj1" fmla="val -32809"/>
              <a:gd name="adj2" fmla="val -4031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تَتَبَّعَ</a:t>
            </a:r>
            <a:r>
              <a:rPr lang="ar-MA" dirty="0"/>
              <a:t>  </a:t>
            </a:r>
            <a:endParaRPr lang="fr-FR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9768747-F22F-73C0-9027-1F31C8F041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 de texte 611">
            <a:extLst>
              <a:ext uri="{FF2B5EF4-FFF2-40B4-BE49-F238E27FC236}">
                <a16:creationId xmlns:a16="http://schemas.microsoft.com/office/drawing/2014/main" id="{5D8BFDA9-6DDE-CBD7-D6D8-D682E6FF0468}"/>
              </a:ext>
            </a:extLst>
          </p:cNvPr>
          <p:cNvSpPr txBox="1"/>
          <p:nvPr/>
        </p:nvSpPr>
        <p:spPr>
          <a:xfrm>
            <a:off x="861125" y="2716659"/>
            <a:ext cx="7421749" cy="9426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rgbClr val="00B0F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قَصَّ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أَحْفادِهِ أَحْداثاً مِنْ تاريخِ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chemeClr val="accent5">
                  <a:lumMod val="50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152978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6634-ACB3-520C-0BF2-0E0765B20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B3AF7-B444-EDF9-9BBC-E8D62710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الكلمة  التي تساعدنا على تحديد المعنى المناسب للفعل " قص"  في الجملة؟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A71E6B-6599-9485-7739-7048667AAF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55A78C-181C-1269-273B-BEFDE0010B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C06B9-3D8C-7CEB-BDAB-87725177314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2BA74-D30E-17C6-9AFC-5425B6B49C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92B48-6C65-3B34-02D5-F690A997A45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DF6D8E-9800-3E77-54EB-3F8C4B6C2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950E8E-498A-DA8F-8E37-9A64004248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33FAE8-FC8D-6844-40AB-A1BD272072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Flèche : courbe vers la droite 19">
            <a:extLst>
              <a:ext uri="{FF2B5EF4-FFF2-40B4-BE49-F238E27FC236}">
                <a16:creationId xmlns:a16="http://schemas.microsoft.com/office/drawing/2014/main" id="{DE00CB7A-FC27-3877-9DF5-A78CED731045}"/>
              </a:ext>
            </a:extLst>
          </p:cNvPr>
          <p:cNvSpPr/>
          <p:nvPr/>
        </p:nvSpPr>
        <p:spPr>
          <a:xfrm rot="5134695">
            <a:off x="5545683" y="214481"/>
            <a:ext cx="591533" cy="402383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92AAF5A8-9AF3-9B32-A270-638C0ABE464D}"/>
              </a:ext>
            </a:extLst>
          </p:cNvPr>
          <p:cNvSpPr/>
          <p:nvPr/>
        </p:nvSpPr>
        <p:spPr>
          <a:xfrm>
            <a:off x="2624919" y="4306954"/>
            <a:ext cx="1931018" cy="707886"/>
          </a:xfrm>
          <a:prstGeom prst="wedgeRoundRectCallout">
            <a:avLst>
              <a:gd name="adj1" fmla="val 44968"/>
              <a:gd name="adj2" fmla="val -2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سَرَدَ/ حَكى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Bulle narrative : rectangle à coins arrondis 21">
            <a:extLst>
              <a:ext uri="{FF2B5EF4-FFF2-40B4-BE49-F238E27FC236}">
                <a16:creationId xmlns:a16="http://schemas.microsoft.com/office/drawing/2014/main" id="{74D23CF8-FC38-0EC4-EFAF-5B4631C0FAFD}"/>
              </a:ext>
            </a:extLst>
          </p:cNvPr>
          <p:cNvSpPr/>
          <p:nvPr/>
        </p:nvSpPr>
        <p:spPr>
          <a:xfrm>
            <a:off x="7115778" y="4280440"/>
            <a:ext cx="1508809" cy="707886"/>
          </a:xfrm>
          <a:prstGeom prst="wedgeRoundRectCallout">
            <a:avLst>
              <a:gd name="adj1" fmla="val 15054"/>
              <a:gd name="adj2" fmla="val -508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قَطَعَ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D7216FB6-5F81-77B2-F478-31EA23499B54}"/>
              </a:ext>
            </a:extLst>
          </p:cNvPr>
          <p:cNvSpPr/>
          <p:nvPr/>
        </p:nvSpPr>
        <p:spPr>
          <a:xfrm>
            <a:off x="368386" y="4280440"/>
            <a:ext cx="1969878" cy="707886"/>
          </a:xfrm>
          <a:prstGeom prst="wedgeRoundRectCallout">
            <a:avLst>
              <a:gd name="adj1" fmla="val 23798"/>
              <a:gd name="adj2" fmla="val -376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مِنْ 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8B71444A-A2AB-D748-22DA-5B4E07F3D23D}"/>
              </a:ext>
            </a:extLst>
          </p:cNvPr>
          <p:cNvSpPr/>
          <p:nvPr/>
        </p:nvSpPr>
        <p:spPr>
          <a:xfrm>
            <a:off x="5117148" y="4306954"/>
            <a:ext cx="1598219" cy="707886"/>
          </a:xfrm>
          <a:prstGeom prst="wedgeRoundRectCallout">
            <a:avLst>
              <a:gd name="adj1" fmla="val 25639"/>
              <a:gd name="adj2" fmla="val -4163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تَتَبَّعَ</a:t>
            </a:r>
            <a:r>
              <a:rPr lang="ar-MA" dirty="0"/>
              <a:t>  </a:t>
            </a:r>
            <a:endParaRPr lang="fr-FR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82A94AA1-EE82-68D0-454E-5ECD75731D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7F533BBC-0AB3-14F0-2DE1-263C80F5A59C}"/>
              </a:ext>
            </a:extLst>
          </p:cNvPr>
          <p:cNvSpPr txBox="1"/>
          <p:nvPr/>
        </p:nvSpPr>
        <p:spPr>
          <a:xfrm>
            <a:off x="726503" y="2676398"/>
            <a:ext cx="7421749" cy="9426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rgbClr val="00B0F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قَصَّ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أَحْفادِهِ </a:t>
            </a:r>
            <a:r>
              <a:rPr lang="ar-MA" sz="4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أَحْداثاً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تاريخِ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chemeClr val="accent5">
                  <a:lumMod val="50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835263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7A77-D834-EF11-672C-37FC581E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5D949-E4D5-A621-E7AE-8585E3456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معنى فعل قص من بين الاختيارات المقترحة؟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68D567-E252-5869-E789-AA565CB3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F5C04D-60EC-521A-0938-2CB961F71D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A8241-9669-21B1-EC1F-04D3569190C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69ED8-B0A8-7F5E-C130-4833A4022B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D24A21-326E-B2B1-BB86-5FF6D2FEE18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F6B8726-B1A8-C028-0F15-F3081728C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4BBFA-525A-A3C7-B693-4ED14D26BA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C6613-9031-856B-4332-0ABE8F64B9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Flèche : courbe vers la droite 19">
            <a:extLst>
              <a:ext uri="{FF2B5EF4-FFF2-40B4-BE49-F238E27FC236}">
                <a16:creationId xmlns:a16="http://schemas.microsoft.com/office/drawing/2014/main" id="{7CC2D585-817F-C5C9-C649-65C7FB575231}"/>
              </a:ext>
            </a:extLst>
          </p:cNvPr>
          <p:cNvSpPr/>
          <p:nvPr/>
        </p:nvSpPr>
        <p:spPr>
          <a:xfrm rot="5134695">
            <a:off x="5545683" y="214481"/>
            <a:ext cx="591533" cy="402383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Bulle narrative : rectangle à coins arrondis 20">
            <a:extLst>
              <a:ext uri="{FF2B5EF4-FFF2-40B4-BE49-F238E27FC236}">
                <a16:creationId xmlns:a16="http://schemas.microsoft.com/office/drawing/2014/main" id="{FD86BE07-62B6-522A-8735-42405D91336D}"/>
              </a:ext>
            </a:extLst>
          </p:cNvPr>
          <p:cNvSpPr/>
          <p:nvPr/>
        </p:nvSpPr>
        <p:spPr>
          <a:xfrm>
            <a:off x="2624919" y="4306954"/>
            <a:ext cx="1931018" cy="707886"/>
          </a:xfrm>
          <a:prstGeom prst="wedgeRoundRectCallout">
            <a:avLst>
              <a:gd name="adj1" fmla="val 44968"/>
              <a:gd name="adj2" fmla="val -2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سَرَدَ/ حَكى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Bulle narrative : rectangle à coins arrondis 21">
            <a:extLst>
              <a:ext uri="{FF2B5EF4-FFF2-40B4-BE49-F238E27FC236}">
                <a16:creationId xmlns:a16="http://schemas.microsoft.com/office/drawing/2014/main" id="{4C3C43EC-1561-AAB3-B852-B55867EFD0BE}"/>
              </a:ext>
            </a:extLst>
          </p:cNvPr>
          <p:cNvSpPr/>
          <p:nvPr/>
        </p:nvSpPr>
        <p:spPr>
          <a:xfrm>
            <a:off x="7115778" y="4280440"/>
            <a:ext cx="1508809" cy="707886"/>
          </a:xfrm>
          <a:prstGeom prst="wedgeRoundRectCallout">
            <a:avLst>
              <a:gd name="adj1" fmla="val 15054"/>
              <a:gd name="adj2" fmla="val -508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قَطَعَ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10112C19-0762-540F-079E-552521F2A106}"/>
              </a:ext>
            </a:extLst>
          </p:cNvPr>
          <p:cNvSpPr/>
          <p:nvPr/>
        </p:nvSpPr>
        <p:spPr>
          <a:xfrm>
            <a:off x="368386" y="4280440"/>
            <a:ext cx="1969878" cy="707886"/>
          </a:xfrm>
          <a:prstGeom prst="wedgeRoundRectCallout">
            <a:avLst>
              <a:gd name="adj1" fmla="val 23798"/>
              <a:gd name="adj2" fmla="val -376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مِنْ  </a:t>
            </a:r>
            <a:endParaRPr lang="fr-FR" sz="44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25811CD3-A92C-B975-3F2D-0B953F1F05AF}"/>
              </a:ext>
            </a:extLst>
          </p:cNvPr>
          <p:cNvSpPr/>
          <p:nvPr/>
        </p:nvSpPr>
        <p:spPr>
          <a:xfrm>
            <a:off x="5117148" y="4306954"/>
            <a:ext cx="1598219" cy="707886"/>
          </a:xfrm>
          <a:prstGeom prst="wedgeRoundRectCallout">
            <a:avLst>
              <a:gd name="adj1" fmla="val 25639"/>
              <a:gd name="adj2" fmla="val -4163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تَتَبَّعَ</a:t>
            </a:r>
            <a:r>
              <a:rPr lang="ar-MA" dirty="0"/>
              <a:t>  </a:t>
            </a:r>
            <a:endParaRPr lang="fr-FR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39B2D9C-E4EA-8E17-1187-C8911F1837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A86C45F4-3CE0-F3C9-0D5A-2E107F066844}"/>
              </a:ext>
            </a:extLst>
          </p:cNvPr>
          <p:cNvSpPr txBox="1"/>
          <p:nvPr/>
        </p:nvSpPr>
        <p:spPr>
          <a:xfrm>
            <a:off x="726503" y="2676398"/>
            <a:ext cx="7421749" cy="9426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rgbClr val="00B0F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قَصَّ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أَحْفادِهِ </a:t>
            </a:r>
            <a:r>
              <a:rPr lang="ar-MA" sz="4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أَحْداثاً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تاريخِ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chemeClr val="accent5">
                  <a:lumMod val="50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759282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EA70-0758-3C10-D51F-AFC50B38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C6EB9-0B50-A9FC-E49B-9526D9E4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يقرأ الاختيار المناسب  ثم  يعيد  الجملة مستبدلا فعل "قص"  بفعل "حكى أو سرد"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696948-A7E6-696A-4FF3-175AFE2B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D049AF-F3B0-78B5-600B-2FFF4BA02F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1E0BA-F7EF-B95E-8AF2-DD42F19AF4E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210AD3-7DD0-0F85-2686-D32A8EBCEEA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E28F4-1EF5-3447-295A-9F0BC20B185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06EBB9-FF6C-E8F6-0ECC-517EE5714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4682AD-77BB-DB59-07DA-2F4C241257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576063-2DCD-D347-C6E7-F72C1E7AD5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92968AB3-283C-0BC2-F005-4668FDC48FEC}"/>
              </a:ext>
            </a:extLst>
          </p:cNvPr>
          <p:cNvSpPr txBox="1"/>
          <p:nvPr/>
        </p:nvSpPr>
        <p:spPr>
          <a:xfrm>
            <a:off x="435114" y="2965757"/>
            <a:ext cx="8273771" cy="926485"/>
          </a:xfrm>
          <a:prstGeom prst="rect">
            <a:avLst/>
          </a:prstGeom>
          <a:solidFill>
            <a:schemeClr val="lt1"/>
          </a:solidFill>
          <a:ln w="1270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قَصَّ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ٱلْجَدُّ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عَلى أَحْفادِهِ </a:t>
            </a:r>
            <a:r>
              <a:rPr lang="ar-MA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أَحْداثاً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مِنْ تاريخِ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ٱلْمَغْرِبِ</a:t>
            </a:r>
            <a:r>
              <a:rPr lang="ar-M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 : courbe vers la droite 8">
            <a:extLst>
              <a:ext uri="{FF2B5EF4-FFF2-40B4-BE49-F238E27FC236}">
                <a16:creationId xmlns:a16="http://schemas.microsoft.com/office/drawing/2014/main" id="{405749FF-4ADA-CF7E-B15B-55A8E3559A2B}"/>
              </a:ext>
            </a:extLst>
          </p:cNvPr>
          <p:cNvSpPr/>
          <p:nvPr/>
        </p:nvSpPr>
        <p:spPr>
          <a:xfrm rot="5134695">
            <a:off x="5880587" y="702157"/>
            <a:ext cx="695374" cy="409859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72ECA408-D192-B223-D2EF-AB9345E20DDC}"/>
              </a:ext>
            </a:extLst>
          </p:cNvPr>
          <p:cNvSpPr/>
          <p:nvPr/>
        </p:nvSpPr>
        <p:spPr>
          <a:xfrm>
            <a:off x="2877031" y="5308089"/>
            <a:ext cx="1931018" cy="707886"/>
          </a:xfrm>
          <a:prstGeom prst="wedgeRoundRectCallout">
            <a:avLst>
              <a:gd name="adj1" fmla="val 44968"/>
              <a:gd name="adj2" fmla="val -2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سَرَدَ/ حَكى</a:t>
            </a:r>
            <a:endParaRPr lang="fr-FR" sz="4400" b="1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840788C-E699-0358-2DAE-C67BB848439B}"/>
              </a:ext>
            </a:extLst>
          </p:cNvPr>
          <p:cNvCxnSpPr/>
          <p:nvPr/>
        </p:nvCxnSpPr>
        <p:spPr>
          <a:xfrm flipV="1">
            <a:off x="4445623" y="3615623"/>
            <a:ext cx="3349690" cy="1679510"/>
          </a:xfrm>
          <a:prstGeom prst="straightConnector1">
            <a:avLst/>
          </a:prstGeom>
          <a:ln w="38100">
            <a:solidFill>
              <a:srgbClr val="009E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1DA30CA-EAA4-D284-5D60-25279CA791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96747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9D83-F347-C896-64F7-C28BD299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D1849-6C9A-AB28-1FC5-70BD9768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لتحديد معنى كلمة  في جملة 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AFCD3C-4479-BA01-4470-532791EB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57F1B-3F6E-BBEB-314C-91F8CE5B43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8D9AE-6AFD-6DAA-7938-65C60DC8CBF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1C95F-FDAE-C44F-C2E9-5D99AFC2188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D078A-87AF-9E3C-BEB2-FF1C260BC06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99681A-7468-2539-6D69-CDD901015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B1E29B-FB0C-F1A5-6BDD-6C924D608A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A1E6D7-A806-BE38-63B5-75CB09FFCF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33E804F-BB3E-4F5E-7853-8B9B68F0F1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FBAE30-2039-85E1-B9EA-B26C095EB6D7}"/>
              </a:ext>
            </a:extLst>
          </p:cNvPr>
          <p:cNvSpPr txBox="1"/>
          <p:nvPr/>
        </p:nvSpPr>
        <p:spPr>
          <a:xfrm>
            <a:off x="1197428" y="2953011"/>
            <a:ext cx="702672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نَسْلُكُها لِتَحْديدِ مَعْنى كَلِمَةٍ في ٱلْجُمْلَةِ؟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02958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12AE9-A385-9714-DBA6-56486B650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92AA9-A42F-8999-C875-AF2D6CB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رقم -34-،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AB8DFB-BDB5-3205-59ED-4A05BA03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66425D-4A82-C329-221A-8D6A91433E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08141-1360-29F4-79DA-D975FC4FE5D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7F8AB4-C44F-8611-0110-F2FBE25EDAE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3C2A1-8483-8B8C-5E56-87177BC7A40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A856A5-6F3F-79C4-2CDD-5587FA7E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41C92C-889F-D9E7-E808-5D730D48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F60455-7084-595C-3382-220D33018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2B34C546-2EAC-5AB3-AA20-D873322418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D9E6D6-9EF6-BB9E-639D-49C9C8DE9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35" y="1468489"/>
            <a:ext cx="3482651" cy="53928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02A940-41A2-EC9B-5D65-D02489069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281" y="3306872"/>
            <a:ext cx="3561957" cy="17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6515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0F9C-91AF-F00C-8B90-035CB325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57C8F-8837-BCE2-6828-2A7CE52D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نشاط "أتدرب مع زملائي" 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C2CD8E-15AC-2E1E-A50E-A100F307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5F7464-6E08-AD90-2706-F007A5D739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A9BBC-4336-0C70-6CE2-B244E6AF914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52F7D-CACB-1280-D6CE-9E7304D868B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2866AD-44D9-C1BE-BCBA-E6FD4DFCC08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E160AE9-23CE-0B2E-E753-D05D7E858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10E2D7-9AA5-FC33-A5DF-A7BE80BB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BF9CA0-0930-2B7E-014C-2335E415C7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0D30D3-64A0-2E19-2255-E9928C629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989" y="1704227"/>
            <a:ext cx="5856384" cy="413243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12" name="Espace réservé pour une image  11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AD58A5C1-F354-048D-A50C-361B5B97B8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FFAAB9-BD0E-9EB4-3247-51A87580C9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09" y="1368000"/>
            <a:ext cx="734742" cy="8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0550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9FC3F-D857-447F-81E0-6E9B854B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07D0A-FF01-671A-C992-39F73B35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يوضح لزميله كيف توصل إلى الجواب.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1D3081-732A-F93C-C7C6-5891562FA8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C21E2C-8C16-3E7A-27F2-FB26A5137C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71414-284C-0008-395F-94A67581CF1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FD661-C709-6D6A-59E9-585C16BA775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8E3C9-4456-A3AF-56AE-44E8A46D491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851BC9-D03D-8DCD-871D-9D3AB6BDB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AD9CC6-8BE4-4536-CEB6-79B6049F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77821F-96B5-4AE4-ADE7-C08AA08805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5726E6-73FD-9010-9611-A663ED75C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989" y="1704227"/>
            <a:ext cx="5856384" cy="413243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F92AE0-7F6A-2E08-FD63-67F94CA264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44" y="1395827"/>
            <a:ext cx="734742" cy="845580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4C39D1-160A-C4F3-76F4-EA4935A1E4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910226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7E98-D48B-0674-71BC-B580A71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41DF0-33B8-B4DE-4E56-2708B428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756000"/>
            <a:ext cx="692122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يحدد معنى  "استقل" في الجملة الأولى  وآخر في الجلمة الثانية.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9C86A9-3E63-4FEA-052B-1222AC44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6AD3D-43DF-AC89-8260-00B9E0998A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758CD-3E19-7AA9-4FC2-3E053E5EF5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E0E19-3725-534F-0103-DD20889B4B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A4DFA-382D-D3E3-0130-8698F5EC3A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EE0447-768B-DF10-FC47-77E85B3C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7B6774-C723-27AE-F8B8-C8376F08F2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A2F4C7-D866-69E9-8701-ABF26DDE6A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7EAE4-D444-42A1-A6D1-30C99403B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989" y="1704227"/>
            <a:ext cx="5856384" cy="413243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D294AD8-D5FC-272C-2860-EE55BAC820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797639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833423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433" y="2134566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إستراتيجية مفاتيح السياق.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831682" y="338022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نحن المغاربة.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16291" y="240456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61F337-3C2C-0B7A-D63B-3CCB2A9038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55175" y="4761332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7D25-5F50-AFBE-50B3-EFB80EE1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987A8-5AC5-4AA3-081A-33F6BF7C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D7240F-F413-C71C-2AD3-CC99C209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983E80-8B0D-208B-B14E-0082CB877D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1C94B-8426-A661-0B96-2AE8D8D262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4CE20-968E-86EC-5666-F6C7949C14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C7642-931C-36F4-80A9-C167DD446AB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61E2BA-D15A-867B-39C5-A07897B5F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D75C32F-F387-CC27-35B8-614ACBCA4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2782DD-2BEF-B9DA-369B-6C4E725C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06C7E2-1047-027D-4256-28C7A9704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" y="1909655"/>
            <a:ext cx="7709841" cy="427014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6FCB5D3-45A7-F6D2-E35D-E7DCC0DFCA29}"/>
              </a:ext>
            </a:extLst>
          </p:cNvPr>
          <p:cNvSpPr txBox="1"/>
          <p:nvPr/>
        </p:nvSpPr>
        <p:spPr>
          <a:xfrm>
            <a:off x="3695382" y="5756173"/>
            <a:ext cx="328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رَكِبَ- اِمْتَطى- اِعْتَلى...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E1A03B-7E18-45B7-2106-8F8F501ACF1D}"/>
              </a:ext>
            </a:extLst>
          </p:cNvPr>
          <p:cNvSpPr txBox="1"/>
          <p:nvPr/>
        </p:nvSpPr>
        <p:spPr>
          <a:xfrm>
            <a:off x="267111" y="5817728"/>
            <a:ext cx="268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FF0000"/>
                </a:solidFill>
              </a:rPr>
              <a:t>اِسْتَصْغَرَ- اِسْتَهانَ- اِسْتَخَفَّ...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FDDE2109-BE75-7549-927E-1E6FA8E227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199792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0686F-5C4E-12D3-6C51-FE960AFA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D8A85-B4CA-34F7-E36A-7B7C88CC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  نشاط " أنجز بمفردي ".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3B7D9B-7187-9134-0155-331FFB26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BB98DB-3C11-E76E-D580-D05BFF41C8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888C6-713B-E3AE-C3C3-2CEB522FF4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875B6-DE9D-8494-AA84-4FB0AF89011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8AAAD-A938-5A7D-ACCF-4A819B4592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1E0AAE-AFB2-5359-B346-DBC85EA8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D05B0D-D910-3D9F-3DB6-CB1EF518E3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7DA196-1F14-1A84-1201-602CC0CF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2C574FA-8529-0BE8-14C5-2A77BBB0AE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A012960B-4185-3079-E14C-4BFE3D9D2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1368000"/>
            <a:ext cx="587894" cy="676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FF9575-136B-FE30-CB8B-11DE1FAD2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82" y="1476000"/>
            <a:ext cx="3337522" cy="51681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F31ACB-4739-D35B-D169-1CEECDBC1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5682" y="5117771"/>
            <a:ext cx="3337521" cy="12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92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565DA-63E2-40F9-73BF-F2F8F219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EE9B8-CFDF-18A1-BB99-F9651C84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المفردات  التي اقترحها ويوضح لزملائه كيف توصل إليها؟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332033-1850-59C0-254A-A866EFDB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18759E-6B34-69F1-5E43-0A54608E1A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CD91F-D0BC-E35E-8422-F9666A3A48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55BA1-DA8A-C44F-5641-48C881E5C8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F98B1C-EA11-1A67-1F6A-9FC7F5A691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C584BC-84F7-CA04-86CE-0231323A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B3819F-6229-2474-AEE8-9AD3BE0C8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3B94A0-E192-FA63-2EE8-17BBDA1A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71D535-1CC9-4B0B-4928-9753C1B9A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52" y="2392009"/>
            <a:ext cx="7217320" cy="2845584"/>
          </a:xfrm>
          <a:prstGeom prst="roundRect">
            <a:avLst>
              <a:gd name="adj" fmla="val 16667"/>
            </a:avLst>
          </a:prstGeom>
          <a:ln w="28575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F06FA06-1F5A-D58C-210E-76C91921DF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421288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F6F8-C002-ADA8-7C7D-A5F5FDED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5861-2EF3-5FE2-3EA4-9799FD21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45384D-9494-82A6-F221-745DA5C8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F42D0-5AA2-F126-CFDA-1EF6C2BED7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9404A-8872-36E6-561D-D3AB16D915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6E5A4-AB78-06D1-CF6B-BFA0C69B1E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80729-EAA0-5124-A569-F820A40E26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C1EAC0-C65D-0419-6B6B-1E645B2D2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79D738-8DB9-D12C-0EDD-67E8E8A882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F7038A-9087-90F3-EEF2-6505187670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78D770-1CA5-37F0-693E-FE0CBA44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52" y="2392009"/>
            <a:ext cx="7217320" cy="2845584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7051529-2C71-80CB-826F-92AA51E306F4}"/>
              </a:ext>
            </a:extLst>
          </p:cNvPr>
          <p:cNvSpPr txBox="1"/>
          <p:nvPr/>
        </p:nvSpPr>
        <p:spPr>
          <a:xfrm>
            <a:off x="615969" y="3543367"/>
            <a:ext cx="3283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</a:rPr>
              <a:t>اَلْمُساعَدَةُ- اَلسَّنَدُ- اَلْعَوْنُ- اَلْإِعانَةُ...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D73628-F1B9-64FE-9DB9-9A1F3A173DB5}"/>
              </a:ext>
            </a:extLst>
          </p:cNvPr>
          <p:cNvSpPr txBox="1"/>
          <p:nvPr/>
        </p:nvSpPr>
        <p:spPr>
          <a:xfrm>
            <a:off x="615969" y="4551086"/>
            <a:ext cx="3283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</a:rPr>
              <a:t>قَدَّمَ – أَعْطى- جَسَّدَ...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0A228699-B7F5-E562-4378-4202FB2233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69543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662BD-606D-DC73-4E95-CC6945FA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DF82B-E2DD-D623-DE30-30EBB546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يتحدى أصدقاءه  بالبحث عن ضد كلمة شريطة أن يعرف الجواب.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BFABD0-2596-0332-8699-4DC07D3E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371444-7FD4-1129-80F9-EDF441E72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C47CA-2E4C-5E58-CE62-961AB5DC57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C4D0D-9AC6-2384-E741-1AF4EF9A97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DA48F-8D22-8F78-63A3-4DB4FACF4BD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4ED3B2-3016-0EDB-5BCF-C9EAD26E0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809B88-6B17-20CE-7965-5A8FBE58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F29743-E7D8-AA1C-914F-923424B8A6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16BF76-C02A-F0BD-DD45-3595ACBAFC85}"/>
              </a:ext>
            </a:extLst>
          </p:cNvPr>
          <p:cNvSpPr txBox="1"/>
          <p:nvPr/>
        </p:nvSpPr>
        <p:spPr>
          <a:xfrm>
            <a:off x="1979824" y="3010530"/>
            <a:ext cx="4980187" cy="1600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لُعْبَةُ </a:t>
            </a:r>
            <a:r>
              <a:rPr lang="ar-MA" sz="8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ٱلْأَضْدادِ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B4B6D22-894B-5A38-FBA5-D310BDD90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96294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2453703"/>
            <a:ext cx="4500000" cy="174251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أستعد لفهم النص؛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أنصت للنص وأتحقق من فهمه؛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أعيد إنتاج مضمون النص.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نجن المغاربة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56000"/>
            <a:ext cx="7069602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اليوم ستحاولون فهم نص سماعي بعنوان " نحن المغاربة "  وتعيدون سرد مضامينه. </a:t>
            </a:r>
            <a:endParaRPr lang="f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FDBB9E3-76EC-C549-7AAC-0B1164EA33C1}"/>
              </a:ext>
            </a:extLst>
          </p:cNvPr>
          <p:cNvSpPr txBox="1"/>
          <p:nvPr/>
        </p:nvSpPr>
        <p:spPr>
          <a:xfrm>
            <a:off x="1744914" y="3246099"/>
            <a:ext cx="5519057" cy="11236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6000" b="1" dirty="0">
                <a:sym typeface="Sakkal Majalla"/>
              </a:rPr>
              <a:t>نَحْنُ ٱلْمَغارِبَةَ. </a:t>
            </a:r>
            <a:endParaRPr sz="6000" b="1" dirty="0">
              <a:sym typeface="Calibri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C1F6204-CE0F-25DA-9DB9-B72C906502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7DFF-2317-6BA0-B8A4-C4CD0638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EA45F-83BC-AB74-32B4-DB17878E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بتعرف معاني كلمات أساسية في النص. من يقرأ الكلمات التالية ؟</a:t>
            </a:r>
            <a:endParaRPr lang="f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F2BC17-2763-0C0F-90E7-A1CAF2B7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631AE7-A71C-ECAD-3A7F-5C9981714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750B56-1C78-41E7-E60D-6DEDCF918A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972A0-BB2C-9919-60B9-AAF308A286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C64E7-B39D-7983-8DD2-F36A3BDE9D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9FBC4-1017-ACC4-3C22-2DB6B845A64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F29601-C632-285E-B3D5-5C85A3CA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FD792D-D461-16D7-C31B-FF1CD2E1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C52120-98E8-0AED-A6AF-DA736368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FEB9E8A4-A5E1-7FDD-BEEA-3AD981EADDAA}"/>
              </a:ext>
            </a:extLst>
          </p:cNvPr>
          <p:cNvSpPr txBox="1"/>
          <p:nvPr/>
        </p:nvSpPr>
        <p:spPr>
          <a:xfrm>
            <a:off x="5363003" y="2538527"/>
            <a:ext cx="257877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تآزُرٌ</a:t>
            </a:r>
            <a:endParaRPr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7D2114F6-0ADA-9F25-AB92-B4E0A6F8CE0F}"/>
              </a:ext>
            </a:extLst>
          </p:cNvPr>
          <p:cNvSpPr txBox="1"/>
          <p:nvPr/>
        </p:nvSpPr>
        <p:spPr>
          <a:xfrm>
            <a:off x="1110744" y="2538527"/>
            <a:ext cx="27432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حَنينٌ</a:t>
            </a:r>
            <a:endParaRPr sz="4800" dirty="0">
              <a:solidFill>
                <a:schemeClr val="tx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42C033A8-2841-57E4-2B0A-6EECDB5AB8B7}"/>
              </a:ext>
            </a:extLst>
          </p:cNvPr>
          <p:cNvSpPr txBox="1"/>
          <p:nvPr/>
        </p:nvSpPr>
        <p:spPr>
          <a:xfrm>
            <a:off x="5363004" y="4093983"/>
            <a:ext cx="257877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شامِخَةٌ</a:t>
            </a:r>
            <a:endParaRPr dirty="0"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639E207B-5C1F-F172-955B-238307B1FB29}"/>
              </a:ext>
            </a:extLst>
          </p:cNvPr>
          <p:cNvSpPr txBox="1"/>
          <p:nvPr/>
        </p:nvSpPr>
        <p:spPr>
          <a:xfrm>
            <a:off x="1110744" y="4093983"/>
            <a:ext cx="27432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مَحافِلُ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30933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07094-774E-1D51-C3AF-EA4DBD05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A4509-79E3-B626-AB13-B2138FE9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تآزر " ؟ ثم آخر يركبها في جلمة مفيدة.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4DDE64-DB4C-439F-8934-B2C4E31D2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F47893-6067-7ECF-7CF0-6C9E3BC9D7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62A713-8CF8-7CD2-1865-4D594351F4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0F2BC-D4A2-0DA1-6358-F0E4EED4074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E8230-2626-0FC3-452C-2C7104DB72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57195-AE44-6451-9526-E37DAA8B121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553183-FE3E-6697-B37E-D16339FF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8B0AA0-1422-39C5-8F9C-7D36EE517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A522AB-843B-253B-715D-D656123697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DFB286D5-6950-B4E6-399E-DA9D8ACDD1DF}"/>
              </a:ext>
            </a:extLst>
          </p:cNvPr>
          <p:cNvSpPr txBox="1"/>
          <p:nvPr/>
        </p:nvSpPr>
        <p:spPr>
          <a:xfrm>
            <a:off x="694944" y="3372029"/>
            <a:ext cx="4202178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مُساعَدَةٌ -  تَعاوُن.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80A373A5-778F-5541-64B5-DC145DAC1523}"/>
              </a:ext>
            </a:extLst>
          </p:cNvPr>
          <p:cNvSpPr txBox="1"/>
          <p:nvPr/>
        </p:nvSpPr>
        <p:spPr>
          <a:xfrm>
            <a:off x="5761976" y="3065561"/>
            <a:ext cx="2727543" cy="1736601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تَآزُرُ</a:t>
            </a:r>
          </a:p>
          <a:p>
            <a:r>
              <a:rPr lang="ar-MA" dirty="0">
                <a:sym typeface="Sakkal Majalla"/>
              </a:rPr>
              <a:t> (مِنْ فِعْلِ: تَآزَرَ)  </a:t>
            </a:r>
            <a:endParaRPr dirty="0">
              <a:sym typeface="Calibri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1DD1ED2C-420B-12CB-DD42-28A92FEF14D3}"/>
              </a:ext>
            </a:extLst>
          </p:cNvPr>
          <p:cNvSpPr/>
          <p:nvPr/>
        </p:nvSpPr>
        <p:spPr>
          <a:xfrm>
            <a:off x="5050907" y="3771332"/>
            <a:ext cx="568721" cy="32506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8322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B821-89E1-25CE-F70F-C1EF0249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099F5-2EBB-3D79-16F0-D8946DF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حنين " ؟ ثم آخر يركبها في جلمة مفيدة.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27CC5D-0215-2D65-A2A2-6A804E4A5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4A5AE-A007-F4E3-5AB3-671F6262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1E7013-656D-CCC1-646B-97AC3C1E41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072CF-AE7C-798C-D88C-4D4EB86F7EC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6CCFEC-9CBB-52CA-B59F-EF1A437E7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86B3B-2D67-D7CE-FDC0-4510E8C4D2C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64E7EC-8738-2D4C-9591-361841D8EB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A7F37D-BECF-DD07-7633-1F9C5B617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EC53C9-C4D3-F28E-DB52-5BED20D2D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97154B47-EDB0-91EF-B4FD-04F3B8B4B3E6}"/>
              </a:ext>
            </a:extLst>
          </p:cNvPr>
          <p:cNvSpPr txBox="1"/>
          <p:nvPr/>
        </p:nvSpPr>
        <p:spPr>
          <a:xfrm>
            <a:off x="694944" y="3219530"/>
            <a:ext cx="4228152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شَوْقٌ .</a:t>
            </a: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3FA8EC0F-882B-884D-3F5D-9C8BEEF41DFD}"/>
              </a:ext>
            </a:extLst>
          </p:cNvPr>
          <p:cNvSpPr/>
          <p:nvPr/>
        </p:nvSpPr>
        <p:spPr>
          <a:xfrm>
            <a:off x="4947033" y="3530385"/>
            <a:ext cx="651976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CC52E401-A5BE-681F-4C85-C85CCAD7AB0F}"/>
              </a:ext>
            </a:extLst>
          </p:cNvPr>
          <p:cNvSpPr txBox="1"/>
          <p:nvPr/>
        </p:nvSpPr>
        <p:spPr>
          <a:xfrm>
            <a:off x="5599009" y="2913064"/>
            <a:ext cx="2727543" cy="1736601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حَنينٌ</a:t>
            </a:r>
          </a:p>
          <a:p>
            <a:r>
              <a:rPr lang="ar-MA" dirty="0">
                <a:sym typeface="Sakkal Majalla"/>
              </a:rPr>
              <a:t> (مِنْ فِعْلِ: حَنَّ)  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3621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إستراتيجية مفاتيح السياق لفهم مفردات؛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النص السماعي" نحن المغاربة"  وإعادة إنتاج مضامينه.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69D3-003F-EC3A-0A49-9889FF78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280BD-4A18-2390-82A0-ACED49CC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شامخة " ؟ ثم آخر يقدم ضدها.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FEEA84-9558-73D3-4A3B-9FA5D937CF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988DC3-8473-E1F2-BD03-89C6146E8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F8B5F4-CAD5-7B73-8709-A7D47BFA71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5198F-C25C-0301-6A49-7D119EA2693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375E59-25C2-75E9-9953-BA2915C37D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36F06-10B4-0A0B-BDA1-3F2790F35A9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6CE4089-CF69-0F0C-3388-6E1040D06A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934179-CC9D-6BB5-D15B-F2ECCCE7E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BCD21B-AFD3-EB68-D507-B91248957B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77CF67D8-642B-32C7-87FA-4498A1DF1391}"/>
              </a:ext>
            </a:extLst>
          </p:cNvPr>
          <p:cNvSpPr txBox="1"/>
          <p:nvPr/>
        </p:nvSpPr>
        <p:spPr>
          <a:xfrm>
            <a:off x="952574" y="2572518"/>
            <a:ext cx="3699429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عالِيَةٌ / شاهِقَةٌ</a:t>
            </a:r>
          </a:p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 عَظيمَةٌ / رَفيعَةٌ.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6DCD8753-8A25-F7D7-D9DD-8818B16EE629}"/>
              </a:ext>
            </a:extLst>
          </p:cNvPr>
          <p:cNvSpPr txBox="1"/>
          <p:nvPr/>
        </p:nvSpPr>
        <p:spPr>
          <a:xfrm>
            <a:off x="5596273" y="2808565"/>
            <a:ext cx="2983779" cy="1736601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شامِخَةٌ</a:t>
            </a:r>
          </a:p>
          <a:p>
            <a:r>
              <a:rPr lang="ar-MA" dirty="0">
                <a:sym typeface="Sakkal Majalla"/>
              </a:rPr>
              <a:t>( جَمْعُها شَوامِخُ)</a:t>
            </a: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E1C243E1-3D46-8E1B-3EB9-83F3E5D37F9B}"/>
              </a:ext>
            </a:extLst>
          </p:cNvPr>
          <p:cNvSpPr/>
          <p:nvPr/>
        </p:nvSpPr>
        <p:spPr>
          <a:xfrm>
            <a:off x="4699536" y="3451757"/>
            <a:ext cx="878363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15251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705DE-6E76-B66C-4F77-50C7231D3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91163-9CBD-3490-806E-EFA407F4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محافل " ؟ ثم آخر يركبها في جلمة مفيدة.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619566-2B3C-0873-AD2F-E03824DFB1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825" y="755650"/>
            <a:ext cx="900113" cy="900113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D29BBC-D250-3F54-35A5-A17E955C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74336E-88FA-B80A-DED0-9D3BD0BF9F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60E67A-CDB8-3E99-5105-882E83462AB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8BEC7C-FC6C-0DF1-EDE0-AF47CEB11F2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63654-DCCA-A261-6F14-4C5CCB9B275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FAF20F-816F-B048-5F10-91D6524146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B65E7C-4FBC-548C-1E4B-6340A4AD4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6C6A56-DEFC-74AC-7697-F02435A255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B7467B8D-2E4A-482F-E2FC-250A5E236B63}"/>
              </a:ext>
            </a:extLst>
          </p:cNvPr>
          <p:cNvSpPr txBox="1"/>
          <p:nvPr/>
        </p:nvSpPr>
        <p:spPr>
          <a:xfrm>
            <a:off x="481150" y="2523375"/>
            <a:ext cx="4346661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اِحْتِفالاتٌ /مُناسَباتٌ/ مَجالِسُ /لِقاءاتٌ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7EB30E5A-119F-F0E4-0DD5-D18DBDB3AD2A}"/>
              </a:ext>
            </a:extLst>
          </p:cNvPr>
          <p:cNvSpPr txBox="1"/>
          <p:nvPr/>
        </p:nvSpPr>
        <p:spPr>
          <a:xfrm>
            <a:off x="5563600" y="2727687"/>
            <a:ext cx="2983779" cy="1736601"/>
          </a:xfrm>
          <a:prstGeom prst="roundRect">
            <a:avLst/>
          </a:prstGeom>
          <a:solidFill>
            <a:srgbClr val="D6E9EA"/>
          </a:solidFill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مَحافِلُ</a:t>
            </a:r>
          </a:p>
          <a:p>
            <a:r>
              <a:rPr lang="ar-MA" dirty="0">
                <a:sym typeface="Sakkal Majalla"/>
              </a:rPr>
              <a:t>( مُفْرَدُها مَحْفَلٌ)</a:t>
            </a: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A9FBBB91-3A8A-8054-6974-BD612DEEAD08}"/>
              </a:ext>
            </a:extLst>
          </p:cNvPr>
          <p:cNvSpPr/>
          <p:nvPr/>
        </p:nvSpPr>
        <p:spPr>
          <a:xfrm>
            <a:off x="4913254" y="3445510"/>
            <a:ext cx="564903" cy="30095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4517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EE599-DCCA-C442-5844-DBC13952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4929B-F2FD-2D16-22B8-E7E5D687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ويذكرنا بمعناها؟ 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C1A6BDE-FBBB-F1C2-02C5-F0E45FD824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35F5BA-EAEA-A3E8-6F79-F9FB6827C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980AD1-02A2-3698-7B27-109DF1A0B1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D7D14-FD7C-C11C-3EF6-9A1D402E42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427B-58B7-FE81-4A12-66819E7E01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CE9FD-C794-0193-E61C-07EB18D7BE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24C60D4-6C75-9C5D-9D0A-29BE4BE5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881235-5EF6-B9D3-172B-894C40DA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BAFA13-73AD-1E86-1867-8D7F9DE4E2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527DF621-DD15-396A-066C-050B43938E2B}"/>
              </a:ext>
            </a:extLst>
          </p:cNvPr>
          <p:cNvSpPr txBox="1"/>
          <p:nvPr/>
        </p:nvSpPr>
        <p:spPr>
          <a:xfrm>
            <a:off x="4623870" y="2332142"/>
            <a:ext cx="2927882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تآزُرٌ (تَآزَرَ) </a:t>
            </a: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38B485D7-1074-993A-7A66-FE3BD2236615}"/>
              </a:ext>
            </a:extLst>
          </p:cNvPr>
          <p:cNvSpPr txBox="1"/>
          <p:nvPr/>
        </p:nvSpPr>
        <p:spPr>
          <a:xfrm>
            <a:off x="912276" y="2305333"/>
            <a:ext cx="2994363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6000" dirty="0">
                <a:sym typeface="Sakkal Majalla"/>
              </a:rPr>
              <a:t>حَنينٌ (حَنَّ)</a:t>
            </a:r>
            <a:endParaRPr lang="ar-MA" sz="6000"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5093F909-9B42-FE2C-31D9-6EB42A366F97}"/>
              </a:ext>
            </a:extLst>
          </p:cNvPr>
          <p:cNvSpPr txBox="1"/>
          <p:nvPr/>
        </p:nvSpPr>
        <p:spPr>
          <a:xfrm>
            <a:off x="901973" y="4058611"/>
            <a:ext cx="3014970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ym typeface="Sakkal Majalla"/>
              </a:rPr>
              <a:t>شامِخَةٌ</a:t>
            </a:r>
            <a:endParaRPr lang="ar-MA" sz="6000" dirty="0">
              <a:solidFill>
                <a:prstClr val="black"/>
              </a:solidFill>
              <a:sym typeface="Sakkal Majalla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B7BF9349-14E7-BD0C-0DAE-99ABF3333363}"/>
              </a:ext>
            </a:extLst>
          </p:cNvPr>
          <p:cNvSpPr txBox="1"/>
          <p:nvPr/>
        </p:nvSpPr>
        <p:spPr>
          <a:xfrm>
            <a:off x="4612983" y="3944794"/>
            <a:ext cx="2949655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ym typeface="Sakkal Majalla"/>
              </a:rPr>
              <a:t>مَحافِلُ</a:t>
            </a:r>
            <a:endParaRPr lang="ar-MA" sz="6000" dirty="0">
              <a:solidFill>
                <a:prstClr val="black"/>
              </a:solidFill>
              <a:sym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47008979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69317-1982-D6C2-5C89-0284CB36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5AF49-38CB-7CF1-3061-6C439158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قبل أن نستمع لنص "نحن المغاربة"، حاولوا توقع الأسئلة  التي يمكن أن يجيب عنها.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162329-C563-7F13-B4BE-74BD7EE4969F}"/>
              </a:ext>
            </a:extLst>
          </p:cNvPr>
          <p:cNvSpPr txBox="1"/>
          <p:nvPr/>
        </p:nvSpPr>
        <p:spPr>
          <a:xfrm>
            <a:off x="978013" y="4463814"/>
            <a:ext cx="6774789" cy="78319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ٱعْتِقادي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قَدْ يُقَدِّمُ ٱلنَّصُّ جَواباً عَنِ ٱلسُّؤالِ ٱلتّالي: 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A2C33C-71B1-BD17-7C47-029C1A5B523A}"/>
              </a:ext>
            </a:extLst>
          </p:cNvPr>
          <p:cNvSpPr txBox="1"/>
          <p:nvPr/>
        </p:nvSpPr>
        <p:spPr>
          <a:xfrm>
            <a:off x="1437765" y="2382111"/>
            <a:ext cx="5577217" cy="13280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ٱلْمَغارِبَةَ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A97723-BE8D-D8A0-2D13-FBA965A5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4BE418-450E-F185-E153-E89A2F1F84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3B105-A1ED-9A45-183C-D17B072D86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768E5-F69B-220F-AFB4-200F26AD5B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F4444-C194-D8A4-530D-68B3CDAE94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380198-D757-E61E-76E9-F2D6D3F3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F9B9D2-CBBF-6145-AC13-B5BB008DD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D58EA3-85A0-38BC-11DB-CD4B5ACE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B68EB912-F7A7-79E6-D960-B780C50A17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991883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E0C5-DEEA-73AB-3A05-76A00D48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FF010-ED26-55AF-2E6C-6FEE4B82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 لتسجيل أهم المعلومات التي ستلتقطونها أثناء الاستماع.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0C1DFB-5D26-AB9A-5422-7C06EE81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CE87A-B91E-6C5F-0895-5F52E78F86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062C4-EFD0-8BA0-28D1-A9CF93C543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8AB60-11BB-5A3A-21D2-EB1F906E0F4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CAA68-6134-90AD-F02A-A4B84B6288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3B90639-4E51-EBC8-EB37-14F23261B8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D067F7-0FBB-6FAC-F3FC-41926B0C9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5D56B7-D827-7974-2553-F8E800761F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C81D596-398B-A8A4-ED71-9EECA6D75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6F068B3-2D67-D2BC-E418-16E989731073}"/>
              </a:ext>
            </a:extLst>
          </p:cNvPr>
          <p:cNvSpPr txBox="1"/>
          <p:nvPr/>
        </p:nvSpPr>
        <p:spPr>
          <a:xfrm>
            <a:off x="1077922" y="2574472"/>
            <a:ext cx="6574971" cy="2349579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أَثْناءَ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ٱلِاسْتِماعِ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وَأُسَجِّلُ مَعْلوماتٍ عَلى دَفْتَري.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66092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9032-CBC8-E5E8-E994-7E8FB34F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01610-F4A7-39A4-99BF-EECBE649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"نحن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المغاربة" (مرتان) 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D39A97B-593D-0265-5060-BC54C54BF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B3D4E1-4415-AFB1-6D98-20E14ECCF8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1839C-E782-6F98-0DE2-98A8EEE7FE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19291-3AEB-464B-CCBF-23DD069120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04F93-0568-996C-A796-39E201F871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763BFB-7E6A-00DC-89D7-85E0F7D7B1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58E52F-A16B-7B91-7BCD-B0934E41AB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46F834-F151-E624-28B4-094A473E8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C20BED-63A9-2456-EFFD-9D56E7175D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نَحْنُ_الْمَغارِبَة">
            <a:hlinkClick r:id="" action="ppaction://media"/>
            <a:extLst>
              <a:ext uri="{FF2B5EF4-FFF2-40B4-BE49-F238E27FC236}">
                <a16:creationId xmlns:a16="http://schemas.microsoft.com/office/drawing/2014/main" id="{D28E3E18-5DB9-F37C-D70D-E0E02E759D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693" y="1936863"/>
            <a:ext cx="7145500" cy="440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84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181AB-BE2A-E042-3AFB-AA3F34F32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442DE-548A-4126-390E-EA9FCEE6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  ويوضح كيف استطاع هو وزميله التحقق منه؟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9C3D67-7E7D-2925-FBE3-565E6C3A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E07F06-C65B-E70A-B8B2-A15DB73EF0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6B8C9-81C0-9079-989F-205F11E1A9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26BF7-193A-F114-6F50-A07C8C4A3A0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489C2-D38D-313D-CA07-FD007878C9B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0DA48E-D06D-49D5-2EE4-595B89A9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A1C57D-94AD-B268-0CAA-6E18D7DF7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3D81658-5522-967E-4ACD-C5F38E26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D4A8017-0419-3A45-944B-CB3B79E97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CAE15DF-596F-1CC2-AADC-FCB55723B5EB}"/>
              </a:ext>
            </a:extLst>
          </p:cNvPr>
          <p:cNvSpPr txBox="1"/>
          <p:nvPr/>
        </p:nvSpPr>
        <p:spPr>
          <a:xfrm>
            <a:off x="741560" y="3429000"/>
            <a:ext cx="4416575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أَتَحَقَّقُ مِنْ تَوقُّعي.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8">
            <a:extLst>
              <a:ext uri="{FF2B5EF4-FFF2-40B4-BE49-F238E27FC236}">
                <a16:creationId xmlns:a16="http://schemas.microsoft.com/office/drawing/2014/main" id="{40724939-C684-D41B-43F1-2496392313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3295939" y="1920227"/>
            <a:ext cx="5147778" cy="34318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52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00A1-68E3-A61C-6244-438D56D6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F342B-DA4D-D889-C0B7-2DE1D0D2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 خذوا   كراساتكم- الصفحة -35-.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3DA359-9DEF-BA8B-0EBA-EC974578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3F2838-2C7B-9FFB-3A6A-E62948B634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A250F-22A1-3D89-736E-CA23F294E4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3497F-3BA3-D383-F210-9FEA15E0620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DF9FB-803E-0A4D-957D-249B9857DE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AAA4FB-E4A1-424E-FB9F-2ED1D9B14F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390D87-54FF-80F2-8F65-AB907DCB8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E31700-EC83-111D-7677-84280D79C9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4191107-F8F1-502E-D6F4-54FCCBBA74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3606A2-EE90-6BF6-51AC-BBD4BF45D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44" y="1629846"/>
            <a:ext cx="3209346" cy="49696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8975F7-8976-463D-0F96-7161E111C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682" y="2984361"/>
            <a:ext cx="3337521" cy="19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576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DB6E-3A52-8CD2-3199-0D059909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3D0BE-CAED-090C-A06F-BBED27B4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بما سجلتموه على دفاتركم، وأجيبوا عن الأسئلة.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A2AE4D-C611-1F50-6FDD-663B8814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EEA6C8-3EAA-A950-A4C3-4084BC8387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75A85-C1CD-AD84-FD19-37D9E08837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E0789-93F0-228C-B817-8A3CD2928E9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262133-8EC5-DE62-877A-1691A1B507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030093-72D7-8D33-793F-5311CE765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8288CA-0EDF-F018-6435-81D9E3447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054E77-0CA5-7153-E231-11CFF23E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1415D5F-5A59-2D6A-BE86-A81C6E23F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7E2A8E-F89F-9AD4-983D-B59DB13CA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71" y="1950103"/>
            <a:ext cx="7140478" cy="4246259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 13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B4F7E4F7-E870-7DD3-160B-004F03493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6" y="1392145"/>
            <a:ext cx="651715" cy="7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254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25B1-F0D9-2735-6B00-5E3A8042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AB902-0C63-4740-3B05-2A4C6ECE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السؤال ويقدم جوابه موضحا لزملائه كيف توصل إليه؟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A812DE-53C8-02CC-3141-D4C5E976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B93475-5276-C739-6DAF-4F370AAF07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3C6CB-8D1E-4FB0-66F5-AF5B6B0C8E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AC4F94-FC0E-C15D-7961-FE2FFABBC1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3ED261-A91C-10AD-35B0-F25C5ABA16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209E7A-5312-5111-479A-F0444A13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80C57D-4576-F350-57C0-A7443CFF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5B317D-2017-AA16-389F-CCD081A5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A99C8B-27C7-8BCD-46FF-BB7D6DAA2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71" y="1950103"/>
            <a:ext cx="7140478" cy="4246259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A26B809-B7A5-73B6-6A60-DE629C4E36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36021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7774-D7F5-0040-F61F-5FA76FB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BF29E-5204-F7DD-D03E-6F5EEF8A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157202-61CA-438D-A4CC-9A2245D7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3D077F-30BA-7ECD-A817-6A75BA93A3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938B2-6996-1536-DBAC-9CDB90F86F3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CD43D-70A1-FFA7-4E96-36A86EC0480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FE733B-ABA8-99A7-9CF6-0794D1952E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83839E-B06D-3C49-CA6F-4DA7E158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F5AD30-B499-4C29-DA89-10D5F2731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3E1095-B90B-2A88-7B8A-8640D4D4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304F11-464A-AC5A-CD2A-31EF9BC4A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89" y="1710855"/>
            <a:ext cx="7295964" cy="4829904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1B2FFDC-65A9-6672-88DF-FB9A5B8C8D19}"/>
              </a:ext>
            </a:extLst>
          </p:cNvPr>
          <p:cNvSpPr txBox="1"/>
          <p:nvPr/>
        </p:nvSpPr>
        <p:spPr>
          <a:xfrm>
            <a:off x="6547809" y="2573215"/>
            <a:ext cx="157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516C9A-9DF7-BEBC-03DC-2F2F54C80C68}"/>
              </a:ext>
            </a:extLst>
          </p:cNvPr>
          <p:cNvSpPr txBox="1"/>
          <p:nvPr/>
        </p:nvSpPr>
        <p:spPr>
          <a:xfrm>
            <a:off x="3262186" y="2637942"/>
            <a:ext cx="157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298CEF-BC9D-7207-41E9-412CF3E9E40F}"/>
              </a:ext>
            </a:extLst>
          </p:cNvPr>
          <p:cNvSpPr txBox="1"/>
          <p:nvPr/>
        </p:nvSpPr>
        <p:spPr>
          <a:xfrm>
            <a:off x="2257893" y="2619643"/>
            <a:ext cx="157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44F56C-B473-EF52-BDB5-F2EBE9E5012E}"/>
              </a:ext>
            </a:extLst>
          </p:cNvPr>
          <p:cNvSpPr txBox="1"/>
          <p:nvPr/>
        </p:nvSpPr>
        <p:spPr>
          <a:xfrm>
            <a:off x="1246405" y="2619643"/>
            <a:ext cx="157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A07C52-B203-EAAA-534D-24502BB0F434}"/>
              </a:ext>
            </a:extLst>
          </p:cNvPr>
          <p:cNvSpPr txBox="1"/>
          <p:nvPr/>
        </p:nvSpPr>
        <p:spPr>
          <a:xfrm>
            <a:off x="891293" y="3623956"/>
            <a:ext cx="709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2000" b="1" dirty="0">
                <a:solidFill>
                  <a:srgbClr val="C00000"/>
                </a:solidFill>
              </a:rPr>
              <a:t>اَلْحادِثَةُ الَّتي تَحَدَّثَ عَنْها ٱلنَّصُّ </a:t>
            </a:r>
            <a:r>
              <a:rPr lang="ar-MA" sz="2000" b="1" dirty="0" err="1">
                <a:solidFill>
                  <a:srgbClr val="C00000"/>
                </a:solidFill>
              </a:rPr>
              <a:t>وَٱلَّتي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ٱسْتَدْعَت</a:t>
            </a:r>
            <a:r>
              <a:rPr lang="ar-MA" sz="2000" b="1" dirty="0">
                <a:solidFill>
                  <a:srgbClr val="C00000"/>
                </a:solidFill>
              </a:rPr>
              <a:t> تَضامُنَ جَميعِ ٱلْمَغارِبَةِ هِيَ: حادِثَةُ زِلْزالِ </a:t>
            </a:r>
            <a:r>
              <a:rPr lang="ar-MA" sz="2000" b="1" dirty="0" err="1">
                <a:solidFill>
                  <a:srgbClr val="C00000"/>
                </a:solidFill>
              </a:rPr>
              <a:t>ٱلْحَوْزِ</a:t>
            </a:r>
            <a:r>
              <a:rPr lang="ar-MA" sz="2000" b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3A4E99D-AE21-1EDE-60DF-AA0ECA39F80F}"/>
              </a:ext>
            </a:extLst>
          </p:cNvPr>
          <p:cNvSpPr txBox="1"/>
          <p:nvPr/>
        </p:nvSpPr>
        <p:spPr>
          <a:xfrm>
            <a:off x="1020645" y="4424697"/>
            <a:ext cx="692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b="1" dirty="0">
                <a:solidFill>
                  <a:srgbClr val="C00000"/>
                </a:solidFill>
              </a:rPr>
              <a:t>اَلْمَواهِبُ </a:t>
            </a:r>
            <a:r>
              <a:rPr lang="ar-MA" b="1" dirty="0" err="1">
                <a:solidFill>
                  <a:srgbClr val="C00000"/>
                </a:solidFill>
              </a:rPr>
              <a:t>ٱلْمَغْرِبِيَّةُ</a:t>
            </a:r>
            <a:r>
              <a:rPr lang="ar-MA" b="1" dirty="0">
                <a:solidFill>
                  <a:srgbClr val="C00000"/>
                </a:solidFill>
              </a:rPr>
              <a:t> </a:t>
            </a:r>
            <a:r>
              <a:rPr lang="ar-MA" b="1" dirty="0" err="1">
                <a:solidFill>
                  <a:srgbClr val="C00000"/>
                </a:solidFill>
              </a:rPr>
              <a:t>ٱلْمَذْكورَةُ</a:t>
            </a:r>
            <a:r>
              <a:rPr lang="ar-MA" b="1" dirty="0">
                <a:solidFill>
                  <a:srgbClr val="C00000"/>
                </a:solidFill>
              </a:rPr>
              <a:t> في ٱلنَّصِّ هِيَ: اَلرَّحّالَةُ </a:t>
            </a:r>
            <a:r>
              <a:rPr lang="ar-MA" b="1" dirty="0" err="1">
                <a:solidFill>
                  <a:srgbClr val="C00000"/>
                </a:solidFill>
              </a:rPr>
              <a:t>ٱلشَّهيرُ</a:t>
            </a:r>
            <a:r>
              <a:rPr lang="ar-MA" b="1" dirty="0">
                <a:solidFill>
                  <a:srgbClr val="C00000"/>
                </a:solidFill>
              </a:rPr>
              <a:t> ابْنُ بَطّوطَةَ، </a:t>
            </a:r>
            <a:r>
              <a:rPr lang="ar-MA" b="1" dirty="0" err="1">
                <a:solidFill>
                  <a:srgbClr val="C00000"/>
                </a:solidFill>
              </a:rPr>
              <a:t>وَٱلْمُخْتَرِعُ</a:t>
            </a:r>
            <a:r>
              <a:rPr lang="ar-MA" b="1" dirty="0">
                <a:solidFill>
                  <a:srgbClr val="C00000"/>
                </a:solidFill>
              </a:rPr>
              <a:t> رَشيدُ </a:t>
            </a:r>
            <a:r>
              <a:rPr lang="ar-MA" b="1" dirty="0" err="1">
                <a:solidFill>
                  <a:srgbClr val="C00000"/>
                </a:solidFill>
              </a:rPr>
              <a:t>ٱلْيَزمِيُّ</a:t>
            </a:r>
            <a:r>
              <a:rPr lang="ar-MA" b="1" dirty="0">
                <a:solidFill>
                  <a:srgbClr val="C00000"/>
                </a:solidFill>
              </a:rPr>
              <a:t>، </a:t>
            </a:r>
            <a:r>
              <a:rPr lang="ar-MA" b="1" dirty="0" err="1">
                <a:solidFill>
                  <a:srgbClr val="C00000"/>
                </a:solidFill>
              </a:rPr>
              <a:t>وَٱلطَّيّارَةُ</a:t>
            </a:r>
            <a:r>
              <a:rPr lang="ar-MA" b="1" dirty="0">
                <a:solidFill>
                  <a:srgbClr val="C00000"/>
                </a:solidFill>
              </a:rPr>
              <a:t> ثُرَيّا </a:t>
            </a:r>
            <a:r>
              <a:rPr lang="ar-MA" b="1" dirty="0" err="1">
                <a:solidFill>
                  <a:srgbClr val="C00000"/>
                </a:solidFill>
              </a:rPr>
              <a:t>ٱلشّاويُّ</a:t>
            </a:r>
            <a:r>
              <a:rPr lang="ar-MA" b="1" dirty="0">
                <a:solidFill>
                  <a:srgbClr val="C00000"/>
                </a:solidFill>
              </a:rPr>
              <a:t>، </a:t>
            </a:r>
            <a:r>
              <a:rPr lang="ar-MA" b="1" dirty="0" err="1">
                <a:solidFill>
                  <a:srgbClr val="C00000"/>
                </a:solidFill>
              </a:rPr>
              <a:t>وَٱلْعالِمَةُ</a:t>
            </a:r>
            <a:r>
              <a:rPr lang="ar-MA" b="1" dirty="0">
                <a:solidFill>
                  <a:srgbClr val="C00000"/>
                </a:solidFill>
              </a:rPr>
              <a:t> كَوْثَرُ حَفيظي، </a:t>
            </a:r>
            <a:r>
              <a:rPr lang="ar-MA" b="1" dirty="0" err="1">
                <a:solidFill>
                  <a:srgbClr val="C00000"/>
                </a:solidFill>
              </a:rPr>
              <a:t>وَٱلنّابِغَةُ</a:t>
            </a:r>
            <a:r>
              <a:rPr lang="ar-MA" b="1" dirty="0">
                <a:solidFill>
                  <a:srgbClr val="C00000"/>
                </a:solidFill>
              </a:rPr>
              <a:t> مَرْيَمُ أَمْجونَ، </a:t>
            </a:r>
            <a:r>
              <a:rPr lang="ar-MA" b="1" dirty="0" err="1">
                <a:solidFill>
                  <a:srgbClr val="C00000"/>
                </a:solidFill>
              </a:rPr>
              <a:t>وَٱلْبَطَلُ</a:t>
            </a:r>
            <a:r>
              <a:rPr lang="ar-MA" b="1" dirty="0">
                <a:solidFill>
                  <a:srgbClr val="C00000"/>
                </a:solidFill>
              </a:rPr>
              <a:t> سُفْيانُ </a:t>
            </a:r>
            <a:r>
              <a:rPr lang="ar-MA" b="1" dirty="0" err="1">
                <a:solidFill>
                  <a:srgbClr val="C00000"/>
                </a:solidFill>
              </a:rPr>
              <a:t>ٱلْبَقّالِيُّ</a:t>
            </a:r>
            <a:r>
              <a:rPr lang="ar-MA" b="1" dirty="0">
                <a:solidFill>
                  <a:srgbClr val="C00000"/>
                </a:solidFill>
              </a:rPr>
              <a:t>. 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9F4564-93EF-98FD-D1F2-E03B986B5D74}"/>
              </a:ext>
            </a:extLst>
          </p:cNvPr>
          <p:cNvSpPr txBox="1"/>
          <p:nvPr/>
        </p:nvSpPr>
        <p:spPr>
          <a:xfrm>
            <a:off x="852288" y="5404167"/>
            <a:ext cx="713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2000" b="1" dirty="0">
                <a:solidFill>
                  <a:srgbClr val="FF0000"/>
                </a:solidFill>
              </a:rPr>
              <a:t>يَقْصِدُ ٱلْكاتِبُ بِقَوْلِهِ "دامَتْ رايَتُنا خَفّاقَةً في سَماءِ </a:t>
            </a:r>
            <a:r>
              <a:rPr lang="ar-MA" sz="2000" b="1" dirty="0" err="1">
                <a:solidFill>
                  <a:srgbClr val="FF0000"/>
                </a:solidFill>
              </a:rPr>
              <a:t>ٱلْمَحافِلِ</a:t>
            </a:r>
            <a:r>
              <a:rPr lang="ar-MA" sz="2000" b="1" dirty="0">
                <a:solidFill>
                  <a:srgbClr val="FF0000"/>
                </a:solidFill>
              </a:rPr>
              <a:t> </a:t>
            </a:r>
            <a:r>
              <a:rPr lang="ar-MA" sz="2000" b="1" dirty="0" err="1">
                <a:solidFill>
                  <a:srgbClr val="FF0000"/>
                </a:solidFill>
              </a:rPr>
              <a:t>وَٱلْمُلْتَقَياتِ</a:t>
            </a:r>
            <a:r>
              <a:rPr lang="ar-MA" sz="2000" b="1" dirty="0">
                <a:solidFill>
                  <a:srgbClr val="FF0000"/>
                </a:solidFill>
              </a:rPr>
              <a:t>" أَنْ يُرَفْرِفَ ٱلْعَلَمُ </a:t>
            </a:r>
            <a:r>
              <a:rPr lang="ar-MA" sz="2000" b="1" dirty="0" err="1">
                <a:solidFill>
                  <a:srgbClr val="FF0000"/>
                </a:solidFill>
              </a:rPr>
              <a:t>ٱلْمَغْرِبِيُّ</a:t>
            </a:r>
            <a:r>
              <a:rPr lang="ar-MA" sz="2000" b="1" dirty="0">
                <a:solidFill>
                  <a:srgbClr val="FF0000"/>
                </a:solidFill>
              </a:rPr>
              <a:t> في كُلِّ </a:t>
            </a:r>
            <a:r>
              <a:rPr lang="ar-MA" sz="2000" b="1" dirty="0" err="1">
                <a:solidFill>
                  <a:srgbClr val="FF0000"/>
                </a:solidFill>
              </a:rPr>
              <a:t>ٱلْمُناسَباتِ</a:t>
            </a:r>
            <a:r>
              <a:rPr lang="ar-MA" sz="2000" b="1" dirty="0">
                <a:solidFill>
                  <a:srgbClr val="FF0000"/>
                </a:solidFill>
              </a:rPr>
              <a:t> </a:t>
            </a:r>
            <a:r>
              <a:rPr lang="ar-MA" sz="2000" b="1" dirty="0" err="1">
                <a:solidFill>
                  <a:srgbClr val="FF0000"/>
                </a:solidFill>
              </a:rPr>
              <a:t>وَٱلْمُنافَساتِ</a:t>
            </a:r>
            <a:r>
              <a:rPr lang="ar-MA" sz="2000" b="1" dirty="0">
                <a:solidFill>
                  <a:srgbClr val="FF0000"/>
                </a:solidFill>
              </a:rPr>
              <a:t> </a:t>
            </a:r>
            <a:r>
              <a:rPr lang="ar-MA" sz="2000" b="1" dirty="0" err="1">
                <a:solidFill>
                  <a:srgbClr val="FF0000"/>
                </a:solidFill>
              </a:rPr>
              <a:t>وَٱلْمُلْتَقَياتِ</a:t>
            </a:r>
            <a:r>
              <a:rPr lang="ar-MA" sz="2000" b="1" dirty="0">
                <a:solidFill>
                  <a:srgbClr val="FF0000"/>
                </a:solidFill>
              </a:rPr>
              <a:t> كَعَلامَةٍ عَلى تَفَوُّقِ ٱلْمَغارِبَةِ وَتَحْقيقِهِمْ لِمَراتِبَ عُلْيا. 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9C76B327-4060-8D96-6A49-D09C81184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30107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B3B0-245D-3DAD-E9DA-7049D53D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8A38D-4825-D110-497D-7D7AEC26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" أستعد لأتحدث"، من يقرأ التعليمة؟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7442C0-7B57-7BE5-B3B6-20BAA813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2E4B2C-F948-9807-C94F-8223D54F54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922E0-4B00-E582-977D-1FBC1286CF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32505-5A4E-42E3-AE67-CABF8BFFF9B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0DA4A-F0A5-EB95-DFEC-9B23A95F87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A60DCF-A620-4E88-F32F-2AE9D9A1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DE7D98-3A9F-E1EB-F311-46B0C30AD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84F4C2-3E00-8063-2AFD-48380F4F3E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D7A162A-D534-1FA7-939D-D787F8E11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D18CC2-C677-7F17-F59E-0125D14A8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67" y="1549460"/>
            <a:ext cx="3209346" cy="49696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82022E-C06D-FACD-2530-1E26DF8AC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879" y="4712679"/>
            <a:ext cx="3337521" cy="13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980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6F81-B538-70A7-85FD-5ED81098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5E90-5F50-ECCE-CE8D-1345FC5E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يرتب الأفكار حسب ورودها في النص؟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5420B-D16A-93A0-438B-AF3B49B1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A3FF45-797C-FA44-C888-2C407E93D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3F8DF1-FABB-BD6A-CC3C-AFFBE952FD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B9CD2-47D2-F5D2-AD23-5F67C128ED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50CCAB-44E8-892A-1005-6A5A4409FC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77F94D-5B95-9A07-44BF-999C3DB2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E2BA7B-71CE-5FA7-8443-6EEA9A0A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D549A7-72C1-E1EB-E789-3AC4323BF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3F4E8B-7AF7-C2C8-001F-27629B1EF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86" y="2406396"/>
            <a:ext cx="7024363" cy="2933954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444B3EA-0C84-9460-0808-8B88E9A7D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808082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DC59-44ED-1172-2228-D4BE9AED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23003-EF59-643C-2D49-0ADD045A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قراءة الأفكار  مرتبة من الأول إلى الأخير؟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174036-8257-8253-470F-821426586B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67F257-0617-E2C7-0876-6E6D119A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2CDEC-72EA-A14A-A80C-4C67FB04C3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3A351-73F6-2BCB-3922-78C7A7729F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C17B-755C-20A7-EC79-DD63E7C19A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B149B-1683-D0E4-311C-C4A9A5AB3B6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F5FE9C-D1D2-E262-4CC3-B76A33A5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7408B9-8F2D-385D-6836-61A921380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9ADC14-5CC5-3D87-8D72-91B220F339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E875C8-5E6E-38DA-CB24-57AB3C469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51" y="2149155"/>
            <a:ext cx="7024363" cy="2933954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4ECFC8E-D4CC-C73A-8FCD-9F74684E46B9}"/>
              </a:ext>
            </a:extLst>
          </p:cNvPr>
          <p:cNvSpPr/>
          <p:nvPr/>
        </p:nvSpPr>
        <p:spPr>
          <a:xfrm>
            <a:off x="7216500" y="4539434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AEE59B-F047-8F45-A4E0-D21D8B7799A6}"/>
              </a:ext>
            </a:extLst>
          </p:cNvPr>
          <p:cNvSpPr/>
          <p:nvPr/>
        </p:nvSpPr>
        <p:spPr>
          <a:xfrm>
            <a:off x="7204043" y="3972824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F79FB9-019C-5253-8900-C447CFC94611}"/>
              </a:ext>
            </a:extLst>
          </p:cNvPr>
          <p:cNvSpPr/>
          <p:nvPr/>
        </p:nvSpPr>
        <p:spPr>
          <a:xfrm>
            <a:off x="7240183" y="3310410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96483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57FC6-F058-CD74-1B07-18555A19B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87902-0003-9534-962E-E1AE3D87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ويعيد مضامين الشريط  أو ملخصه مستعينا بالأفكار التالية.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07C18B-169B-65B5-2BDA-31F596A821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6945C-C6AA-1E4A-B778-F27C983AC1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EFB9A-9FDB-120F-7EB6-266B27DFD94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2F3C9-EA44-58EA-99AC-3E5F1F9162A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520E72-D6CE-B18D-9161-4EB51F8C5BE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F32A76-9AF9-D814-A7B1-88B77398A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50C9A7-EBE5-6082-068F-BB9D9347C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EFF5A7-15F4-5152-1A98-818B10BF3A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54158E30-4CEE-4D81-75E1-0E6E2D2583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F6B693-F038-285D-1A0C-E428CA8F5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51" y="2149155"/>
            <a:ext cx="7024363" cy="2933954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1D0EA32-59BC-A689-3F75-A71FACD228BD}"/>
              </a:ext>
            </a:extLst>
          </p:cNvPr>
          <p:cNvSpPr/>
          <p:nvPr/>
        </p:nvSpPr>
        <p:spPr>
          <a:xfrm>
            <a:off x="7216500" y="4539434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2D9970-95CA-6DB3-4741-2E96AE9C1789}"/>
              </a:ext>
            </a:extLst>
          </p:cNvPr>
          <p:cNvSpPr/>
          <p:nvPr/>
        </p:nvSpPr>
        <p:spPr>
          <a:xfrm>
            <a:off x="7204043" y="3972824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7C0469-B5C9-B5C6-AEBE-6AE6149DE457}"/>
              </a:ext>
            </a:extLst>
          </p:cNvPr>
          <p:cNvSpPr/>
          <p:nvPr/>
        </p:nvSpPr>
        <p:spPr>
          <a:xfrm>
            <a:off x="7240183" y="3310410"/>
            <a:ext cx="373224" cy="447869"/>
          </a:xfrm>
          <a:prstGeom prst="ellipse">
            <a:avLst/>
          </a:prstGeom>
          <a:gradFill flip="none" rotWithShape="1">
            <a:gsLst>
              <a:gs pos="0">
                <a:srgbClr val="009EDE">
                  <a:tint val="66000"/>
                  <a:satMod val="160000"/>
                </a:srgbClr>
              </a:gs>
              <a:gs pos="50000">
                <a:srgbClr val="009EDE">
                  <a:tint val="44500"/>
                  <a:satMod val="160000"/>
                </a:srgbClr>
              </a:gs>
              <a:gs pos="100000">
                <a:srgbClr val="009ED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0425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2333CC8-4BAE-95A2-249B-FE685025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توظيف مفاتيح السياق لفهم  كلمة  وردت في جملة؟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4B21531-DB4C-E3CE-DCDE-133CC5D39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7FA1D7-67C0-5336-0C14-986868965017}"/>
              </a:ext>
            </a:extLst>
          </p:cNvPr>
          <p:cNvSpPr txBox="1"/>
          <p:nvPr/>
        </p:nvSpPr>
        <p:spPr>
          <a:xfrm>
            <a:off x="775064" y="2908721"/>
            <a:ext cx="7593872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خُطُواتُ تَوْظيفِ مَفاتيحِ ٱلسِّياقِ لِفَهْمِ كَلِمَةٍ وَرَدَتْ في جُمْلَةٍ.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1ACF62-23EE-1BB8-F66A-1AF8EB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D1A980-A928-E6F3-56FC-DACD4F6256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BF271-DF79-FA6B-DCFB-0C7EDE1E42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7D0BF5-56B1-D2C4-3BF1-2DC757F759F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16C86F-B26A-77FA-A3CA-92046BC01A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 </a:t>
            </a:r>
            <a:r>
              <a:rPr lang="ar-MA" sz="1600" b="1" dirty="0">
                <a:solidFill>
                  <a:srgbClr val="565F88"/>
                </a:solidFill>
              </a:rPr>
              <a:t>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FB5D13-F1FC-BD7F-2753-47D8DD29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B8C56C-41B4-50F7-EC5C-9A4E4EEEE3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DC073E-9DDF-18C6-0A0C-F0BDFC920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25281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6E96-190A-BB74-EB52-04D5782AB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1A0F3-9E75-D55D-FACC-E76BE2C5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7847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للحصة المقبلة بتوقع مضمون نص" المغرب : حكاية أمة ومسيرة شعب " والتحقق منه.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1C3811-A3BB-E11E-255C-2B87AC0D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5B9651-DAEA-A871-FC72-55880FEA86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D76AB-17DE-9F73-0490-FA80FF45EFC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F72E-CD32-B6ED-D525-461F8FA5AE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8D285-A78E-9793-A15B-89AA7BE3A0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9AAAFB-3C15-E0A0-85E5-46B0396D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FD52BC-34F6-1DDD-1847-BE802B70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23EAF9-F3E0-8EC0-2176-9DD180570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A08092B-9B87-0999-8984-10C456F089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1F1020-3BE7-20C7-03BD-62B6920DE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3" y="1254227"/>
            <a:ext cx="1159313" cy="90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539B4B1-530A-7037-9B1D-631E8BF370B7}"/>
              </a:ext>
            </a:extLst>
          </p:cNvPr>
          <p:cNvSpPr txBox="1"/>
          <p:nvPr/>
        </p:nvSpPr>
        <p:spPr>
          <a:xfrm>
            <a:off x="694944" y="2742701"/>
            <a:ext cx="7772400" cy="255389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أَتَوَقَّعُ مَضْمونَ نَصِّ "اَلْمَغْرِبُ: حِكايَةُ شَعْبٍ وَمَسيرَةُ أُمَّةٍ"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ٱلْوارِدِ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ٱلصَّفحاتِ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36-37-38" ثُمَّ أَتَحَقَّقُ مِنْ تَوَقُّعي.</a:t>
            </a:r>
          </a:p>
        </p:txBody>
      </p:sp>
    </p:spTree>
    <p:extLst>
      <p:ext uri="{BB962C8B-B14F-4D97-AF65-F5344CB8AC3E}">
        <p14:creationId xmlns:p14="http://schemas.microsoft.com/office/powerpoint/2010/main" val="3967953093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78B6-3636-C2E0-6AC7-877BE3DD45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0FEAF2-5D5D-4999-2988-901983B208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DC4E0-FCDE-879C-2550-ABC21BA79E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80834-2C4A-0DF2-F1EF-35D96C758C1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B52D9-AE20-6B86-D415-45E61273CF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51DBB54-3DBC-B4AE-3123-170FC2DECB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6DB2B0-59DC-947D-CAE1-BBF73C204C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05C385-07C3-373F-1273-2D8E6C07A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AF8C1FA-B73F-E0C2-C1E4-1C1DFEE74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73F4-4A0D-D163-CD08-A67DF541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B155DF-4094-AC9C-4CBD-EC63B82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C982496-76A5-2B02-46BF-213CB596A1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06CBE8A-6918-EA8A-670C-B320337279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E595B8-EDD5-9319-66C6-3889F4B682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3A2CFD-1E2D-CF82-5400-30713752550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3AB268-77A3-6EAF-A2B9-D480E238B2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BEF37-521F-00D6-B6C8-CD55F234E9D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E457-0C7F-D70E-4286-AE2AE41FC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4BA77CD-04CA-95D3-FAEA-D3BAD49915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63C85A-3FF0-943E-40EC-19E25E4FA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66A314A1-1BE7-2FD6-763B-95908070F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4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D208F15-A6E2-0DFF-1CF4-1362D9E2A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BECE65-F696-8EA6-99A2-891C8266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FAD1A9-25AE-0BFA-F8D0-18688AC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791F5-8C68-84B6-9962-3A65D6D4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A927FCA0-EBF2-38C8-B969-572EE472B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F1D5172C-2277-8188-CF48-ED447CFE8E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40494" y="1759261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B8FD7-C065-EE1D-77BF-3DACC171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416212C-C63D-0E5E-3B5B-27C4D911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سنحدد الفائز بنجمة السلوك في نهاية كل حصة.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C1D26C-D0AD-B6DF-235E-5FE0E3039A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5130A2-09F0-D5DA-546F-D28BEA5F7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F7D087-AB80-DB21-00B2-8D2E9B615A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F4425-6A28-934D-CA53-AA94A1DC50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EB3D2-B5F6-3F56-7E3D-082A2A9642A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FC2381-80AB-8595-5065-7EE623A24B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432BC75-5F3B-A6E9-F11F-5641A392C3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E22D68-D468-5807-DC44-AF7E0534CC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47CEA0-FFAA-DF80-3F2B-FCC54413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4392CAE-B0DF-241D-45D7-E4349847136A}"/>
              </a:ext>
            </a:extLst>
          </p:cNvPr>
          <p:cNvSpPr/>
          <p:nvPr/>
        </p:nvSpPr>
        <p:spPr>
          <a:xfrm>
            <a:off x="6348252" y="1506909"/>
            <a:ext cx="1800000" cy="131331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Image 2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2ACFAA-A5C0-C48A-0E7B-9135A2672C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2986477"/>
            <a:ext cx="1710067" cy="131332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885C9C92-384F-AA5D-799F-3EF1BEB001DC}"/>
              </a:ext>
            </a:extLst>
          </p:cNvPr>
          <p:cNvSpPr txBox="1">
            <a:spLocks/>
          </p:cNvSpPr>
          <p:nvPr/>
        </p:nvSpPr>
        <p:spPr>
          <a:xfrm>
            <a:off x="762895" y="1992225"/>
            <a:ext cx="5466945" cy="61200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057F04-A583-0098-4D22-B6D96BFBC1E1}"/>
              </a:ext>
            </a:extLst>
          </p:cNvPr>
          <p:cNvSpPr txBox="1">
            <a:spLocks/>
          </p:cNvSpPr>
          <p:nvPr/>
        </p:nvSpPr>
        <p:spPr>
          <a:xfrm>
            <a:off x="694944" y="3337136"/>
            <a:ext cx="4917916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0630437-28A6-AE91-21D4-6F7EF2D7DF0B}"/>
              </a:ext>
            </a:extLst>
          </p:cNvPr>
          <p:cNvSpPr txBox="1">
            <a:spLocks/>
          </p:cNvSpPr>
          <p:nvPr/>
        </p:nvSpPr>
        <p:spPr>
          <a:xfrm>
            <a:off x="716075" y="5065185"/>
            <a:ext cx="5560583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أُنْجِزُ واجِباتي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ٱلْمَنْزِلِيَّةَ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</a:t>
            </a:r>
            <a:endParaRPr lang="ar-MA" sz="2800" dirty="0">
              <a:solidFill>
                <a:srgbClr val="424D7B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ACF5F5-F137-CDAB-5F71-0F43F9056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53" y="4590874"/>
            <a:ext cx="1710067" cy="126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927994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5BC758-E1A0-54BC-D769-799A0558C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A506A5-02BE-9726-B6E6-FFD5562268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BE140E-7311-EB5F-DF3A-E7C99D3660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C5D095-6658-7562-DABE-470F2AC06B6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4926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A0FB7D-D3DF-5D21-9365-C1C2D8953D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90738-EC5A-23DD-23A4-85FA716549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E8A43-D3F6-4348-38B0-329FB9A804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E9780-31AF-86C6-58D3-9F743BAD2B8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686BDDAC-BB7B-2AAA-2D4B-590F03D53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24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17330</TotalTime>
  <Words>1917</Words>
  <Application>Microsoft Office PowerPoint</Application>
  <PresentationFormat>Affichage à l'écran (4:3)</PresentationFormat>
  <Paragraphs>477</Paragraphs>
  <Slides>70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70</vt:i4>
      </vt:variant>
    </vt:vector>
  </HeadingPairs>
  <TitlesOfParts>
    <vt:vector size="101" baseType="lpstr">
      <vt:lpstr>Dosis</vt:lpstr>
      <vt:lpstr>Dosis ExtraBold</vt:lpstr>
      <vt:lpstr>Wingdings</vt:lpstr>
      <vt:lpstr>Aptos</vt:lpstr>
      <vt:lpstr>Microsoft Uighur</vt:lpstr>
      <vt:lpstr>Sakkal Majalla</vt:lpstr>
      <vt:lpstr>Aptos Display</vt:lpstr>
      <vt:lpstr>Arial</vt:lpstr>
      <vt:lpstr>Modern Love</vt:lpstr>
      <vt:lpstr>Calibri</vt:lpstr>
      <vt:lpstr>Dosis Medium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حاولوا الالتزام  بهذه السلوكات. سنحدد الفائز بنجمة السلوك في نهاية كل حصة. </vt:lpstr>
      <vt:lpstr>ضعوا  الكراسة والدفتر  واللوحة  في القمطر.</vt:lpstr>
      <vt:lpstr>من يذكرنا بضوابط القراءة بطلاقة؟</vt:lpstr>
      <vt:lpstr>انتبهوا. سأقرأ محترما الضوابط السابقة. انتبهوا هناك كلمات غير مشكولة الآخر. </vt:lpstr>
      <vt:lpstr>من يقرأ مثلي بدون أخطاء . الفائز من ارتكب أقل عدد من الأخطاء. 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البحث؟ من يقرأ جوابه؟ </vt:lpstr>
      <vt:lpstr>معجم</vt:lpstr>
      <vt:lpstr>ستتعرفون على إستراتيجية  مفاتيح السياق وستتدربون على توظيفها في توليد مفردات جديدة.  </vt:lpstr>
      <vt:lpstr>في البداية،  ما المقصود  بمفاتيح السياق؟ </vt:lpstr>
      <vt:lpstr>من يقرأ  التعريف التالي: </vt:lpstr>
      <vt:lpstr>أعطيكم مثالا. لاحظوا معي فعل "أخذ"</vt:lpstr>
      <vt:lpstr>انتبهوا معي  ولاحظوا كيف سأحدد معنى كلمة "خضراء" في  الجملة التالية.</vt:lpstr>
      <vt:lpstr>أولا، أقرأ الجملة وأحدد الكلمة التي أريد تحديد معناها. (خضراء)</vt:lpstr>
      <vt:lpstr>ثانيا، أتذكر معاني كلمة خضراء التي أعرفها، يمكنني الاستعانة بالقاموس لتحديد أخرى.</vt:lpstr>
      <vt:lpstr>أعود إلى الجملة وأبحث عن كلمات تساعدني على تحديد المعنى المناسب لكلمة "خضراء".</vt:lpstr>
      <vt:lpstr>ألاحظ أن كلمة "مسيرة" هي الكلمة التي ستساعدني على تحديد معنى "خضراء".</vt:lpstr>
      <vt:lpstr>أستنتج أن معنى كلمة "خضراء" في الجملة هو: سلمية. مسيرة خضراء بمعنى مسيرة سلمية دون أسلحة.</vt:lpstr>
      <vt:lpstr>يمكن أن أعوض كلمة "خضراء" بــ "سلمية" في الجملة، </vt:lpstr>
      <vt:lpstr>من يذكرنا  بالخطوات التي سلكتها لتحديد معنى كلمة "خضراء" في الجلمة. </vt:lpstr>
      <vt:lpstr> بشكل جماعي، لنحدد معنى كلمة "قص" في  الجملة التالية. أولا ، من يقرأ الجملة؟</vt:lpstr>
      <vt:lpstr>الخطوة الموالية هي:  تذكر بعض معاني الكلمة. ماهي معاني  فعل "قص" التي تعرفونها؟ </vt:lpstr>
      <vt:lpstr>إليكم بعض معاني الفعل "قص" . من يقرؤها؟</vt:lpstr>
      <vt:lpstr>الخطوة الموالية : أبحث في الجملة على كلمات تساعدني على تحديد معنى الكملة. من يحددها؟</vt:lpstr>
      <vt:lpstr>من يقرأ الكلمة  التي تساعدنا على تحديد المعنى المناسب للفعل " قص"  في الجملة؟</vt:lpstr>
      <vt:lpstr>من يحدد معنى فعل قص من بين الاختيارات المقترحة؟ </vt:lpstr>
      <vt:lpstr>من  يقرأ الاختيار المناسب  ثم  يعيد  الجملة مستبدلا فعل "قص"  بفعل "حكى أو سرد"</vt:lpstr>
      <vt:lpstr>من يذكرنا بالخطوات التي نسلكها لتحديد معنى كلمة  في جملة ؟ </vt:lpstr>
      <vt:lpstr>خذوا كراساتكم الصفحة رقم -34-، </vt:lpstr>
      <vt:lpstr>أنجزوا بشكل فردي نشاط "أتدرب مع زملائي" .</vt:lpstr>
      <vt:lpstr>كل منكم يوضح لزميله كيف توصل إلى الجواب. </vt:lpstr>
      <vt:lpstr>نصحح جماعة. من يحدد معنى  "استقل" في الجملة الأولى  وآخر في الجلمة الثانية. </vt:lpstr>
      <vt:lpstr>صححوا على كراساتكم. </vt:lpstr>
      <vt:lpstr>أنجزوا بشكل فردي   نشاط " أنجز بمفردي ".</vt:lpstr>
      <vt:lpstr>نصحح جماعة. من يقرأ المفردات  التي اقترحها ويوضح لزملائه كيف توصل إليها؟ </vt:lpstr>
      <vt:lpstr>صححوا على كراساتكم. </vt:lpstr>
      <vt:lpstr>من يتحدى أصدقاءه  بالبحث عن ضد كلمة شريطة أن يعرف الجواب.</vt:lpstr>
      <vt:lpstr>Présentation PowerPoint</vt:lpstr>
      <vt:lpstr>في حصة اليوم ستحاولون فهم نص سماعي بعنوان " نحن المغاربة "  وتعيدون سرد مضامينه. </vt:lpstr>
      <vt:lpstr>نبدأ حصتنا بتعرف معاني كلمات أساسية في النص. من يقرأ الكلمات التالية ؟</vt:lpstr>
      <vt:lpstr>من يقرأ معنى كلمة " تآزر " ؟ ثم آخر يركبها في جلمة مفيدة.</vt:lpstr>
      <vt:lpstr>من يقرأ معنى كلمة " حنين " ؟ ثم آخر يركبها في جلمة مفيدة.</vt:lpstr>
      <vt:lpstr>من يقرأ معنى كلمة " شامخة " ؟ ثم آخر يقدم ضدها.</vt:lpstr>
      <vt:lpstr>من يقرأ معنى كلمة " محافل " ؟ ثم آخر يركبها في جلمة مفيدة.</vt:lpstr>
      <vt:lpstr>من يختار كلمة ويذكرنا بمعناها؟ </vt:lpstr>
      <vt:lpstr> قبل أن نستمع لنص "نحن المغاربة"، حاولوا توقع الأسئلة  التي يمكن أن يجيب عنها. </vt:lpstr>
      <vt:lpstr>خذوا دفاتر البحث  لتسجيل أهم المعلومات التي ستلتقطونها أثناء الاستماع. </vt:lpstr>
      <vt:lpstr>عرض فيديو "نحن المغاربة" (مرتان) </vt:lpstr>
      <vt:lpstr>من يقرأ توقعه  ويوضح كيف استطاع هو وزميله التحقق منه؟ </vt:lpstr>
      <vt:lpstr>الآن،  خذوا   كراساتكم- الصفحة -35-.  </vt:lpstr>
      <vt:lpstr>استعينوا بما سجلتموه على دفاتركم، وأجيبوا عن الأسئلة. </vt:lpstr>
      <vt:lpstr>نصحح. من يقرأ السؤال ويقدم جوابه موضحا لزملائه كيف توصل إليه؟ </vt:lpstr>
      <vt:lpstr> صححوا على كراساتكم. </vt:lpstr>
      <vt:lpstr>ننتقل إلى نشاط " أستعد لأتحدث"، من يقرأ التعليمة؟ </vt:lpstr>
      <vt:lpstr>من يرتب الأفكار حسب ورودها في النص؟ </vt:lpstr>
      <vt:lpstr>من يعيد قراءة الأفكار  مرتبة من الأول إلى الأخير؟ </vt:lpstr>
      <vt:lpstr>من يأخذ الكلمة ويعيد مضامين الشريط  أو ملخصه مستعينا بالأفكار التالية. </vt:lpstr>
      <vt:lpstr>اختتام الحصة</vt:lpstr>
      <vt:lpstr>من يذكرنا بخطوات توظيف مفاتيح السياق لفهم  كلمة  وردت في جملة؟</vt:lpstr>
      <vt:lpstr>استعدوا للحصة المقبلة بتوقع مضمون نص" المغرب : حكاية أمة ومسيرة شعب " والتحقق منه.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186</cp:revision>
  <dcterms:created xsi:type="dcterms:W3CDTF">2023-09-20T21:35:22Z</dcterms:created>
  <dcterms:modified xsi:type="dcterms:W3CDTF">2025-11-10T15:00:02Z</dcterms:modified>
</cp:coreProperties>
</file>