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0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1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2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3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4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5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  <p:sldMasterId id="2147483907" r:id="rId2"/>
    <p:sldMasterId id="2147483672" r:id="rId3"/>
    <p:sldMasterId id="2147483738" r:id="rId4"/>
    <p:sldMasterId id="2147483689" r:id="rId5"/>
    <p:sldMasterId id="2147483714" r:id="rId6"/>
    <p:sldMasterId id="2147483809" r:id="rId7"/>
    <p:sldMasterId id="2147483753" r:id="rId8"/>
    <p:sldMasterId id="2147483764" r:id="rId9"/>
    <p:sldMasterId id="2147483775" r:id="rId10"/>
    <p:sldMasterId id="2147483786" r:id="rId11"/>
    <p:sldMasterId id="2147483822" r:id="rId12"/>
    <p:sldMasterId id="2147483839" r:id="rId13"/>
    <p:sldMasterId id="2147483856" r:id="rId14"/>
    <p:sldMasterId id="2147483873" r:id="rId15"/>
    <p:sldMasterId id="2147483890" r:id="rId16"/>
    <p:sldMasterId id="2147483741" r:id="rId17"/>
    <p:sldMasterId id="2147483686" r:id="rId18"/>
  </p:sldMasterIdLst>
  <p:notesMasterIdLst>
    <p:notesMasterId r:id="rId100"/>
  </p:notesMasterIdLst>
  <p:handoutMasterIdLst>
    <p:handoutMasterId r:id="rId101"/>
  </p:handoutMasterIdLst>
  <p:sldIdLst>
    <p:sldId id="2147482669" r:id="rId19"/>
    <p:sldId id="2147482670" r:id="rId20"/>
    <p:sldId id="2147482483" r:id="rId21"/>
    <p:sldId id="2147482470" r:id="rId22"/>
    <p:sldId id="2147482671" r:id="rId23"/>
    <p:sldId id="2147482616" r:id="rId24"/>
    <p:sldId id="2147482691" r:id="rId25"/>
    <p:sldId id="2147482445" r:id="rId26"/>
    <p:sldId id="2147482707" r:id="rId27"/>
    <p:sldId id="2147482453" r:id="rId28"/>
    <p:sldId id="2147482667" r:id="rId29"/>
    <p:sldId id="2147482668" r:id="rId30"/>
    <p:sldId id="2147482450" r:id="rId31"/>
    <p:sldId id="2147482457" r:id="rId32"/>
    <p:sldId id="2147482458" r:id="rId33"/>
    <p:sldId id="2147482459" r:id="rId34"/>
    <p:sldId id="2147482460" r:id="rId35"/>
    <p:sldId id="2147482692" r:id="rId36"/>
    <p:sldId id="2147482694" r:id="rId37"/>
    <p:sldId id="2147482466" r:id="rId38"/>
    <p:sldId id="2147482695" r:id="rId39"/>
    <p:sldId id="2147482590" r:id="rId40"/>
    <p:sldId id="2147482591" r:id="rId41"/>
    <p:sldId id="2147482593" r:id="rId42"/>
    <p:sldId id="2147482594" r:id="rId43"/>
    <p:sldId id="2147482595" r:id="rId44"/>
    <p:sldId id="2147482596" r:id="rId45"/>
    <p:sldId id="2147482597" r:id="rId46"/>
    <p:sldId id="2147482598" r:id="rId47"/>
    <p:sldId id="2147482713" r:id="rId48"/>
    <p:sldId id="2147482714" r:id="rId49"/>
    <p:sldId id="2147482715" r:id="rId50"/>
    <p:sldId id="2147482716" r:id="rId51"/>
    <p:sldId id="2147482717" r:id="rId52"/>
    <p:sldId id="2147482718" r:id="rId53"/>
    <p:sldId id="2147482719" r:id="rId54"/>
    <p:sldId id="2147482720" r:id="rId55"/>
    <p:sldId id="2147482628" r:id="rId56"/>
    <p:sldId id="2147482631" r:id="rId57"/>
    <p:sldId id="2147482632" r:id="rId58"/>
    <p:sldId id="2147482633" r:id="rId59"/>
    <p:sldId id="2147482696" r:id="rId60"/>
    <p:sldId id="2147482634" r:id="rId61"/>
    <p:sldId id="2147482635" r:id="rId62"/>
    <p:sldId id="2147482636" r:id="rId63"/>
    <p:sldId id="2147482637" r:id="rId64"/>
    <p:sldId id="2147482697" r:id="rId65"/>
    <p:sldId id="2147482638" r:id="rId66"/>
    <p:sldId id="2147482641" r:id="rId67"/>
    <p:sldId id="2147482639" r:id="rId68"/>
    <p:sldId id="2147482640" r:id="rId69"/>
    <p:sldId id="2147482642" r:id="rId70"/>
    <p:sldId id="2147482643" r:id="rId71"/>
    <p:sldId id="2147482698" r:id="rId72"/>
    <p:sldId id="2147482452" r:id="rId73"/>
    <p:sldId id="2147482699" r:id="rId74"/>
    <p:sldId id="2147482580" r:id="rId75"/>
    <p:sldId id="2147482644" r:id="rId76"/>
    <p:sldId id="2147482645" r:id="rId77"/>
    <p:sldId id="2147482646" r:id="rId78"/>
    <p:sldId id="2147482647" r:id="rId79"/>
    <p:sldId id="2147482648" r:id="rId80"/>
    <p:sldId id="2147482708" r:id="rId81"/>
    <p:sldId id="2147482649" r:id="rId82"/>
    <p:sldId id="2147482650" r:id="rId83"/>
    <p:sldId id="2147482651" r:id="rId84"/>
    <p:sldId id="2147482652" r:id="rId85"/>
    <p:sldId id="2147482709" r:id="rId86"/>
    <p:sldId id="2147482657" r:id="rId87"/>
    <p:sldId id="2147482710" r:id="rId88"/>
    <p:sldId id="2147482659" r:id="rId89"/>
    <p:sldId id="2147482663" r:id="rId90"/>
    <p:sldId id="2147482664" r:id="rId91"/>
    <p:sldId id="2147482665" r:id="rId92"/>
    <p:sldId id="2147482711" r:id="rId93"/>
    <p:sldId id="2147482704" r:id="rId94"/>
    <p:sldId id="2147482654" r:id="rId95"/>
    <p:sldId id="2147482666" r:id="rId96"/>
    <p:sldId id="2147482579" r:id="rId97"/>
    <p:sldId id="2147482706" r:id="rId98"/>
    <p:sldId id="2147482701" r:id="rId99"/>
  </p:sldIdLst>
  <p:sldSz cx="9144000" cy="6858000" type="screen4x3"/>
  <p:notesSz cx="6858000" cy="9144000"/>
  <p:embeddedFontLst>
    <p:embeddedFont>
      <p:font typeface="Dosis ExtraBold" pitchFamily="2" charset="0"/>
      <p:bold r:id="rId102"/>
    </p:embeddedFont>
    <p:embeddedFont>
      <p:font typeface="Microsoft Uighur" panose="02000000000000000000" pitchFamily="2" charset="-78"/>
      <p:regular r:id="rId103"/>
      <p:bold r:id="rId10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2DC"/>
    <a:srgbClr val="FFFFFF"/>
    <a:srgbClr val="F2F2F2"/>
    <a:srgbClr val="56B64A"/>
    <a:srgbClr val="B1EDEA"/>
    <a:srgbClr val="565F88"/>
    <a:srgbClr val="CC0000"/>
    <a:srgbClr val="B5EEF2"/>
    <a:srgbClr val="9CA3C0"/>
    <a:srgbClr val="94E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94"/>
  </p:normalViewPr>
  <p:slideViewPr>
    <p:cSldViewPr snapToGrid="0">
      <p:cViewPr varScale="1">
        <p:scale>
          <a:sx n="71" d="100"/>
          <a:sy n="71" d="100"/>
        </p:scale>
        <p:origin x="1168" y="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6" Type="http://schemas.openxmlformats.org/officeDocument/2006/relationships/slideMaster" Target="slideMasters/slideMaster16.xml"/><Relationship Id="rId107" Type="http://schemas.openxmlformats.org/officeDocument/2006/relationships/theme" Target="theme/them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font" Target="fonts/font1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font" Target="fonts/font2.fntdata"/><Relationship Id="rId108" Type="http://schemas.openxmlformats.org/officeDocument/2006/relationships/tableStyles" Target="tableStyles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font" Target="fonts/font3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notesMaster" Target="notesMasters/notesMaster1.xml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40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2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61A2FC-62BC-C994-E03F-8E43E620C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D33D834-394D-4D1C-0CA7-28CD88EB3F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F6B105-FB1B-BBE4-D6AC-F3D9303BB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40A0B36-AFAD-4D20-8CFB-DD4B8AAD9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236A69-ABAD-6139-F151-2F70D3D46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5146F6-8149-C64C-1630-217DD595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3349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231072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9944476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3110089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726320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546811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9075384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2525882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2787130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2377845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10766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45E124-14A5-6F12-4E9A-F028E70AE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D606312-2D5A-DDE9-5D6E-73D97FAF5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50D94B-703D-89AA-69B3-C8C3C46968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DC4C0F-8E20-5BEE-B2E2-F57F709CB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4D10A3-1347-D86D-A79D-7D39A9CAE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08032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8630552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3380082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0094043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6340643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534678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132151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045091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406239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402114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695708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D884DE8-0595-94E4-9D69-3054036B58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5A7C0B6-E35B-A5B2-928E-5E43FB41A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2FB6DF-E72E-A719-5AD8-6B057BAE92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235DCA-9979-DAC9-5CF5-32910A7A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7F95CF-5056-8751-8C26-F28E14885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0963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230269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0960074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399846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4370957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9612642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5987415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5952087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3640893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8873937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555031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3466315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018542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9779667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550064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1928136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7539791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230083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4940847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002371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281697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78476805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8043586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0921661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1451903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1732759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993154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344435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801565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7315741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021365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2098397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3459704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7527180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0215343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9903374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145733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821360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0559153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6611821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091269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818203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360072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8902200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2097792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580762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5585067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0668444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5710661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307135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679293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097161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615790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1021580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1545338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4889953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677830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550497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3828949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1425545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9879151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قـــــــــــــــراءة ح3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451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201984424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47860976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78731F-0695-A1D3-A56D-0EEAC9EA2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EF6136-535A-2182-B7EB-574139F13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945A25-3348-398F-F189-AF632EDB4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8EF854-F5B0-8FF3-8F30-CCEC5520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256199-BDA0-1082-92B1-31256E8D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2302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D1BFB52E-9264-6354-C964-9FECACE32BB1}"/>
              </a:ext>
            </a:extLst>
          </p:cNvPr>
          <p:cNvSpPr/>
          <p:nvPr userDrawn="1"/>
        </p:nvSpPr>
        <p:spPr>
          <a:xfrm>
            <a:off x="4735350" y="325175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069290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8CA778-D99C-8210-BCF4-0A1BD455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1138358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6068967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68405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275187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A4BB7A-109D-8DA3-F4DB-5213965D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8798E4-83E7-3162-261A-A4CCECE3C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CB3470-B447-F04F-61E4-B079E88F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B4C690-822D-3B80-2691-547E1794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2BA192-6336-4CEB-852A-DAE488AD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8657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B9F811-86C3-AEB3-6B40-AAC39F99D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2E4814-A3F5-BA52-2151-2C88FA1C0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FD4623E-C059-4C7A-1C3F-9726CF9888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ACEB677-1D68-C1B5-6F87-D5CC2E7B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20CA07-0E26-A5D5-2C89-1865B90C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6F74F1-5166-CE77-E555-0F54EF30A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743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779ACA-5CBA-C63C-D08C-23EAAE57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3DA51B-4D63-226B-FE5E-D95B4E762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AD1324-D4B4-EBA2-5088-0F5B88897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605784F-05FF-2F8E-0261-765AAE6D0E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2DFFAC-5EC1-E001-27EC-73926F51CA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4A1273F-1ECB-2AAF-D66E-FF159349F3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F379AE8-F72B-55F5-3C73-14B680C1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E98EC6F-891D-151D-3E2D-49D1CA116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93266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DAB1E6-419D-0626-F97C-2845F3B1A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F33EA32-599C-D62B-955A-A8460E3760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DFA23D-BC3C-0445-8EBA-725E6A615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1236478-5EA7-FF76-2B0D-AD2A689F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3916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2669657-A040-0BB3-84A9-37DA91313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A103C17-1427-4C7F-6CEA-6DF97399E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F0F614-58C8-9158-E991-85C7FE3B1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4503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343369-2180-3F01-034D-B33A87EC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D01E5A-C48B-82E3-C7AA-C8509D881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C3D29A2-D165-7C0E-76F7-484B19240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623B60F-6BAA-1FF6-D692-6E0E5C8F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BDCE9B-9433-6FA4-4F70-936B8D959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2CA1A7-FEFA-0BCF-6C40-03EB437FE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34778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072323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11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7.png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17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72.xml"/><Relationship Id="rId19" Type="http://schemas.openxmlformats.org/officeDocument/2006/relationships/image" Target="../media/image12.bin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4" Type="http://schemas.openxmlformats.org/officeDocument/2006/relationships/image" Target="../media/image6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heme" Target="../theme/them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7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11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6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11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11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84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4802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489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8781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338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947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  <p:sldLayoutId id="2147483923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2718409" y="0"/>
            <a:ext cx="26271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فسحة 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65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821" r:id="rId8"/>
    <p:sldLayoutId id="2147483736" r:id="rId9"/>
    <p:sldLayoutId id="2147483820" r:id="rId10"/>
    <p:sldLayoutId id="2147483737" r:id="rId11"/>
    <p:sldLayoutId id="2147483685" r:id="rId12"/>
    <p:sldLayoutId id="2147483684" r:id="rId13"/>
    <p:sldLayoutId id="2147483679" r:id="rId14"/>
    <p:sldLayoutId id="2147483731" r:id="rId15"/>
    <p:sldLayoutId id="2147483730" r:id="rId16"/>
    <p:sldLayoutId id="2147483680" r:id="rId17"/>
    <p:sldLayoutId id="2147483732" r:id="rId18"/>
    <p:sldLayoutId id="2147483733" r:id="rId19"/>
    <p:sldLayoutId id="2147483675" r:id="rId20"/>
    <p:sldLayoutId id="2147483676" r:id="rId21"/>
    <p:sldLayoutId id="2147483677" r:id="rId22"/>
    <p:sldLayoutId id="2147483919" r:id="rId23"/>
    <p:sldLayoutId id="2147483924" r:id="rId24"/>
    <p:sldLayoutId id="2147483925" r:id="rId2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1235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AE1FF8-5740-329D-AD52-54FE4D87726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30.xml"/><Relationship Id="rId7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0.png"/><Relationship Id="rId7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4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0.png"/><Relationship Id="rId7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4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4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4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4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4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0.png"/><Relationship Id="rId7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2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1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4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4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4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79.xml"/><Relationship Id="rId4" Type="http://schemas.openxmlformats.org/officeDocument/2006/relationships/image" Target="../media/image3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0.png"/><Relationship Id="rId7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4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77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77.xml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5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AC462F9-29C0-3EA4-8D65-63E98B4AE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0"/>
            <a:ext cx="922528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2021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12" y="770454"/>
            <a:ext cx="6840000" cy="612000"/>
          </a:xfr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 الكراسة والدفتر  واللوحة  في القمطر.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87EE80-B7E6-047A-B257-881AE9DE6BA9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48DE8D-DE35-26F0-7787-7914C4177D8D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91288D-74AA-0C0E-9966-ABC1FB8909EC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574A09-B475-C639-5E60-09AE2519BDA8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FEC70AF-9DC8-5593-E627-EAECC251F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F32840E-06BB-5D62-97ED-E84A4ED318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AA98022-8BCE-3EA7-FD68-440A0ABACA9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697AC9C-0869-9E71-4603-FB1976E5850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28539FD-E8FF-4BDE-08FD-B590919A7E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Class AR_NV_06_1">
            <a:hlinkClick r:id="" action="ppaction://media"/>
            <a:extLst>
              <a:ext uri="{FF2B5EF4-FFF2-40B4-BE49-F238E27FC236}">
                <a16:creationId xmlns:a16="http://schemas.microsoft.com/office/drawing/2014/main" id="{885D6BE2-3F41-682A-D598-29A54071747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111333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3C462-33D6-5443-7641-8852CB58E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D006B59F-B947-A4D7-5BA1-404510487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12" y="770454"/>
            <a:ext cx="6840000" cy="612000"/>
          </a:xfr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حصتنا في القراءة بتصحيح الواجب المنزلي شفهيا. خذوا  كراساتكم و دفاتر البحث.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1B4AB0-DBCE-E1AF-F211-0DE72EA0EEBE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D43356-CB40-9B6D-E242-A9ECFDB555B0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AD6D7D-008C-AFDB-102C-D620651128F8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C9C5A8-09E1-2EDA-65DB-A5DE9D3D3B51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4720C84-00E7-892D-1715-E567EB430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19781FF-1188-161A-47DE-B95052FEEE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97E7ECA-1A77-2187-36B8-5BF3C1606C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49C188E-1F9D-1D98-49FE-D36FD00751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96C8CDD-568A-4F73-1147-F85F76D1C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5983" y="2103120"/>
            <a:ext cx="6642083" cy="3540825"/>
          </a:xfrm>
          <a:prstGeom prst="roundRect">
            <a:avLst>
              <a:gd name="adj" fmla="val 16667"/>
            </a:avLst>
          </a:prstGeom>
          <a:ln w="38100"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87D9006B-16C9-22F9-FE9E-1D520822B1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766449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26B9E-C269-2E85-3A7E-4CECD2210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4ADA32B9-A1F9-8D4D-EFB7-004E9C96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32" y="684000"/>
            <a:ext cx="6840000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 الجملة  الأولى؟ </a:t>
            </a:r>
            <a:r>
              <a:rPr lang="ar-MA" sz="2400" b="1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 تتم مناقشة الجواب ثم الانتقال إلى الجملة الموالية) </a:t>
            </a:r>
            <a:endParaRPr lang="fr-FR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4111A2-D1FF-93BB-C7DA-38FE43428AA4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FDB78-6FD4-B0F9-C006-1861CBB58FB3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CA4621-7449-BEC9-2C5C-31D611B0E37B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77284B-DE4B-4A24-0649-E29BF9F6B6ED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C971A28-4395-0D29-C5A6-102230FC5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822B661-5FDE-B207-8C56-7182BC54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CD3FD52-3116-BC18-B73A-37988645C78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DD0A80E-3C12-C0AB-F8D6-45ECDD08401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0509CAE8-78AC-0A0C-DD68-291BD9F7AF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DF4EB22-3EB4-5F83-2B55-404D5E80BF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9394" y="2194560"/>
            <a:ext cx="6642083" cy="3540825"/>
          </a:xfrm>
          <a:prstGeom prst="roundRect">
            <a:avLst>
              <a:gd name="adj" fmla="val 16667"/>
            </a:avLst>
          </a:prstGeom>
          <a:ln w="38100"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326242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3A13C9-B9C6-1682-208C-A5E40663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 إلى نشاط الطلاقة. من يذكرنا ببعض الأخطاء التي ناقشناها في الحصص الماضية.</a:t>
            </a:r>
          </a:p>
        </p:txBody>
      </p:sp>
      <p:pic>
        <p:nvPicPr>
          <p:cNvPr id="5" name="Espace réservé pour une image  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CF67E57-5EC6-F162-2BC9-285ADC6469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5B6318F-B019-9C70-FD4A-C3C93016A7AE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C5E020-C725-4D1D-B03B-B856782DF0CD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579DCE-1E84-3DA6-DED2-6E17CA63A4E4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64375D-56C1-BD6E-FB73-D5A7E65A5C65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FC6A232-48E9-0DB8-31AE-86FF466C8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FBFF77F-A922-6409-7184-F1AC324A0E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6C1CBAD-CB41-81B4-5175-52A680366F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6A74266-39A6-F9E0-0FFE-4CFD2F36FAD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C3824A7-F498-F09E-446E-7AF1ED684893}"/>
              </a:ext>
            </a:extLst>
          </p:cNvPr>
          <p:cNvSpPr/>
          <p:nvPr/>
        </p:nvSpPr>
        <p:spPr>
          <a:xfrm>
            <a:off x="2331720" y="2641600"/>
            <a:ext cx="4480560" cy="1879600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تَحَدّي </a:t>
            </a:r>
            <a:r>
              <a:rPr lang="ar-MA" sz="8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ٱلطَّلاقَةِ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5137701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ECD05-9107-1326-C320-8D416250B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E3728C-40B7-7D7A-57B1-CE242816A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انتبهوا. سأقرأ محترما ضوابط الطلاقة.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FA1D8D-9B3E-307A-8421-5B2B1A450DD4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3FBBCB-4721-40BA-D1FD-B379D178298F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893B42-D8B8-3526-2492-7AC29D9302C8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00E18D-1226-7490-E160-99E91A1153F5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B8B7083-1BC3-3CA8-53E9-8513B2E37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A81FCA-52E3-328A-94D1-03A9E5F838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3EDFB67-6C4A-4596-FAD0-258FDDFD66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863259-BFC0-FA2D-0B1C-DE70B9FC7E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3">
            <a:extLst>
              <a:ext uri="{FF2B5EF4-FFF2-40B4-BE49-F238E27FC236}">
                <a16:creationId xmlns:a16="http://schemas.microsoft.com/office/drawing/2014/main" id="{F6074424-A01E-D607-8A7E-9F6DE22A2A3C}"/>
              </a:ext>
            </a:extLst>
          </p:cNvPr>
          <p:cNvSpPr txBox="1"/>
          <p:nvPr/>
        </p:nvSpPr>
        <p:spPr>
          <a:xfrm>
            <a:off x="390534" y="1584000"/>
            <a:ext cx="8252981" cy="5225653"/>
          </a:xfrm>
          <a:prstGeom prst="roundRect">
            <a:avLst>
              <a:gd name="adj" fmla="val 6229"/>
            </a:avLst>
          </a:prstGeom>
          <a:noFill/>
          <a:ln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>
              <a:defRPr/>
            </a:pP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وَقَعَ زِلْزالُ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ٱلْحَوْزِ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لَيْلَةٍ هادِئَ</a:t>
            </a:r>
            <a:r>
              <a:rPr lang="ar-MA" sz="3600" b="1" dirty="0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حَيْثُ كانَتِ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ٱلْأَرْضُ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تَهْتَزُّ بِعُنْفٍ، مِمّا أَدّى إِلى تَدْميرِ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ٱلْعَديدِ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مِنَ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ٱلْمَنازِلِ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وَٱلْمُنْشَآ</a:t>
            </a:r>
            <a:r>
              <a:rPr lang="ar-MA" sz="3600" b="1" dirty="0" err="1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وَخَلَّفَ وَراءَهُ خَسائِرَ بَشَرِيَّةً وَمَادِّيَّ</a:t>
            </a:r>
            <a:r>
              <a:rPr lang="ar-MA" sz="3600" b="1" dirty="0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جَسيمَ</a:t>
            </a:r>
            <a:r>
              <a:rPr lang="ar-MA" sz="3600" b="1" dirty="0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وَمَعَ بُزوغِ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ٱلْفَجْرِ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بَدَأَتْ فِرَقُ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ٱلْإِنْقاذِ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عَمَلَها، حَيْثُ سارَعوا لِلوُصولِ إِلى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ٱلْمَناطِقِ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ٱلْمُتَضَرِّرَة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لِإِغاثَةِ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ٱلْعالِقينَ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تَحْتَ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ٱلْأَنْقاضِ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وَتَقْديمِ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ٱلدَّعْمِ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ٱلطِّبِّيِّ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وَٱلْمُساعَداتِ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ٱلْإِنْسانِيَّ</a:t>
            </a:r>
            <a:r>
              <a:rPr lang="ar-MA" sz="3600" b="1" dirty="0" err="1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ـــة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</a:p>
          <a:p>
            <a:pPr algn="just" rtl="1">
              <a:defRPr/>
            </a:pP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عَلى ٱلرَّغْمِ مِنَ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ٱلْمَأْساةِ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فَقَدْ أَظْهَرَتْ هذِهِ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ٱلْكارِثَةُ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قُوَّةَ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ٱلشَّعْبِ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ٱلْمَغْرِبِيِّ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مُواجَهَةِ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ٱلشَّدائِـ</a:t>
            </a:r>
            <a:r>
              <a:rPr lang="ar-MA" sz="3600" b="1" dirty="0" err="1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ـد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كَما قَدَّمَ زِلْزالُ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ٱلْحَوْزِ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دَرْساً في أَهَمِّيَّةِ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ٱلِاسْتِعْدادِ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لِمُواجَهَةِ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ٱلْكَوارِثِ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ٱلطَّبيعِيَّــ</a:t>
            </a:r>
            <a:r>
              <a:rPr lang="ar-MA" sz="3600" b="1" dirty="0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وَتَعْزيزِ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ٱلْبِنْيَةِ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ٱلتَّحْتِيَّـــ</a:t>
            </a:r>
            <a:r>
              <a:rPr lang="ar-MA" sz="3600" b="1" dirty="0" err="1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لِلتَّقْليلِ مِنْ آثارِ مِثْلِ هذِهِ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ٱلْأَحْداثِ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ٱلْمُسْتَقْبَلِ.</a:t>
            </a:r>
            <a:endParaRPr lang="fr-MA" sz="3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0FC3926-8ACF-CAD8-B3CC-F458497D58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763175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9C1C0-F0C3-D271-54D1-D4BDBE7CE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34F8FE-3046-4FDF-F77C-FA049451A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68759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مثلي بدون أخطاء . الفائز من ارتكب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أقل عدد 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الأخطاء.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D51290C-0208-6351-CA0D-A465FCC96E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D83823-E6C9-11FA-07F5-F1C3619FCB8B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16B24-6CE8-E206-CD75-3B512737AF5D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5F4AEE-A184-59FC-B3C2-8F41C947534A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EE5B6C-383D-9063-BD9C-A1FA52D3998B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FD98CBC-5936-83C8-E42A-E5574FB88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EF62478-AEA1-5A60-24F3-88CE223189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E41101B-86AF-7F43-C47E-AE110F1B78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12B03B5-45EF-ACC2-21C2-C48B588354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3BA48F6-FBDD-B54F-4A97-5901426BEB93}"/>
              </a:ext>
            </a:extLst>
          </p:cNvPr>
          <p:cNvSpPr txBox="1"/>
          <p:nvPr/>
        </p:nvSpPr>
        <p:spPr>
          <a:xfrm>
            <a:off x="390534" y="1584000"/>
            <a:ext cx="8252981" cy="5225653"/>
          </a:xfrm>
          <a:prstGeom prst="roundRect">
            <a:avLst>
              <a:gd name="adj" fmla="val 6229"/>
            </a:avLst>
          </a:prstGeom>
          <a:noFill/>
          <a:ln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>
              <a:defRPr/>
            </a:pP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وَقَعَ زِلْزالُ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ٱلْحَوْزِ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لَيْلَةٍ هادِئَ</a:t>
            </a:r>
            <a:r>
              <a:rPr lang="ar-MA" sz="3600" b="1" dirty="0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حَيْثُ كانَتِ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ٱلْأَرْضُ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تَهْتَزُّ بِعُنْفٍ، مِمّا أَدّى إِلى تَدْميرِ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ٱلْعَديدِ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مِنَ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ٱلْمَنازِلِ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وَٱلْمُنْشَآ</a:t>
            </a:r>
            <a:r>
              <a:rPr lang="ar-MA" sz="3600" b="1" dirty="0" err="1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وَخَلَّفَ وَراءَهُ خَسائِرَ بَشَرِيَّةً وَمَادِّيَّ</a:t>
            </a:r>
            <a:r>
              <a:rPr lang="ar-MA" sz="3600" b="1" dirty="0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جَسيمَ</a:t>
            </a:r>
            <a:r>
              <a:rPr lang="ar-MA" sz="3600" b="1" dirty="0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وَمَعَ بُزوغِ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ٱلْفَجْرِ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بَدَأَتْ فِرَقُ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ٱلْإِنْقاذِ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عَمَلَها، حَيْثُ سارَعوا لِلوُصولِ إِلى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ٱلْمَناطِقِ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ٱلْمُتَضَرِّرَة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لِإِغاثَةِ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ٱلْعالِقينَ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تَحْتَ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ٱلْأَنْقاضِ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وَتَقْديمِ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ٱلدَّعْمِ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ٱلطِّبِّيِّ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وَٱلْمُساعَداتِ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ٱلْإِنْسانِيَّ</a:t>
            </a:r>
            <a:r>
              <a:rPr lang="ar-MA" sz="3600" b="1" dirty="0" err="1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ـــة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</a:p>
          <a:p>
            <a:pPr algn="just" rtl="1">
              <a:defRPr/>
            </a:pP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عَلى ٱلرَّغْمِ مِنَ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ٱلْمَأْساةِ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فَقَدْ أَظْهَرَتْ هذِهِ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ٱلْكارِثَةُ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قُوَّةَ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ٱلشَّعْبِ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ٱلْمَغْرِبِيِّ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مُواجَهَةِ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ٱلشَّدائِـ</a:t>
            </a:r>
            <a:r>
              <a:rPr lang="ar-MA" sz="3600" b="1" dirty="0" err="1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ـد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كَما قَدَّمَ زِلْزالُ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ٱلْحَوْزِ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دَرْساً في أَهَمِّيَّةِ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ٱلِاسْتِعْدادِ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لِمُواجَهَةِ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ٱلْكَوارِثِ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ٱلطَّبيعِيَّــ</a:t>
            </a:r>
            <a:r>
              <a:rPr lang="ar-MA" sz="3600" b="1" dirty="0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وَتَعْزيزِ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ٱلْبِنْيَةِ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ٱلتَّحْتِيَّـــ</a:t>
            </a:r>
            <a:r>
              <a:rPr lang="ar-MA" sz="3600" b="1" dirty="0" err="1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لِلتَّقْليلِ مِنْ آثارِ مِثْلِ هذِهِ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ٱلْأَحْداثِ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ٱلْمُسْتَقْبَلِ.</a:t>
            </a:r>
            <a:endParaRPr lang="fr-MA" sz="3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909323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948D4-EDE8-3C81-0C2F-5D5604112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77F14-EE37-C4DE-0DEA-355B67F2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في هذه الحصة هم ...........................................................................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817B08-98F3-56F7-0FF7-2B1B4AE7D7A8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FCA03A-C051-006E-1DA2-2B8105360124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72A35-C2F4-B5AC-8B9F-0885A1AE066B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29CD85-4686-B2F0-634B-8B0F452A7F1D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27042CB-46A6-3C4D-AE19-925746B1E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D2163A1-EAD5-C892-9341-C4C8F44C6B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8ED8A32-079D-9F54-D07D-01FF3AB55FE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9E364AD-2EBA-9964-4507-26B1154C796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14ECD0C-4E1B-52B0-3758-AB525F9C0A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58CF575B-BBEB-66FD-AB62-36115FC818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5319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3AE13-B482-1E28-717F-4EFDCDEB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3605FC-E9F0-8AD3-E601-E9F397DED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بعد قراءتكم للنص، أجيبوا عن السؤال التالي على دفاتر البحث؟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1EA7C8-8AFE-03DE-F032-37CAC18A46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BA7DEC-1047-058F-214B-1C79721A8FFD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488FA6-EA9D-5770-E1A9-E8B214D7AD45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F07F6B-349C-F410-B2AE-0074B69B3E2F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A988B5-EE49-937C-A118-67CDB2FBCCC5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8020FC5-D5DE-82DC-A182-368C3E9D8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A79C19A-1F5D-DE38-C1B1-AEF70B051D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530333C-86F6-D3C5-F232-D833307790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C7DE8A4-C221-5AFD-BDBD-4FCAC7806BE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C7D1D4D-9FDA-D97C-F22F-48105AF7D382}"/>
              </a:ext>
            </a:extLst>
          </p:cNvPr>
          <p:cNvSpPr txBox="1"/>
          <p:nvPr/>
        </p:nvSpPr>
        <p:spPr>
          <a:xfrm>
            <a:off x="1815787" y="5211486"/>
            <a:ext cx="5521576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9EDE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ٱلَّذي مَيَّزَ كارِثَةَ زِلْزالِ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ٱلْحَوْزِ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0A048A-63A6-D748-B70A-8C417D9A9152}"/>
              </a:ext>
            </a:extLst>
          </p:cNvPr>
          <p:cNvSpPr txBox="1"/>
          <p:nvPr/>
        </p:nvSpPr>
        <p:spPr>
          <a:xfrm>
            <a:off x="390534" y="1920227"/>
            <a:ext cx="8252981" cy="3198733"/>
          </a:xfrm>
          <a:prstGeom prst="roundRect">
            <a:avLst>
              <a:gd name="adj" fmla="val 6229"/>
            </a:avLst>
          </a:prstGeom>
          <a:noFill/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>
              <a:defRPr/>
            </a:pP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وَقَعَ زِلْزالُ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ٱلْحَوْزِ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لَيْلَةٍ هادِئَ</a:t>
            </a:r>
            <a:r>
              <a:rPr lang="ar-MA" sz="2800" b="1" dirty="0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حَيْثُ كانَتِ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ٱلْأَرْضُ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تَهْتَزُّ بِعُنْفٍ، مِمّا أَدّى إِلى تَدْميرِ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ٱلْعَديدِ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مِنَ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ٱلْمَنازِلِ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وَٱلْمُنْشَآ</a:t>
            </a:r>
            <a:r>
              <a:rPr lang="ar-MA" sz="2800" b="1" dirty="0" err="1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وَخَلَّفَ وَراءَهُ خَسائِرَ بَشَرِيَّةً وَمَادِّيَّ</a:t>
            </a:r>
            <a:r>
              <a:rPr lang="ar-MA" sz="2800" b="1" dirty="0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جَسيمَ</a:t>
            </a:r>
            <a:r>
              <a:rPr lang="ar-MA" sz="2800" b="1" dirty="0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وَمَعَ بُزوغِ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ٱلْفَجْرِ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بَدَأَتْ فِرَقُ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ٱلْإِنْقاذِ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عَمَلَها، حَيْثُ سارَعوا لِلوُصولِ إِلى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ٱلْمَناطِقِ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ٱلْمُتَضَرِّرَة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لِإِغاثَةِ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ٱلْعالِقينَ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تَحْتَ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ٱلْأَنْقاضِ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وَتَقْديمِ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ٱلدَّعْمِ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ٱلطِّبِّيِّ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وَٱلْمُساعَداتِ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ٱلْإِنْسانِيَّ</a:t>
            </a:r>
            <a:r>
              <a:rPr lang="ar-MA" sz="2800" b="1" dirty="0" err="1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ـــة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</a:p>
          <a:p>
            <a:pPr algn="just" rtl="1">
              <a:defRPr/>
            </a:pP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عَلى ٱلرَّغْمِ مِنَ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ٱلْمَأْساةِ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فَقَدْ أَظْهَرَتْ هذِهِ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ٱلْكارِثَةُ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قُوَّةَ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ٱلشَّعْبِ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ٱلْمَغْرِبِيِّ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مُواجَهَةِ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ٱلشَّدائِـ</a:t>
            </a:r>
            <a:r>
              <a:rPr lang="ar-MA" sz="2800" b="1" dirty="0" err="1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ـد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كَما قَدَّمَ زِلْزالُ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ٱلْحَوْزِ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دَرْساً في أَهَمِّيَّةِ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ٱلِاسْتِعْدادِ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لِمُواجَهَةِ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ٱلْكَوارِثِ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ٱلطَّبيعِيَّــ</a:t>
            </a:r>
            <a:r>
              <a:rPr lang="ar-MA" sz="2800" b="1" dirty="0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وَتَعْزيزِ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ٱلْبِنْيَةِ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ٱلتَّحْتِيَّـــ</a:t>
            </a:r>
            <a:r>
              <a:rPr lang="ar-MA" sz="2800" b="1" dirty="0" err="1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لِلتَّقْليلِ مِنْ آثارِ مِثْلِ هذِهِ 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ٱلْأَحْداثِ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ٱلْمُسْتَقْبَلِ.</a:t>
            </a:r>
            <a:endParaRPr lang="fr-MA" sz="28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529327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D9273-88F1-FE6C-882E-DDE71FCDD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2ED39-07FA-1C6C-664D-06C71978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؟ 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F3E92E8-6B6B-2D94-77DE-6A56E3C4DE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E47925-03C5-D665-FF5D-39E73B42D747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0872B9-95F4-0C8D-BD76-F1A629799384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9C1341-C3F2-0F6F-32E6-16245645CD4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C5AD1B-AD24-4506-CD0C-E3DCE38A39FF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5B5B5D-1584-8AE0-1018-D0C8779BC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6571D3D-3B79-91F6-3566-2E9C5CCB01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91C29A-908A-6E0D-F8F4-41E991056D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39D52E3-D061-670D-AECA-D4BE79B894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ADCAB29-A1DA-95B3-D297-973615568615}"/>
              </a:ext>
            </a:extLst>
          </p:cNvPr>
          <p:cNvSpPr txBox="1"/>
          <p:nvPr/>
        </p:nvSpPr>
        <p:spPr>
          <a:xfrm>
            <a:off x="812800" y="2969299"/>
            <a:ext cx="7437120" cy="132802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9EDE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ٱلَّذي مَيَّزَ كارِثَةَ زِلْزالِ </a:t>
            </a:r>
            <a:r>
              <a:rPr lang="ar-MA" sz="72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ٱلْحَوْزِ</a:t>
            </a:r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7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9565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790694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900501" y="861591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srgbClr val="424D7B"/>
                </a:solidFill>
              </a:rPr>
              <a:t>               </a:t>
            </a:r>
            <a:r>
              <a:rPr lang="ar-MA" dirty="0">
                <a:solidFill>
                  <a:srgbClr val="424D7B"/>
                </a:solidFill>
              </a:rPr>
              <a:t>إملاء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762911" y="3238137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تصحيح أخطاء إملائية. </a:t>
            </a:r>
          </a:p>
        </p:txBody>
      </p:sp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60ECD07F-3F16-BA5D-FD99-E9EC1FBE5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412" y="1041591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01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F7B869-4324-4C4C-3577-8547304953BB}"/>
              </a:ext>
            </a:extLst>
          </p:cNvPr>
          <p:cNvSpPr txBox="1"/>
          <p:nvPr/>
        </p:nvSpPr>
        <p:spPr>
          <a:xfrm>
            <a:off x="544958" y="1986900"/>
            <a:ext cx="756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</a:rPr>
              <a:t>ينصح باعتماد صيغة </a:t>
            </a:r>
            <a:r>
              <a:rPr lang="ar-MA" sz="2400" b="1" dirty="0">
                <a:solidFill>
                  <a:srgbClr val="00ACA4"/>
                </a:solidFill>
              </a:rPr>
              <a:t>عرض الشرائح </a:t>
            </a:r>
            <a:r>
              <a:rPr lang="ar-MA" sz="2400" dirty="0">
                <a:solidFill>
                  <a:srgbClr val="00ACA4"/>
                </a:solidFill>
              </a:rPr>
              <a:t>(</a:t>
            </a:r>
            <a:r>
              <a:rPr lang="fr-MA" sz="2400" dirty="0">
                <a:solidFill>
                  <a:srgbClr val="00ACA4"/>
                </a:solidFill>
              </a:rPr>
              <a:t>mode diaporama</a:t>
            </a:r>
            <a:r>
              <a:rPr lang="ar-MA" sz="2400" b="1" dirty="0">
                <a:solidFill>
                  <a:srgbClr val="00ACA4"/>
                </a:solidFill>
              </a:rPr>
              <a:t>) </a:t>
            </a:r>
            <a:r>
              <a:rPr lang="ar-MA" sz="2400" b="1" dirty="0">
                <a:solidFill>
                  <a:srgbClr val="424D7B"/>
                </a:solidFill>
              </a:rPr>
              <a:t>أثناء تقديم الدرس في القسم بالنقر على أيقونة العرض كما هو موضح.</a:t>
            </a:r>
            <a:endParaRPr lang="fr-FR" sz="2400" b="1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9789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9FFE0-0A16-D2F7-F1E0-101628ADD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BB223-EB0E-5E27-31BC-9EC218BC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6000"/>
            <a:ext cx="7031310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ستتعلمون كيف تصححون  أخطاءكم المتعلق بالهمزة في بداية الكلمة  وبجمع المذكر السالم. 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33102D7-2E56-FD35-C034-76ED94568D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FF45A0-DD45-0F9F-5975-A856EE5CBFDA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05DA39-316A-CC4D-6C08-FD8B3E8AA7E6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873FB-B559-B1BF-695D-F11CD9EF8B24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93BD44-FA5C-0A79-414F-4DFD325B556C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C3F55B3-C455-135B-E6F3-2E6BD2BA67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276CBAC-4B70-9434-7FEF-AE7A64CCA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5DAA974-0122-535B-145C-1C44B96CA0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B438F06-72E8-DCB5-7CF5-0CF0937BFAC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CB4751B-40F8-E5BB-01C8-6A3D1FDAB1D2}"/>
              </a:ext>
            </a:extLst>
          </p:cNvPr>
          <p:cNvSpPr txBox="1"/>
          <p:nvPr/>
        </p:nvSpPr>
        <p:spPr>
          <a:xfrm>
            <a:off x="1328982" y="2816066"/>
            <a:ext cx="6429642" cy="122586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48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algn="ctr"/>
            <a:r>
              <a:rPr lang="ar-MA" sz="6600" dirty="0"/>
              <a:t>أُصَحِّحُ أَخْطائِيَ </a:t>
            </a:r>
            <a:r>
              <a:rPr lang="ar-MA" sz="6600" dirty="0" err="1"/>
              <a:t>ٱلْإِمْلائِيَّةَ</a:t>
            </a:r>
            <a:r>
              <a:rPr lang="ar-MA" sz="6600" dirty="0"/>
              <a:t>؟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54596139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A22C7-D05A-34D4-B70D-078E59293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888053-1631-FDCE-2AB8-EDBDF95D0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البداية،  من يذكرنا بطريقة تحديد الرسم المناسب للهمزة في بداية الكلمة؟ 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F91A176-2963-2464-44EB-0635EAC801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1316C4-9F69-EB41-5945-9BEE5BBFD0EB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00526D-892C-63B2-F4A6-B252038ABC2D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659B6C-3804-0A50-B51C-75E1F5E6CA12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8BD317-E1AC-8904-C600-ADB8A9AE80F1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9D5A523-22EC-7F16-8CA1-E2305226D1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4F2C0F4-2E38-2DBA-59E4-502D54FF6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A9BB91-FD0D-1363-7F9A-E6C9E7C703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C4E0C1C-8810-E644-BB95-C5C24F49F78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2F32B3C-6626-CAC9-FF11-F1DF4EED55F0}"/>
              </a:ext>
            </a:extLst>
          </p:cNvPr>
          <p:cNvSpPr txBox="1"/>
          <p:nvPr/>
        </p:nvSpPr>
        <p:spPr>
          <a:xfrm>
            <a:off x="520904" y="3155741"/>
            <a:ext cx="8045798" cy="919401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كَيْفَ أُحَدِّدُ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ٱلرَّسْمَ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ٱلْمُناسِبَ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لِلْهَمْزَةِ في بِدايَةِ ٱلْكَلِمَةِ؟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4504050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91992-60A9-41EC-0A96-FA4DF61DB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C5719-448D-F9AC-2567-B4197052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لنتذكر طريقة  تحديد الرسم المناسب للهمزة  في بداية الكلمة . من يقرأ؟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14FD3C-0D8A-AA7C-49A6-A80EB1B2C6EB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72D278-6D24-4E77-47F5-D3D16600C67C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F93092-6467-0684-C429-3A348A5B571A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4F3650-C066-B83C-BC6D-38F2AEAD996B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417A237-9459-80E6-07B8-986AC6AF76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21D660C-83C0-FE94-732B-B8E8E2EC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14D9ED1-DFBA-10B2-1465-EF88676376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2011831-820A-6586-BB7A-0AFF34EAFF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7616429-F45D-4F55-9C62-AC96C3EED1EA}"/>
              </a:ext>
            </a:extLst>
          </p:cNvPr>
          <p:cNvSpPr txBox="1"/>
          <p:nvPr/>
        </p:nvSpPr>
        <p:spPr>
          <a:xfrm>
            <a:off x="648510" y="2372342"/>
            <a:ext cx="7632440" cy="309872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009EDE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لِتَحْديدِ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ٱلرَّسْمِ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ٱلْمُناسِب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 لِ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لْهَمْزَةِ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أَن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طِق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ٱلْكَلِمَةَ بَعْدَ حَرْفِ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ٱلْعَطْفِ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"و"، فَإِنْ نَطَقْتُها هَمْزَةً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فَهِيَ هَمْزَةُ قَطْعٍ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(</a:t>
            </a:r>
            <a:r>
              <a:rPr lang="ar-S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</a:t>
            </a:r>
            <a:r>
              <a:rPr lang="ar-SA" sz="44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َأَ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جْسامٌ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)،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وَإِنْ سَقَطَتْ عِنْدَ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ٱلنُّطْقِ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فَهِيَ هَمْزَةُ وَصْلٍ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(</a:t>
            </a:r>
            <a:r>
              <a:rPr lang="ar-S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</a:t>
            </a:r>
            <a:r>
              <a:rPr lang="ar-SA" sz="44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ضُّحى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).</a:t>
            </a:r>
            <a:endParaRPr lang="fr-FR" sz="4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5171C3B-A16F-FE96-134A-7F744E973A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692407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98B7E-4F1E-46EC-1E37-D4FA8C6A5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C4D27-F875-E78B-AD03-EF3425CD9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. اكتبوا الهمزة المناسبة في  بداية كلمة  " .سنان"..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665610-604A-2961-AFFB-CAB16618B53B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485AC2-4378-1380-FF2B-01C681180A43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97DBD7-1F59-FB91-EBF6-B78DA02AB985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3F1363-77AC-6D30-720D-9206A98AB2D7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6BADD1A-B337-08F1-4797-9C221C9ED9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02C9193-2651-DEE2-52A8-59B81A655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F667ADE-3783-51B8-FEBC-2332187D83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04E2BB5-2BE6-C047-530E-7AE24A3FD8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309DDB-D881-F8C4-2E3F-2855058C83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7707" y="1396757"/>
            <a:ext cx="6937568" cy="419228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04CD7FE-81DE-0D83-34DC-BFC009D9629F}"/>
              </a:ext>
            </a:extLst>
          </p:cNvPr>
          <p:cNvSpPr txBox="1"/>
          <p:nvPr/>
        </p:nvSpPr>
        <p:spPr>
          <a:xfrm>
            <a:off x="3051312" y="2758325"/>
            <a:ext cx="344279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3" indent="-4572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15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.سْنانٌ</a:t>
            </a:r>
            <a:endParaRPr kumimoji="0" lang="fr-MA" sz="11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A8F9AA34-F356-5A08-EFBE-C3059EF701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9665691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F263C-BE16-4D17-86EE-AA4CC3E88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0F4957-AA2B-624A-A114-8F4607CB6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الهمزة المناسبة في  بداية كلمة " .لطبيب" في الجملة التالية:.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64F3D7-6A56-84ED-081F-2CB12ED4372B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FBE69B-E968-6CFB-1F9D-F293E14B19DF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1901D8-C02A-1516-C6A1-2F4A77EEC7E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01F8A6-0A1F-7F71-5508-D0241AE04930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04673C8-2F4E-3A01-C64F-6700F1561C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BFA9513-244C-7278-5660-8BD2D4595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0326FFA-4158-0157-FBC8-2F7FAC66AB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E1ED766-AE40-E992-FF4F-09EFF88A23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596228-702C-3A45-9A18-ED3D15BC2AC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495" y="1704227"/>
            <a:ext cx="9083040" cy="414902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D296CC4-5282-3B49-5772-DE2B5DC63BB5}"/>
              </a:ext>
            </a:extLst>
          </p:cNvPr>
          <p:cNvSpPr txBox="1"/>
          <p:nvPr/>
        </p:nvSpPr>
        <p:spPr>
          <a:xfrm>
            <a:off x="1814046" y="2993910"/>
            <a:ext cx="55288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3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9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جاءَ .لطَّبيبُ</a:t>
            </a:r>
            <a:r>
              <a:rPr lang="ar-MA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6F4A4119-CE19-8F7F-D6BE-E89580F1CA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532705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83B6B-5698-BA2A-3E9C-8F1667ACB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139D57-B72C-BF88-E2FA-277EC7291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بقاعدة كتابة جمع المذكر السالم؟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CBC95D-F43C-B708-3E96-BE34B3255B12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08E7D8-57AF-FFD6-1644-781697753766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5B791C-59C5-D2C3-0204-33DEA3CBC1E2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BFCDEB-43E0-E55C-628C-0AF9E8B2C5E5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F1AA494-D4A3-A226-762D-BFD62CA399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5CF7778-DD17-5AEC-6905-660A2C128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3808E65-9BBD-49EC-65C3-E78A304BF6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F8B61F4-95AF-970E-FAB5-8A77D03A56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00303E8-AED2-A5A8-B790-29ADE477A479}"/>
              </a:ext>
            </a:extLst>
          </p:cNvPr>
          <p:cNvSpPr txBox="1"/>
          <p:nvPr/>
        </p:nvSpPr>
        <p:spPr>
          <a:xfrm>
            <a:off x="858520" y="2834639"/>
            <a:ext cx="7426960" cy="1736646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كَيْفَ أُحَدِّدُ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ٱلرَّسْمَ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ٱلْمُناسِبَ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لِجَمْعِ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ٱلْمُذَكَّرِ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ٱلسّالِمِ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جُمْلَةٍ؟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D2A33DEF-D817-EB8F-258C-FA2BC078DE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45267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997B4-32EC-EED0-5E88-E3848B96F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A18D51-5FA2-AF54-B822-49215B95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A6BECA-18F6-81F2-B60B-59CD0FCB3B40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B2E41F-AE74-43D4-0F7C-E61F2A256895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93DA9F-BDEA-13F5-9AED-D995938BF3F8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B8496F-C0AC-1ABC-92B8-4D66529A2754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9082164-DA3E-C980-D30F-F3B9E5AEEE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33B0FF5-9D14-5832-B257-F5BCD3FB4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11531DE-C987-2FCA-DD5D-13A407131B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DD45B19-C6A8-E65E-6474-63D971071BA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49F62BA-B95F-BA47-2CF9-8AD7359DED8D}"/>
              </a:ext>
            </a:extLst>
          </p:cNvPr>
          <p:cNvSpPr txBox="1"/>
          <p:nvPr/>
        </p:nvSpPr>
        <p:spPr>
          <a:xfrm>
            <a:off x="500570" y="2180234"/>
            <a:ext cx="7939731" cy="337113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marL="685800" indent="-685800" algn="just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أَكْتُبُ جَمْعَ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ٱلْمُذَكَّرِ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ٱلسّالِمَ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بِصيغَةِ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ٱلْواوِ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وَٱلنّونِ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(</a:t>
            </a:r>
            <a:r>
              <a:rPr lang="ar-MA" sz="48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 في حالَةِ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ٱلرَّفْعِ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مُهَنْدِسٌ / </a:t>
            </a:r>
            <a:r>
              <a:rPr lang="ar-MA" sz="48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مُهَنْدِسونَ</a:t>
            </a:r>
          </a:p>
          <a:p>
            <a:pPr marL="685800" indent="-685800" algn="just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أَكْتُبُهُ بِصيغَةِ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ٱلْياءِ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وَٱلنّونِ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(</a:t>
            </a:r>
            <a:r>
              <a:rPr lang="ar-MA" sz="48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 في حالَتَيْ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ٱلنَّصْبِ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أَوِ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ٱلْجَرِّ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:(مُدَرِّساً /مُدَرِّسٍ  - </a:t>
            </a:r>
            <a:r>
              <a:rPr lang="ar-MA" sz="48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مُدَرِّسينَ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B1773E4-8B01-8FA6-26E3-FA47C1EB7D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851617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6FBF9-CC21-9D02-7B87-9745D03DD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F821E0-758C-4F4B-4D1B-97A994813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ألواحكم. سجلوا عليها صيغة جمع المذكر السالم المناسبة  في الجملة التالية: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3C05BB-B84D-F09C-362F-B60529760159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C14E5D-29F3-8CC9-B4D1-33981941B595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C1A25E-E79A-B49C-E0EC-1E7075661D1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0AF8C5-2A97-B5A8-EE22-E5110825EAA7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4A5B8D9-D4C6-DB74-C573-DB2FF1E416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67996AF-116A-105A-CDE9-FA6CAE1F5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86B4A72-C597-3C81-3AE2-27D4A418F57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A589C56-FDF3-B936-7114-34685E2A90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7553145-3BFF-C682-F56A-131D84E9AF2B}"/>
              </a:ext>
            </a:extLst>
          </p:cNvPr>
          <p:cNvSpPr txBox="1"/>
          <p:nvPr/>
        </p:nvSpPr>
        <p:spPr>
          <a:xfrm>
            <a:off x="552254" y="2613926"/>
            <a:ext cx="7929542" cy="194095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اِحْتَفَلَ ................. بِمُناسَبَةِ عيدِ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ٱلِاسْتِقْلالِ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endParaRPr lang="ar-MA" sz="5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   </a:t>
            </a:r>
            <a:r>
              <a:rPr lang="ar-MA" sz="54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ٱلْمُتَعَلِّمونَ</a:t>
            </a:r>
            <a:r>
              <a:rPr lang="ar-SA" sz="54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/ </a:t>
            </a:r>
            <a:r>
              <a:rPr lang="ar-MA" sz="54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ٱلْمُتَعَلِّمينَ</a:t>
            </a:r>
            <a:endParaRPr lang="fr-FR" sz="5400" b="1" dirty="0">
              <a:solidFill>
                <a:srgbClr val="00B0F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92AD69A-D8AF-835A-B546-D4137B98B5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2920080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76632-2A4C-852D-1521-7A51E4A63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2DED1A-13B9-88E4-75C1-AF1BFD600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سجلوا على ألواحكم  صيغة جمع المذكر السالم المناسبة  في الجملة التالية: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47F8ED-A0EF-0598-217C-A2E58D428868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19F300-50AF-3B74-1CAA-0DDE8E3AAF45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8A44ED-233E-EE4B-50ED-E46E6CB14A0C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F64EF3-B750-FEEB-1AD9-DFD6522E535A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2426933-E1A4-C067-053B-D75F4035A3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1972456-777F-91FE-5F96-D274B4A4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6E23CFF-A747-F966-198A-F1B1D97CBC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E83B73D-79A1-ACFE-8E9B-E7F5102870D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0F96BC2-26B2-63ED-5CFA-7759EA35998A}"/>
              </a:ext>
            </a:extLst>
          </p:cNvPr>
          <p:cNvSpPr txBox="1"/>
          <p:nvPr/>
        </p:nvSpPr>
        <p:spPr>
          <a:xfrm>
            <a:off x="730468" y="2688101"/>
            <a:ext cx="7479935" cy="234957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اِسْتَقْبَلَ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ٱلْمُديرُ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......... ٱلْجُدُدَ.</a:t>
            </a:r>
          </a:p>
          <a:p>
            <a:pPr algn="ctr" rtl="1"/>
            <a:r>
              <a:rPr lang="ar-MA" sz="66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ٱلْمُتَدَرِّبونَ</a:t>
            </a:r>
            <a:r>
              <a:rPr lang="ar-SA" sz="6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/ </a:t>
            </a:r>
            <a:r>
              <a:rPr lang="ar-MA" sz="66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ٱلْمُتَدَرِّبينَ</a:t>
            </a:r>
            <a:r>
              <a:rPr lang="ar-MA" sz="6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6600" b="1" dirty="0">
              <a:solidFill>
                <a:srgbClr val="00B0F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AB42976-9620-10FD-FC2D-1F48C48B8F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579614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7C9C6-DFAA-47EB-98FD-3E7F80346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045CB1-E838-CCA4-EFE5-B5258E42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الآن. لحظوا كيف سأوظف القواعد السابقة لتصحيح أخطاء  لغوية في الجملة التالية: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B3EB8C-E73A-8C0C-44AB-E96597AD6EBC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58CA1A-04CE-8D69-94F4-CE8C1579D1F2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E1EA7-B740-427E-A7D4-1D1D5AED1E9D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20D80D-D9AE-E436-9A48-947265461D37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262AB36-9E18-74B1-6402-F7B31BD5CA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1E95345-38DE-6E70-77A3-5D0246629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D9E0C3D-AEA4-832F-6D94-1C438868DB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AC54829-E676-6591-C923-2973040E26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B10AA17-E024-1D2A-D8F8-BDD488780B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Zone de texte 7">
            <a:extLst>
              <a:ext uri="{FF2B5EF4-FFF2-40B4-BE49-F238E27FC236}">
                <a16:creationId xmlns:a16="http://schemas.microsoft.com/office/drawing/2014/main" id="{F971B29A-FB93-EB8D-C9EC-0DC6D3C21441}"/>
              </a:ext>
            </a:extLst>
          </p:cNvPr>
          <p:cNvSpPr txBox="1"/>
          <p:nvPr/>
        </p:nvSpPr>
        <p:spPr>
          <a:xfrm>
            <a:off x="436355" y="3183486"/>
            <a:ext cx="8161339" cy="131758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9EDE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ساعَدَ اَلْأُسْتاذُ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ٱلْمُتَعَلِّمونَ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تَصْحيحِ أَخْطائِهِمْ. 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r-MA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99542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399C9-3C6F-8229-2D01-631FED05C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299153-73CE-E8C1-C25C-7507A87FB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أقرأ  الجملة ثم أحدد الكلمات التي أشك في صحة رسمها.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2FBF41-3196-E3CB-647D-5FEC73CEF62E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8ADEFD-2D2E-14E3-AB64-6C585F85AAD2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9718C5-4ED9-7FDE-3E25-C3E25306EE10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F366A2-4EA0-6319-4BDA-F2B83D92723D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F2DAFB7-78BD-57FF-EB32-B5EC867908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38395C2-9358-538F-CC16-71729EA8B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125A5B6-941B-8AEB-D599-A0297D6E47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D095D1D-2936-3090-51AF-B7F5A53CDB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82666A3-BBCD-A03E-9055-4A897B6FEF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Zone de texte 7">
            <a:extLst>
              <a:ext uri="{FF2B5EF4-FFF2-40B4-BE49-F238E27FC236}">
                <a16:creationId xmlns:a16="http://schemas.microsoft.com/office/drawing/2014/main" id="{2FD73C05-77EC-921A-BB74-EDE360367B68}"/>
              </a:ext>
            </a:extLst>
          </p:cNvPr>
          <p:cNvSpPr txBox="1"/>
          <p:nvPr/>
        </p:nvSpPr>
        <p:spPr>
          <a:xfrm>
            <a:off x="436355" y="3183486"/>
            <a:ext cx="8161339" cy="131758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9EDE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ساعَدَ 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اَلْأُسْتاذُ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ٱلْمُتَعَلِّمونَ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تَصْحيحِ أَخْطائِهِمْ. 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r-MA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36002065-AAA0-1E13-D283-2729462F7771}"/>
              </a:ext>
            </a:extLst>
          </p:cNvPr>
          <p:cNvSpPr/>
          <p:nvPr/>
        </p:nvSpPr>
        <p:spPr>
          <a:xfrm>
            <a:off x="4470436" y="1707600"/>
            <a:ext cx="3067000" cy="1268515"/>
          </a:xfrm>
          <a:prstGeom prst="wedgeRoundRectCallout">
            <a:avLst>
              <a:gd name="adj1" fmla="val 44627"/>
              <a:gd name="adj2" fmla="val 79828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خَطَأٌ في رَسْمِ هَمْزَةِ </a:t>
            </a:r>
            <a:r>
              <a:rPr lang="ar-MA" sz="36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ٱلْوَصْلِ</a:t>
            </a: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وَسَطِ </a:t>
            </a:r>
            <a:r>
              <a:rPr lang="ar-MA" sz="36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ٱلْكَلامِ</a:t>
            </a: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079F1F13-4E98-D0D7-198A-C8572F50F5CE}"/>
              </a:ext>
            </a:extLst>
          </p:cNvPr>
          <p:cNvSpPr/>
          <p:nvPr/>
        </p:nvSpPr>
        <p:spPr>
          <a:xfrm>
            <a:off x="1630713" y="4791601"/>
            <a:ext cx="3316102" cy="1268515"/>
          </a:xfrm>
          <a:prstGeom prst="wedgeRoundRectCallout">
            <a:avLst>
              <a:gd name="adj1" fmla="val 44656"/>
              <a:gd name="adj2" fmla="val -10490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خَطَأٌ في عَلامَةِ إِعْرابِ جَمْعِ </a:t>
            </a:r>
            <a:r>
              <a:rPr lang="ar-MA" sz="36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ٱلْمُذَكَّرِ</a:t>
            </a: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ٱلسّالِمِ</a:t>
            </a: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73238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F17BD-46F3-D0E1-584D-EECDD5AB3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47A0AE-2B94-4111-B2B2-48EB0E8D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أصحح الخطأ الأول: همزة الوصل في أول كلمة الأستاذ،  التي وردت وسط الكلام.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2677EC-FBD3-B6D5-B3C8-36FA219F5623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4DCD0E-91CC-3F3F-BE65-45C60A5129E8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0A8BDB-5A9E-09F9-8D1B-D87B410877EA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CEF4BC-2ADE-692D-C8F2-EAD149ABD8CF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A91C12E-75EE-BC8A-87EA-084548ADAB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2FF087D-F045-7363-C996-30793B565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5AED931-FE30-A0B6-04FC-0202DA42B5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EBF3955-6B3C-E144-79BA-6167DBA943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36945F5-B5A5-137B-6B6D-43CA1BB0F5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Zone de texte 7">
            <a:extLst>
              <a:ext uri="{FF2B5EF4-FFF2-40B4-BE49-F238E27FC236}">
                <a16:creationId xmlns:a16="http://schemas.microsoft.com/office/drawing/2014/main" id="{420A59D4-E028-3C75-42CB-3EF0DBED21C8}"/>
              </a:ext>
            </a:extLst>
          </p:cNvPr>
          <p:cNvSpPr txBox="1"/>
          <p:nvPr/>
        </p:nvSpPr>
        <p:spPr>
          <a:xfrm>
            <a:off x="436355" y="3183486"/>
            <a:ext cx="8161339" cy="131758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9EDE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ساعَدَ 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اَلْأُسْتاذُ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ٱلْمُتَعَلِّمونَ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تَصْحيحِ أَخْطائِهِمْ. 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r-MA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A86EB53D-7879-5254-F547-102E0DFFB473}"/>
              </a:ext>
            </a:extLst>
          </p:cNvPr>
          <p:cNvSpPr/>
          <p:nvPr/>
        </p:nvSpPr>
        <p:spPr>
          <a:xfrm>
            <a:off x="4470436" y="1707600"/>
            <a:ext cx="3067000" cy="1268515"/>
          </a:xfrm>
          <a:prstGeom prst="wedgeRoundRectCallout">
            <a:avLst>
              <a:gd name="adj1" fmla="val 44627"/>
              <a:gd name="adj2" fmla="val 79828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خَطَأٌ في رَسْمِ هَمْزَةِ </a:t>
            </a:r>
            <a:r>
              <a:rPr lang="ar-MA" sz="36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ٱلْوَصْلِ</a:t>
            </a: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وَسَطِ </a:t>
            </a:r>
            <a:r>
              <a:rPr lang="ar-MA" sz="36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ٱلْكَلامِ</a:t>
            </a: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6C337922-8124-CF1F-1C20-D7C97AB54303}"/>
              </a:ext>
            </a:extLst>
          </p:cNvPr>
          <p:cNvSpPr/>
          <p:nvPr/>
        </p:nvSpPr>
        <p:spPr>
          <a:xfrm>
            <a:off x="1630713" y="4791601"/>
            <a:ext cx="3316102" cy="1268515"/>
          </a:xfrm>
          <a:prstGeom prst="wedgeRoundRectCallout">
            <a:avLst>
              <a:gd name="adj1" fmla="val 44656"/>
              <a:gd name="adj2" fmla="val -10490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خَطَأٌ في عَلامَةِ إِعْرابِ جَمْعِ </a:t>
            </a:r>
            <a:r>
              <a:rPr lang="ar-MA" sz="36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ٱلْمُذَكَّرِ</a:t>
            </a: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ٱلسّالِمِ</a:t>
            </a: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598856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C2362-4D5D-DDFA-57FD-8B8A29C7A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374D7F-8C27-30C2-A15D-9019D7B42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أتذكر أن همزة الوصل في وسط الكلام تكتب على الشكل التالي ولا تنطق أثناء قراءتها.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7892E2-53E7-CCD2-D33E-37DCDC325B7B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5E4C6-72C2-ACA5-8095-320E30C07441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37F77A-DF14-6156-303E-8D4B3950B390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CBB5E5-B75A-6194-6DB2-CB091F613918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5722D1-46F8-00B9-97B5-41E0C2AD79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2A8B55D-DC22-AC2A-8F17-231DAB9DE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E7C281D-C825-D864-4787-FE34AF19C2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F9C758E-7F68-10F1-207C-47426D1BD9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CBF610B-16BE-5A13-F333-39CB39F6CF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Zone de texte 7">
            <a:extLst>
              <a:ext uri="{FF2B5EF4-FFF2-40B4-BE49-F238E27FC236}">
                <a16:creationId xmlns:a16="http://schemas.microsoft.com/office/drawing/2014/main" id="{E86A3B25-4C8C-F7ED-FE6C-4FCBB1E5D597}"/>
              </a:ext>
            </a:extLst>
          </p:cNvPr>
          <p:cNvSpPr txBox="1"/>
          <p:nvPr/>
        </p:nvSpPr>
        <p:spPr>
          <a:xfrm>
            <a:off x="3270258" y="2504292"/>
            <a:ext cx="2269021" cy="234624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8B2DC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138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endParaRPr lang="fr-FR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614547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E7D13-F5A6-6979-1811-E7F24632C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02327A-3E76-42C5-602E-7FE53CD67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أصحح رسم الهمزة وأقول "ساعد لْأستاذ" دون نطق الهمزة.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D6F46-4E3B-B166-D090-8CF5F7F8FFC4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87D7DD-D5D9-81DC-4AF9-4260D26B1C28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F53B3E-0C26-6EC8-FBDC-80DC71238BBE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E4972F-52D4-4927-8CA0-9B3C8EC3BB98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46CEB3-FC53-B795-4918-969C9F98AC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4BB53D-4616-2DE8-2D5B-57E289BB5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207498-5D32-EDC7-4EB9-ABB4AABC1D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D4E4AEB-6FA0-72F8-DAED-81F9F46BAB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F46D637-37EA-3973-304A-2ACE5E0098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 de texte 7">
            <a:extLst>
              <a:ext uri="{FF2B5EF4-FFF2-40B4-BE49-F238E27FC236}">
                <a16:creationId xmlns:a16="http://schemas.microsoft.com/office/drawing/2014/main" id="{AF91884D-65C1-BDC1-F396-22EB2CFD6703}"/>
              </a:ext>
            </a:extLst>
          </p:cNvPr>
          <p:cNvSpPr txBox="1"/>
          <p:nvPr/>
        </p:nvSpPr>
        <p:spPr>
          <a:xfrm>
            <a:off x="1789579" y="2735580"/>
            <a:ext cx="5686818" cy="193356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8B2DC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115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....ٱ</a:t>
            </a:r>
            <a:r>
              <a:rPr lang="ar-MA" sz="11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لْأُسْتاذ</a:t>
            </a:r>
            <a:r>
              <a:rPr lang="ar-MA" sz="115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endParaRPr lang="fr-FR" sz="115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r-MA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56162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49C60-319E-CBD7-20EE-8148EFFC1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F30B2A-A576-3137-D3C9-6DAC35CE5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أصحح الخطأ الثاني: المتعلمون.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4B0D74-4DC0-82CF-89A9-A854E8D4FAAC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588530-0613-A7E2-CBBA-42774F6A4F73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D6EA16-26FF-6D2D-4B19-28B1795854A4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F563D-1554-F998-9738-6490BC2E0CB1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0B51BB5-75FB-7357-BE52-AAA19AC054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DA922FF-7CB1-78C0-019B-B5886FACF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6F91B71-F43E-D7A5-A29F-775F304A85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2A0F4DA-4FFD-5BE7-D2D5-053715B4BC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78DE7AB-E321-BD93-3AD0-D13DAE05F2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Zone de texte 7">
            <a:extLst>
              <a:ext uri="{FF2B5EF4-FFF2-40B4-BE49-F238E27FC236}">
                <a16:creationId xmlns:a16="http://schemas.microsoft.com/office/drawing/2014/main" id="{65862E72-D3A3-705D-0952-EA9EA44DC86C}"/>
              </a:ext>
            </a:extLst>
          </p:cNvPr>
          <p:cNvSpPr txBox="1"/>
          <p:nvPr/>
        </p:nvSpPr>
        <p:spPr>
          <a:xfrm>
            <a:off x="832566" y="3047999"/>
            <a:ext cx="7275739" cy="109841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ساعَدَ </a:t>
            </a:r>
            <a:r>
              <a:rPr lang="ar-MA" sz="48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لْأُسْتاذ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u="sng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ٱلْمُتَعَلِّمونَ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تَصْحيحِ أَخْطائِهِمْ. 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6535699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31C8A-3196-8E5C-864C-C238644D4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3AF9FC-EADA-E50B-795A-70534B217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ألاحظ أن كلمة "المتعلمون" جمع مذكر سالم جاء مفعولا به منصوبا في الجملة.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FB7A48-99F4-4796-2209-0D8096A7BE38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29745F-D98E-72B0-729F-F44EAFAFD32D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D1C7D9-D348-7805-8B90-277C9367555D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7038EB-097A-EBB6-F52C-3ECA5DDC133D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2C9E293-4BDD-1A86-951F-34222D4812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66B99B8-6A0F-2A22-479F-5A644AD10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685E5AD-3B84-D5F2-D9AA-42A100033E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67DF907-1F35-9459-2B5A-E4A69B3397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25CD67C-B7BC-4C5D-1497-E08956972E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 de texte 7">
            <a:extLst>
              <a:ext uri="{FF2B5EF4-FFF2-40B4-BE49-F238E27FC236}">
                <a16:creationId xmlns:a16="http://schemas.microsoft.com/office/drawing/2014/main" id="{921807FA-E56C-4B97-6ACA-81D945B35889}"/>
              </a:ext>
            </a:extLst>
          </p:cNvPr>
          <p:cNvSpPr txBox="1"/>
          <p:nvPr/>
        </p:nvSpPr>
        <p:spPr>
          <a:xfrm>
            <a:off x="648509" y="3139439"/>
            <a:ext cx="7275739" cy="109841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ساعَدَ </a:t>
            </a:r>
            <a:r>
              <a:rPr lang="ar-MA" sz="48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لْأُسْتاذ</a:t>
            </a:r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u="sng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ٱلْمُتَعَلِّمونَ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تَصْحيحِ أَخْطائِهِمْ. 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CCA77D8C-993F-D807-298D-1FB22F4BECD2}"/>
              </a:ext>
            </a:extLst>
          </p:cNvPr>
          <p:cNvSpPr/>
          <p:nvPr/>
        </p:nvSpPr>
        <p:spPr>
          <a:xfrm>
            <a:off x="1774629" y="1699580"/>
            <a:ext cx="3281680" cy="1099842"/>
          </a:xfrm>
          <a:prstGeom prst="wedgeRoundRectCallout">
            <a:avLst>
              <a:gd name="adj1" fmla="val 54752"/>
              <a:gd name="adj2" fmla="val 9842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مَفْعولٌ بِهِ مَنْصوبٌ. </a:t>
            </a:r>
          </a:p>
        </p:txBody>
      </p:sp>
    </p:spTree>
    <p:extLst>
      <p:ext uri="{BB962C8B-B14F-4D97-AF65-F5344CB8AC3E}">
        <p14:creationId xmlns:p14="http://schemas.microsoft.com/office/powerpoint/2010/main" val="855824443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2566B-8098-3165-ACCA-0FE77CBEB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9F45E4-9C54-A8AA-D0ED-B2D60B84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أصحح الخطأ: أكتب المتعلمين بالياء بدل المتعلمون بالواو.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F3276D-276B-0965-065B-324BD1488796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FA0BFF-4348-1DF0-8CB2-7DAF9D1400A4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CF0D02-A710-A797-7A50-0F38FE7391B8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2DB27B-8CD2-A8C2-903F-67A1DDE4D050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78BC5B7-C2CD-8865-180D-FD8D6A4859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5EC9853-DDD1-A561-873F-040609A41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AB8A44C-54CC-9BF0-0A30-7538442813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015028-D5A1-80F2-8E2A-AC6B781C3A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E65F096-0A29-794A-F2CF-D4A592D788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Zone de texte 7">
            <a:extLst>
              <a:ext uri="{FF2B5EF4-FFF2-40B4-BE49-F238E27FC236}">
                <a16:creationId xmlns:a16="http://schemas.microsoft.com/office/drawing/2014/main" id="{B224E788-D86D-1B98-F856-A36470700E0B}"/>
              </a:ext>
            </a:extLst>
          </p:cNvPr>
          <p:cNvSpPr txBox="1"/>
          <p:nvPr/>
        </p:nvSpPr>
        <p:spPr>
          <a:xfrm>
            <a:off x="3145834" y="2249827"/>
            <a:ext cx="2725775" cy="11791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u="sng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ٱلْمُتَعَلِّمونَ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 de texte 7">
            <a:extLst>
              <a:ext uri="{FF2B5EF4-FFF2-40B4-BE49-F238E27FC236}">
                <a16:creationId xmlns:a16="http://schemas.microsoft.com/office/drawing/2014/main" id="{135003CA-BFC2-5297-3066-91412CE515EE}"/>
              </a:ext>
            </a:extLst>
          </p:cNvPr>
          <p:cNvSpPr txBox="1"/>
          <p:nvPr/>
        </p:nvSpPr>
        <p:spPr>
          <a:xfrm>
            <a:off x="3145834" y="4322335"/>
            <a:ext cx="2725775" cy="11791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ٱلْمُتَعَلِّم</a:t>
            </a:r>
            <a:r>
              <a:rPr lang="ar-MA" sz="66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ينَ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lèche : gauche 14">
            <a:extLst>
              <a:ext uri="{FF2B5EF4-FFF2-40B4-BE49-F238E27FC236}">
                <a16:creationId xmlns:a16="http://schemas.microsoft.com/office/drawing/2014/main" id="{B5E682C2-62C8-38CE-58DE-D1D91A554FC6}"/>
              </a:ext>
            </a:extLst>
          </p:cNvPr>
          <p:cNvSpPr/>
          <p:nvPr/>
        </p:nvSpPr>
        <p:spPr>
          <a:xfrm rot="16200000">
            <a:off x="4469405" y="3803806"/>
            <a:ext cx="467360" cy="213360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8163292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C3FB8-0F52-94AE-A830-1A6F38A24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28B896-8FA9-1896-0988-F22C4EFA4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أعيد كتابة الجملة مع تصحيح الخطأين معا، فأقول: ساعد الأستاذ المتعلمين على تصحيح أخطائهم.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5C253A-F4AD-4209-176B-9E61B4E09BC2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F631AC-9996-614C-FD76-B8A612A3A11D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D7149E-E24D-A65E-0CD1-8981896C39E7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BC67A6-9E37-246D-4B86-5A07B30A7431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3BC6FC1-E886-DD10-834B-66B13176D6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9824A82-1063-54AD-B2B1-E920F447E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70AF36F-1EBB-3DCF-4612-6E5D393B5C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8DBFF32-0A69-BDB2-CDB3-5557FBE3BA8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6178B14-1422-D6A5-BA35-D21803DC20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 de texte 7">
            <a:extLst>
              <a:ext uri="{FF2B5EF4-FFF2-40B4-BE49-F238E27FC236}">
                <a16:creationId xmlns:a16="http://schemas.microsoft.com/office/drawing/2014/main" id="{3EB6E54F-2005-3ECC-32C8-A928FFFF10FB}"/>
              </a:ext>
            </a:extLst>
          </p:cNvPr>
          <p:cNvSpPr txBox="1"/>
          <p:nvPr/>
        </p:nvSpPr>
        <p:spPr>
          <a:xfrm>
            <a:off x="799684" y="3340240"/>
            <a:ext cx="7341504" cy="10744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8B2DC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ساعَدَ </a:t>
            </a:r>
            <a:r>
              <a:rPr lang="ar-MA" sz="48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لْأُسْتاذُ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ٱلْمُتَعَلِّم</a:t>
            </a:r>
            <a:r>
              <a:rPr lang="ar-MA" sz="48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تَصْحيحِ أَخْطائِهِمْ. 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r-MA" sz="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86700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63585-F307-C0A3-E5F6-042730199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E794B7-B5A1-B25D-B71E-87CDCB99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بالخطوات التي اتبعتها لتصحيح أخطائه اللغوية. 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CB1823A-7343-D6D2-F1AD-88ABDBB425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13FA11-19D3-35D8-BCAD-89A689929E84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0FC4C3-027E-3FF3-EDA2-8BBC0B675833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A789DD-2429-A0B2-AC06-CC960348AEB2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BBC57C-B927-0E3E-2BE4-5D5D94C86040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7BC2067-25E5-36CF-802C-B8E80D0591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2E04BC0-ACDA-425B-C8D5-721D88CF1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832F795-F05C-3BB5-BE89-3D35378AB1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A7171A6-BAAA-BF5C-4498-9D820BDD644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6FCE099-B689-EB8B-D78A-829CB7406D67}"/>
              </a:ext>
            </a:extLst>
          </p:cNvPr>
          <p:cNvSpPr txBox="1"/>
          <p:nvPr/>
        </p:nvSpPr>
        <p:spPr>
          <a:xfrm>
            <a:off x="1058638" y="2790451"/>
            <a:ext cx="7026723" cy="1736646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مَا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ٱلْخُطُواتُ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ٱتَّبَعْتُها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لِتَصْحيحِ أَخْطائي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ٱللُّغَوِيَّةِ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61361632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F0765-8C16-2AEF-44CC-E3F8549EE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596E9A-80DD-8001-7884-A2A2C17E2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لنصحح، بشكل جماعي،  الأخطاء الواردة في الجملة التالية.  من يحدد الخطوة الأولى؟ 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C266FDE-DD48-5B64-973F-0A60452A74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A2C626-3172-1D19-73D4-53C2C36B472A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215578-F17E-CFA5-E1D2-49B7288657F0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4D4AB8-E341-3844-89C7-C0AA4A58678D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B220FF-E791-6A8D-C4AC-D3AFE474A2ED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74F15EE-9422-8055-3406-9B6F7216F7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6E8EFBF-B450-A83C-0089-9C85A32D6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C898B49-1D82-7241-6AEE-059EB5F827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C71C850-A99E-CCFD-675D-35B4709770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 de texte 7">
            <a:extLst>
              <a:ext uri="{FF2B5EF4-FFF2-40B4-BE49-F238E27FC236}">
                <a16:creationId xmlns:a16="http://schemas.microsoft.com/office/drawing/2014/main" id="{6DBE0846-73FF-2D47-0009-6FECE81650CA}"/>
              </a:ext>
            </a:extLst>
          </p:cNvPr>
          <p:cNvSpPr txBox="1"/>
          <p:nvPr/>
        </p:nvSpPr>
        <p:spPr>
          <a:xfrm>
            <a:off x="491330" y="2765901"/>
            <a:ext cx="8161339" cy="16730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9EDE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وَقَفَ ٱلْمُقاوِمينَ في وَجْهِ ٱلْمُسْتَعْمِرِ. </a:t>
            </a:r>
            <a:endParaRPr lang="fr-FR" sz="7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r-MA" sz="105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1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8394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3743-6C6F-7FE1-2410-8CDD022F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708D839-B325-63F7-5BFD-504C86D1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542DECB-BD19-7935-E554-0DB6E8F34BE5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6A16B41-8E6A-CD58-56A5-A5A5863B2763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F86F587C-5D41-449D-945F-CFE002C71E0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6BD0EB1-E607-8561-D6E3-75D9630E9A2E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4E62C9E-567D-9F9D-AA5B-4B3BC29FEB1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B60D1D3E-E8E2-A7AB-347B-16D3D8CDEF7C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593EFB4-EFB0-996D-36F2-F89A79B71B60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C593F1C-83B4-F95A-E246-EA268BCDB6A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6A7D8E8D-9454-0FB9-1348-AFA1D853F56E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2F95F46-F588-5EBE-AC18-6BFF05900A21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14F99E80-721E-2662-B024-5675F4014D9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2B5855F1-8FE2-4A3B-5108-CDDCB1B12FE4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73FA08F-E5DD-0444-783C-A13E6117424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1E925600-72EB-C208-09BE-3DFC7BA6BE4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1ED7E085-BF89-4E2A-4CD9-5DAD96CB9DD1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AE255408-845B-CF4C-F074-9375B2ED8441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A3C54F26-D449-AC79-EB80-9DA13DA1DF7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المعجم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الاستماع</a:t>
            </a:r>
            <a:r>
              <a:rPr lang="ar-MA" dirty="0"/>
              <a:t> والتحدث </a:t>
            </a:r>
            <a:r>
              <a:rPr lang="ar-SA" dirty="0"/>
              <a:t>. (30)د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6EDC0A80-DC39-B189-3EE6-D56F1D1AAFA5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 -4-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الحصة 2 (30)د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B839F7B9-F115-69AA-CFF2-ADD864B0366D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 -1- 30 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الحصة-2- 30 د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DA4449F-6089-7F82-1C13-D09CEF4636D7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مراجعة توليف (شكل وفهم)+ دعم (60)د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4FEF7FC1-B2BC-F6D3-52B4-71C6C7B219C1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الحصة-3-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الصرف والتحويل. (30)د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226B827-C206-3053-EF28-49250615B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191092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4C50125-6638-DB49-3CE3-D7CE8EA18B85}"/>
              </a:ext>
            </a:extLst>
          </p:cNvPr>
          <p:cNvSpPr txBox="1">
            <a:spLocks/>
          </p:cNvSpPr>
          <p:nvPr/>
        </p:nvSpPr>
        <p:spPr>
          <a:xfrm>
            <a:off x="757652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نشاط اعتيادي (10)د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إملاء (30)د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إنتاج كتابي – الحصة1 (30)د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2A387659-A5B7-51B9-0531-72F61298701A}"/>
              </a:ext>
            </a:extLst>
          </p:cNvPr>
          <p:cNvSpPr/>
          <p:nvPr/>
        </p:nvSpPr>
        <p:spPr>
          <a:xfrm>
            <a:off x="2917910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0B926-D49A-AC72-363B-AA5704637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E69AD-E243-CAEE-5670-2D52C5211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الخطوة الأولى هي : قراءة الجملة وتحديد الكلمات التي أشك في صحة رسمها. من يحاول ؟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4C51F9-D70D-A0F5-7E6A-30E4FE14AC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2A6787-754B-76CB-72D7-59332743CA8D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72C0EA-6C3E-ABB4-2139-25892BFC86F5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B8C1B0-7173-FED3-7BAF-AA3201ED7EE5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DBFB3-7F24-1DF8-A086-46B0452A398B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A40B6CC-4D43-6F85-65A4-5F55ACBD6E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F2FE1EB-AD25-37EA-B0E1-760EEE515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D897167-E55D-4E8D-A92D-5BC7C509C8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AEFFC14-876B-8A01-837B-1E028796A2D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 de texte 7">
            <a:extLst>
              <a:ext uri="{FF2B5EF4-FFF2-40B4-BE49-F238E27FC236}">
                <a16:creationId xmlns:a16="http://schemas.microsoft.com/office/drawing/2014/main" id="{8FF78FD9-16EF-6308-943E-02DCD6FF4512}"/>
              </a:ext>
            </a:extLst>
          </p:cNvPr>
          <p:cNvSpPr txBox="1"/>
          <p:nvPr/>
        </p:nvSpPr>
        <p:spPr>
          <a:xfrm>
            <a:off x="491330" y="2765901"/>
            <a:ext cx="8161339" cy="16730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9EDE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وَقَفَ ٱلْمُقاوِمينَ في وَجْهِ ٱلْمُسْتَعْمِرِ. </a:t>
            </a:r>
            <a:endParaRPr lang="fr-FR" sz="7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r-MA" sz="105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1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506345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AE951-1928-84C3-BC4F-B648968FA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DCCFA5-59F6-E5C7-737B-3BEED09F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يعيد قراءة الخطأ و يفسر لم تم اعتباره خطأ؟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A3EB3DB-4F17-54EF-A170-7909A0073A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255063-5297-A808-1CA7-23EF58132E0A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525679-17F6-B804-7882-C548B5FC9112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78E354-5D5F-F083-E0BB-821A2597F810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85931F-EA5F-360C-00E3-BE5F4C9DF108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E9F4DC6-E142-B4E1-74D8-66BE7022F9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5F79844-4026-E7C8-9A28-7211580BF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8CF9AEE-FEA8-7BEA-0A7E-092AB99E60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9788590-34E9-E250-128C-F9BCC1614B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 de texte 7">
            <a:extLst>
              <a:ext uri="{FF2B5EF4-FFF2-40B4-BE49-F238E27FC236}">
                <a16:creationId xmlns:a16="http://schemas.microsoft.com/office/drawing/2014/main" id="{8AD027C1-C373-EB0C-A5E2-7D45ADF9A2D8}"/>
              </a:ext>
            </a:extLst>
          </p:cNvPr>
          <p:cNvSpPr txBox="1"/>
          <p:nvPr/>
        </p:nvSpPr>
        <p:spPr>
          <a:xfrm>
            <a:off x="436355" y="2776220"/>
            <a:ext cx="8161339" cy="169418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9EDE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وَقَفَ </a:t>
            </a:r>
            <a:r>
              <a:rPr lang="ar-MA" sz="7200" b="1" u="sng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ٱلْمُقاوِمينَ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وَجْهِ ٱلْمُسْتَعْمِرِ. </a:t>
            </a:r>
            <a:endParaRPr lang="fr-FR" sz="7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r-MA" sz="105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1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378910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9FEA2-C438-B20B-C7F9-C72530427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C73D9B-6DD8-0EB0-5D72-861575071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 سبب اعتباره خطأ؟ 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B44AA58-8B88-B928-805E-9928379618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C4C05B-278D-6711-15A8-04F2941E743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1B9D43-DE9F-A16F-86FB-93049115D71C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CA48E9-595D-00FE-AB09-CF66315758E9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7EF116-3C9D-464E-8B98-9B0B4F37D625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AD5B636-D0F9-2F62-D5F3-464AF0DE76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9A5AB8E-7E6E-5C16-F821-20EE12249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7B15631-EE50-8333-9202-9F5C3B4F29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F2118FB-A984-98DE-5E7A-E7E5FBA0B97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 de texte 7">
            <a:extLst>
              <a:ext uri="{FF2B5EF4-FFF2-40B4-BE49-F238E27FC236}">
                <a16:creationId xmlns:a16="http://schemas.microsoft.com/office/drawing/2014/main" id="{60801900-9149-608D-3A18-F5824CCA03B6}"/>
              </a:ext>
            </a:extLst>
          </p:cNvPr>
          <p:cNvSpPr txBox="1"/>
          <p:nvPr/>
        </p:nvSpPr>
        <p:spPr>
          <a:xfrm>
            <a:off x="602168" y="2041376"/>
            <a:ext cx="8161339" cy="167251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9EDE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وَقَفَ </a:t>
            </a:r>
            <a:r>
              <a:rPr lang="ar-MA" sz="7200" b="1" u="sng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ٱلْمُقاوِمينَ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وَجْهِ ٱلْمُسْتَعْمِرِ. </a:t>
            </a:r>
            <a:endParaRPr lang="fr-FR" sz="7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r-MA" sz="105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1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ulle narrative : rectangle 6">
            <a:extLst>
              <a:ext uri="{FF2B5EF4-FFF2-40B4-BE49-F238E27FC236}">
                <a16:creationId xmlns:a16="http://schemas.microsoft.com/office/drawing/2014/main" id="{EEA8CF77-C80C-28EE-9A7F-8D0CDC507237}"/>
              </a:ext>
            </a:extLst>
          </p:cNvPr>
          <p:cNvSpPr/>
          <p:nvPr/>
        </p:nvSpPr>
        <p:spPr>
          <a:xfrm>
            <a:off x="1465083" y="4171271"/>
            <a:ext cx="6981516" cy="2193726"/>
          </a:xfrm>
          <a:prstGeom prst="wedgeRectCallout">
            <a:avLst>
              <a:gd name="adj1" fmla="val 19057"/>
              <a:gd name="adj2" fmla="val -83555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خَطَأٌ في عَلامَةِ إِعْرابِ جَمْعِ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ٱلْمُذَكَّرِ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ٱلسّالِمِ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لِأَنَّ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ٱلِاسْمَ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جاءَ في حالَةِ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ٱلرَّفْعِ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وَٱلَّتي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يُوافِقُها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ٱلْواوُ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وَٱلنّونُ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"</a:t>
            </a:r>
            <a:r>
              <a:rPr lang="ar-MA" sz="44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ون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 بَدَلَ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ٱلْياءِ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وَٱلنّونِ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"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ين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".</a:t>
            </a:r>
            <a:endParaRPr lang="fr-FR" sz="4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1317967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C3D6E-3273-E363-DE08-75934A3E3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6496FC-BB3B-782E-8088-4C12EF69E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37" y="756000"/>
            <a:ext cx="7037573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الخطوة الثانية هي : تذكر قاعدة  الظاهرة موضوع الخطأ ثم تصحيحه .  من يحاول؟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3B7665-1E70-A684-F82F-E9B07D2E22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9C1A65-BEF4-27DB-C183-0CD24D2815E7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742C63-0A11-3CA3-3CE5-E12450780A1C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2680B1-5238-4E4E-512D-9C37DA75BDB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F135C4-794C-C300-715A-FF50977204D5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7714E87-07BA-2BFF-BFD6-D81D112400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E7DC9FA-F43A-BA97-5E33-A6F4FA0CD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830BB00-7DE5-F838-7AB8-A3F4E419CD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BA12D9-B8AE-A3F9-3746-76A84A829BF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 de texte 7">
            <a:extLst>
              <a:ext uri="{FF2B5EF4-FFF2-40B4-BE49-F238E27FC236}">
                <a16:creationId xmlns:a16="http://schemas.microsoft.com/office/drawing/2014/main" id="{EFC54977-B8E6-8404-6D95-85ED8550092F}"/>
              </a:ext>
            </a:extLst>
          </p:cNvPr>
          <p:cNvSpPr txBox="1"/>
          <p:nvPr/>
        </p:nvSpPr>
        <p:spPr>
          <a:xfrm>
            <a:off x="5191288" y="4589105"/>
            <a:ext cx="2269021" cy="997427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6000" b="1" u="sng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ٱلْمُقاوِمينَ</a:t>
            </a:r>
            <a:endParaRPr lang="fr-FR" sz="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 de texte 7">
            <a:extLst>
              <a:ext uri="{FF2B5EF4-FFF2-40B4-BE49-F238E27FC236}">
                <a16:creationId xmlns:a16="http://schemas.microsoft.com/office/drawing/2014/main" id="{AC48A8BA-45DA-F6AC-C615-9C2EE93C5E5A}"/>
              </a:ext>
            </a:extLst>
          </p:cNvPr>
          <p:cNvSpPr txBox="1"/>
          <p:nvPr/>
        </p:nvSpPr>
        <p:spPr>
          <a:xfrm>
            <a:off x="1537242" y="4589106"/>
            <a:ext cx="2723420" cy="997427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60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</a:t>
            </a:r>
            <a:endParaRPr lang="fr-FR" sz="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 : gauche 6">
            <a:extLst>
              <a:ext uri="{FF2B5EF4-FFF2-40B4-BE49-F238E27FC236}">
                <a16:creationId xmlns:a16="http://schemas.microsoft.com/office/drawing/2014/main" id="{2A27C906-36B0-D08C-CBEC-023CC7A953F5}"/>
              </a:ext>
            </a:extLst>
          </p:cNvPr>
          <p:cNvSpPr/>
          <p:nvPr/>
        </p:nvSpPr>
        <p:spPr>
          <a:xfrm>
            <a:off x="4375455" y="4981139"/>
            <a:ext cx="467360" cy="213360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 de texte 7">
            <a:extLst>
              <a:ext uri="{FF2B5EF4-FFF2-40B4-BE49-F238E27FC236}">
                <a16:creationId xmlns:a16="http://schemas.microsoft.com/office/drawing/2014/main" id="{7B70EB09-8462-6C4A-B9D4-12DF4986128D}"/>
              </a:ext>
            </a:extLst>
          </p:cNvPr>
          <p:cNvSpPr txBox="1"/>
          <p:nvPr/>
        </p:nvSpPr>
        <p:spPr>
          <a:xfrm>
            <a:off x="491330" y="2360391"/>
            <a:ext cx="8161339" cy="167251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9EDE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وَقَفَ </a:t>
            </a:r>
            <a:r>
              <a:rPr lang="ar-MA" sz="7200" b="1" u="sng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ٱلْمُقاوِمينَ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وَجْهِ ٱلْمُسْتَعْمِرِ. </a:t>
            </a:r>
            <a:endParaRPr lang="fr-FR" sz="7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r-MA" sz="105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1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30375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AC939-D12B-4599-5D7D-B322D21D7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53091C-B49C-5737-2F31-467E43713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  الخطأ ثم يبرر التصحيح المقترح؟.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B698DE5-8660-3E44-FE89-F632D2B075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97D0D6-F963-461A-252D-374368546494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1687F0-75BA-A91B-4520-65112104AF95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704589-A019-9D83-ED15-1804CA803D83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24539A-16D6-B435-251C-84187EA374A8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7598FB5-A14E-E33A-07FC-54DF75AF1F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D8C5E2D-614E-3E24-3327-1E3FF3052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17206A-8610-5708-75F0-E709BCF447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01C7E53-2FD6-6227-8A22-CA5654C8627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 de texte 7">
            <a:extLst>
              <a:ext uri="{FF2B5EF4-FFF2-40B4-BE49-F238E27FC236}">
                <a16:creationId xmlns:a16="http://schemas.microsoft.com/office/drawing/2014/main" id="{E25224AD-05C8-0217-FD3D-8C1C08366442}"/>
              </a:ext>
            </a:extLst>
          </p:cNvPr>
          <p:cNvSpPr txBox="1"/>
          <p:nvPr/>
        </p:nvSpPr>
        <p:spPr>
          <a:xfrm>
            <a:off x="491330" y="2360391"/>
            <a:ext cx="8161339" cy="167251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9EDE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وَقَفَ </a:t>
            </a:r>
            <a:r>
              <a:rPr lang="ar-MA" sz="7200" b="1" u="sng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ٱلْمُقاوِمينَ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وَجْهِ ٱلْمُسْتَعْمِرِ. </a:t>
            </a:r>
            <a:endParaRPr lang="fr-FR" sz="7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r-MA" sz="105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1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 de texte 7">
            <a:extLst>
              <a:ext uri="{FF2B5EF4-FFF2-40B4-BE49-F238E27FC236}">
                <a16:creationId xmlns:a16="http://schemas.microsoft.com/office/drawing/2014/main" id="{5041CEFB-E4A5-992A-0952-A9615F70A543}"/>
              </a:ext>
            </a:extLst>
          </p:cNvPr>
          <p:cNvSpPr txBox="1"/>
          <p:nvPr/>
        </p:nvSpPr>
        <p:spPr>
          <a:xfrm>
            <a:off x="5191288" y="4589105"/>
            <a:ext cx="2269021" cy="997427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6000" b="1" u="sng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ٱلْمُقاوِمينَ</a:t>
            </a:r>
            <a:endParaRPr lang="fr-FR" sz="8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èche : gauche 5">
            <a:extLst>
              <a:ext uri="{FF2B5EF4-FFF2-40B4-BE49-F238E27FC236}">
                <a16:creationId xmlns:a16="http://schemas.microsoft.com/office/drawing/2014/main" id="{CD6F2A3C-C686-50ED-E10F-C880DE5F5403}"/>
              </a:ext>
            </a:extLst>
          </p:cNvPr>
          <p:cNvSpPr/>
          <p:nvPr/>
        </p:nvSpPr>
        <p:spPr>
          <a:xfrm>
            <a:off x="4237521" y="4981138"/>
            <a:ext cx="605294" cy="318265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 de texte 7">
            <a:extLst>
              <a:ext uri="{FF2B5EF4-FFF2-40B4-BE49-F238E27FC236}">
                <a16:creationId xmlns:a16="http://schemas.microsoft.com/office/drawing/2014/main" id="{48282BAE-5C11-86BB-0343-771E4478C587}"/>
              </a:ext>
            </a:extLst>
          </p:cNvPr>
          <p:cNvSpPr txBox="1"/>
          <p:nvPr/>
        </p:nvSpPr>
        <p:spPr>
          <a:xfrm>
            <a:off x="1310955" y="4589105"/>
            <a:ext cx="2723420" cy="997427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60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ٱلْمُقاوِمونَ</a:t>
            </a:r>
            <a:endParaRPr lang="fr-FR" sz="800" b="1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endParaRPr lang="fr-FR" sz="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062798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8479B-24A5-9EFB-E8CF-35932F4F6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083C56-6F6A-27C8-9CC5-AB5FD9360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الخطوة الثالثة  هي : إعادة كتاب الجملة بعد تصحيح الخطأ.  من يقرؤها؟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344CC53-DC8D-16E9-DB11-B8500DEDAB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A228D7-DB67-2878-5D57-C7CD94ACE071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71A6AB-4912-0EF9-FBB9-6491CC20B3E1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51361D-D634-8C0E-C0FF-74E8BE2F7DBF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8CFE01-E09A-2C4C-E43F-A4AD075AF2CB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8511915-2BF1-CBE3-07C6-DBDEC872D6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CABF2EB-9091-94AF-D895-EBC2FA367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5CDE1F6-6A6B-7D4A-8C1B-04C2DF8824B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1D0E8E0-1B5B-8B54-80E8-CDCA01042A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 de texte 7">
            <a:extLst>
              <a:ext uri="{FF2B5EF4-FFF2-40B4-BE49-F238E27FC236}">
                <a16:creationId xmlns:a16="http://schemas.microsoft.com/office/drawing/2014/main" id="{C7331578-D77F-3064-A068-03C4E05948B5}"/>
              </a:ext>
            </a:extLst>
          </p:cNvPr>
          <p:cNvSpPr txBox="1"/>
          <p:nvPr/>
        </p:nvSpPr>
        <p:spPr>
          <a:xfrm>
            <a:off x="491330" y="2879311"/>
            <a:ext cx="8161339" cy="157718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وَقَفَ </a:t>
            </a:r>
            <a:r>
              <a:rPr lang="ar-MA" sz="72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ٱلْمُقاوِمون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وَجْهِ ٱلْمُسْتَعْمِرِ. </a:t>
            </a:r>
            <a:endParaRPr lang="fr-FR" sz="7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r-MA" sz="105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1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809013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A5C74-563D-A97E-9AAA-D73EEC873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26ACBE-EEA9-C9A2-2DB1-66DE16355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بالخطوات التي اتبعناها  لإعادة تصحيح  أخطاء لغوية.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C17C3F7-36AF-BDFD-8D14-168BD75363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138432-5E26-4085-D57B-8F2A816714E8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E5E3F1-90C3-004A-B4D4-46BBB5934E90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54C5C6-C98C-6BD0-4447-9031838DCBA6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4AC472-5D2D-08CC-6A34-18B6B7E0A345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A800D0E-8F51-35C5-9DA3-DC56B3F957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37B717F-CB01-3810-9B65-031103A8D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D0F5775-E751-EE0C-FE2E-93D41B6246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C899575-DCCB-C360-A6D0-EAEFEA3AF69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A894D0F-296D-E3EF-079F-E7BEF6064BE2}"/>
              </a:ext>
            </a:extLst>
          </p:cNvPr>
          <p:cNvSpPr txBox="1"/>
          <p:nvPr/>
        </p:nvSpPr>
        <p:spPr>
          <a:xfrm>
            <a:off x="1058638" y="2790451"/>
            <a:ext cx="7026723" cy="1736646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ٱلْخُطُواتُ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ٱتَّبَعْناها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لِتَصْحيحِ أَخْطاءٍ لُغَوِيَّةٍ؟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7412233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1B936-6AA6-CA24-99AC-12FFFC7A1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80839-2DC5-E46D-E55B-9A831DCA3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 43.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3ED310-0327-D33A-5BAA-2E43B654EBD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2F6743-1445-4E14-985E-0F2FBCA5CF3E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016ACC-014E-1026-A81E-3E75F838DD3A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51180C-31B8-115C-B99F-C93B8B8DDAFD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D8BB486-C5D9-05DB-F777-8133479019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CE40B13-45CC-BB2D-3B6C-2C8FF11D1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DCE5B9-E187-92A1-E391-D9F8E6F0D5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63952D0-FD2D-A6C0-6340-37645BF099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0EED911-F4C6-F34F-E2B9-A717B0BA1B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1868" y="1591600"/>
            <a:ext cx="3260264" cy="45104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1C69E3E-D935-0224-93D4-E1C792FC1A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0747" y="3351348"/>
            <a:ext cx="3341385" cy="1698171"/>
          </a:xfrm>
          <a:prstGeom prst="rect">
            <a:avLst/>
          </a:prstGeom>
        </p:spPr>
      </p:pic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BF1169DB-6AC8-EB86-CEA5-FB6B7719C3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4989381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7EA97-EECF-6E0C-ADCD-433D7B9E2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507B79-D931-D773-93DE-417273EFE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بشكل فردي   نشاط " أتدرب مع زملائي".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2CF06F-D156-F19C-B972-8A94BFA793DE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81D386-A32D-4DDC-A923-B7669029C68F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16AD45-CC2E-97E8-4502-16DF99684C9E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DBB5DC-AE6B-B2C7-0CEB-429018BD592E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88C6340-76FB-369D-8102-BA40C3D041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E72404-3041-FC56-8937-F66EBD1B8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0B7F70D-EE28-4B1D-EE96-9542E3D036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F58DFFE-95AD-09EA-9CA8-4FA2680894D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F7BAE13-9208-1F62-6590-615E3B2A76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769" y="2072225"/>
            <a:ext cx="6840000" cy="3576736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589B31-5D7E-CF5C-EB8E-8D6AC211CE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208" y="1062000"/>
            <a:ext cx="795864" cy="915921"/>
          </a:xfrm>
          <a:prstGeom prst="rect">
            <a:avLst/>
          </a:prstGeom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64F545F5-25E3-E387-4192-C222F03062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1245611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E01D6-16B1-0566-A026-9E95FFF2C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A3B8DC-637D-CE8D-F935-8B97A5358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يحدد الخطأ ونوعه ثم  يصححه على السبورة ؟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F43AFCD-AD72-B0C2-19EF-AEBE65B112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C41E2E-25AC-7371-19C8-975AAE5FD46B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169A05-BCA4-5116-AFA1-53F0CEC997FB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DCD021-47B0-4264-961C-BA01B997EB94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387E0D-C8ED-FC46-5A1E-04E84919026E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1F18947-76F0-1F9D-707E-D6FD5AEC88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6594F52-E4BE-5C26-99FE-7D4EFF1DE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BAF466A-EB10-8575-695A-FA93328733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621171E-5786-764F-04FB-45CD89965CA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46B5B2B-F2EF-4689-D348-E58C490BE6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769" y="2072225"/>
            <a:ext cx="6840000" cy="3576736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6357055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ACF81FC-EC1A-6C99-27F0-ADD0BB2A8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458F38D2-48CA-A439-36C3-792455C39CA8}"/>
              </a:ext>
            </a:extLst>
          </p:cNvPr>
          <p:cNvSpPr txBox="1">
            <a:spLocks/>
          </p:cNvSpPr>
          <p:nvPr/>
        </p:nvSpPr>
        <p:spPr>
          <a:xfrm>
            <a:off x="2051261" y="24441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4FA1BD-DFB3-ACEC-54D7-878393150187}"/>
              </a:ext>
            </a:extLst>
          </p:cNvPr>
          <p:cNvSpPr txBox="1"/>
          <p:nvPr/>
        </p:nvSpPr>
        <p:spPr>
          <a:xfrm>
            <a:off x="5425450" y="2122576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35CB5E2-221B-66A1-AC1B-E53BA6FCB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7376C49E-BF1C-0AFD-A327-2703332CF0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24423DE-F5C6-2E4C-F834-CDF37B9BB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850C8146-14B1-D514-CFFA-7DEEDFA16D15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تصحيح أخطاء إملائية.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FA286A1-D4A5-82CA-6A9F-C0EBEAA07BFC}"/>
              </a:ext>
            </a:extLst>
          </p:cNvPr>
          <p:cNvSpPr txBox="1"/>
          <p:nvPr/>
        </p:nvSpPr>
        <p:spPr>
          <a:xfrm>
            <a:off x="6024043" y="3380220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2- إملاء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723EE71-188C-1D1C-8293-1FAC9751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8" name="Image 1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122B2CB-2F13-1254-5812-873959BA6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413F80F0-575B-8346-0563-828649DC21B3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تعرف تصميم السيرة الغيرية  والتدرب على تحديد عناصره.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7244DAA-70BD-0EB9-0E2A-8FF0D6F68D31}"/>
              </a:ext>
            </a:extLst>
          </p:cNvPr>
          <p:cNvSpPr txBox="1"/>
          <p:nvPr/>
        </p:nvSpPr>
        <p:spPr>
          <a:xfrm>
            <a:off x="5233090" y="4692778"/>
            <a:ext cx="1369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(ح1)</a:t>
            </a:r>
          </a:p>
        </p:txBody>
      </p:sp>
      <p:pic>
        <p:nvPicPr>
          <p:cNvPr id="25" name="Espace réservé pour une image  20">
            <a:extLst>
              <a:ext uri="{FF2B5EF4-FFF2-40B4-BE49-F238E27FC236}">
                <a16:creationId xmlns:a16="http://schemas.microsoft.com/office/drawing/2014/main" id="{FCEDADDC-C8B3-2262-2D1E-64034BFF7A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26" name="Espace réservé pour une image  20">
            <a:extLst>
              <a:ext uri="{FF2B5EF4-FFF2-40B4-BE49-F238E27FC236}">
                <a16:creationId xmlns:a16="http://schemas.microsoft.com/office/drawing/2014/main" id="{25ED225A-DBE3-A7C4-0E10-BF45DC72DA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40303" y="3241324"/>
            <a:ext cx="468000" cy="468000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8117BE18-4D07-E6D0-80C6-67538DF18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</p:spPr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25332B-9292-B41E-9DDC-08A1B25B5F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35053" y="4724105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08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9" grpId="0"/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AF5C6-AE5B-80D2-5A2C-32ECDAD93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E9E6D-FD09-C081-A8F0-9530E04BB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E43A69-51FC-5CEF-920B-396EB4CB4F6C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1EE2EF-DEDB-47CE-1D17-A1E65787B5C0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3D6FA2-A945-521F-3419-6DC61C5A27F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94AB81-C5F8-E612-C968-94D81B939CB9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7B80852-8A9B-83D5-F861-D08D7B6B09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CDBEC8B-1C8A-852F-14E6-FA57848EF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B5DC0BC-490C-5E9C-0D62-2A32297079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6471362-1C9B-80FE-A226-A6A7C13FD6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2B15AD3-9799-6DB5-DF8C-28CFCEFCCB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652" y="1891255"/>
            <a:ext cx="6946746" cy="3821378"/>
          </a:xfrm>
          <a:prstGeom prst="roundRect">
            <a:avLst>
              <a:gd name="adj" fmla="val 16667"/>
            </a:avLst>
          </a:prstGeom>
          <a:ln w="28575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FC91DBE-3360-8545-827E-C4CDF9C5563D}"/>
              </a:ext>
            </a:extLst>
          </p:cNvPr>
          <p:cNvSpPr txBox="1"/>
          <p:nvPr/>
        </p:nvSpPr>
        <p:spPr>
          <a:xfrm>
            <a:off x="3127133" y="3798970"/>
            <a:ext cx="1399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</a:t>
            </a:r>
            <a:r>
              <a:rPr lang="ar-MA" sz="2800" b="1" dirty="0">
                <a:solidFill>
                  <a:srgbClr val="C00000"/>
                </a:solidFill>
              </a:rPr>
              <a:t>لْمُقاوِمينَ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63C4F94-389B-36B8-F98E-A859AAC7448D}"/>
              </a:ext>
            </a:extLst>
          </p:cNvPr>
          <p:cNvSpPr txBox="1"/>
          <p:nvPr/>
        </p:nvSpPr>
        <p:spPr>
          <a:xfrm>
            <a:off x="4289796" y="4220498"/>
            <a:ext cx="1399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C00000"/>
                </a:solidFill>
              </a:rPr>
              <a:t>أُكْتُبِ 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EB6375-E94A-8759-672E-5782974A6959}"/>
              </a:ext>
            </a:extLst>
          </p:cNvPr>
          <p:cNvSpPr txBox="1"/>
          <p:nvPr/>
        </p:nvSpPr>
        <p:spPr>
          <a:xfrm>
            <a:off x="1489071" y="4220498"/>
            <a:ext cx="1399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00B050"/>
                </a:solidFill>
              </a:rPr>
              <a:t>اُ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</a:rPr>
              <a:t>كْتُبِ</a:t>
            </a:r>
            <a:r>
              <a:rPr lang="ar-MA" sz="2800" b="1" dirty="0">
                <a:solidFill>
                  <a:srgbClr val="C00000"/>
                </a:solidFill>
              </a:rPr>
              <a:t> 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B5CC09C-07C4-7406-C772-3C3B09C30E34}"/>
              </a:ext>
            </a:extLst>
          </p:cNvPr>
          <p:cNvSpPr txBox="1"/>
          <p:nvPr/>
        </p:nvSpPr>
        <p:spPr>
          <a:xfrm>
            <a:off x="1429909" y="4743718"/>
            <a:ext cx="1399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00B050"/>
                </a:solidFill>
              </a:rPr>
              <a:t>ٱ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</a:rPr>
              <a:t>لْمُديرُ</a:t>
            </a:r>
            <a:r>
              <a:rPr lang="ar-MA" sz="2800" b="1" dirty="0">
                <a:solidFill>
                  <a:srgbClr val="C00000"/>
                </a:solidFill>
              </a:rPr>
              <a:t> 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8DC1383-387B-E41F-F77C-16D4E57FB6F1}"/>
              </a:ext>
            </a:extLst>
          </p:cNvPr>
          <p:cNvSpPr txBox="1"/>
          <p:nvPr/>
        </p:nvSpPr>
        <p:spPr>
          <a:xfrm>
            <a:off x="4179168" y="4743718"/>
            <a:ext cx="1399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C00000"/>
                </a:solidFill>
              </a:rPr>
              <a:t>اَلْمُديرُ 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2EED4F5-2223-8FC1-9624-21BA7BEB0D1D}"/>
              </a:ext>
            </a:extLst>
          </p:cNvPr>
          <p:cNvSpPr txBox="1"/>
          <p:nvPr/>
        </p:nvSpPr>
        <p:spPr>
          <a:xfrm>
            <a:off x="3144211" y="5266938"/>
            <a:ext cx="1399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</a:t>
            </a:r>
            <a:r>
              <a:rPr lang="ar-MA" sz="2800" b="1" dirty="0">
                <a:solidFill>
                  <a:srgbClr val="C00000"/>
                </a:solidFill>
              </a:rPr>
              <a:t>لْمُوَظَّفونَ 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91A55E3-1AEC-7BC8-AF63-8BAFFC32A646}"/>
              </a:ext>
            </a:extLst>
          </p:cNvPr>
          <p:cNvSpPr txBox="1"/>
          <p:nvPr/>
        </p:nvSpPr>
        <p:spPr>
          <a:xfrm>
            <a:off x="1294208" y="5266938"/>
            <a:ext cx="1399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</a:t>
            </a:r>
            <a:r>
              <a:rPr lang="ar-MA" sz="2800" b="1" dirty="0" err="1">
                <a:solidFill>
                  <a:schemeClr val="accent1">
                    <a:lumMod val="50000"/>
                  </a:schemeClr>
                </a:solidFill>
              </a:rPr>
              <a:t>لْمُوَظَّف</a:t>
            </a:r>
            <a:r>
              <a:rPr lang="ar-MA" sz="2800" b="1" dirty="0" err="1">
                <a:solidFill>
                  <a:srgbClr val="00B050"/>
                </a:solidFill>
              </a:rPr>
              <a:t>ينَ</a:t>
            </a:r>
            <a:r>
              <a:rPr lang="ar-MA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fr-FR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CF0AB13C-6918-FD8F-49A4-F2D8D38BB2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807967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F280D-A594-8DD3-75C4-6C2C25A87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5E56FC-1237-540A-6AAF-B81FF9C45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الصفحة نفسها. أنجزوا بشكل فردي  نشاط " أنجز  بمفردي".  من يقرأ النشاط؟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EDEF97-9692-91DF-8220-71B2C17713B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C194CC-053F-0499-7577-79546D8448DC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81230B-5A9B-B33D-D0D8-BF2B54B6DA05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2DFC96-9DFD-9916-A53A-74B088B468BD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20EB260-9191-6057-EA22-24251560E5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62DB8FA-9C28-54EC-A419-E342CF535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9DC87A-80A2-1630-0B8C-6791B09FBB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799DD1-1336-05F4-942C-7A919DA0DD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3F48E77-96F6-F919-630F-69055D2E9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907" y="2429396"/>
            <a:ext cx="7868480" cy="2901082"/>
          </a:xfrm>
          <a:prstGeom prst="roundRect">
            <a:avLst>
              <a:gd name="adj" fmla="val 16667"/>
            </a:avLst>
          </a:prstGeom>
          <a:ln w="28575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8D519822-A287-4945-9799-16969E94E0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5012903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460A4-B971-75A5-89CF-2A45BF0D9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4321C5-5D16-8745-7555-D3A392D2C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يصحح على السبورة؟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7AF99E4-1C80-552A-AD38-7A5AB07893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80BBE0-0CE4-B4D7-F01E-F3556E91ED8A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BB6CD1-4AD0-249B-D6BA-01B1B8954D43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1F03F9-E5CC-3628-CB2C-A7D224847489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5F3837-E0F4-D53D-BF89-B447C9635E7A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6DD106F-A57C-BDF5-1266-6F6BB2CA9B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19A569A-A325-02C1-3542-E6F9EB6B2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9BE5BBC-B5DE-6B56-809B-D4F22F5F9B5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5A9A2DC-5710-48ED-DAA4-AE240E0F400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C3A6644-1D68-6661-93AC-5BBD376DD1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907" y="2429396"/>
            <a:ext cx="7868480" cy="2901082"/>
          </a:xfrm>
          <a:prstGeom prst="roundRect">
            <a:avLst>
              <a:gd name="adj" fmla="val 16667"/>
            </a:avLst>
          </a:prstGeom>
          <a:ln w="28575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8785783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D0F6A-7A31-3120-7D16-FE702BF17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E95024-0BB0-92F9-A76A-CF99FB5EF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62991A-DB5C-14E7-6076-E1706731895C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0DE39C-7174-7030-4A35-02CBBB9D73A1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6E055-E77F-AA25-0A3B-6138086CC163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8BE331-0BC7-6802-D0E8-002D5D15B9C0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B7A652B-A08E-D706-6CDD-29D563D490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8E285E4-50E5-C097-7BF0-715A006C4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8348A87-9593-4B3A-B2A5-4FC367A117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32835A9-F90D-6CA5-4CA0-4E44C1740F5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FD56703-848C-8224-6676-17FDD420E6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480" y="2404344"/>
            <a:ext cx="8021142" cy="2901082"/>
          </a:xfrm>
          <a:prstGeom prst="roundRect">
            <a:avLst>
              <a:gd name="adj" fmla="val 16667"/>
            </a:avLst>
          </a:prstGeom>
          <a:ln w="3810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D5F08B3-AFCE-BE17-21AE-FDBBF53B8034}"/>
              </a:ext>
            </a:extLst>
          </p:cNvPr>
          <p:cNvSpPr txBox="1"/>
          <p:nvPr/>
        </p:nvSpPr>
        <p:spPr>
          <a:xfrm>
            <a:off x="538480" y="4474429"/>
            <a:ext cx="7876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b="1" dirty="0">
                <a:solidFill>
                  <a:srgbClr val="C00000"/>
                </a:solidFill>
              </a:rPr>
              <a:t>يَتَمَسَّكُ</a:t>
            </a: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SA" sz="2400" b="1" dirty="0" err="1">
                <a:solidFill>
                  <a:srgbClr val="00B050"/>
                </a:solidFill>
              </a:rPr>
              <a:t>ٱلْمُهاجِر</a:t>
            </a:r>
            <a:r>
              <a:rPr lang="ar-MA" sz="2400" b="1" dirty="0">
                <a:solidFill>
                  <a:srgbClr val="00B050"/>
                </a:solidFill>
              </a:rPr>
              <a:t>و</a:t>
            </a:r>
            <a:r>
              <a:rPr lang="ar-SA" sz="2400" b="1" dirty="0">
                <a:solidFill>
                  <a:srgbClr val="00B050"/>
                </a:solidFill>
              </a:rPr>
              <a:t>ن</a:t>
            </a:r>
            <a:r>
              <a:rPr lang="ar-MA" sz="2400" b="1" dirty="0">
                <a:solidFill>
                  <a:srgbClr val="00B050"/>
                </a:solidFill>
              </a:rPr>
              <a:t>َ</a:t>
            </a: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SA" sz="2400" b="1" dirty="0">
                <a:solidFill>
                  <a:srgbClr val="C00000"/>
                </a:solidFill>
              </a:rPr>
              <a:t>ٱلْمَغارِبَةُ بِوَطَنِهمْ، فَهُمْ </a:t>
            </a:r>
            <a:r>
              <a:rPr lang="ar-SA" sz="2400" b="1" dirty="0">
                <a:solidFill>
                  <a:srgbClr val="00B050"/>
                </a:solidFill>
              </a:rPr>
              <a:t>مُتَشَوِّق</a:t>
            </a:r>
            <a:r>
              <a:rPr lang="ar-MA" sz="2400" b="1" dirty="0">
                <a:solidFill>
                  <a:srgbClr val="00B050"/>
                </a:solidFill>
              </a:rPr>
              <a:t>و</a:t>
            </a:r>
            <a:r>
              <a:rPr lang="ar-SA" sz="2400" b="1" dirty="0">
                <a:solidFill>
                  <a:srgbClr val="00B050"/>
                </a:solidFill>
              </a:rPr>
              <a:t>نَ </a:t>
            </a:r>
            <a:r>
              <a:rPr lang="ar-SA" sz="2400" b="1" dirty="0">
                <a:solidFill>
                  <a:srgbClr val="C00000"/>
                </a:solidFill>
              </a:rPr>
              <a:t>لِلْعَوْدَةِ إِلى دِفْ</a:t>
            </a:r>
            <a:r>
              <a:rPr lang="ar-MA" sz="2400" b="1" dirty="0">
                <a:solidFill>
                  <a:srgbClr val="C00000"/>
                </a:solidFill>
              </a:rPr>
              <a:t>ءِ </a:t>
            </a:r>
            <a:r>
              <a:rPr lang="ar-MA" sz="2400" b="1" dirty="0">
                <a:solidFill>
                  <a:srgbClr val="00B050"/>
                </a:solidFill>
              </a:rPr>
              <a:t>أُ</a:t>
            </a:r>
            <a:r>
              <a:rPr lang="ar-SA" sz="2400" b="1" dirty="0">
                <a:solidFill>
                  <a:srgbClr val="00B050"/>
                </a:solidFill>
              </a:rPr>
              <a:t>سَرِهِمْ وَ</a:t>
            </a:r>
            <a:r>
              <a:rPr lang="ar-MA" sz="2400" b="1" dirty="0">
                <a:solidFill>
                  <a:srgbClr val="00B050"/>
                </a:solidFill>
              </a:rPr>
              <a:t>أَ</a:t>
            </a:r>
            <a:r>
              <a:rPr lang="ar-SA" sz="2400" b="1" dirty="0">
                <a:solidFill>
                  <a:srgbClr val="00B050"/>
                </a:solidFill>
              </a:rPr>
              <a:t>حِبّائِهِمْ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95CAC63E-ADB6-4DC8-80F9-EF00A258F1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3992954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srgbClr val="424D7B"/>
                </a:solidFill>
              </a:rPr>
              <a:t>     </a:t>
            </a:r>
            <a:r>
              <a:rPr lang="ar-MA" dirty="0">
                <a:solidFill>
                  <a:srgbClr val="424D7B"/>
                </a:solidFill>
              </a:rPr>
              <a:t>إنتاج كتابي (ح1).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052320" y="3159000"/>
            <a:ext cx="5112032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تعرف تصميم السيرة الغيرية  والتدرب على تحديد عناصره.</a:t>
            </a:r>
          </a:p>
        </p:txBody>
      </p:sp>
      <p:pic>
        <p:nvPicPr>
          <p:cNvPr id="34" name="Image 9">
            <a:extLst>
              <a:ext uri="{FF2B5EF4-FFF2-40B4-BE49-F238E27FC236}">
                <a16:creationId xmlns:a16="http://schemas.microsoft.com/office/drawing/2014/main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536" y="99239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95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FB220-1A2D-EDCF-C94F-84AB3EAB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ستتعرفون على السيرة الغيرية وعلى تصميمٍ يساعدكم على كتابتها.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203038-D38A-935E-7A46-190965B1465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AD99DA-3AE7-B43C-E8AC-6123B7B4FF1A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F1E38F-E668-A849-48BC-885D61BEA6D6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5C8F53-4A2A-F37E-F790-334E1C493CCC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E173116-32B3-CB7A-1AAE-AEF2E3A7D4E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9EACF12-9E9F-C7FB-3943-58560E734E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2BB446F-9C24-4C7C-DB8F-DF1F826EE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590B53B-8113-1CE2-7117-0C2FFBB5BA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CFA5642-6D86-4C28-ADF4-9B4D08ABEB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8D56EDB-6075-8D7B-F43A-8DE24592320E}"/>
              </a:ext>
            </a:extLst>
          </p:cNvPr>
          <p:cNvSpPr txBox="1"/>
          <p:nvPr/>
        </p:nvSpPr>
        <p:spPr>
          <a:xfrm>
            <a:off x="902518" y="2927826"/>
            <a:ext cx="7004501" cy="122586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48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algn="ctr"/>
            <a:r>
              <a:rPr lang="ar-MA" sz="6600" dirty="0"/>
              <a:t>أَتَعَرَّفُ </a:t>
            </a:r>
            <a:r>
              <a:rPr lang="ar-MA" sz="6600" dirty="0" err="1"/>
              <a:t>ٱلسّيرَةَ</a:t>
            </a:r>
            <a:r>
              <a:rPr lang="ar-MA" sz="6600" dirty="0"/>
              <a:t> </a:t>
            </a:r>
            <a:r>
              <a:rPr lang="ar-MA" sz="6600" dirty="0" err="1"/>
              <a:t>ٱلْغَيْرِيَّةَ</a:t>
            </a:r>
            <a:r>
              <a:rPr lang="ar-MA" sz="6600" dirty="0"/>
              <a:t> وَتَصْميمَها.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2505603802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E3E16-EEB9-B46A-1C95-B575EF71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BA8A0B-ECFA-1825-B258-F5FF02236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6000"/>
            <a:ext cx="7031310" cy="612000"/>
          </a:xfrm>
        </p:spPr>
        <p:txBody>
          <a:bodyPr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البداية، من يذكرنا بعناصر بطاقة المعلومات الشخصية التي تعلمتموها في الأسبوع الماضي 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9BF5FD-6847-38CA-FC01-DF3D61DD9FD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F4AFB5-6E50-FBA1-7A63-AF4393CB0EDD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BBCF43-387C-5DE2-CB35-5269255F728E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AC504F-EE2F-1944-3A42-78A12F7AAFE8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B0F249F-E641-6841-89F9-00D4DAF07E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6583F80-5535-5A02-0628-D8902D9D43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B5B3E60-AC05-71B9-5B0F-052C308C4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12D74B5-346E-EE82-40D2-60875FBE06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4D3A231-C848-0EE6-2C20-F9CE7E52D2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DB6F949-C817-A490-BEE3-7BE5854840CF}"/>
              </a:ext>
            </a:extLst>
          </p:cNvPr>
          <p:cNvSpPr txBox="1"/>
          <p:nvPr/>
        </p:nvSpPr>
        <p:spPr>
          <a:xfrm>
            <a:off x="837621" y="3110706"/>
            <a:ext cx="7690433" cy="112371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48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algn="ctr"/>
            <a:r>
              <a:rPr lang="ar-MA" sz="6000" dirty="0"/>
              <a:t>ما عَناصِرُ بِطاقَةِ </a:t>
            </a:r>
            <a:r>
              <a:rPr lang="ar-MA" sz="6000" dirty="0" err="1"/>
              <a:t>ٱلْمَعْلوماتِ</a:t>
            </a:r>
            <a:r>
              <a:rPr lang="ar-MA" sz="6000" dirty="0"/>
              <a:t> </a:t>
            </a:r>
            <a:r>
              <a:rPr lang="ar-MA" sz="6000" dirty="0" err="1"/>
              <a:t>ٱلشَّخْصِيَّةِ</a:t>
            </a:r>
            <a:r>
              <a:rPr lang="ar-MA" sz="6000" dirty="0"/>
              <a:t>؟ 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3184027531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5FB21-1096-2BB6-D4AB-52631AAD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B088908-938F-70F1-9FEE-9C16E834D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 عناصر  البطاقة التالية؟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4343C9-9AF5-3033-AE3B-F20CBEAB55AE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55FF42-141D-58E8-3D46-44C57EEDD89F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823B98-8067-BFA7-3ADC-5A8CBDF0FF3E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CE12EA-6D9F-2D50-96A7-72460086AA43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56BCA03-91F1-EC77-2485-B8CEA51FC2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4A03258-204E-EA08-6A26-9D43087FA0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668B14E-568A-3962-ECF9-E04426CF5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30594FD-9C3D-712C-DDA6-215D89EF67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49187A3-A152-C1E7-9CBC-B7C981077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073" y="1844813"/>
            <a:ext cx="5873589" cy="425718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20" name="Espace réservé pour une image  1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6058097-9397-E1B3-7501-6D81A0FD97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8146858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9E81B-7B84-BBF3-341E-DC0C6E0C2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2C2140-568C-A848-7C4C-71736CC06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يذكرنا بأساليب تحويل المعلومات الواردة في البطاقة إلى نص للتعريف بشخص.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2793F8-3D12-B6C0-A63B-F443DA4324F8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B6941F-FC47-6070-4973-AC639FAE91A3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936335-D08C-4485-4D5F-6E0814F80A0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AEC6F2-3D02-F7BA-BB14-1DEA3997F158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CE70F2B-126C-318F-08B2-79D467DF56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09B0EAD-A90E-9AA9-DC9C-7D2929AFB6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14E16F8-B63C-9A6B-1BF5-53197A98D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E2E48F4-E564-E04B-DC91-AA21BB6072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71CA541-F4B2-35A6-EB40-F7BB2E5269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0F7D748-836F-B380-9342-69F61A61EFAF}"/>
              </a:ext>
            </a:extLst>
          </p:cNvPr>
          <p:cNvSpPr txBox="1"/>
          <p:nvPr/>
        </p:nvSpPr>
        <p:spPr>
          <a:xfrm>
            <a:off x="1070129" y="2773681"/>
            <a:ext cx="6854120" cy="195173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ٱلْأَساليبُ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نُوَظِّفُها لِتَحْويلِ مُعْطَياتِ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ٱلْبِطاقَةِ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إِلى نَصٍّ؟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8227675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69D4B-B1DD-CF06-D0C8-3705E8876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12F6759-3881-32F5-9602-8FB6FCC94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CDE9A6-3AD3-D984-DF03-79F0486E7204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5D29E7-62AE-F718-2D3F-C43B319901A9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0DF08B-74B1-21C0-DFC9-25393C756B5A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7B12E7-2568-4C7E-EEBC-C259CBBF1F9F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EFE78B7-F9B3-1001-2CAB-8736E62CCA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AA121AB-F09B-4ED2-9DE7-D49A2C3175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3C8788D-BE32-1105-A3B2-95427CB48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E2A65D9-76D6-68BD-200F-DA3CB0A215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0502D36-FCBF-AFDF-4554-7D926AE7B7F2}"/>
              </a:ext>
            </a:extLst>
          </p:cNvPr>
          <p:cNvSpPr txBox="1"/>
          <p:nvPr/>
        </p:nvSpPr>
        <p:spPr>
          <a:xfrm>
            <a:off x="599382" y="1584000"/>
            <a:ext cx="7835286" cy="5167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ar-MA" sz="2400" b="1" dirty="0"/>
              <a:t>أَسْتَعْمِلُ أَساليبَ لِتَقْديمِ مَعْلوماتِهِ (ها) </a:t>
            </a:r>
            <a:r>
              <a:rPr lang="ar-MA" sz="2400" b="1" dirty="0" err="1"/>
              <a:t>ٱلشَّخْصِيَّةِ</a:t>
            </a:r>
            <a:r>
              <a:rPr lang="ar-MA" sz="2400" b="1" dirty="0"/>
              <a:t> مِنْ قَبيلِ: </a:t>
            </a:r>
            <a:endParaRPr lang="fr-FR" sz="2400" b="1" dirty="0"/>
          </a:p>
          <a:p>
            <a:pPr marL="457200" indent="-457200" algn="r" rtl="1">
              <a:lnSpc>
                <a:spcPct val="300000"/>
              </a:lnSpc>
              <a:buFont typeface="+mj-lt"/>
              <a:buAutoNum type="arabicPeriod"/>
            </a:pPr>
            <a:r>
              <a:rPr lang="ar-MA" sz="2400" b="1" dirty="0"/>
              <a:t>أَسْتَعْمِلُ أُسْلوبَ </a:t>
            </a:r>
            <a:r>
              <a:rPr lang="ar-MA" sz="2400" b="1" dirty="0" err="1"/>
              <a:t>ٱلْوَصْفِ</a:t>
            </a:r>
            <a:r>
              <a:rPr lang="ar-MA" sz="2400" b="1" dirty="0"/>
              <a:t>، مِثْلَ: </a:t>
            </a:r>
            <a:endParaRPr lang="fr-FR" sz="2400" b="1" dirty="0"/>
          </a:p>
          <a:p>
            <a:pPr marL="457200" indent="-457200" algn="r" rtl="1">
              <a:lnSpc>
                <a:spcPct val="300000"/>
              </a:lnSpc>
              <a:buFont typeface="+mj-lt"/>
              <a:buAutoNum type="arabicPeriod"/>
            </a:pPr>
            <a:r>
              <a:rPr lang="ar-MA" sz="2400" b="1" dirty="0"/>
              <a:t>أَسْتَعْمِلُ أَساليبَ لِتَقْديمِ  مَسارِهِ </a:t>
            </a:r>
            <a:r>
              <a:rPr lang="ar-MA" sz="2400" b="1" dirty="0" err="1"/>
              <a:t>ٱلدِّراسِيِّ</a:t>
            </a:r>
            <a:r>
              <a:rPr lang="ar-MA" sz="2400" b="1" dirty="0"/>
              <a:t>:                           </a:t>
            </a:r>
          </a:p>
          <a:p>
            <a:pPr marL="457200" lvl="0" indent="-457200" algn="r" rtl="1">
              <a:lnSpc>
                <a:spcPct val="300000"/>
              </a:lnSpc>
              <a:buFont typeface="+mj-lt"/>
              <a:buAutoNum type="arabicPeriod"/>
            </a:pPr>
            <a:endParaRPr lang="ar-MA" sz="1100" b="1" dirty="0"/>
          </a:p>
          <a:p>
            <a:pPr marL="457200" lvl="0" indent="-457200" algn="r" rtl="1">
              <a:lnSpc>
                <a:spcPct val="300000"/>
              </a:lnSpc>
              <a:buFont typeface="+mj-lt"/>
              <a:buAutoNum type="arabicPeriod"/>
            </a:pPr>
            <a:r>
              <a:rPr lang="ar-MA" sz="2400" b="1" dirty="0"/>
              <a:t>أَسْتَعْمِلُ أَساليبَ لِتَقْديمِ إِنْجازاتِهِ (ها)  وَأَعْمالِهِ(ها) مِنْ قَبيلِ: </a:t>
            </a:r>
            <a:endParaRPr lang="fr-FR" sz="2400" b="1" dirty="0"/>
          </a:p>
          <a:p>
            <a:pPr algn="r" rtl="1"/>
            <a:endParaRPr lang="ar-MA" dirty="0"/>
          </a:p>
          <a:p>
            <a:pPr algn="r" rtl="1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216B077-272C-FEB6-8986-851F5BD72835}"/>
              </a:ext>
            </a:extLst>
          </p:cNvPr>
          <p:cNvSpPr/>
          <p:nvPr/>
        </p:nvSpPr>
        <p:spPr>
          <a:xfrm>
            <a:off x="662401" y="2234073"/>
            <a:ext cx="6600098" cy="5963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2400" b="1" kern="1200" dirty="0">
                <a:effectLst/>
                <a:ea typeface="Viga"/>
                <a:cs typeface="Calibri" panose="020F0502020204030204" pitchFamily="34" charset="0"/>
              </a:rPr>
              <a:t>وُلِدَ ........ في ............... سَنَةَ............ عاشَ في أُسْرَةٍ ......</a:t>
            </a:r>
            <a:endParaRPr lang="fr-FR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èche : virage 12">
            <a:extLst>
              <a:ext uri="{FF2B5EF4-FFF2-40B4-BE49-F238E27FC236}">
                <a16:creationId xmlns:a16="http://schemas.microsoft.com/office/drawing/2014/main" id="{E48E50B5-98B2-CA99-1850-B683854F1552}"/>
              </a:ext>
            </a:extLst>
          </p:cNvPr>
          <p:cNvSpPr/>
          <p:nvPr/>
        </p:nvSpPr>
        <p:spPr>
          <a:xfrm rot="10800000">
            <a:off x="7292728" y="2310538"/>
            <a:ext cx="555855" cy="38067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5033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E206E3A-3452-27FA-D813-C62225AB4A10}"/>
              </a:ext>
            </a:extLst>
          </p:cNvPr>
          <p:cNvSpPr/>
          <p:nvPr/>
        </p:nvSpPr>
        <p:spPr>
          <a:xfrm>
            <a:off x="621837" y="3253679"/>
            <a:ext cx="6653012" cy="6466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cs typeface="Calibri" panose="020F0502020204030204" pitchFamily="34" charset="0"/>
              </a:rPr>
              <a:t>كان طِفْلاً ............... وَ............ يَتَمَيَّزُ بِـ......... وَ .........</a:t>
            </a:r>
            <a:endParaRPr lang="fr-FR" sz="2400" b="1" dirty="0">
              <a:cs typeface="Calibri" panose="020F0502020204030204" pitchFamily="34" charset="0"/>
            </a:endParaRPr>
          </a:p>
        </p:txBody>
      </p:sp>
      <p:sp>
        <p:nvSpPr>
          <p:cNvPr id="16" name="Flèche : virage 15">
            <a:extLst>
              <a:ext uri="{FF2B5EF4-FFF2-40B4-BE49-F238E27FC236}">
                <a16:creationId xmlns:a16="http://schemas.microsoft.com/office/drawing/2014/main" id="{47B7F0CF-8D3E-392F-6B7F-28E7ED105CE1}"/>
              </a:ext>
            </a:extLst>
          </p:cNvPr>
          <p:cNvSpPr/>
          <p:nvPr/>
        </p:nvSpPr>
        <p:spPr>
          <a:xfrm rot="10800000">
            <a:off x="7310020" y="3337335"/>
            <a:ext cx="555855" cy="380678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0B59AE4-7DE5-0ACD-22AE-A04B18CC310C}"/>
              </a:ext>
            </a:extLst>
          </p:cNvPr>
          <p:cNvSpPr/>
          <p:nvPr/>
        </p:nvSpPr>
        <p:spPr>
          <a:xfrm>
            <a:off x="599382" y="4350366"/>
            <a:ext cx="6653011" cy="9868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cs typeface="Calibri" panose="020F0502020204030204" pitchFamily="34" charset="0"/>
              </a:rPr>
              <a:t>اِلْتَحَقَ </a:t>
            </a:r>
            <a:r>
              <a:rPr lang="ar-MA" sz="2400" b="1" dirty="0" err="1">
                <a:cs typeface="Calibri" panose="020F0502020204030204" pitchFamily="34" charset="0"/>
              </a:rPr>
              <a:t>بِٱلتَّعْليمِ</a:t>
            </a:r>
            <a:r>
              <a:rPr lang="ar-MA" sz="2400" b="1" dirty="0">
                <a:cs typeface="Calibri" panose="020F0502020204030204" pitchFamily="34" charset="0"/>
              </a:rPr>
              <a:t> </a:t>
            </a:r>
            <a:r>
              <a:rPr lang="ar-MA" sz="2400" b="1" dirty="0" err="1">
                <a:cs typeface="Calibri" panose="020F0502020204030204" pitchFamily="34" charset="0"/>
              </a:rPr>
              <a:t>ٱلْأَوَّليِّ</a:t>
            </a:r>
            <a:r>
              <a:rPr lang="ar-MA" sz="2400" b="1" dirty="0">
                <a:cs typeface="Calibri" panose="020F0502020204030204" pitchFamily="34" charset="0"/>
              </a:rPr>
              <a:t> في سِنِّ .............، حَيْثُ ............ اِنْتَقَلَ بَعْدَ ذلِكَ إِلى ......... ثُمَّ ........... واصَلَ دِراسَتَهُ في ............</a:t>
            </a:r>
            <a:endParaRPr lang="fr-FR" sz="2400" b="1" dirty="0">
              <a:cs typeface="Calibri" panose="020F0502020204030204" pitchFamily="34" charset="0"/>
            </a:endParaRPr>
          </a:p>
        </p:txBody>
      </p:sp>
      <p:sp>
        <p:nvSpPr>
          <p:cNvPr id="18" name="Flèche : virage 17">
            <a:extLst>
              <a:ext uri="{FF2B5EF4-FFF2-40B4-BE49-F238E27FC236}">
                <a16:creationId xmlns:a16="http://schemas.microsoft.com/office/drawing/2014/main" id="{7DA2D1F5-B0C6-584F-61AB-EE08F7E5C0BA}"/>
              </a:ext>
            </a:extLst>
          </p:cNvPr>
          <p:cNvSpPr/>
          <p:nvPr/>
        </p:nvSpPr>
        <p:spPr>
          <a:xfrm rot="10800000">
            <a:off x="7252393" y="4547038"/>
            <a:ext cx="555855" cy="380678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Flèche : virage 18">
            <a:extLst>
              <a:ext uri="{FF2B5EF4-FFF2-40B4-BE49-F238E27FC236}">
                <a16:creationId xmlns:a16="http://schemas.microsoft.com/office/drawing/2014/main" id="{A7AAE1E9-F1AE-108C-1D60-3688C7255048}"/>
              </a:ext>
            </a:extLst>
          </p:cNvPr>
          <p:cNvSpPr/>
          <p:nvPr/>
        </p:nvSpPr>
        <p:spPr>
          <a:xfrm rot="10800000">
            <a:off x="7692883" y="5936143"/>
            <a:ext cx="555855" cy="38067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6802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0914558F-2193-DE23-79DE-47B3556EB57F}"/>
              </a:ext>
            </a:extLst>
          </p:cNvPr>
          <p:cNvSpPr/>
          <p:nvPr/>
        </p:nvSpPr>
        <p:spPr>
          <a:xfrm>
            <a:off x="757502" y="5938677"/>
            <a:ext cx="6653012" cy="6466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cs typeface="Calibri" panose="020F0502020204030204" pitchFamily="34" charset="0"/>
              </a:rPr>
              <a:t>تَمَكَّنَ مِنْ ..........كَما </a:t>
            </a:r>
            <a:r>
              <a:rPr lang="ar-MA" sz="2400" b="1" dirty="0" err="1">
                <a:cs typeface="Calibri" panose="020F0502020204030204" pitchFamily="34" charset="0"/>
              </a:rPr>
              <a:t>ٱسْتَطاعَ</a:t>
            </a:r>
            <a:r>
              <a:rPr lang="ar-MA" sz="2400" b="1" dirty="0">
                <a:cs typeface="Calibri" panose="020F0502020204030204" pitchFamily="34" charset="0"/>
              </a:rPr>
              <a:t> ............... لِيُحَقِّقَ بِذلِكَ ....... </a:t>
            </a:r>
            <a:endParaRPr lang="fr-FR" sz="2400" b="1" dirty="0">
              <a:cs typeface="Calibri" panose="020F0502020204030204" pitchFamily="34" charset="0"/>
            </a:endParaRPr>
          </a:p>
        </p:txBody>
      </p:sp>
      <p:pic>
        <p:nvPicPr>
          <p:cNvPr id="24" name="Espace réservé pour une image  2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001B1A0-13D0-1D61-F6F5-CF404E1940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207200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497840" y="2983609"/>
            <a:ext cx="7375439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543743" y="3134373"/>
              <a:ext cx="50250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فقرة دون أخطاء؛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497840" y="3839548"/>
            <a:ext cx="7375439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634050" y="3169215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تصحيح أخطاء إملائية. 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497839" y="4730329"/>
            <a:ext cx="7375439" cy="890781"/>
            <a:chOff x="1331544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4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634051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تعرف تصميم  السيرة الغيرية.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AED09EC7-68C0-AD0C-91C0-0AF14505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9195"/>
            <a:ext cx="7886700" cy="720000"/>
          </a:xfrm>
        </p:spPr>
        <p:txBody>
          <a:bodyPr/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81D4016-644A-3144-B6AC-89B858386521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172FB-01AC-DAF6-042F-E6403AE60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AF367EC-DAED-C8C0-1D32-7944185B6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معنى السيرة الغيرية؟  ما المقصود بالسيرة الغيرية؟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CDA53F-9496-924E-34B5-926A0A7B7E08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3A8314-B250-4320-3DFA-060E85EF3364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</a:t>
            </a: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709FF0-2CA7-521F-0E55-8374D50FE3A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63958D-EC41-419D-BB67-030558839E2C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5ACD013-42DC-3863-C43F-53CC2EA90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439A236-AABC-C414-6054-3DC0464674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BD9B855-9EE4-77A6-5EE6-B28BA175B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47A547-2704-82EC-3598-251CC93B58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5C4BEA9-5C7F-A1A8-B636-A00970A195BB}"/>
              </a:ext>
            </a:extLst>
          </p:cNvPr>
          <p:cNvSpPr txBox="1"/>
          <p:nvPr/>
        </p:nvSpPr>
        <p:spPr>
          <a:xfrm>
            <a:off x="1538583" y="2918222"/>
            <a:ext cx="6010439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5400" b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ما ٱلْمَقْصودُ </a:t>
            </a:r>
            <a:r>
              <a:rPr lang="ar-MA" dirty="0" err="1"/>
              <a:t>بِٱلسِّيرَةِ</a:t>
            </a:r>
            <a:r>
              <a:rPr lang="ar-MA" dirty="0"/>
              <a:t> </a:t>
            </a:r>
            <a:r>
              <a:rPr lang="ar-MA" dirty="0" err="1"/>
              <a:t>ٱلْغَيْرِيَّةِ</a:t>
            </a:r>
            <a:r>
              <a:rPr lang="ar-MA" dirty="0"/>
              <a:t>؟</a:t>
            </a:r>
            <a:endParaRPr lang="fr-FR" dirty="0"/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B1744B4-6AF4-0D94-6246-81264E0549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6773881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04692-4227-2DE5-3D4E-C0CDD0E6C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0FBCAE-71D8-EEE7-BB04-91CB10429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لنكتشف معنى السيرة الغيرية. من يقرأ التعريف التالي؟ </a:t>
            </a:r>
            <a:r>
              <a:rPr lang="ar-MA" sz="2400" b="1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(تقديم أمثلة 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75E5C0-EDC2-D7FE-2BDC-D6BE9E9B3AAA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DCFC32-444B-B908-0091-F065D0B7A13D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52F587-3764-D61D-2526-26882284C73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F830F5-B985-E55C-3885-289D5ABDDEE2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4921978-095A-65C9-47AA-10FD97C077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3A014B0-A80B-0E3E-8459-4C6F042139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0D7BF39-5921-CF1E-A2B5-A11646E59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C2A0E92-E22A-FB67-96F6-F5931E6DD9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00DEB3C-B85B-301F-6094-991BB92A6E10}"/>
              </a:ext>
            </a:extLst>
          </p:cNvPr>
          <p:cNvSpPr txBox="1"/>
          <p:nvPr/>
        </p:nvSpPr>
        <p:spPr>
          <a:xfrm>
            <a:off x="613462" y="2349074"/>
            <a:ext cx="7819053" cy="309872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ٱلسّيرَةُ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ٱلْغَيْرِيَّةُ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هِيَ نَصٌّ أَدَبِيٌّ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يُعَرِّفُ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فيهِ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كاتِبُ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شَخْص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ٍ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وَذلِكَ بِتَقْديمِ مَعْلوماتٍ عَنْ وِلادَتِهِ وَنَشْأَتِهِ، وَعَنْ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أَهَمّ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أَحْداثِها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كَما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يُسَلِّطُ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ٱلضَّوْءَ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صِفاتِهِ، وَمَسارِهِ ٱ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لدِّراسِيِّ و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ٱلْمِهْنِيِّ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 ي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ُبْرِزُ إِنْجازاتِهِ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وَأَعْمالِهِ. </a:t>
            </a:r>
            <a:endParaRPr lang="fr-FR" sz="4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EF86DCE-B349-3B4E-CE6D-ED7597A0B5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0368957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F2A87-DA6D-4A48-7D09-54CAC758F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D2F2FAB-4D96-3D19-64F8-7C8A2056D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انتبهوا. لكتابة سيرة غيرية أقوم </a:t>
            </a:r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بتحويل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معطيات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البطاقة إلى نص وفق هذا التصميم.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CC1171-7ABF-91F6-BD04-B89D00A9EAAA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7F8070-5185-0DE5-14C0-AAB6AD892397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BF5EE8-5B30-FBE9-F0D2-F2D74D485515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0574D5-1799-6FCC-46D4-8E458538D402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0B1BAB6-9E7C-E849-A6AA-B6CA34115F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D388BEC-49BA-9652-36A6-45929856D0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D947861-8556-A7B6-2529-34FD6F88B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6961F73-54B3-F2DC-7021-2E5E767AC6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 de texte 25">
            <a:extLst>
              <a:ext uri="{FF2B5EF4-FFF2-40B4-BE49-F238E27FC236}">
                <a16:creationId xmlns:a16="http://schemas.microsoft.com/office/drawing/2014/main" id="{C9FB175A-CD98-48E3-AA02-5A832F74DF3B}"/>
              </a:ext>
            </a:extLst>
          </p:cNvPr>
          <p:cNvSpPr txBox="1"/>
          <p:nvPr/>
        </p:nvSpPr>
        <p:spPr>
          <a:xfrm>
            <a:off x="851769" y="1785104"/>
            <a:ext cx="6134221" cy="144773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فِقْرَةٌ لِلتَّعْريفِ بِصاحِبِ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ٱلسّيرَةِ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(اِسْمِه</a:t>
            </a:r>
            <a:r>
              <a:rPr lang="ar-MA" sz="2800" dirty="0"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ِ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-تاريخِ وَمَكانِ وِلادَتِهِ -ظُروفِ نَشْأَتِهِ-صِفاتِهِ </a:t>
            </a:r>
            <a:r>
              <a:rPr lang="ar-MA" sz="2800" kern="120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ٱلشَّخْصِيَّةِ).</a:t>
            </a:r>
            <a:endParaRPr lang="fr-F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 de texte 25">
            <a:extLst>
              <a:ext uri="{FF2B5EF4-FFF2-40B4-BE49-F238E27FC236}">
                <a16:creationId xmlns:a16="http://schemas.microsoft.com/office/drawing/2014/main" id="{62D55D32-77F0-0836-9E3B-267FD10A3942}"/>
              </a:ext>
            </a:extLst>
          </p:cNvPr>
          <p:cNvSpPr txBox="1"/>
          <p:nvPr/>
        </p:nvSpPr>
        <p:spPr>
          <a:xfrm>
            <a:off x="851769" y="3551437"/>
            <a:ext cx="6059848" cy="133216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  <a:defRPr sz="280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فِقْرَةٌ </a:t>
            </a:r>
            <a:r>
              <a:rPr lang="ar-MA"/>
              <a:t>عَنِ ٱلْمَسارِ ٱلدِّراسِيِّ</a:t>
            </a:r>
            <a:r>
              <a:rPr lang="ar-MA" dirty="0"/>
              <a:t> </a:t>
            </a:r>
            <a:r>
              <a:rPr lang="ar-MA"/>
              <a:t>لِصاحِبِ ٱلسّيرَةِ</a:t>
            </a:r>
            <a:r>
              <a:rPr lang="ar-MA" dirty="0"/>
              <a:t> وَأُخْرى عَنْ أَهَمِّ إِنْجازاتِهِ وَأَعْمالِهِ. </a:t>
            </a:r>
            <a:endParaRPr lang="fr-FR" dirty="0"/>
          </a:p>
        </p:txBody>
      </p:sp>
      <p:sp>
        <p:nvSpPr>
          <p:cNvPr id="13" name="Zone de texte 25">
            <a:extLst>
              <a:ext uri="{FF2B5EF4-FFF2-40B4-BE49-F238E27FC236}">
                <a16:creationId xmlns:a16="http://schemas.microsoft.com/office/drawing/2014/main" id="{82DD288F-9546-F4CA-960A-004FE432424D}"/>
              </a:ext>
            </a:extLst>
          </p:cNvPr>
          <p:cNvSpPr txBox="1"/>
          <p:nvPr/>
        </p:nvSpPr>
        <p:spPr>
          <a:xfrm>
            <a:off x="851767" y="5268486"/>
            <a:ext cx="6059849" cy="123706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  <a:defRPr sz="280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أُعَبِّرُ عَنْ رَأْيي حَوْلَ صاحِبِ </a:t>
            </a:r>
            <a:r>
              <a:rPr lang="ar-MA" dirty="0" err="1"/>
              <a:t>ٱلسّيرَةِ</a:t>
            </a:r>
            <a:r>
              <a:rPr lang="ar-MA" dirty="0"/>
              <a:t> وَما أَثارَني في شَخْصِيَّتِهِ.    </a:t>
            </a:r>
            <a:endParaRPr lang="fr-FR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7C18C4F-2FB5-1474-7AB5-E01D3E0A6562}"/>
              </a:ext>
            </a:extLst>
          </p:cNvPr>
          <p:cNvSpPr/>
          <p:nvPr/>
        </p:nvSpPr>
        <p:spPr>
          <a:xfrm>
            <a:off x="7269870" y="2044134"/>
            <a:ext cx="1545335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مُقَدِّمَةٌ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31EE49D-C1C0-0B63-5A47-12FBE25E4BCC}"/>
              </a:ext>
            </a:extLst>
          </p:cNvPr>
          <p:cNvSpPr/>
          <p:nvPr/>
        </p:nvSpPr>
        <p:spPr>
          <a:xfrm>
            <a:off x="7160349" y="3875831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عَرْضٌ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F617501D-5F0E-A80B-4464-2DAE826AB2C3}"/>
              </a:ext>
            </a:extLst>
          </p:cNvPr>
          <p:cNvSpPr/>
          <p:nvPr/>
        </p:nvSpPr>
        <p:spPr>
          <a:xfrm>
            <a:off x="7151305" y="5432332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خاتِمَةٌ 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F5FFEA1-8233-1ABE-0BC6-ABD66EE9C8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0100208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67118-76A4-90FD-1E8B-3F230B668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74B2954-37BF-49B7-D1A1-A12A50739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يعيد قراءة التصميم؟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D1BCB7-D8B7-1B25-377F-A85531AE6349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BC96A0-1516-9740-313F-28DBB85840A0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AA3CAD-01E4-E949-6CF2-A8C8052F8ECA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DAC19-6A64-C4F6-1F93-05561EDD7180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8A0005E-E0BF-D7AD-6099-7E05240257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862F528-F7D4-A772-70B5-D73BAE223F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020BC7D-6968-3994-2486-F7A05E375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DADA1EC-9C94-5124-CADB-5147202B87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 de texte 25">
            <a:extLst>
              <a:ext uri="{FF2B5EF4-FFF2-40B4-BE49-F238E27FC236}">
                <a16:creationId xmlns:a16="http://schemas.microsoft.com/office/drawing/2014/main" id="{8593BB4B-C3AE-C4DA-1D16-78DD18E9D29D}"/>
              </a:ext>
            </a:extLst>
          </p:cNvPr>
          <p:cNvSpPr txBox="1"/>
          <p:nvPr/>
        </p:nvSpPr>
        <p:spPr>
          <a:xfrm>
            <a:off x="851769" y="1785104"/>
            <a:ext cx="6134221" cy="144773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فِقْرَةٌ لِلتَّعْريفِ بِصاحِبِ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ٱلسّيرَةِ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(اِسْمُهُ -تاريخُ وَمَكانُ وِلادَتِهِ -ظُروفُ نَشْأَتِهِ-صِفاتُهُ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ٱلشَّخْصِيَّةُ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).</a:t>
            </a:r>
            <a:endParaRPr lang="fr-F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 de texte 25">
            <a:extLst>
              <a:ext uri="{FF2B5EF4-FFF2-40B4-BE49-F238E27FC236}">
                <a16:creationId xmlns:a16="http://schemas.microsoft.com/office/drawing/2014/main" id="{483FEB3A-951A-5F13-7AB5-9A7A0B0039D0}"/>
              </a:ext>
            </a:extLst>
          </p:cNvPr>
          <p:cNvSpPr txBox="1"/>
          <p:nvPr/>
        </p:nvSpPr>
        <p:spPr>
          <a:xfrm>
            <a:off x="851768" y="3600280"/>
            <a:ext cx="6059848" cy="133216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  <a:defRPr sz="280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فِقْرَةٌ </a:t>
            </a:r>
            <a:r>
              <a:rPr lang="ar-MA"/>
              <a:t>عَنِ ٱلْمَسارِ ٱلدِّراسِيِّ</a:t>
            </a:r>
            <a:r>
              <a:rPr lang="ar-MA" dirty="0"/>
              <a:t> </a:t>
            </a:r>
            <a:r>
              <a:rPr lang="ar-MA"/>
              <a:t>لِصاحِبِ ٱلسّيرَةِ</a:t>
            </a:r>
            <a:r>
              <a:rPr lang="ar-MA" dirty="0"/>
              <a:t> وَأُخْرى عَنْ أَهَمِّ إِنْجازاتِهِ وَأَعْمالِهِ. </a:t>
            </a:r>
            <a:endParaRPr lang="fr-FR" dirty="0"/>
          </a:p>
        </p:txBody>
      </p:sp>
      <p:sp>
        <p:nvSpPr>
          <p:cNvPr id="13" name="Zone de texte 25">
            <a:extLst>
              <a:ext uri="{FF2B5EF4-FFF2-40B4-BE49-F238E27FC236}">
                <a16:creationId xmlns:a16="http://schemas.microsoft.com/office/drawing/2014/main" id="{7148F02B-E9FA-CD64-908D-4D159529F0AA}"/>
              </a:ext>
            </a:extLst>
          </p:cNvPr>
          <p:cNvSpPr txBox="1"/>
          <p:nvPr/>
        </p:nvSpPr>
        <p:spPr>
          <a:xfrm>
            <a:off x="851767" y="5268486"/>
            <a:ext cx="6059849" cy="123706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  <a:defRPr sz="280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أُعَبِّرُ عَنْ رَأْيي حَوْلَ صاحِبِ </a:t>
            </a:r>
            <a:r>
              <a:rPr lang="ar-MA" dirty="0" err="1"/>
              <a:t>ٱلسّيرَةِ</a:t>
            </a:r>
            <a:r>
              <a:rPr lang="ar-MA" dirty="0"/>
              <a:t> وَما أَثارَني في شَخْصِيَّتِهِ.    </a:t>
            </a:r>
            <a:endParaRPr lang="fr-FR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C25BED72-616D-DDB0-91E8-62A5194055BE}"/>
              </a:ext>
            </a:extLst>
          </p:cNvPr>
          <p:cNvSpPr/>
          <p:nvPr/>
        </p:nvSpPr>
        <p:spPr>
          <a:xfrm>
            <a:off x="7269870" y="2044134"/>
            <a:ext cx="1545335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مُقَدِّمَةٌ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57185FC0-F11D-5FB6-D1DC-1C5598C1D24E}"/>
              </a:ext>
            </a:extLst>
          </p:cNvPr>
          <p:cNvSpPr/>
          <p:nvPr/>
        </p:nvSpPr>
        <p:spPr>
          <a:xfrm>
            <a:off x="7160349" y="3875831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عَرْضٌ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299A41E-5AF6-2499-A44A-597C2BDCA11D}"/>
              </a:ext>
            </a:extLst>
          </p:cNvPr>
          <p:cNvSpPr/>
          <p:nvPr/>
        </p:nvSpPr>
        <p:spPr>
          <a:xfrm>
            <a:off x="7151305" y="5432332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خاتِمَةٌ 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Espace réservé pour une image  1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D75508B-24EA-0CA3-0598-53F6089654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4798961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C1711-8C2E-FB19-12F6-6D3BC9F54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727953D-DDC4-D0F8-5CF1-0FED4C5A0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تتذكرون بطاقة المعلومات الشخصية الخاصة  بالطفلة " أمينة " . من يعيد قراءتها.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75B154-73EA-4EBE-FD38-6952190C3629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0627DF-EE72-1D25-173D-36CEACC6D029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435672-070C-F93C-85AE-A1C53B6E850F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D302E9-BB2E-17A6-5C16-0E78D769F6B7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5390E7-7143-DA08-9AD3-184120726B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9569B84-2437-3827-A556-B8E8A50D99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D20693C-4F57-F7FE-BFBA-36FBBAF8C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92FBAE3-68ED-D1C6-4FCF-DA6A6B8E92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35F1CF7-2878-A895-8381-4C0F6CB3F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956141"/>
              </p:ext>
            </p:extLst>
          </p:nvPr>
        </p:nvGraphicFramePr>
        <p:xfrm>
          <a:off x="386080" y="1805827"/>
          <a:ext cx="8122161" cy="470708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35536">
                  <a:extLst>
                    <a:ext uri="{9D8B030D-6E8A-4147-A177-3AD203B41FA5}">
                      <a16:colId xmlns:a16="http://schemas.microsoft.com/office/drawing/2014/main" val="879227861"/>
                    </a:ext>
                  </a:extLst>
                </a:gridCol>
                <a:gridCol w="1205258">
                  <a:extLst>
                    <a:ext uri="{9D8B030D-6E8A-4147-A177-3AD203B41FA5}">
                      <a16:colId xmlns:a16="http://schemas.microsoft.com/office/drawing/2014/main" val="1183459579"/>
                    </a:ext>
                  </a:extLst>
                </a:gridCol>
                <a:gridCol w="2885495">
                  <a:extLst>
                    <a:ext uri="{9D8B030D-6E8A-4147-A177-3AD203B41FA5}">
                      <a16:colId xmlns:a16="http://schemas.microsoft.com/office/drawing/2014/main" val="734382838"/>
                    </a:ext>
                  </a:extLst>
                </a:gridCol>
                <a:gridCol w="1295872">
                  <a:extLst>
                    <a:ext uri="{9D8B030D-6E8A-4147-A177-3AD203B41FA5}">
                      <a16:colId xmlns:a16="http://schemas.microsoft.com/office/drawing/2014/main" val="3633831838"/>
                    </a:ext>
                  </a:extLst>
                </a:gridCol>
              </a:tblGrid>
              <a:tr h="305124">
                <a:tc>
                  <a:txBody>
                    <a:bodyPr/>
                    <a:lstStyle/>
                    <a:p>
                      <a:pPr marL="0" marR="20320" indent="0" algn="r" defTabSz="914400" rtl="1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  <a:tabLst>
                          <a:tab pos="6544945" algn="r"/>
                        </a:tabLst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سنة 2013</a:t>
                      </a:r>
                      <a:endParaRPr lang="fr-FR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تارِيخُ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ٱلِازْدِيادِ</a:t>
                      </a:r>
                      <a:endParaRPr lang="fr-FR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/>
                </a:tc>
                <a:tc>
                  <a:txBody>
                    <a:bodyPr/>
                    <a:lstStyle/>
                    <a:p>
                      <a:pPr marL="0" marR="20320" indent="0" algn="r" defTabSz="914400" rtl="1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  <a:tabLst>
                          <a:tab pos="6544945" algn="r"/>
                        </a:tabLst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أَمينَةُ </a:t>
                      </a:r>
                      <a:endParaRPr lang="fr-FR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اَلِاسْمُ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ٱلْكامِلُ</a:t>
                      </a:r>
                      <a:endParaRPr lang="fr-FR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3572244567"/>
                  </a:ext>
                </a:extLst>
              </a:tr>
              <a:tr h="305124">
                <a:tc>
                  <a:txBody>
                    <a:bodyPr/>
                    <a:lstStyle/>
                    <a:p>
                      <a:pPr marL="0" marR="2032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6544945" algn="r"/>
                        </a:tabLst>
                        <a:defRPr/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قِراءَةُ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ٱلْكُتُبِ</a:t>
                      </a: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وَٱلْمَوْسوعاتِ</a:t>
                      </a:r>
                      <a:endParaRPr lang="fr-FR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اَلْهِوايَةُ ٱلْمُفَضَّلَةُ</a:t>
                      </a:r>
                      <a:endParaRPr lang="fr-FR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/>
                </a:tc>
                <a:tc>
                  <a:txBody>
                    <a:bodyPr/>
                    <a:lstStyle/>
                    <a:p>
                      <a:pPr marL="0" marR="2032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6544945" algn="r"/>
                        </a:tabLst>
                        <a:defRPr/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قَرْيَةٌ جَبَلِيَّةٌ</a:t>
                      </a:r>
                      <a:endParaRPr lang="fr-FR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مَكانُ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ٱلِازْديادِ</a:t>
                      </a:r>
                      <a:endParaRPr lang="fr-FR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149236141"/>
                  </a:ext>
                </a:extLst>
              </a:tr>
              <a:tr h="659982">
                <a:tc gridSpan="3">
                  <a:txBody>
                    <a:bodyPr/>
                    <a:lstStyle/>
                    <a:p>
                      <a:pPr marL="0" marR="20320" indent="0" algn="r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  <a:tabLst>
                          <a:tab pos="6544945" algn="r"/>
                        </a:tabLst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وُلِدَتْ في أُسْرَةٍ قَرَوِيَّةٍ؛                              -  فَقَدَتْ والِدَها في سِنٍّ مُبَكِّرَةٍ؛</a:t>
                      </a:r>
                    </a:p>
                    <a:p>
                      <a:pPr marL="0" marR="20320" indent="0" algn="r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  <a:tabLst>
                          <a:tab pos="6544945" algn="r"/>
                        </a:tabLst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كانَتْ تُساعِدُ أُمَّها في أَعْمالِ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ٱلْبَيْتِ</a:t>
                      </a: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       - اِسْتَطاعَتْ مُواصَلَةَ ٱلدِّراسَةِ بِفَضْلِ إِصْرارِ أُمِّها وَتَمَكُّنِها مِنْ إِقْناعِ أَفْرادِ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ٱلْعائِلَةِ</a:t>
                      </a: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بِذلِكَ.</a:t>
                      </a:r>
                      <a:endParaRPr lang="fr-FR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ظُروفُ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ٱلنَّشْأَةِ</a:t>
                      </a:r>
                      <a:endParaRPr lang="fr-FR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2413915571"/>
                  </a:ext>
                </a:extLst>
              </a:tr>
              <a:tr h="305124">
                <a:tc gridSpan="3">
                  <a:txBody>
                    <a:bodyPr/>
                    <a:lstStyle/>
                    <a:p>
                      <a:pPr marR="180340" algn="just" rtl="1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طَبيبَةٌ </a:t>
                      </a:r>
                      <a:endParaRPr lang="fr-FR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اَلْحُلْمُ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ٱلْمِهْنِيُّ</a:t>
                      </a:r>
                      <a:endParaRPr lang="fr-FR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2166183928"/>
                  </a:ext>
                </a:extLst>
              </a:tr>
              <a:tr h="398138"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اَلْإِصْرارُ – اَلْمُثابَرَةُ – اَلِاجْتِهادُ – اَلصَّبْرُ – اَلشَّجاعَةُ – اَلتَّحَدّي...</a:t>
                      </a:r>
                      <a:endParaRPr lang="fr-FR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اَلصِّفاتُ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ٱلشَّخْصِيَّةُ</a:t>
                      </a:r>
                      <a:endParaRPr lang="fr-FR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3074330899"/>
                  </a:ext>
                </a:extLst>
              </a:tr>
              <a:tr h="1261151">
                <a:tc gridSpan="3">
                  <a:txBody>
                    <a:bodyPr/>
                    <a:lstStyle/>
                    <a:p>
                      <a:pPr marL="87313" indent="-87313"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174625" algn="l"/>
                        </a:tabLst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تَمَكَّنَتْ مِنَ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ٱلنَّجاحِ</a:t>
                      </a: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في دِراسَتِها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بِٱلسِّلْكِ</a:t>
                      </a: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ٱلِابْتِدائِيِّ</a:t>
                      </a: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بِقَرْيَتِها؛</a:t>
                      </a:r>
                    </a:p>
                    <a:p>
                      <a:pPr marL="87313" indent="-87313"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174625" algn="l"/>
                        </a:tabLst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اِسْتَطاعَتْ مُتابَعَةَ دِراسَتِها بِفَضْلِ إِصْرارِ والِدَتِها وَتَمَكُّنِها مِنْ إِقْناعِ أَفْرادِ ٱلأُسْرَةِ بِذلِكَ؛</a:t>
                      </a:r>
                    </a:p>
                    <a:p>
                      <a:pPr marL="87313" indent="-87313"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174625" algn="l"/>
                        </a:tabLst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اِجْتازَتِ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ٱلْمَرْحَلَةَ</a:t>
                      </a: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ٱلثّانَوِيَّةَ</a:t>
                      </a: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في ٱلْمَدينَةِ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ٱلْمُجاوِرَةِ</a:t>
                      </a: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لِقَرْيَتِها بِتَفَوُّقٍ؛</a:t>
                      </a:r>
                    </a:p>
                    <a:p>
                      <a:pPr marL="87313" indent="-87313"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174625" algn="l"/>
                        </a:tabLst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 وَلَجَتْ كُلِّيَّةَ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ٱلطِّبِّ</a:t>
                      </a: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لِتَتَمَكَّنَ بِفَضْلِ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ٱجْتِهادِها</a:t>
                      </a: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وَمُثابَرَتِها مِنَ  ٱلْحُصولِ عَلى شَهادَةٍ تَسْمَحُ لها بِمُمارَسَةِ مِهْنَةِ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ٱلطِّبّ</a:t>
                      </a: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. </a:t>
                      </a:r>
                    </a:p>
                  </a:txBody>
                  <a:tcPr marL="47512" marR="4751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اَلْمسارُ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ٱلدِّراسِيُّ</a:t>
                      </a:r>
                      <a:endParaRPr lang="fr-FR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2340569426"/>
                  </a:ext>
                </a:extLst>
              </a:tr>
              <a:tr h="1207931">
                <a:tc gridSpan="3">
                  <a:txBody>
                    <a:bodyPr/>
                    <a:lstStyle/>
                    <a:p>
                      <a:pPr marL="342900" indent="-342900" algn="r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حَقَّقَتْ حُلْمَها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ٱلْمِهْنِيَّ</a:t>
                      </a: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، إِذْ أَصْبَحَتْ طَبيبَةً؛</a:t>
                      </a:r>
                    </a:p>
                    <a:p>
                      <a:pPr marL="342900" indent="-342900" algn="r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أَنْشَأَتْ عِيادَةً خاصَّةً في مَسْقِطِ رَأْسِها مِنْ أَجْلِ تَقْديمِ خَدَماتِها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ٱلطِّبِّيَّةِ</a:t>
                      </a: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لِسُكّانِ قَرْيَتِها؛</a:t>
                      </a:r>
                    </a:p>
                    <a:p>
                      <a:pPr marL="342900" indent="-342900" algn="r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قامَتْ بِتَأْسيسِ جَمْعِيَّةٍ مَحَلِّيَّةٍ خَيْرِيَّةٍ لِجَمْعِ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ٱلتَّبَرُّعاتِ</a:t>
                      </a: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وَٱلْمُساعَداتِ</a:t>
                      </a: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، وَتَقْديمِ مِنَحٍ دِراسِيَّةٍ لِفَتَياتِ قَرْيَتِها، مِنْ أَجْلِ مُتابَعَةِ دِراسَتِهِنَّ.</a:t>
                      </a:r>
                    </a:p>
                  </a:txBody>
                  <a:tcPr marL="47512" marR="4751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اَلْإِنْجازاتُ </a:t>
                      </a:r>
                      <a:r>
                        <a:rPr lang="ar-MA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وَٱلْأَعْمالُ</a:t>
                      </a:r>
                      <a:endParaRPr lang="fr-FR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1058085046"/>
                  </a:ext>
                </a:extLst>
              </a:tr>
            </a:tbl>
          </a:graphicData>
        </a:graphic>
      </p:graphicFrame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B3ED9B-BCCB-18BE-6AE6-F16643E227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9935217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F5C83-1F72-4A44-37DE-D6EB6B4A3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8407FF-7EF1-2F00-2407-9E39B8A9D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50" y="766160"/>
            <a:ext cx="6840000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سبق أن حولنا معطيات  حول أمينة و صفاتها  إلى فقرة : نسميها مقدمة. من يقرأ؟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499690-C677-BA44-D236-71AED9A45C05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B87EF2-C6B9-956F-9025-294FE32DA49E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FFE621-105C-F25C-FFAF-92422B0F8C13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D4CC4E-EF75-491D-BBC0-1B939945C3D7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F09ACFC-395C-F22E-C2FD-2A1AB9FBB1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F08D51F-B53A-40D7-DF6D-753DEF9367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3CC8A3A-A4AF-E0EA-AB94-2DBBB35B5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210612E-9BE9-1D2F-8D9F-AA638ADA2F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E8120D7-5356-D9EB-F7C6-6171AE91C5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8BFDCCC-9477-3398-91F1-3FEF14D57085}"/>
              </a:ext>
            </a:extLst>
          </p:cNvPr>
          <p:cNvSpPr txBox="1"/>
          <p:nvPr/>
        </p:nvSpPr>
        <p:spPr>
          <a:xfrm>
            <a:off x="505352" y="2306319"/>
            <a:ext cx="81332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وُلِدَت</a:t>
            </a:r>
            <a:r>
              <a:rPr lang="ar-MA" sz="2800" b="1" dirty="0">
                <a:solidFill>
                  <a:srgbClr val="00B050"/>
                </a:solidFill>
                <a:cs typeface="Microsoft Uighur" panose="02000000000000000000" pitchFamily="2" charset="-78"/>
              </a:rPr>
              <a:t>ْ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أَمينَةُ في قَرْيَةٍ جَبَلِيَّةٍ </a:t>
            </a:r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عام</a:t>
            </a:r>
            <a:r>
              <a:rPr lang="ar-MA" sz="2800" b="1" dirty="0">
                <a:solidFill>
                  <a:srgbClr val="00B050"/>
                </a:solidFill>
                <a:cs typeface="Microsoft Uighur" panose="02000000000000000000" pitchFamily="2" charset="-78"/>
              </a:rPr>
              <a:t>َ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2013، في أُسْرَةٍ قَرَوِيَّةٍ. فَقَدَتْ والِدَها في سِنٍّ مُبَكِّرَةٍ، اَلْأَمْرُ ٱلَّذي  جَعَلَها تَتَحَمَّلُ مَسْؤولِيَّةَ مُساعَدَةِ والِدَتِها في أَعْمالِ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ٱلْبَيْتِ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وَبِفَضْلِ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إِصْرارِ أُمِّها وَقُدْرَتِها عَلى إِقْناعِ أَفْرادِ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ٱلْعائِلَةِ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تَمَكَّنَتْ مِنْ مُواصَلَةِ دِراسَتِها في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ٱلسِّلْكِ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ٱلثّانوِيِّ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</a:p>
          <a:p>
            <a:pPr algn="just" rtl="1"/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مُنْذُ طُفولَتِها، أَبْدَتْ 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أَمينَةُ شَغَفاً بِقِراءَةِ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ٱلْكُتُبِ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وَٱلْمَوْسوعاتِ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</a:t>
            </a:r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وَكانَتْ تَطْمَحُ 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لِأَنْ تُصْبِحَ طَبيبَةً. </a:t>
            </a:r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كَما تَمَيَّزَتْ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بِٱلإِصْرارِ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وَٱلْمُثابَرَةِ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وَٱلْإِجْتِهادِ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إِضافَةً إِلى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ٱلصَّبْرِ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وَٱلشَّجاعَةِ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</a:t>
            </a:r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مِمّا مَكَّنَها 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مِنْ تَحْقيقِ حُلْمِها وَتَخَطّي كُلِّ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ٱلتَّحَدِّياتِ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  <a:endParaRPr lang="fr-FR" sz="2800" b="1" dirty="0">
              <a:solidFill>
                <a:srgbClr val="424D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546808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47BD4-E430-EC17-6674-BED38B814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26D069D-D6D1-22DA-EE8C-B14967647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94995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سبق أن حولنا المعطيات المتعلقة بالمسار الدراسي والإنجازات  إلى نص: نسميه عرضا. من يقرأ؟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93E230-6321-2CD7-C9D1-00B85C55DB92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947C33-8FF8-F5C4-EBD5-13F1BACFD196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72004-4A53-2800-0D49-79659AAC3BB3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4361B2-7FF5-FABA-88E7-2876E8FD86E2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BA278D1-6C9C-6E22-00BA-7E627FBB92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C36E7D5-B2B7-104E-F163-8D26E275A0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072A38C-EBA9-A94F-365E-1C957C810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3B87785-BCE1-F42F-5F1E-6A0A7DA108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E93E590-8FB7-5B0D-C574-14AFA0B55978}"/>
              </a:ext>
            </a:extLst>
          </p:cNvPr>
          <p:cNvSpPr txBox="1"/>
          <p:nvPr/>
        </p:nvSpPr>
        <p:spPr>
          <a:xfrm>
            <a:off x="487945" y="2011667"/>
            <a:ext cx="81681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9875" algn="just" rtl="1"/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اِلْتَحَقَتْ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أَمينَةُ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بِٱلْمَدْرَسَةِ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ٱلِابْتِدائِيَّةِ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</a:t>
            </a:r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حَيْثُ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حَصَلَتْ عَلى شَهادَةِ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ٱلدُّروسِ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ٱلِابْتِدائِيَّةِ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 </a:t>
            </a:r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ثُمَّ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ٱنْتَقَلَتْ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إِلى ٱلْمَدينَةِ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ٱلْمُجاوِرَةِ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لِمُتابَعَةِ دِراسَتِها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ٱلثّانَوِيَّةِ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وَذلِكَ بَعْدَ أَنْ تَمَكَّنَتْ والِدَتُها بِفَضْلِ إِصْرارِها مِنْ إِقْناعِ أَفْرادِ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ٱلْعائِلَةِ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بِحَقِّ ٱبْنَتِها في مُواصَلَةِ دِراسَتِها. </a:t>
            </a:r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وَما إِنْ أَتَمَّتْ 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دِراسَتَها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ٱلثّانَوِيَّةَ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بِتَفَوُّقٍ، </a:t>
            </a:r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حَتّى ولَجَتْ 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كُلِّيَّةَ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ٱلطِّبِّ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لِتَتَمَكَّنَ بِفَضْلِ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ٱجْتِهادِها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وَمُثابَرَتِها مِنَ  ٱلْحُصولِ عَلى شَهادَةٍ تَسْمَحُ لها بِمُمارَسَةِ مِهْنَةِ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ٱلطِّبِّ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</a:p>
          <a:p>
            <a:pPr indent="354013" algn="just" rtl="1"/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اِسْتَطاعَتْ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أَمينَةُ، بِفَضْلِ مَسارِها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ٱلدِّراسِيِّ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ٱلْمُتَمَيِّزِ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تَحْقيقَ حُلْمِها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ٱلْمِهْنِيِّ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إِذْ أَصْبَحَتْ طَبيبَةً. </a:t>
            </a:r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قامَتْ 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بِإِنْشاءِ عِيادَةٍ خاصَّةٍ في مَسْقِطِ رَأْسِها لِتَقْديمِ خَدَماتِها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ٱلطِّبِّيَّةِ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لِسُكّانِ قَرْيَتِها. </a:t>
            </a:r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كَما تَمَكَّنَتْ 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مِنْ تَأْسيسِ جَمْعِيَّةٍ مَحَلِّيَّةٍ خَيْرِيَّةٍ لِجَمْعِ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ٱلتَّبَرُّعاتِ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وَٱلْمُساعَداتِ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وَتَقْديمِ مِنَحٍ دِراسِيَّةٍ لِفَتَياتِ قَرْيَتِها مِنْ أَجْلِ مُتابَعَةِ دِراسَتِهِنَّ. </a:t>
            </a:r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لِتُحَقِّقَ بِذلِكَ </a:t>
            </a:r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أَثَراً إِيجابِيّاً عَلى مُجْتَمَعِها.</a:t>
            </a:r>
            <a:endParaRPr lang="fr-FR" sz="2800" b="1" dirty="0">
              <a:solidFill>
                <a:srgbClr val="424D7C"/>
              </a:solidFill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F34D245-BFB2-F89B-EE0D-1036D41ECB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9649761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6733A-D44A-0987-66BC-6319FB5A5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A243D53-D825-08C3-7D02-63A3DD973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نحصل على مقدمة وعرض  السيرة الغيرية الخاصة بأمينة.  من يقرأ؟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E463FF-1D72-26F5-2B98-913F59B736F7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BEDAD-D09C-F8B9-AA3F-EE8FD4C8158B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CAAB01-FF8B-1D9F-30F6-1A90AB891B12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27EFCC-CEEA-F51C-FB7D-4E7A22FFC620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9AEDE64-2CCF-E24E-66BA-3A2D31936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9BC6840-44B4-CED7-00E6-2BD06822DB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C33E1EF-0B98-CB79-111E-537E8CBFC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2DD860E-FCB2-29AD-52A1-90940841C1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Accolade fermante 9">
            <a:extLst>
              <a:ext uri="{FF2B5EF4-FFF2-40B4-BE49-F238E27FC236}">
                <a16:creationId xmlns:a16="http://schemas.microsoft.com/office/drawing/2014/main" id="{8CBB0A4E-3F12-5A1C-72CF-E392665BA0FE}"/>
              </a:ext>
            </a:extLst>
          </p:cNvPr>
          <p:cNvSpPr/>
          <p:nvPr/>
        </p:nvSpPr>
        <p:spPr>
          <a:xfrm>
            <a:off x="7405118" y="1483609"/>
            <a:ext cx="391885" cy="1830112"/>
          </a:xfrm>
          <a:prstGeom prst="rightBrace">
            <a:avLst>
              <a:gd name="adj1" fmla="val 8333"/>
              <a:gd name="adj2" fmla="val 52915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FA1D5A9-9B5D-01B2-0098-23D6347B9274}"/>
              </a:ext>
            </a:extLst>
          </p:cNvPr>
          <p:cNvSpPr/>
          <p:nvPr/>
        </p:nvSpPr>
        <p:spPr>
          <a:xfrm>
            <a:off x="7665791" y="2016661"/>
            <a:ext cx="1085403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2800" b="1" kern="1200" dirty="0">
                <a:effectLst/>
                <a:ea typeface="Viga"/>
                <a:cs typeface="Calibri" panose="020F0502020204030204" pitchFamily="34" charset="0"/>
              </a:rPr>
              <a:t>مُقَدِّمَةٌ </a:t>
            </a:r>
            <a:endParaRPr lang="fr-FR" sz="20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ccolade fermante 14">
            <a:extLst>
              <a:ext uri="{FF2B5EF4-FFF2-40B4-BE49-F238E27FC236}">
                <a16:creationId xmlns:a16="http://schemas.microsoft.com/office/drawing/2014/main" id="{3AF1435A-D701-335A-BB80-860E29D004DF}"/>
              </a:ext>
            </a:extLst>
          </p:cNvPr>
          <p:cNvSpPr/>
          <p:nvPr/>
        </p:nvSpPr>
        <p:spPr>
          <a:xfrm>
            <a:off x="7405118" y="3589910"/>
            <a:ext cx="440785" cy="2800767"/>
          </a:xfrm>
          <a:prstGeom prst="rightBrace">
            <a:avLst>
              <a:gd name="adj1" fmla="val 8333"/>
              <a:gd name="adj2" fmla="val 52915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F31C0BC9-D3D1-6D0A-799B-6ECBF9B5F883}"/>
              </a:ext>
            </a:extLst>
          </p:cNvPr>
          <p:cNvSpPr/>
          <p:nvPr/>
        </p:nvSpPr>
        <p:spPr>
          <a:xfrm>
            <a:off x="7738845" y="4490635"/>
            <a:ext cx="1085404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cs typeface="Calibri" panose="020F0502020204030204" pitchFamily="34" charset="0"/>
              </a:rPr>
              <a:t>عَرْضٌ</a:t>
            </a:r>
            <a:endParaRPr lang="fr-FR" sz="2800" b="1" dirty="0">
              <a:cs typeface="Calibri" panose="020F0502020204030204" pitchFamily="34" charset="0"/>
            </a:endParaRPr>
          </a:p>
        </p:txBody>
      </p:sp>
      <p:pic>
        <p:nvPicPr>
          <p:cNvPr id="20" name="Espace réservé pour une image  1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49720F6-3189-49CF-AB84-4A442668FA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CC33A96-F15A-8F6B-5459-D960F2B7D7E4}"/>
              </a:ext>
            </a:extLst>
          </p:cNvPr>
          <p:cNvSpPr txBox="1"/>
          <p:nvPr/>
        </p:nvSpPr>
        <p:spPr>
          <a:xfrm>
            <a:off x="552795" y="1368000"/>
            <a:ext cx="698051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وُلِدَت</a:t>
            </a:r>
            <a:r>
              <a:rPr lang="ar-MA" sz="2200" b="1" dirty="0">
                <a:solidFill>
                  <a:srgbClr val="00B050"/>
                </a:solidFill>
                <a:cs typeface="Microsoft Uighur" panose="02000000000000000000" pitchFamily="2" charset="-78"/>
              </a:rPr>
              <a:t>ْ</a:t>
            </a:r>
            <a:r>
              <a:rPr lang="ar-MA" sz="2200" b="1" dirty="0">
                <a:solidFill>
                  <a:schemeClr val="accent5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أَمينَةُ في قَرْيَةٍ جَبَلِيَّةٍ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عام</a:t>
            </a:r>
            <a:r>
              <a:rPr lang="ar-MA" sz="2200" b="1" dirty="0">
                <a:solidFill>
                  <a:srgbClr val="00B050"/>
                </a:solidFill>
                <a:cs typeface="Microsoft Uighur" panose="02000000000000000000" pitchFamily="2" charset="-78"/>
              </a:rPr>
              <a:t>َ</a:t>
            </a:r>
            <a:r>
              <a:rPr lang="ar-MA" sz="2200" b="1" dirty="0">
                <a:solidFill>
                  <a:schemeClr val="accent5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2013، في أُسْرَةٍ قَرَوِيَّةٍ. فَقَدَتْ والِدَها في سِنٍّ مُبَكِّرَةٍ، اَلْأَمْرُ ٱلَّذي  جَعَلَها تَتَحَمَّلُ مَسْؤولِيَّةَ مُساعَدَةِ والِدَتِها في أَعْمالِ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ٱلْبَيْتِ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  <a:r>
              <a:rPr lang="ar-MA" sz="2200" b="1" dirty="0">
                <a:solidFill>
                  <a:schemeClr val="accent5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وَبِفَضْلِ</a:t>
            </a:r>
            <a:r>
              <a:rPr lang="ar-MA" sz="2200" b="1" dirty="0">
                <a:solidFill>
                  <a:schemeClr val="accent5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إِصْرارِ أُمِّها وَقُدْرَتِها عَلى إِقْناعِ أَفْرادِ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ٱلْعائِلَةِ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تَمَكَّنَتْ مِنْ مُواصَلَةِ دِراسَتِها في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ٱلسِّلْكِ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ٱلثّانوِيِّ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  <a:r>
              <a:rPr lang="ar-MA" sz="2200" b="1" dirty="0">
                <a:solidFill>
                  <a:schemeClr val="accent5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</a:p>
          <a:p>
            <a:pPr algn="just" rtl="1"/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مُنْذُ طُفولَتِها، أَبْدَتْ 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أَمينَةُ شَغَفاً بِقِراءَةِ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ٱلْكُتُبِ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وَٱلْمَوْسوعاتِ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وَكانَتْ تَطْمَحُ 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لِأَنْ تُصْبِحَ طَبيبَةً.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كَما تَمَيَّزَتْ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بِٱلإِصْرارِ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وَٱلْمُثابَرَةِ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وَٱلْإِجْتِهادِ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إِضافَةً إِلى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ٱلصَّبْرِ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وَٱلشَّجاعَةِ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مِمّا مَكَّنَها 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مِنْ تَحْقيقِ حُلْمِها وَتَخَطّي كُلِّ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ٱلتَّحَدِّياتِ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  <a:endParaRPr lang="fr-FR" sz="2200" b="1" dirty="0">
              <a:solidFill>
                <a:srgbClr val="424D7C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A1E32B1-F325-BF0F-780E-FF592F4444BE}"/>
              </a:ext>
            </a:extLst>
          </p:cNvPr>
          <p:cNvSpPr txBox="1"/>
          <p:nvPr/>
        </p:nvSpPr>
        <p:spPr>
          <a:xfrm>
            <a:off x="471871" y="3544280"/>
            <a:ext cx="71423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9875" algn="just" rtl="1"/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اِلْتَحَقَتْ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أَمينَةُ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بِٱلْمَدْرَسَةِ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ٱلِابْتِدائِيَّةِ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حَيْثُ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حَصَلَتْ عَلى شَهادَةِ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ٱلدُّروسِ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ٱلِابْتِدائِيَّةِ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ثُمَّ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ٱنْتَقَلَتْ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إِلى ٱلْمَدينَةِ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ٱلْمُجاوِرَةِ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لِمُتابَعَةِ دِراسَتِها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ٱلثّانَوِيَّةِ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وَذلِكَ بَعْدَ أَنْ تَمَكَّنَتْ والِدَتُها بِفَضْلِ إِصْرارِها مِنْ إِقْناعِ أَفْرادِ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ٱلْعائِلَةِ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بِحَقِّ ٱبْنَتِها في مُواصَلَةِ دِراسَتِها.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وَما إِنْ أَتَمَّتْ 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دِراسَتَها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ٱلثّانَوِيَّةَ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بِتَفَوُّقٍ،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حَتّى ولَجَتْ 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كُلِّيَّةَ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ٱلطِّبِّ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لِتَتَمَكَّنَ بِفَضْلِ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ٱجْتِهادِها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وَمُثابَرَتِها مِنَ  ٱلْحُصولِ عَلى شَهادَةٍ تَسْمَحُ لها بِمُمارَسَةِ مِهْنَةِ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ٱلطِّبِّ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</a:p>
          <a:p>
            <a:pPr indent="354013" algn="just" rtl="1"/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اِسْتَطاعَتْ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أَمينَةُ، بِفَضْلِ مَسارِها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ٱلدِّراسِيِّ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ٱلْمُتَمَيِّزِ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تَحْقيقَ حُلْمِها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ٱلْمِهْنِيِّ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إِذْ أَصْبَحَتْ طَبيبَةً.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قامَتْ 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بِإِنْشاءِ عِيادَةٍ خاصَّةٍ في مَسْقِطِ رَأْسِها لِتَقْديمِ خَدَماتِها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ٱلطِّبِّيَّةِ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لِسُكّانِ قَرْيَتِها.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كَما تَمَكَّنَتْ 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مِنْ تَأْسيسِ جَمْعِيَّةٍ مَحَلِّيَّةٍ خَيْرِيَّةٍ لِجَمْعِ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ٱلتَّبَرُّعاتِ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وَٱلْمُساعَداتِ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وَتَقْديمِ مِنَحٍ دِراسِيَّةٍ لِفَتَياتِ قَرْيَتِها مِنْ أَجْلِ مُتابَعَةِ دِراسَتِهِنَّ.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لِتُحَقِّقَ بِذلِكَ 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أَثَراً إِيجابِيّاً عَلى مُجْتَمَعِها.</a:t>
            </a:r>
            <a:endParaRPr lang="fr-FR" sz="2200" b="1" dirty="0">
              <a:solidFill>
                <a:srgbClr val="424D7C"/>
              </a:solidFill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494204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5486B-9E39-8D52-61D4-42A61C0F0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AF8B255-2D0A-5E84-FD56-939737936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سأكتب  خاتمة، أعبر من خلالها عن رأيي حول شخصية  أمينة وعما أعجبي في سيرتها.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5B60B1-982B-08EC-C901-3EF442511C91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24994A-38BD-2087-F5D4-F627F4079F19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DF913F-CBC2-64C6-E679-09B10359CD38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FE7C60-5BAA-45CD-BD07-F760C85BC98F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8B8770B-089D-D565-7054-CD9F8D9BC6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036E6F2-7D79-EC1E-066E-4EDA621893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974718C-C2DF-564A-B93E-C328C69E0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92AA22E-CA20-4995-B7C2-E4C6011EEB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Accolade fermante 9">
            <a:extLst>
              <a:ext uri="{FF2B5EF4-FFF2-40B4-BE49-F238E27FC236}">
                <a16:creationId xmlns:a16="http://schemas.microsoft.com/office/drawing/2014/main" id="{52788BE2-6D80-5867-7D1F-C2EE9F595B8D}"/>
              </a:ext>
            </a:extLst>
          </p:cNvPr>
          <p:cNvSpPr/>
          <p:nvPr/>
        </p:nvSpPr>
        <p:spPr>
          <a:xfrm>
            <a:off x="7405118" y="1483609"/>
            <a:ext cx="391885" cy="1830112"/>
          </a:xfrm>
          <a:prstGeom prst="rightBrace">
            <a:avLst>
              <a:gd name="adj1" fmla="val 8333"/>
              <a:gd name="adj2" fmla="val 52915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4DFC6A0-EEA3-3E8A-954C-FC2D2C2D2CDB}"/>
              </a:ext>
            </a:extLst>
          </p:cNvPr>
          <p:cNvSpPr/>
          <p:nvPr/>
        </p:nvSpPr>
        <p:spPr>
          <a:xfrm>
            <a:off x="7665791" y="2016661"/>
            <a:ext cx="1085403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2800" b="1" kern="1200" dirty="0">
                <a:effectLst/>
                <a:ea typeface="Viga"/>
                <a:cs typeface="Calibri" panose="020F0502020204030204" pitchFamily="34" charset="0"/>
              </a:rPr>
              <a:t>مُقَدِّمَةٌ </a:t>
            </a:r>
            <a:endParaRPr lang="fr-FR" sz="20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ccolade fermante 14">
            <a:extLst>
              <a:ext uri="{FF2B5EF4-FFF2-40B4-BE49-F238E27FC236}">
                <a16:creationId xmlns:a16="http://schemas.microsoft.com/office/drawing/2014/main" id="{56A9A628-94C1-CDEF-BE82-78207DE04D4E}"/>
              </a:ext>
            </a:extLst>
          </p:cNvPr>
          <p:cNvSpPr/>
          <p:nvPr/>
        </p:nvSpPr>
        <p:spPr>
          <a:xfrm>
            <a:off x="7405118" y="3589910"/>
            <a:ext cx="440785" cy="2800767"/>
          </a:xfrm>
          <a:prstGeom prst="rightBrace">
            <a:avLst>
              <a:gd name="adj1" fmla="val 8333"/>
              <a:gd name="adj2" fmla="val 52915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5363E0B9-C5D3-89BA-5A49-BA5BDF2C8324}"/>
              </a:ext>
            </a:extLst>
          </p:cNvPr>
          <p:cNvSpPr/>
          <p:nvPr/>
        </p:nvSpPr>
        <p:spPr>
          <a:xfrm>
            <a:off x="7738845" y="4490635"/>
            <a:ext cx="1085404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cs typeface="Calibri" panose="020F0502020204030204" pitchFamily="34" charset="0"/>
              </a:rPr>
              <a:t>عَرْضٌ</a:t>
            </a:r>
            <a:endParaRPr lang="fr-FR" sz="2800" b="1" dirty="0">
              <a:cs typeface="Calibri" panose="020F0502020204030204" pitchFamily="34" charset="0"/>
            </a:endParaRPr>
          </a:p>
        </p:txBody>
      </p:sp>
      <p:pic>
        <p:nvPicPr>
          <p:cNvPr id="20" name="Espace réservé pour une image  1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0ECB602-8E67-2D96-6F15-0FFA86C0D8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2B3560B-E460-AA0A-416E-BE7E81E13471}"/>
              </a:ext>
            </a:extLst>
          </p:cNvPr>
          <p:cNvSpPr txBox="1"/>
          <p:nvPr/>
        </p:nvSpPr>
        <p:spPr>
          <a:xfrm>
            <a:off x="552795" y="1368000"/>
            <a:ext cx="698051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وُلِدَت</a:t>
            </a:r>
            <a:r>
              <a:rPr lang="ar-MA" sz="2200" b="1" dirty="0">
                <a:solidFill>
                  <a:srgbClr val="00B050"/>
                </a:solidFill>
                <a:cs typeface="Microsoft Uighur" panose="02000000000000000000" pitchFamily="2" charset="-78"/>
              </a:rPr>
              <a:t>ْ</a:t>
            </a:r>
            <a:r>
              <a:rPr lang="ar-MA" sz="2200" b="1" dirty="0">
                <a:solidFill>
                  <a:schemeClr val="accent5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أَمينَةُ في قَرْيَةٍ جَبَلِيَّةٍ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عام</a:t>
            </a:r>
            <a:r>
              <a:rPr lang="ar-MA" sz="2200" b="1" dirty="0">
                <a:solidFill>
                  <a:srgbClr val="00B050"/>
                </a:solidFill>
                <a:cs typeface="Microsoft Uighur" panose="02000000000000000000" pitchFamily="2" charset="-78"/>
              </a:rPr>
              <a:t>َ</a:t>
            </a:r>
            <a:r>
              <a:rPr lang="ar-MA" sz="2200" b="1" dirty="0">
                <a:solidFill>
                  <a:schemeClr val="accent5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2013، في أُسْرَةٍ قَرَوِيَّةٍ. فَقَدَتْ والِدَها في سِنٍّ مُبَكِّرَةٍ، اَلْأَمْرُ ٱلَّذي  جَعَلَها تَتَحَمَّلُ مَسْؤولِيَّةَ مُساعَدَةِ والِدَتِها في أَعْمالِ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ٱلْبَيْتِ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  <a:r>
              <a:rPr lang="ar-MA" sz="2200" b="1" dirty="0">
                <a:solidFill>
                  <a:schemeClr val="accent5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وَبِفَضْلِ</a:t>
            </a:r>
            <a:r>
              <a:rPr lang="ar-MA" sz="2200" b="1" dirty="0">
                <a:solidFill>
                  <a:schemeClr val="accent5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إِصْرارِ أُمِّها وَقُدْرَتِها عَلى إِقْناعِ أَفْرادِ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ٱلْعائِلَةِ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تَمَكَّنَتْ مِنْ مُواصَلَةِ دِراسَتِها في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ٱلسِّلْكِ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ٱلثّانوِيِّ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  <a:r>
              <a:rPr lang="ar-MA" sz="2200" b="1" dirty="0">
                <a:solidFill>
                  <a:schemeClr val="accent5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</a:p>
          <a:p>
            <a:pPr algn="just" rtl="1"/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مُنْذُ طُفولَتِها، أَبْدَتْ 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أَمينَةُ شَغَفاً بِقِراءَةِ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ٱلْكُتُبِ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وَٱلْمَوْسوعاتِ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وَكانَتْ تَطْمَحُ 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لِأَنْ تُصْبِحَ طَبيبَةً.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كَما تَمَيَّزَتْ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بِٱلإِصْرارِ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وَٱلْمُثابَرَةِ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وَٱلْإِجْتِهادِ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إِضافَةً إِلى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ٱلصَّبْرِ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وَٱلشَّجاعَةِ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مِمّا مَكَّنَها 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مِنْ تَحْقيقِ حُلْمِها وَتَخَطّي كُلِّ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ٱلتَّحَدِّياتِ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  <a:endParaRPr lang="fr-FR" sz="2200" b="1" dirty="0">
              <a:solidFill>
                <a:srgbClr val="424D7C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1FE645A-AACF-B5FE-303A-6535A0705AA7}"/>
              </a:ext>
            </a:extLst>
          </p:cNvPr>
          <p:cNvSpPr txBox="1"/>
          <p:nvPr/>
        </p:nvSpPr>
        <p:spPr>
          <a:xfrm>
            <a:off x="471871" y="3544280"/>
            <a:ext cx="71423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9875" algn="just" rtl="1"/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اِلْتَحَقَتْ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أَمينَةُ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بِٱلْمَدْرَسَةِ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ٱلِابْتِدائِيَّةِ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حَيْثُ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حَصَلَتْ عَلى شَهادَةِ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ٱلدُّروسِ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ٱلِابْتِدائِيَّةِ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ثُمَّ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ٱنْتَقَلَتْ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إِلى ٱلْمَدينَةِ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ٱلْمُجاوِرَةِ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لِمُتابَعَةِ دِراسَتِها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ٱلثّانَوِيَّةِ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وَذلِكَ بَعْدَ أَنْ تَمَكَّنَتْ والِدَتُها بِفَضْلِ إِصْرارِها مِنْ إِقْناعِ أَفْرادِ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ٱلْعائِلَةِ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بِحَقِّ ٱبْنَتِها في مُواصَلَةِ دِراسَتِها.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وَما إِنْ أَتَمَّتْ 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دِراسَتَها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ٱلثّانَوِيَّةَ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بِتَفَوُّقٍ،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حَتّى ولَجَتْ 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كُلِّيَّةَ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ٱلطِّبِّ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لِتَتَمَكَّنَ بِفَضْلِ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ٱجْتِهادِها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وَمُثابَرَتِها مِنَ  ٱلْحُصولِ عَلى شَهادَةٍ تَسْمَحُ لها بِمُمارَسَةِ مِهْنَةِ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ٱلطِّبِّ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</a:p>
          <a:p>
            <a:pPr indent="354013" algn="just" rtl="1"/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اِسْتَطاعَتْ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أَمينَةُ، بِفَضْلِ مَسارِها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ٱلدِّراسِيِّ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ٱلْمُتَمَيِّزِ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تَحْقيقَ حُلْمِها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ٱلْمِهْنِيِّ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إِذْ أَصْبَحَتْ طَبيبَةً.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قامَتْ 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بِإِنْشاءِ عِيادَةٍ خاصَّةٍ في مَسْقِطِ رَأْسِها لِتَقْديمِ خَدَماتِها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ٱلطِّبِّيَّةِ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لِسُكّانِ قَرْيَتِها.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كَما تَمَكَّنَتْ 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مِنْ تَأْسيسِ جَمْعِيَّةٍ مَحَلِّيَّةٍ خَيْرِيَّةٍ لِجَمْعِ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ٱلتَّبَرُّعاتِ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وَٱلْمُساعَداتِ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وَتَقْديمِ مِنَحٍ دِراسِيَّةٍ لِفَتَياتِ قَرْيَتِها مِنْ أَجْلِ مُتابَعَةِ دِراسَتِهِنَّ. </a:t>
            </a:r>
            <a:r>
              <a:rPr lang="ar-MA" sz="2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لِتُحَقِّقَ بِذلِكَ </a:t>
            </a:r>
            <a:r>
              <a:rPr lang="ar-MA" sz="2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أَثَراً إِيجابِيّاً عَلَى مُجْتَمَعِها.</a:t>
            </a:r>
            <a:endParaRPr lang="fr-FR" sz="2200" b="1" dirty="0">
              <a:solidFill>
                <a:srgbClr val="424D7C"/>
              </a:solidFill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4490084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20EF2-48FB-5DE2-18CD-6AC1684FB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522A2E1-22A3-CB9B-9612-B2411BBD2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مقترح.  انتبهوا إلى الأساليب المستعملة . من يقرأ؟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D7CF3E-E83F-07DF-49AA-F8CCA3C5106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1364E9-B63E-4E1D-2467-49BF7F7BD3AB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2C5D88-A8A1-25D4-204B-5A03BB6253D6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05287B-D606-7C51-751E-23DC9DCBF261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0347C5-5653-4A1B-162C-544E99AC76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3F15A12-B95C-6D5E-B2ED-EEC105D289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869A9F2-67FA-7894-E395-E349087F5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F8EB79B-A7A6-502A-56D7-F1816A7661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D1E43DB-F145-F3F6-215B-DEAD04D6506C}"/>
              </a:ext>
            </a:extLst>
          </p:cNvPr>
          <p:cNvSpPr txBox="1"/>
          <p:nvPr/>
        </p:nvSpPr>
        <p:spPr>
          <a:xfrm>
            <a:off x="685840" y="2278410"/>
            <a:ext cx="7772319" cy="316682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600" dirty="0">
                <a:solidFill>
                  <a:srgbClr val="C00000"/>
                </a:solidFill>
                <a:cs typeface="Microsoft Uighur" panose="02000000000000000000" pitchFamily="2" charset="-78"/>
              </a:rPr>
              <a:t>تُعْتَبَرُ</a:t>
            </a:r>
            <a:r>
              <a:rPr lang="ar-MA" sz="3600" dirty="0">
                <a:solidFill>
                  <a:srgbClr val="424D7C"/>
                </a:solidFill>
                <a:cs typeface="Microsoft Uighur" panose="02000000000000000000" pitchFamily="2" charset="-78"/>
              </a:rPr>
              <a:t> أَمينَةُ أَيْقونَةً لِلصَّبْرِ </a:t>
            </a:r>
            <a:r>
              <a:rPr lang="ar-MA" sz="3600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وَٱلتَّحَدّي</a:t>
            </a:r>
            <a:r>
              <a:rPr lang="ar-MA" sz="3600" dirty="0">
                <a:solidFill>
                  <a:srgbClr val="424D7C"/>
                </a:solidFill>
                <a:cs typeface="Microsoft Uighur" panose="02000000000000000000" pitchFamily="2" charset="-78"/>
              </a:rPr>
              <a:t>، </a:t>
            </a:r>
            <a:r>
              <a:rPr lang="ar-MA" sz="3600" dirty="0">
                <a:solidFill>
                  <a:srgbClr val="C00000"/>
                </a:solidFill>
                <a:cs typeface="Microsoft Uighur" panose="02000000000000000000" pitchFamily="2" charset="-78"/>
              </a:rPr>
              <a:t>فَقَدْ</a:t>
            </a:r>
            <a:r>
              <a:rPr lang="ar-MA" sz="3600" dirty="0">
                <a:solidFill>
                  <a:srgbClr val="424D7C"/>
                </a:solidFill>
                <a:cs typeface="Microsoft Uighur" panose="02000000000000000000" pitchFamily="2" charset="-78"/>
              </a:rPr>
              <a:t> جَسَّدَتْ بِإِرادَتِها </a:t>
            </a:r>
            <a:r>
              <a:rPr lang="ar-MA" sz="3600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ٱلْقَوِيَّةِ</a:t>
            </a:r>
            <a:r>
              <a:rPr lang="ar-MA" sz="3600" dirty="0">
                <a:solidFill>
                  <a:srgbClr val="424D7C"/>
                </a:solidFill>
                <a:cs typeface="Microsoft Uighur" panose="02000000000000000000" pitchFamily="2" charset="-78"/>
              </a:rPr>
              <a:t> وَمُثابَرَتِها مَعْنى </a:t>
            </a:r>
            <a:r>
              <a:rPr lang="ar-MA" sz="3600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ٱلْعَزيمَةِ</a:t>
            </a:r>
            <a:r>
              <a:rPr lang="ar-MA" sz="3600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3600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وَٱلصُّمودِ</a:t>
            </a:r>
            <a:r>
              <a:rPr lang="ar-MA" sz="3600" dirty="0">
                <a:solidFill>
                  <a:srgbClr val="424D7C"/>
                </a:solidFill>
                <a:cs typeface="Microsoft Uighur" panose="02000000000000000000" pitchFamily="2" charset="-78"/>
              </a:rPr>
              <a:t>. </a:t>
            </a:r>
            <a:r>
              <a:rPr lang="ar-MA" sz="3600" dirty="0">
                <a:solidFill>
                  <a:srgbClr val="C00000"/>
                </a:solidFill>
                <a:cs typeface="Microsoft Uighur" panose="02000000000000000000" pitchFamily="2" charset="-78"/>
              </a:rPr>
              <a:t>وَمِنْ بَيْنِ ما أَثارَ إِعْجابي في سيرَتِها </a:t>
            </a:r>
            <a:r>
              <a:rPr lang="ar-MA" sz="3600" dirty="0">
                <a:solidFill>
                  <a:srgbClr val="424D7C"/>
                </a:solidFill>
                <a:cs typeface="Microsoft Uighur" panose="02000000000000000000" pitchFamily="2" charset="-78"/>
              </a:rPr>
              <a:t>إِصْرارُها عَلى تَحْقيقِ أَحْلامِها، رَغْمَ كُلِّ </a:t>
            </a:r>
            <a:r>
              <a:rPr lang="ar-MA" sz="3600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ٱلظُّروفِ</a:t>
            </a:r>
            <a:r>
              <a:rPr lang="ar-MA" sz="3600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3600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ٱلْقاسِيَةِ</a:t>
            </a:r>
            <a:r>
              <a:rPr lang="ar-MA" sz="3600" dirty="0">
                <a:solidFill>
                  <a:srgbClr val="424D7C"/>
                </a:solidFill>
                <a:cs typeface="Microsoft Uighur" panose="02000000000000000000" pitchFamily="2" charset="-78"/>
              </a:rPr>
              <a:t>، وَحِرْصُها بَعْدَ ذلِكَ عَلى خِدْمَةِ أَهْلِ قَرْيَتِها وَفَتَياتِها. مِمّا يَجْعَلُ مِنْها قُدْوَةً مُلْهِمَةً في حُبِّ ٱلْعِلْمِ وَنُبْلِ </a:t>
            </a:r>
            <a:r>
              <a:rPr lang="ar-MA" sz="3600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ٱلْعَطاءِ</a:t>
            </a:r>
            <a:r>
              <a:rPr lang="ar-MA" sz="3600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  <a:endParaRPr lang="fr-FR" sz="3600" dirty="0">
              <a:solidFill>
                <a:srgbClr val="424D7C"/>
              </a:solidFill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C78F494-3581-400D-ACE6-0B3F9B4873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041493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5911" y="1752077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ADE4A-082B-3AA5-9CDF-C43B2799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177F84B-BE6E-F9BB-BE78-EBF712127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بعد إضافة الخاتمة . نحصل على سيرة غيرية للفتاة " أمينة". من يعيد قراءتها.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814928-F43F-328E-DF61-90E38A936644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411CB0-65FA-1497-256D-D6AE35E3B3E5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9AA167-44BB-C055-B611-C02E0C94E518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867AB8-C57F-C04E-E392-0C7E21428C36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BE49794-BA23-55F6-0598-6A39DF06A7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B4F23D3-048D-1F86-C47B-E7B1D2A3CA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59CD226-B825-AE2D-C8EC-1E429C92C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3F2ADF1-EC65-6A89-3F39-DB6AF26934F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Accolade fermante 9">
            <a:extLst>
              <a:ext uri="{FF2B5EF4-FFF2-40B4-BE49-F238E27FC236}">
                <a16:creationId xmlns:a16="http://schemas.microsoft.com/office/drawing/2014/main" id="{0C285F8E-93CA-3F06-F0D9-E00CE9C5D72C}"/>
              </a:ext>
            </a:extLst>
          </p:cNvPr>
          <p:cNvSpPr/>
          <p:nvPr/>
        </p:nvSpPr>
        <p:spPr>
          <a:xfrm>
            <a:off x="7476397" y="1429807"/>
            <a:ext cx="391885" cy="1558033"/>
          </a:xfrm>
          <a:prstGeom prst="rightBrace">
            <a:avLst>
              <a:gd name="adj1" fmla="val 8333"/>
              <a:gd name="adj2" fmla="val 52915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1A618C9-8CBC-EA85-83E0-95CDE959E19C}"/>
              </a:ext>
            </a:extLst>
          </p:cNvPr>
          <p:cNvSpPr/>
          <p:nvPr/>
        </p:nvSpPr>
        <p:spPr>
          <a:xfrm>
            <a:off x="7672339" y="1963727"/>
            <a:ext cx="1085403" cy="58257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2800" b="1" kern="1200" dirty="0">
                <a:effectLst/>
                <a:ea typeface="Viga"/>
                <a:cs typeface="Calibri" panose="020F0502020204030204" pitchFamily="34" charset="0"/>
              </a:rPr>
              <a:t>مُقَدِّمَةٌ </a:t>
            </a:r>
            <a:endParaRPr lang="fr-FR" sz="20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ccolade fermante 14">
            <a:extLst>
              <a:ext uri="{FF2B5EF4-FFF2-40B4-BE49-F238E27FC236}">
                <a16:creationId xmlns:a16="http://schemas.microsoft.com/office/drawing/2014/main" id="{C2EFECD5-25FC-75CA-5AE2-B9D295183281}"/>
              </a:ext>
            </a:extLst>
          </p:cNvPr>
          <p:cNvSpPr/>
          <p:nvPr/>
        </p:nvSpPr>
        <p:spPr>
          <a:xfrm>
            <a:off x="7488510" y="3106018"/>
            <a:ext cx="475565" cy="2383981"/>
          </a:xfrm>
          <a:prstGeom prst="rightBrace">
            <a:avLst>
              <a:gd name="adj1" fmla="val 8333"/>
              <a:gd name="adj2" fmla="val 52915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9943CFE4-F7B3-E2F8-A9C7-ADFB682DF790}"/>
              </a:ext>
            </a:extLst>
          </p:cNvPr>
          <p:cNvSpPr/>
          <p:nvPr/>
        </p:nvSpPr>
        <p:spPr>
          <a:xfrm>
            <a:off x="7831547" y="3847539"/>
            <a:ext cx="1085404" cy="58257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2800" b="1" dirty="0">
                <a:cs typeface="Calibri" panose="020F0502020204030204" pitchFamily="34" charset="0"/>
              </a:rPr>
              <a:t>عَرْضٌ</a:t>
            </a:r>
            <a:endParaRPr lang="fr-FR" sz="2800" b="1" dirty="0">
              <a:cs typeface="Calibri" panose="020F0502020204030204" pitchFamily="34" charset="0"/>
            </a:endParaRPr>
          </a:p>
        </p:txBody>
      </p:sp>
      <p:pic>
        <p:nvPicPr>
          <p:cNvPr id="20" name="Espace réservé pour une image  1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4561427-68DC-ADBF-789B-C7E96D5D5B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34171F1-58F0-F292-71B0-93C6F011BD82}"/>
              </a:ext>
            </a:extLst>
          </p:cNvPr>
          <p:cNvSpPr txBox="1"/>
          <p:nvPr/>
        </p:nvSpPr>
        <p:spPr>
          <a:xfrm>
            <a:off x="552795" y="1429807"/>
            <a:ext cx="698051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MA" sz="20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وُلِدَت</a:t>
            </a:r>
            <a:r>
              <a:rPr lang="ar-MA" sz="2000" b="1" dirty="0">
                <a:solidFill>
                  <a:srgbClr val="00B050"/>
                </a:solidFill>
                <a:cs typeface="Microsoft Uighur" panose="02000000000000000000" pitchFamily="2" charset="-78"/>
              </a:rPr>
              <a:t>ْ</a:t>
            </a:r>
            <a:r>
              <a:rPr lang="ar-MA" sz="2000" b="1" dirty="0">
                <a:solidFill>
                  <a:schemeClr val="accent5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أَمينَةُ في قَرْيَةٍ جَبَلِيَّةٍ </a:t>
            </a:r>
            <a:r>
              <a:rPr lang="ar-MA" sz="20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عام</a:t>
            </a:r>
            <a:r>
              <a:rPr lang="ar-MA" sz="2000" b="1" dirty="0">
                <a:solidFill>
                  <a:srgbClr val="00B050"/>
                </a:solidFill>
                <a:cs typeface="Microsoft Uighur" panose="02000000000000000000" pitchFamily="2" charset="-78"/>
              </a:rPr>
              <a:t>َ</a:t>
            </a:r>
            <a:r>
              <a:rPr lang="ar-MA" sz="2000" b="1" dirty="0">
                <a:solidFill>
                  <a:schemeClr val="accent5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2013، في أُسْرَةٍ قَرَوِيَّةٍ. فَقَدَتْ والِدَها في سِنٍّ مُبَكِّرَةٍ، اَلْأَمْرُ ٱلَّذي  جَعَلَها تَتَحَمَّلُ مَسْؤولِيَّةَ مُساعَدَةِ وَالِدَتِها في أَعْمالِ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ٱلْبَيْتِ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  <a:r>
              <a:rPr lang="ar-MA" sz="2000" b="1" dirty="0">
                <a:solidFill>
                  <a:schemeClr val="accent5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وَبِفَضْلِ</a:t>
            </a:r>
            <a:r>
              <a:rPr lang="ar-MA" sz="2000" b="1" dirty="0">
                <a:solidFill>
                  <a:schemeClr val="accent5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إِصْرارِ أُمِّها وَقُدْرَتِها عَلى إِقْناعِ أَفْرادِ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ٱلْعائِلَةِ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تَمَكَّنَتْ مِنْ مُواصَلَةِ دِراسَتِها في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ٱلسِّلْكِ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ٱلثّانوِيِّ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  <a:r>
              <a:rPr lang="ar-MA" sz="2000" b="1" dirty="0">
                <a:solidFill>
                  <a:schemeClr val="accent5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</a:p>
          <a:p>
            <a:pPr algn="just" rtl="1"/>
            <a:r>
              <a:rPr lang="ar-MA" sz="20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مُنْذُ طُفولَتِها، أَبْدَتْ 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أَمينَةُ شَغَفاً بِقِراءَةِ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ٱلْكُتُبِ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وَٱلْمَوْسوعاتِ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</a:t>
            </a:r>
            <a:r>
              <a:rPr lang="ar-MA" sz="20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وَكانَتْ تَطْمَحُ 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لِأَنْ تُصْبِحَ طَبيبَةً. </a:t>
            </a:r>
            <a:r>
              <a:rPr lang="ar-MA" sz="20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كَما تَمَيَّزَتْ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بِٱلإِصْرارِ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وَٱلْمُثابَرَةِ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وَٱلْإِجْتِهادِ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إِضافَةً إِلى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ٱلصَّبْرِ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وَٱلشَّجاعَةِ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</a:t>
            </a:r>
            <a:r>
              <a:rPr lang="ar-MA" sz="20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مِمّا مَكَّنَها 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مِنْ تَحْقيقِ حُلْمِها وَتَخَطّي كُلِّ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ٱلتَّحَدِّياتِ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  <a:endParaRPr lang="fr-FR" sz="2000" b="1" dirty="0">
              <a:solidFill>
                <a:srgbClr val="424D7C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5390F6D-E26A-EE51-AE4B-04EC644D9DFE}"/>
              </a:ext>
            </a:extLst>
          </p:cNvPr>
          <p:cNvSpPr txBox="1"/>
          <p:nvPr/>
        </p:nvSpPr>
        <p:spPr>
          <a:xfrm>
            <a:off x="583934" y="3016026"/>
            <a:ext cx="71423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9875" algn="just" rtl="1"/>
            <a:r>
              <a:rPr lang="ar-MA" sz="20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اِلْتَحَقَتْ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أَمينَةُ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بِٱلْمَدْرَسَةِ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ٱلِابْتِدائِيَّةِ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</a:t>
            </a:r>
            <a:r>
              <a:rPr lang="ar-MA" sz="20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حَيْثُ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حَصَلَتْ عَلى شَهادَةِ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ٱلدُّروسِ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ٱلِابْتِدائِيَّةِ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 </a:t>
            </a:r>
            <a:r>
              <a:rPr lang="ar-MA" sz="20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ثُمَّ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ٱنْتَقَلَتْ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إِلى ٱلْمَدينَةِ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ٱلْمُجاوِرَةِ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لِمُتابَعَةِ دِراسَتِها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ٱلثّانَوِيَّةِ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وَذلِكَ بَعْدَ أَنْ تَمَكَّنَتْ والِدَتُها بِفَضْلِ إِصْرارِها مِنْ إِقْناعِ أَفْرادِ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ٱلْعائِلَةِ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بِحَقِّ ٱبْنَتِها في مُواصَلَةِ دِراسَتِها. </a:t>
            </a:r>
            <a:r>
              <a:rPr lang="ar-MA" sz="20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وَما إِنْ أَتَمَّتْ 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دِراسَتَها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ٱلثّانَوِيَّةَ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بِتَفَوُّقٍ، </a:t>
            </a:r>
            <a:r>
              <a:rPr lang="ar-MA" sz="20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حَتّى ولَجَتْ 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كُلِّيَّةَ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ٱلطِّبِّ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لِتَتَمَكَّنَ بِفَضْلِ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ٱجْتِهادِها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وَمُثابَرَتِها مِنَ  ٱلْحُصولِ عَلى شَهادَةٍ تَسْمَحُ لها بِمُمارَسَةِ مِهْنَةِ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ٱلطِّبِّ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</a:p>
          <a:p>
            <a:pPr indent="354013" algn="just" rtl="1"/>
            <a:r>
              <a:rPr lang="ar-MA" sz="20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اِسْتَطاعَتْ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أَمينَةُ، بِفَضْلِ مَسارِها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ٱلدِّراسِيِّ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ٱلْمُتَمَيِّزِ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تَحْقيقَ حُلْمِها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ٱلْمِهْنِيِّ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إِذْ أَصْبَحَتْ طَبيبَةً. </a:t>
            </a:r>
            <a:r>
              <a:rPr lang="ar-MA" sz="20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قامَتْ 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بِإِنْشاءِ عِيادَةٍ خاصَّةٍ في مَسْقِطِ رَأْسِها لِتَقْديمِ خَدَماتِها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ٱلطِّبِّيَّةِ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لِسُكّانِ قَرْيَتِها. </a:t>
            </a:r>
            <a:r>
              <a:rPr lang="ar-MA" sz="20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كَما تَمَكَّنَتْ 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مِنْ تَأْسيسِ جَمْعِيَّةٍ مَحَلِّيَّةٍ خَيْرِيَّةٍ لِجَمْعِ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ٱلتَّبَرُّعاتِ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وَٱلْمُساعَداتِ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وَتَقْديمِ مِنَحٍ دِراسِيَّةٍ لِفَتَياتِ قَرْيَتِها مِنْ أَجْلِ مُتابَعَةِ دِراسَتِهِنَّ. </a:t>
            </a:r>
            <a:r>
              <a:rPr lang="ar-MA" sz="20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لِتُحَقِّقَ بِذلِكَ 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أَثَراً إِيجابِيّاً عَلى مُجْتَمَعِها.</a:t>
            </a:r>
            <a:endParaRPr lang="fr-FR" sz="2000" b="1" dirty="0">
              <a:solidFill>
                <a:srgbClr val="424D7C"/>
              </a:solidFill>
              <a:cs typeface="Microsoft Uighur" panose="02000000000000000000" pitchFamily="2" charset="-78"/>
            </a:endParaRPr>
          </a:p>
        </p:txBody>
      </p:sp>
      <p:sp>
        <p:nvSpPr>
          <p:cNvPr id="3" name="Accolade fermante 2">
            <a:extLst>
              <a:ext uri="{FF2B5EF4-FFF2-40B4-BE49-F238E27FC236}">
                <a16:creationId xmlns:a16="http://schemas.microsoft.com/office/drawing/2014/main" id="{A008695A-313F-98AD-D7C4-5982AB458335}"/>
              </a:ext>
            </a:extLst>
          </p:cNvPr>
          <p:cNvSpPr/>
          <p:nvPr/>
        </p:nvSpPr>
        <p:spPr>
          <a:xfrm>
            <a:off x="7534443" y="5518186"/>
            <a:ext cx="498337" cy="957837"/>
          </a:xfrm>
          <a:prstGeom prst="rightBrace">
            <a:avLst>
              <a:gd name="adj1" fmla="val 8333"/>
              <a:gd name="adj2" fmla="val 52915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89B29963-B3E1-456F-ADB7-2C2F27789846}"/>
              </a:ext>
            </a:extLst>
          </p:cNvPr>
          <p:cNvSpPr/>
          <p:nvPr/>
        </p:nvSpPr>
        <p:spPr>
          <a:xfrm>
            <a:off x="7924249" y="5698370"/>
            <a:ext cx="896429" cy="52269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2000" b="1" dirty="0">
                <a:cs typeface="Calibri" panose="020F0502020204030204" pitchFamily="34" charset="0"/>
              </a:rPr>
              <a:t>خاتِمَةٌ  </a:t>
            </a:r>
            <a:endParaRPr lang="fr-FR" sz="2000" b="1" dirty="0"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0345BEB-7694-ED0A-DA9D-D26031986EB3}"/>
              </a:ext>
            </a:extLst>
          </p:cNvPr>
          <p:cNvSpPr txBox="1"/>
          <p:nvPr/>
        </p:nvSpPr>
        <p:spPr>
          <a:xfrm>
            <a:off x="664858" y="5542844"/>
            <a:ext cx="698051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MA" sz="20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تُعْتَبَرُ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أَمينَةُ أَيْقونَةً لِلصَّبْرِ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وَٱلتَّحَدّي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</a:t>
            </a:r>
            <a:r>
              <a:rPr lang="ar-MA" sz="20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فَقَدْ جَسَّدَتْ 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بِإِرادَتِها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ٱلْقَوِيَّةِ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وَمُثابَرَتِها مَعْنى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ٱلْعَزيمَةِ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وَٱلصُّمودِ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 </a:t>
            </a:r>
            <a:r>
              <a:rPr lang="ar-MA" sz="20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وَمِنْ بَيْنِ ما أَثارَ إِعْجابي في سيرَتِها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إِصْرارُها عَلى تَحْقيقِ أَحْلامِها، رَغْمَ كُلِّ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ٱلظُّروفِ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ٱلْقاسِيَةِ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، وَحِرْصُها بَعْدَ ذلِكَ عَلى خِدْمَةِ أَهْلِ قَرْيَتِها وَفَتَياتِها. مِمّا يَجْعَلُ مِنْها قُدْوَةً مُلْهِمَةً في حُبِّ ٱلْعِلْمِ وَنُبْلِ </a:t>
            </a:r>
            <a:r>
              <a:rPr lang="ar-MA" sz="20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ٱلْعَطاءِ</a:t>
            </a:r>
            <a:r>
              <a:rPr lang="ar-MA" sz="2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</a:p>
          <a:p>
            <a:pPr algn="just" rtl="1"/>
            <a:r>
              <a:rPr lang="ar-MA" sz="1800" dirty="0">
                <a:solidFill>
                  <a:srgbClr val="424D7C"/>
                </a:solidFill>
                <a:cs typeface="Microsoft Uighur" panose="02000000000000000000" pitchFamily="2" charset="-78"/>
              </a:rPr>
              <a:t>ِ.</a:t>
            </a:r>
            <a:endParaRPr lang="fr-FR" sz="1800" dirty="0">
              <a:solidFill>
                <a:srgbClr val="424D7C"/>
              </a:solidFill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63700714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8BECB-243A-B3E3-E677-BA9F5356D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36341F0-C7B9-AF1E-5641-3B69C54E3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بعناصر التصميم  الذي اعتمدناه لكتابة السيرة الغيرية الخاصة بالفتاة "أمينة"؟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C2029E-3931-5647-C37B-0A035C0DD6E2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FE799A-EF98-2B62-86B7-58590313B2DF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CAF4C1-C107-2E69-33BB-DFADE567BE5B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1EC1F2-B592-3738-C78C-224A4B53F864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48307BD-E237-D612-2AE8-332DF94F3D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EB9B1B0-69D1-4724-BF7F-1B69941355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B227BBA-55EA-A594-8506-426AB7ECE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2693553-348D-BA39-60CD-8084F3B576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15D8CB4-0250-6D29-59E5-256C903A3A5B}"/>
              </a:ext>
            </a:extLst>
          </p:cNvPr>
          <p:cNvSpPr txBox="1"/>
          <p:nvPr/>
        </p:nvSpPr>
        <p:spPr>
          <a:xfrm>
            <a:off x="1070129" y="2773681"/>
            <a:ext cx="6854120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عَناصِرُ تَصْميمِ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ٱلسّيرَةِ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ٱلْغَيْرِيَّةِ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C7F0EBD0-4673-478C-267B-EEB86ECB67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0009232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E351F-3A1C-4A3A-C863-878955040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F8267A2-D027-D4E7-7F96-60F51E61B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6000"/>
            <a:ext cx="7031310" cy="612000"/>
          </a:xfrm>
        </p:spPr>
        <p:txBody>
          <a:bodyPr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  44. أنجزوا بشكل ثنائي  نشاط " أتدرب مع زملائي". المقصود  بالعنوان عناصر التصميم : عرض – مقدمة –خاتمة.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F78C47-52C7-E8BB-1259-A986D2996DF5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EA18EE-233E-655C-CE59-472CF68799BF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F6C638-A1BE-7A9D-CAE5-3EEB154864C5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7D5FEB-CB3D-FE3E-5B13-F6F2844D03E8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CF4F39F-0D2E-6AC5-4B51-5AA56B5A8E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00623BE-8589-B4E9-FEED-DB9CEE9636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5001783-9631-A284-B1F2-EC155CAFE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837E9BD-615A-F4D5-C3BF-CD85F9D749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Espace réservé pour une image  20">
            <a:extLst>
              <a:ext uri="{FF2B5EF4-FFF2-40B4-BE49-F238E27FC236}">
                <a16:creationId xmlns:a16="http://schemas.microsoft.com/office/drawing/2014/main" id="{818E1265-EE82-9D22-0D3A-1358764513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3630" y="1368000"/>
            <a:ext cx="468000" cy="46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0D18B52-C3A9-8B7C-57EE-06C3B5E981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1761" y="1509409"/>
            <a:ext cx="3226015" cy="459259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C447D04-4B5F-0363-305B-E370AB7318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0255" y="3606606"/>
            <a:ext cx="3337521" cy="2194753"/>
          </a:xfrm>
          <a:prstGeom prst="rect">
            <a:avLst/>
          </a:prstGeom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C835294B-6090-B5B8-A649-DA37A3CD2E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7975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B26AC-45B0-4EEB-EC94-9B4C12B17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0B7C8DF-A47C-5F97-4823-06832045E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60" y="756174"/>
            <a:ext cx="6840000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 يقرأ فقرة و يحدد ترتيبها  والعنصر الموافق لها في التصميم.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8A12E5-50AD-76E5-0EAA-65A1C6C992EB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EA2E0A-5E7D-75B5-2546-679623E1A633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799812-9D7F-C8D8-88DE-E1A8052E5E7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1F6151-163E-47EC-E6F6-F7D33B1289AC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2FA7234-C97E-6171-E4B6-A64A44083C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CE0B3A4-D15D-9BD0-5825-ADE7368BD0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E86EE86-F3C7-F25D-6315-D46381E7D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7E6AA38-7D6B-59EC-7076-C5BC517159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9C994E1-5832-85E2-38C7-DF1D7AF87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04" y="1920227"/>
            <a:ext cx="7051463" cy="4389506"/>
          </a:xfrm>
          <a:prstGeom prst="rect">
            <a:avLst/>
          </a:prstGeom>
          <a:ln w="38100">
            <a:solidFill>
              <a:srgbClr val="48B2DC"/>
            </a:solidFill>
          </a:ln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384C18A2-FAF7-DA79-4C87-58946D112D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3912929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29DB0-8BFC-E22F-AE10-B4BA66C9C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3CF0956-6585-7661-2254-066B954F4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4531E9-DB48-7893-411C-166F3815921A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BE7016-FE29-D383-422F-46F216580DEA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2A244D-99B5-EFCE-3C98-246C157E3C2C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047A9F-D5A2-F69A-38EE-1B8DFB9D0A3C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24F83D-D173-F1C3-6D16-711DFBC349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9C51B7-6FF6-DA80-CE9B-8C08AA0B6A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BAC4A1F-D9FE-895B-9204-754910132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C134427-4088-5F60-F19F-A32F3A6C07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D62193A-5934-ED66-EBE5-177C0D1FE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807" y="1941788"/>
            <a:ext cx="7029257" cy="4375683"/>
          </a:xfrm>
          <a:prstGeom prst="rect">
            <a:avLst/>
          </a:prstGeom>
          <a:ln w="38100">
            <a:solidFill>
              <a:srgbClr val="48B2DC"/>
            </a:solidFill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C8A3D2F-0B2F-C1E2-49F9-341EFE822056}"/>
              </a:ext>
            </a:extLst>
          </p:cNvPr>
          <p:cNvSpPr txBox="1"/>
          <p:nvPr/>
        </p:nvSpPr>
        <p:spPr>
          <a:xfrm>
            <a:off x="3461024" y="4776938"/>
            <a:ext cx="64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1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5454AA3-0CFB-5125-FA5D-40907F141B03}"/>
              </a:ext>
            </a:extLst>
          </p:cNvPr>
          <p:cNvSpPr txBox="1"/>
          <p:nvPr/>
        </p:nvSpPr>
        <p:spPr>
          <a:xfrm>
            <a:off x="3410096" y="3659342"/>
            <a:ext cx="64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3B101BD-17B4-295C-3771-9150F5001B17}"/>
              </a:ext>
            </a:extLst>
          </p:cNvPr>
          <p:cNvSpPr txBox="1"/>
          <p:nvPr/>
        </p:nvSpPr>
        <p:spPr>
          <a:xfrm>
            <a:off x="3359420" y="2145001"/>
            <a:ext cx="64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2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45809B0-7F05-1AF7-9F24-781CB57925D1}"/>
              </a:ext>
            </a:extLst>
          </p:cNvPr>
          <p:cNvSpPr txBox="1"/>
          <p:nvPr/>
        </p:nvSpPr>
        <p:spPr>
          <a:xfrm>
            <a:off x="955807" y="4776938"/>
            <a:ext cx="2356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ar-MA" dirty="0"/>
              <a:t>مُقَدِّمَةٌ</a:t>
            </a:r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1437C06-EB91-DE08-DB60-8E318474066D}"/>
              </a:ext>
            </a:extLst>
          </p:cNvPr>
          <p:cNvSpPr txBox="1"/>
          <p:nvPr/>
        </p:nvSpPr>
        <p:spPr>
          <a:xfrm>
            <a:off x="1053863" y="3605461"/>
            <a:ext cx="2356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</a:rPr>
              <a:t>خاتِمَةٌ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A3FBBCA-D135-F0BA-D008-2C1A79AB4462}"/>
              </a:ext>
            </a:extLst>
          </p:cNvPr>
          <p:cNvSpPr txBox="1"/>
          <p:nvPr/>
        </p:nvSpPr>
        <p:spPr>
          <a:xfrm>
            <a:off x="854203" y="2083446"/>
            <a:ext cx="2356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</a:rPr>
              <a:t>عَرْضٌ</a:t>
            </a:r>
            <a:endParaRPr lang="fr-FR" sz="2800" b="1" dirty="0">
              <a:solidFill>
                <a:srgbClr val="C00000"/>
              </a:solidFill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BB01BBB7-8314-B0F4-1AFC-A5AABE72E2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3271107"/>
      </p:ext>
    </p:extLst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4019B-0FDB-2DF2-0BAA-01F086ADF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F9F0CFB-7A07-3978-B6B9-3A525C280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الثاني؟ </a:t>
            </a:r>
            <a:r>
              <a:rPr lang="ar-MA" sz="2400" b="1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(تتم مناقشة الجواب)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E52BAD-C33C-1D7A-9B28-60C9CCB3861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27EDE4-CC6F-91C9-1979-141BA35D1FF3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147593-F506-2C51-4432-2F49B55F667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3C5F2F-8633-26C3-A612-7550D764705F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2FC994-9837-2F43-4A79-374073E9B0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5926BCE-AFA3-07E4-77A6-748F380B29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5099110-21B8-ED0C-2A31-298C594EF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F2998BE-470A-6224-526D-654C82BD52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BBACC55-C2A6-25CB-3260-DC2C18803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807" y="1941788"/>
            <a:ext cx="7029257" cy="4375683"/>
          </a:xfrm>
          <a:prstGeom prst="rect">
            <a:avLst/>
          </a:prstGeom>
          <a:ln w="38100">
            <a:solidFill>
              <a:srgbClr val="48B2DC"/>
            </a:solidFill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0AA5CF1-A90D-AFAB-4696-04174B3C14AE}"/>
              </a:ext>
            </a:extLst>
          </p:cNvPr>
          <p:cNvSpPr txBox="1"/>
          <p:nvPr/>
        </p:nvSpPr>
        <p:spPr>
          <a:xfrm>
            <a:off x="3461024" y="4776938"/>
            <a:ext cx="64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1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360E6A6-040A-C0EE-C37D-1DEE38A3776B}"/>
              </a:ext>
            </a:extLst>
          </p:cNvPr>
          <p:cNvSpPr txBox="1"/>
          <p:nvPr/>
        </p:nvSpPr>
        <p:spPr>
          <a:xfrm>
            <a:off x="3410096" y="3659342"/>
            <a:ext cx="64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D1FD844-2313-ACD4-A78F-DCEEC76FF618}"/>
              </a:ext>
            </a:extLst>
          </p:cNvPr>
          <p:cNvSpPr txBox="1"/>
          <p:nvPr/>
        </p:nvSpPr>
        <p:spPr>
          <a:xfrm>
            <a:off x="3359420" y="2145001"/>
            <a:ext cx="64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dirty="0">
                <a:solidFill>
                  <a:srgbClr val="C00000"/>
                </a:solidFill>
              </a:rPr>
              <a:t>2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38344BD-877D-42F2-6B22-7100A28D3C6C}"/>
              </a:ext>
            </a:extLst>
          </p:cNvPr>
          <p:cNvSpPr txBox="1"/>
          <p:nvPr/>
        </p:nvSpPr>
        <p:spPr>
          <a:xfrm>
            <a:off x="955807" y="4776938"/>
            <a:ext cx="2356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ar-MA" dirty="0"/>
              <a:t>مُقَدِّمَةٌ</a:t>
            </a:r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34C0B2F-1914-4176-39B1-AA4FFD2AA9E5}"/>
              </a:ext>
            </a:extLst>
          </p:cNvPr>
          <p:cNvSpPr txBox="1"/>
          <p:nvPr/>
        </p:nvSpPr>
        <p:spPr>
          <a:xfrm>
            <a:off x="1053863" y="3605461"/>
            <a:ext cx="2356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</a:rPr>
              <a:t>خاتِمَةٌ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69C32D8-DD53-F01A-AC56-71F581C8E4BB}"/>
              </a:ext>
            </a:extLst>
          </p:cNvPr>
          <p:cNvSpPr txBox="1"/>
          <p:nvPr/>
        </p:nvSpPr>
        <p:spPr>
          <a:xfrm>
            <a:off x="854203" y="2083446"/>
            <a:ext cx="2356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</a:rPr>
              <a:t>عَرْضٌ</a:t>
            </a:r>
            <a:endParaRPr lang="fr-FR" sz="2800" b="1" dirty="0">
              <a:solidFill>
                <a:srgbClr val="C00000"/>
              </a:solidFill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B9D00993-7A60-2FAA-4E08-32460314B6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3046003"/>
      </p:ext>
    </p:extLst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2777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E1DB3-07D1-86A7-0B61-4E63852E1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30D9F9A-B2FA-5635-5647-9A0201592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 بتصميم السيرة الغيرية؟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C01B4F-E011-D534-24F8-80990A403450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CFB44C-3710-3B71-87FC-86203D86132B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9C0E02-71CE-8115-8143-6E5C370523F6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6E1A66-C4CB-CDE2-CDB4-0A62DAB6ACEA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BEF836C-F2C8-8C61-5CA1-FD734E730B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DBA42F1-01B5-00A4-62F5-192372E579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EA4D273-2C25-1C71-118A-1D5C4C199B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D4E989C-626E-8291-AA04-5E5D1C4D2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374E5CA-AAE2-B240-75AB-08C5E60187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FC0E423-3421-72BB-9F59-DC53C4B7FE57}"/>
              </a:ext>
            </a:extLst>
          </p:cNvPr>
          <p:cNvSpPr txBox="1"/>
          <p:nvPr/>
        </p:nvSpPr>
        <p:spPr>
          <a:xfrm>
            <a:off x="1070129" y="3078481"/>
            <a:ext cx="6854120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عَناصِرُ تَصْميمِ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ٱلسّيرَةِ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ٱلْغَيْرِيَّةِ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31428326"/>
      </p:ext>
    </p:extLst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073C7-4CAE-224D-6E11-90F81BA76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5FB9A3C-B46B-104E-11B7-E4427C8C8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56000"/>
            <a:ext cx="7132320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انقلوا البطاقة الواردة على الصفحة -31-  على دفاتركم وقوموا بملئها  بمعلوماتكم الشخصية.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4A56AD-95EC-718E-BA7B-349265835A5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DF62E1-8500-4306-3A1E-31B95A49077D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06C8EA-384A-1391-7D84-8414DA40C07C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106811-5F26-80AF-C06E-16A451D9BB93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D139636-5B8C-8850-58BC-FCF4E6A983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1DA3CC-EC9D-02ED-D78C-226093532B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2A5B40F-E9FB-4ACA-3AC8-32684A5B78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DCA5A9A-EA4B-6A6B-1E96-BD3F488FF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EEC11B-59CB-3DBC-B9F6-8045F6CA6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5811" y="1704227"/>
            <a:ext cx="3448635" cy="496505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E86CEBF-4C27-D443-4A47-715E89FD9B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1665" y="2885247"/>
            <a:ext cx="3007361" cy="1937850"/>
          </a:xfrm>
          <a:prstGeom prst="rect">
            <a:avLst/>
          </a:prstGeom>
        </p:spPr>
      </p:pic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272B609C-F13E-E179-9DFB-CE464D0EBA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AEC9C10-9AE7-A7D2-1DFC-7850835D3A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751" y="1196227"/>
            <a:ext cx="1016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00402"/>
      </p:ext>
    </p:extLst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74E55-E043-85D5-5582-AE7920B05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895085E-6072-9D81-A235-6D62AFB50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C9D01FD-FE9C-B907-543A-EDEBF50A79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5943E6-0781-10DD-784C-440891141671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B6A606-41EE-9BC2-8C24-38217F9D80F7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CAAF06-A3E6-DDB8-6E29-4AF4F02E2623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82CA8B-7872-621A-C1E1-7A690456950D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A1311E7-B57C-DD4F-5EA0-DF50E4FF22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713C7A1-AEED-67BE-DA75-DD1D0C30212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6E019BB-E34F-1C00-29A9-40FE3BFC155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A148BCF-AF5F-057B-2A3A-4578EE1B04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31277A47-A1A9-F949-3FB3-8C8A2A1422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448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7D14D-010C-AAA2-2664-C1A77E125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970CAAC-CF29-D020-CBCF-FCB0C6E3D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6" y="768788"/>
            <a:ext cx="6840000" cy="612000"/>
          </a:xfr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A862444-299F-6B06-93BE-7F88FAF656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480D6C-CA10-79AA-32B9-3A99A51433B6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BA8ECF-3DE2-D0EA-CFCF-A505222BB1B6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371B26-6ACA-06E1-D0EA-5D221BF18C36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FDCB04-F6E2-916C-3E45-B3E803653DCB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AF84B00-2876-5E29-3840-D6CFCF2FF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C1EFD02-AAE1-8868-28B2-318772A2EE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3C67446-1A46-2230-5F93-4CBB77F2CE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B59CA35-B278-E409-4563-E2B5C478E28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19">
            <a:extLst>
              <a:ext uri="{FF2B5EF4-FFF2-40B4-BE49-F238E27FC236}">
                <a16:creationId xmlns:a16="http://schemas.microsoft.com/office/drawing/2014/main" id="{95F92DFE-0E75-A8CB-AC4F-29D0E068866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5684" r="5359" b="14000"/>
          <a:stretch>
            <a:fillRect/>
          </a:stretch>
        </p:blipFill>
        <p:spPr>
          <a:xfrm>
            <a:off x="1801048" y="1759261"/>
            <a:ext cx="5671325" cy="4525432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2560979"/>
      </p:ext>
    </p:extLst>
  </p:cSld>
  <p:clrMapOvr>
    <a:masterClrMapping/>
  </p:clrMapOvr>
  <p:transition spd="slow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F8950-451A-C06B-DD42-EB09D9C22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D0D263F-2DE9-7E54-17A6-DDB1C8677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5ED838B-AC59-17EA-8E74-E8102CC8A4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504112-0F93-E7F2-1466-627EAC962915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A2A20B-3C2A-F710-A422-193EE6BBABFA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48F19A-2D18-304A-5CE9-751B0A2A2838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BEF6B4-6E4C-7BC3-1C6F-5055BF27B169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CC6383D-0D73-F0EC-365C-1B719C0953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8A1896A-F7BE-E3EF-9979-42512318387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5FBEA94-490E-5BD7-95EF-33E444A5243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49785C0-12F6-BA6E-13BC-1C1887A988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0DE69D7E-4B5B-9EFA-FC18-D4AFFE723A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537" y="192022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77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79830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F8A15-585F-1787-E023-45E482FA0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5FB78D1C-F62E-28C7-100B-2804DF9D4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6" y="768788"/>
            <a:ext cx="6840000" cy="612000"/>
          </a:xfr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 بهذه </a:t>
            </a:r>
            <a:r>
              <a:rPr lang="ar-MA" sz="2400" b="1" dirty="0" err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السلوكات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سنحدد الفائز بنجمة السلوك في نهاية كل حصة.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1D4C0BD-B081-89B7-7B90-7A3F9F2272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A6C5E3-4852-1B78-2734-70D63A1B0D77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A7F069-792D-6435-7282-6248D30A0330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A439CD-EBA3-ACAB-92D2-23AD5114F87C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إملاء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5AF51B-0CF0-0D89-8867-895FAD23FE6E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01E512-0B90-E36B-2BA2-9CD0DC551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32B3FE0-A63C-E61E-E559-4908F8D2C1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AE9CC3B-D906-6925-A584-4AC2425148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B40AB4F-94D8-1157-AAC8-D334A4F9F9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AF4E8A6B-838D-7906-08EA-B43081A45725}"/>
              </a:ext>
            </a:extLst>
          </p:cNvPr>
          <p:cNvSpPr/>
          <p:nvPr/>
        </p:nvSpPr>
        <p:spPr>
          <a:xfrm>
            <a:off x="6348252" y="1506909"/>
            <a:ext cx="1800000" cy="1313319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6" name="Image 15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358EBBC-E086-0861-8310-734A612580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860" y="2986477"/>
            <a:ext cx="1710067" cy="1313320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1411CE20-4097-F517-EFC8-86FE0485A2DE}"/>
              </a:ext>
            </a:extLst>
          </p:cNvPr>
          <p:cNvSpPr txBox="1">
            <a:spLocks/>
          </p:cNvSpPr>
          <p:nvPr/>
        </p:nvSpPr>
        <p:spPr>
          <a:xfrm>
            <a:off x="762895" y="1992225"/>
            <a:ext cx="5466945" cy="612001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كَيْ أَسْتَأْذِنَ لِأَخْذِ ٱلْكَلِمَةِ:  أَلْزَمُ مَكاني ثُمَّ أَرْفَعُ أُصْبُعي لِلْإِجابَةِ.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30678868-C50C-A666-366C-C1C1F4F4E72A}"/>
              </a:ext>
            </a:extLst>
          </p:cNvPr>
          <p:cNvSpPr txBox="1">
            <a:spLocks/>
          </p:cNvSpPr>
          <p:nvPr/>
        </p:nvSpPr>
        <p:spPr>
          <a:xfrm>
            <a:off x="694944" y="3337136"/>
            <a:ext cx="4917916" cy="61200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أُشارِكُ  دونَ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ٱلْخَوْفِ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ٱلْخَطَأِ</a:t>
            </a:r>
            <a:r>
              <a:rPr lang="ar-MA" sz="2800" dirty="0">
                <a:solidFill>
                  <a:srgbClr val="424D7B"/>
                </a:solidFill>
              </a:rPr>
              <a:t>.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FBD16A6E-EBD2-0278-1A50-D16A1ADB2436}"/>
              </a:ext>
            </a:extLst>
          </p:cNvPr>
          <p:cNvSpPr txBox="1">
            <a:spLocks/>
          </p:cNvSpPr>
          <p:nvPr/>
        </p:nvSpPr>
        <p:spPr>
          <a:xfrm>
            <a:off x="716075" y="5065185"/>
            <a:ext cx="5560583" cy="61200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أُنْجِزُ واجِباتي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ٱلْمَنْزِلِيَّةَ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 </a:t>
            </a:r>
            <a:endParaRPr lang="ar-MA" sz="2800" dirty="0">
              <a:solidFill>
                <a:srgbClr val="424D7B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1F95157-8114-30A1-C8EF-3F9E76DF94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53" y="4590874"/>
            <a:ext cx="1710067" cy="126000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5296878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 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إملاء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نتاج كتاب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ا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8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18268</TotalTime>
  <Words>3634</Words>
  <Application>Microsoft Office PowerPoint</Application>
  <PresentationFormat>Affichage à l'écran (4:3)</PresentationFormat>
  <Paragraphs>577</Paragraphs>
  <Slides>81</Slides>
  <Notes>1</Notes>
  <HiddenSlides>0</HiddenSlides>
  <MMClips>4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81</vt:i4>
      </vt:variant>
    </vt:vector>
  </HeadingPairs>
  <TitlesOfParts>
    <vt:vector size="107" baseType="lpstr">
      <vt:lpstr>Dosis ExtraBold</vt:lpstr>
      <vt:lpstr>Aptos Display</vt:lpstr>
      <vt:lpstr>Wingdings</vt:lpstr>
      <vt:lpstr>Calibri</vt:lpstr>
      <vt:lpstr>Arial</vt:lpstr>
      <vt:lpstr>Aptos</vt:lpstr>
      <vt:lpstr>Microsoft Uighur</vt:lpstr>
      <vt:lpstr>Viga</vt:lpstr>
      <vt:lpstr>Conception personnalisée</vt:lpstr>
      <vt:lpstr>2_Conception personnalisée</vt:lpstr>
      <vt:lpstr>00_Env-Enseignant</vt:lpstr>
      <vt:lpstr>4_Env-Apprenant_Tmplt</vt:lpstr>
      <vt:lpstr>01- نشاط اعتيادي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4_04- قراءة/ كتابة</vt:lpstr>
      <vt:lpstr>افتتاح الحصة  nv</vt:lpstr>
      <vt:lpstr> نشاط اعتيادي nv</vt:lpstr>
      <vt:lpstr>إملاء nv</vt:lpstr>
      <vt:lpstr>انتاج كتابي nv</vt:lpstr>
      <vt:lpstr>اختتام الحصة nv</vt:lpstr>
      <vt:lpstr>1_Conception personnalisée</vt:lpstr>
      <vt:lpstr>3_Env-Apprenant_Tmplt</vt:lpstr>
      <vt:lpstr>Présentation PowerPoint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حاولوا الالتزام  بهذه السلوكات. سنحدد الفائز بنجمة السلوك في نهاية كل حصة. </vt:lpstr>
      <vt:lpstr>ضعوا  الكراسة والدفتر  واللوحة  في القمطر.</vt:lpstr>
      <vt:lpstr>نبدأ حصتنا في القراءة بتصحيح الواجب المنزلي شفهيا. خذوا  كراساتكم و دفاتر البحث. </vt:lpstr>
      <vt:lpstr>من يقرأ  الجملة  الأولى؟ ( تتم مناقشة الجواب ثم الانتقال إلى الجملة الموالية) </vt:lpstr>
      <vt:lpstr>ننتقل  إلى نشاط الطلاقة. من يذكرنا ببعض الأخطاء التي ناقشناها في الحصص الماضية.</vt:lpstr>
      <vt:lpstr>انتبهوا. سأقرأ محترما ضوابط الطلاقة. </vt:lpstr>
      <vt:lpstr>من يقرأ مثلي بدون أخطاء . الفائز من ارتكب أقل عدد  من الأخطاء. </vt:lpstr>
      <vt:lpstr>الفائزون في هذه الحصة هم ........................................................................... </vt:lpstr>
      <vt:lpstr>بعد قراءتكم للنص، أجيبوا عن السؤال التالي على دفاتر البحث؟</vt:lpstr>
      <vt:lpstr>من يجيب عن السؤال ؟ </vt:lpstr>
      <vt:lpstr>Présentation PowerPoint</vt:lpstr>
      <vt:lpstr>ستتعلمون كيف تصححون  أخطاءكم المتعلق بالهمزة في بداية الكلمة  وبجمع المذكر السالم. </vt:lpstr>
      <vt:lpstr>في البداية،  من يذكرنا بطريقة تحديد الرسم المناسب للهمزة في بداية الكلمة؟ </vt:lpstr>
      <vt:lpstr>لنتذكر طريقة  تحديد الرسم المناسب للهمزة  في بداية الكلمة . من يقرأ؟</vt:lpstr>
      <vt:lpstr>خذوا ألواحكم . اكتبوا الهمزة المناسبة في  بداية كلمة  " .سنان".. </vt:lpstr>
      <vt:lpstr>اكتبوا الهمزة المناسبة في  بداية كلمة " .لطبيب" في الجملة التالية:. </vt:lpstr>
      <vt:lpstr>من يذكرنا بقاعدة كتابة جمع المذكر السالم؟</vt:lpstr>
      <vt:lpstr>نتذكر جماعة. من يقرأ؟</vt:lpstr>
      <vt:lpstr>خذوا ألواحكم. سجلوا عليها صيغة جمع المذكر السالم المناسبة  في الجملة التالية: </vt:lpstr>
      <vt:lpstr>سجلوا على ألواحكم  صيغة جمع المذكر السالم المناسبة  في الجملة التالية: </vt:lpstr>
      <vt:lpstr>الآن. لحظوا كيف سأوظف القواعد السابقة لتصحيح أخطاء  لغوية في الجملة التالية:</vt:lpstr>
      <vt:lpstr>أقرأ  الجملة ثم أحدد الكلمات التي أشك في صحة رسمها. </vt:lpstr>
      <vt:lpstr>أصحح الخطأ الأول: همزة الوصل في أول كلمة الأستاذ،  التي وردت وسط الكلام.</vt:lpstr>
      <vt:lpstr>أتذكر أن همزة الوصل في وسط الكلام تكتب على الشكل التالي ولا تنطق أثناء قراءتها.</vt:lpstr>
      <vt:lpstr>أصحح رسم الهمزة وأقول "ساعد لْأستاذ" دون نطق الهمزة.</vt:lpstr>
      <vt:lpstr>أصحح الخطأ الثاني: المتعلمون.</vt:lpstr>
      <vt:lpstr>ألاحظ أن كلمة "المتعلمون" جمع مذكر سالم جاء مفعولا به منصوبا في الجملة.</vt:lpstr>
      <vt:lpstr>أصحح الخطأ: أكتب المتعلمين بالياء بدل المتعلمون بالواو.</vt:lpstr>
      <vt:lpstr>أعيد كتابة الجملة مع تصحيح الخطأين معا، فأقول: ساعد الأستاذ المتعلمين على تصحيح أخطائهم.</vt:lpstr>
      <vt:lpstr>من يذكرنا بالخطوات التي اتبعتها لتصحيح أخطائه اللغوية. </vt:lpstr>
      <vt:lpstr>لنصحح، بشكل جماعي،  الأخطاء الواردة في الجملة التالية.  من يحدد الخطوة الأولى؟ </vt:lpstr>
      <vt:lpstr>الخطوة الأولى هي : قراءة الجملة وتحديد الكلمات التي أشك في صحة رسمها. من يحاول ؟</vt:lpstr>
      <vt:lpstr> من يعيد قراءة الخطأ و يفسر لم تم اعتباره خطأ؟</vt:lpstr>
      <vt:lpstr>نصحح جماعة. من يقرأ سبب اعتباره خطأ؟ </vt:lpstr>
      <vt:lpstr>الخطوة الثانية هي : تذكر قاعدة  الظاهرة موضوع الخطأ ثم تصحيحه .  من يحاول؟</vt:lpstr>
      <vt:lpstr>نصحح جماعة. من يقرأ  الخطأ ثم يبرر التصحيح المقترح؟.</vt:lpstr>
      <vt:lpstr>الخطوة الثالثة  هي : إعادة كتاب الجملة بعد تصحيح الخطأ.  من يقرؤها؟</vt:lpstr>
      <vt:lpstr>من يذكرنا بالخطوات التي اتبعناها  لإعادة تصحيح  أخطاء لغوية.</vt:lpstr>
      <vt:lpstr>خذوا كراساتكم الصفحة 43.</vt:lpstr>
      <vt:lpstr>أنجزوا بشكل فردي   نشاط " أتدرب مع زملائي".   </vt:lpstr>
      <vt:lpstr>نصحح جماعة. من يحدد الخطأ ونوعه ثم  يصححه على السبورة ؟</vt:lpstr>
      <vt:lpstr>صححوا على كراساتكم. </vt:lpstr>
      <vt:lpstr>على الصفحة نفسها. أنجزوا بشكل فردي  نشاط " أنجز  بمفردي".  من يقرأ النشاط؟ </vt:lpstr>
      <vt:lpstr>من يصحح على السبورة؟</vt:lpstr>
      <vt:lpstr>صححوا على كراساتكم. </vt:lpstr>
      <vt:lpstr>Présentation PowerPoint</vt:lpstr>
      <vt:lpstr>ستتعرفون على السيرة الغيرية وعلى تصميمٍ يساعدكم على كتابتها.</vt:lpstr>
      <vt:lpstr>في البداية، من يذكرنا بعناصر بطاقة المعلومات الشخصية التي تعلمتموها في الأسبوع الماضي . </vt:lpstr>
      <vt:lpstr>نتذكر جماعة. من يقرأ عناصر  البطاقة التالية؟ </vt:lpstr>
      <vt:lpstr> من يذكرنا بأساليب تحويل المعلومات الواردة في البطاقة إلى نص للتعريف بشخص. </vt:lpstr>
      <vt:lpstr>نتذكر جماعة. من يقرأ؟ </vt:lpstr>
      <vt:lpstr> من معنى السيرة الغيرية؟  ما المقصود بالسيرة الغيرية؟</vt:lpstr>
      <vt:lpstr>لنكتشف معنى السيرة الغيرية. من يقرأ التعريف التالي؟ (تقديم أمثلة ) </vt:lpstr>
      <vt:lpstr>انتبهوا. لكتابة سيرة غيرية أقوم بتحويل معطيات البطاقة إلى نص وفق هذا التصميم. </vt:lpstr>
      <vt:lpstr>من يعيد قراءة التصميم؟ </vt:lpstr>
      <vt:lpstr>تتذكرون بطاقة المعلومات الشخصية الخاصة  بالطفلة " أمينة " . من يعيد قراءتها. </vt:lpstr>
      <vt:lpstr>سبق أن حولنا معطيات  حول أمينة و صفاتها  إلى فقرة : نسميها مقدمة. من يقرأ؟ </vt:lpstr>
      <vt:lpstr>سبق أن حولنا المعطيات المتعلقة بالمسار الدراسي والإنجازات  إلى نص: نسميه عرضا. من يقرأ؟</vt:lpstr>
      <vt:lpstr>نحصل على مقدمة وعرض  السيرة الغيرية الخاصة بأمينة.  من يقرأ؟ </vt:lpstr>
      <vt:lpstr>سأكتب  خاتمة، أعبر من خلالها عن رأيي حول شخصية  أمينة وعما أعجبي في سيرتها.</vt:lpstr>
      <vt:lpstr>هذا مقترح.  انتبهوا إلى الأساليب المستعملة . من يقرأ؟ </vt:lpstr>
      <vt:lpstr>بعد إضافة الخاتمة . نحصل على سيرة غيرية للفتاة " أمينة". من يعيد قراءتها.</vt:lpstr>
      <vt:lpstr>من يذكرنا بعناصر التصميم  الذي اعتمدناه لكتابة السيرة الغيرية الخاصة بالفتاة "أمينة"؟ </vt:lpstr>
      <vt:lpstr>خذوا كراساتكم الصفحة  44. أنجزوا بشكل ثنائي  نشاط " أتدرب مع زملائي". المقصود  بالعنوان عناصر التصميم : عرض – مقدمة –خاتمة.</vt:lpstr>
      <vt:lpstr>نصحح. من  يقرأ فقرة و يحدد ترتيبها  والعنصر الموافق لها في التصميم.</vt:lpstr>
      <vt:lpstr>صححوا على كراساتكم.</vt:lpstr>
      <vt:lpstr>من يجيب عن السؤال الثاني؟ (تتم مناقشة الجواب)</vt:lpstr>
      <vt:lpstr>اختتام الحصة</vt:lpstr>
      <vt:lpstr>من يذكرنا  بتصميم السيرة الغيرية؟</vt:lpstr>
      <vt:lpstr>انقلوا البطاقة الواردة على الصفحة -31-  على دفاتركم وقوموا بملئها  بمعلوماتكم الشخصية.  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184</cp:revision>
  <dcterms:created xsi:type="dcterms:W3CDTF">2023-09-20T21:35:22Z</dcterms:created>
  <dcterms:modified xsi:type="dcterms:W3CDTF">2025-11-12T18:02:02Z</dcterms:modified>
</cp:coreProperties>
</file>