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8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10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1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2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13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4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5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6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  <p:sldMasterId id="2147483912" r:id="rId2"/>
    <p:sldMasterId id="2147483672" r:id="rId3"/>
    <p:sldMasterId id="2147483738" r:id="rId4"/>
    <p:sldMasterId id="2147483689" r:id="rId5"/>
    <p:sldMasterId id="2147483714" r:id="rId6"/>
    <p:sldMasterId id="2147483809" r:id="rId7"/>
    <p:sldMasterId id="2147483753" r:id="rId8"/>
    <p:sldMasterId id="2147483764" r:id="rId9"/>
    <p:sldMasterId id="2147483775" r:id="rId10"/>
    <p:sldMasterId id="2147483786" r:id="rId11"/>
    <p:sldMasterId id="2147483827" r:id="rId12"/>
    <p:sldMasterId id="2147483844" r:id="rId13"/>
    <p:sldMasterId id="2147483861" r:id="rId14"/>
    <p:sldMasterId id="2147483878" r:id="rId15"/>
    <p:sldMasterId id="2147483895" r:id="rId16"/>
    <p:sldMasterId id="2147483741" r:id="rId17"/>
    <p:sldMasterId id="2147483686" r:id="rId18"/>
  </p:sldMasterIdLst>
  <p:notesMasterIdLst>
    <p:notesMasterId r:id="rId76"/>
  </p:notesMasterIdLst>
  <p:handoutMasterIdLst>
    <p:handoutMasterId r:id="rId77"/>
  </p:handoutMasterIdLst>
  <p:sldIdLst>
    <p:sldId id="2147482682" r:id="rId19"/>
    <p:sldId id="2147482683" r:id="rId20"/>
    <p:sldId id="2147482684" r:id="rId21"/>
    <p:sldId id="2147482471" r:id="rId22"/>
    <p:sldId id="2147482685" r:id="rId23"/>
    <p:sldId id="2147482616" r:id="rId24"/>
    <p:sldId id="2147482691" r:id="rId25"/>
    <p:sldId id="2147482445" r:id="rId26"/>
    <p:sldId id="2147482692" r:id="rId27"/>
    <p:sldId id="2147482453" r:id="rId28"/>
    <p:sldId id="2147482450" r:id="rId29"/>
    <p:sldId id="2147482509" r:id="rId30"/>
    <p:sldId id="2147482661" r:id="rId31"/>
    <p:sldId id="2147482662" r:id="rId32"/>
    <p:sldId id="2147482459" r:id="rId33"/>
    <p:sldId id="2147482707" r:id="rId34"/>
    <p:sldId id="2147482628" r:id="rId35"/>
    <p:sldId id="2147482629" r:id="rId36"/>
    <p:sldId id="2147482713" r:id="rId37"/>
    <p:sldId id="2147482715" r:id="rId38"/>
    <p:sldId id="2147482630" r:id="rId39"/>
    <p:sldId id="2147482717" r:id="rId40"/>
    <p:sldId id="2147482716" r:id="rId41"/>
    <p:sldId id="2147482664" r:id="rId42"/>
    <p:sldId id="2147482633" r:id="rId43"/>
    <p:sldId id="2147482634" r:id="rId44"/>
    <p:sldId id="2147482665" r:id="rId45"/>
    <p:sldId id="2147482635" r:id="rId46"/>
    <p:sldId id="2147482637" r:id="rId47"/>
    <p:sldId id="2147482638" r:id="rId48"/>
    <p:sldId id="2147482639" r:id="rId49"/>
    <p:sldId id="2147482708" r:id="rId50"/>
    <p:sldId id="2147482452" r:id="rId51"/>
    <p:sldId id="2147482711" r:id="rId52"/>
    <p:sldId id="2147482531" r:id="rId53"/>
    <p:sldId id="2147482666" r:id="rId54"/>
    <p:sldId id="2147482667" r:id="rId55"/>
    <p:sldId id="2147482668" r:id="rId56"/>
    <p:sldId id="2147482669" r:id="rId57"/>
    <p:sldId id="2147482677" r:id="rId58"/>
    <p:sldId id="2147482670" r:id="rId59"/>
    <p:sldId id="2147482674" r:id="rId60"/>
    <p:sldId id="2147482675" r:id="rId61"/>
    <p:sldId id="2147482678" r:id="rId62"/>
    <p:sldId id="2147482676" r:id="rId63"/>
    <p:sldId id="2147482671" r:id="rId64"/>
    <p:sldId id="2147482672" r:id="rId65"/>
    <p:sldId id="2147482712" r:id="rId66"/>
    <p:sldId id="2147482673" r:id="rId67"/>
    <p:sldId id="2147482681" r:id="rId68"/>
    <p:sldId id="2147482679" r:id="rId69"/>
    <p:sldId id="2147482704" r:id="rId70"/>
    <p:sldId id="2147482484" r:id="rId71"/>
    <p:sldId id="2147482580" r:id="rId72"/>
    <p:sldId id="2147482579" r:id="rId73"/>
    <p:sldId id="2147482710" r:id="rId74"/>
    <p:sldId id="2147482701" r:id="rId75"/>
  </p:sldIdLst>
  <p:sldSz cx="9144000" cy="6858000" type="screen4x3"/>
  <p:notesSz cx="6858000" cy="9144000"/>
  <p:embeddedFontLst>
    <p:embeddedFont>
      <p:font typeface="Dosis ExtraBold" pitchFamily="2" charset="0"/>
      <p:bold r:id="rId78"/>
    </p:embeddedFont>
    <p:embeddedFont>
      <p:font typeface="Microsoft Uighur" panose="02000000000000000000" pitchFamily="2" charset="-78"/>
      <p:regular r:id="rId79"/>
      <p:bold r:id="rId80"/>
    </p:embeddedFont>
    <p:embeddedFont>
      <p:font typeface="Sakkal Majalla" panose="02000000000000000000" pitchFamily="2" charset="-78"/>
      <p:regular r:id="rId81"/>
      <p:bold r:id="rId8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8B2DC"/>
    <a:srgbClr val="56B64A"/>
    <a:srgbClr val="B1EDEA"/>
    <a:srgbClr val="565F88"/>
    <a:srgbClr val="CC0000"/>
    <a:srgbClr val="B5EEF2"/>
    <a:srgbClr val="9CA3C0"/>
    <a:srgbClr val="94E4EA"/>
    <a:srgbClr val="0097B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3" autoAdjust="0"/>
    <p:restoredTop sz="94694"/>
  </p:normalViewPr>
  <p:slideViewPr>
    <p:cSldViewPr snapToGrid="0">
      <p:cViewPr varScale="1">
        <p:scale>
          <a:sx n="71" d="100"/>
          <a:sy n="71" d="100"/>
        </p:scale>
        <p:origin x="972" y="2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7" d="100"/>
          <a:sy n="67" d="100"/>
        </p:scale>
        <p:origin x="2766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viewProps" Target="viewProps.xml"/><Relationship Id="rId16" Type="http://schemas.openxmlformats.org/officeDocument/2006/relationships/slideMaster" Target="slideMasters/slideMaster1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font" Target="fonts/font2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56" Type="http://schemas.openxmlformats.org/officeDocument/2006/relationships/slide" Target="slides/slide38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77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80" Type="http://schemas.openxmlformats.org/officeDocument/2006/relationships/font" Target="fonts/font3.fntdata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openxmlformats.org/officeDocument/2006/relationships/slide" Target="slides/slide28.xml"/><Relationship Id="rId59" Type="http://schemas.openxmlformats.org/officeDocument/2006/relationships/slide" Target="slides/slide41.xml"/><Relationship Id="rId67" Type="http://schemas.openxmlformats.org/officeDocument/2006/relationships/slide" Target="slides/slide49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font" Target="fonts/font1.fntdata"/><Relationship Id="rId81" Type="http://schemas.openxmlformats.org/officeDocument/2006/relationships/font" Target="fonts/font4.fntdata"/><Relationship Id="rId86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61" Type="http://schemas.openxmlformats.org/officeDocument/2006/relationships/slide" Target="slides/slide43.xml"/><Relationship Id="rId82" Type="http://schemas.openxmlformats.org/officeDocument/2006/relationships/font" Target="fonts/font5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1B2E286-5E95-8978-5B40-9D0192F79B5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544521-AD86-2D1C-EFE9-E8EF5A9B94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7B0EF-1A52-4AB5-9630-8D2879398148}" type="datetimeFigureOut">
              <a:rPr lang="fr-MA" smtClean="0"/>
              <a:t>14/11/2025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44AD019-FE9C-4264-A328-02B7419FD91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2A5E8EA-8DDF-8BEB-CCBB-31E6416AEAB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95E3FE-4EA0-4BBD-8AFE-D3F03DCA6120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10649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3364E-F43C-462A-A32F-C389FF427F4A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840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82274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D6FFC3-45F2-9875-3B35-7CC4D63E7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E0E846D-554D-7CFA-9B6D-3B722236DC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F633025-9640-5A3A-FB95-A5D951B29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D5B479-496A-4C87-87FF-66E295E246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1A8850C-00A1-67E5-53B4-FDD9823F3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5EA90FCE-78C1-8402-F919-0388FCE9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378521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5498206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1185442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034241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5787122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0649968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0672050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4163045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2657047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03064717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1632866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82EFEA-9350-5214-F111-F23ECA46F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81AA329-4B45-5F97-1F13-4E9A36C7E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3D978B-B9E2-E8E2-48F2-1F5169C237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36FE140-8525-E215-2407-FAFC76032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CCD182-EA5D-0E0A-DC21-91018692F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4159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7615761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707757074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598457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4378262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2997030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8001520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1080056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38791851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5221760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5586405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CC14EC7-6C23-8B32-2904-7A04243297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E361EFE-EDAD-9284-0392-773BE8692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55A2C2-FB4B-33DE-0AC8-F1CC9C8CD4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7BF964D-9D7B-DFEE-7254-157A3A01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11D1EDE-9733-630D-BDE0-5E05EA011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54083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55600268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6085136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4836852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1913864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7403627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4676309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545438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58012079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983242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87734137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1496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3251189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810358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65818689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5141016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1852721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8072347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1447034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842759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54727181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54801950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2877826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5109514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5274402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70693984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631800554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9353413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8523761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85914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29468871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55376194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54495248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3963547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637560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9075010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4140324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8200262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133293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0704278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063129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63030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8286071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5967610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2003449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1512248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17934436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6788743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0485553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7382816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67767484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97517501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5" y="756000"/>
            <a:ext cx="6840000" cy="612000"/>
          </a:xfrm>
        </p:spPr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45766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6436233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857BAC0B-AC65-BD61-1B0C-5A8010C4074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889270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rtl="1">
              <a:defRPr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pour une image  16">
            <a:extLst>
              <a:ext uri="{FF2B5EF4-FFF2-40B4-BE49-F238E27FC236}">
                <a16:creationId xmlns:a16="http://schemas.microsoft.com/office/drawing/2014/main" id="{F07865AF-0218-DA63-49A3-7D88763D3E4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9163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</p:spTree>
    <p:extLst>
      <p:ext uri="{BB962C8B-B14F-4D97-AF65-F5344CB8AC3E}">
        <p14:creationId xmlns:p14="http://schemas.microsoft.com/office/powerpoint/2010/main" val="856210312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600A5F7D-7D47-07F5-08AA-8016965DE68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 dirty="0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6155219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CB3B8A30-F32D-5CC4-2E67-28B50E2CDB5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4128200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EE0B4139-2278-6815-C0E2-8899DA45756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8901432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6899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551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225555" y="1661629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C68813DF-B21E-B042-7209-2BDBC9D34EB3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899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B10FE9B-0F21-581A-1B4E-D631230494E0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3551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34A4715C-3DAE-D49B-53C3-8A2CEEFE4371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225555" y="329589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14">
            <a:extLst>
              <a:ext uri="{FF2B5EF4-FFF2-40B4-BE49-F238E27FC236}">
                <a16:creationId xmlns:a16="http://schemas.microsoft.com/office/drawing/2014/main" id="{7F223E00-5735-BD46-CC20-E6FA82ECED63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6899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5D506AF-06A3-C04A-7D27-3D3AB9F7245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551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2A8C417-C281-7590-57E3-25CA49255FCF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5225555" y="4925888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id="{685F2552-53F8-E324-FAFC-7CBC92F27AA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2705237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85BC44-B897-D2E5-D7ED-B51C2F89F30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8976188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A9285AD-8B22-A04D-E893-6F08727F900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35954178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43830209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E1611C4F-2F07-955B-230E-2BD4D9E35C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4710430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5096D1-EB19-8E69-96A7-25A43E3397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8568858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6A4BA0-D462-85AB-E123-BB4F6907F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478020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1120721412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33F74BEE-FD18-5972-5B67-A4109E3461B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4570767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E8C52E21-EF60-EFA4-6191-FA53B985CEC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40344534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29BBC07-74A6-563A-24CF-30738239EBD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6873301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53485570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E8D51B-DFAF-3743-C725-525184A50D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3D9E917-BD93-D5A4-2408-4C1D3C9CDD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992DDAF-6675-904B-2E7C-6344470C4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FED7634-73BC-E4E8-5359-29B51A525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AAF4D63-896B-AE76-F7D2-F3247C4E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283509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7770A24-B470-1A8A-1A1C-63F2C2EA2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AB1951-15A0-41C8-87F6-F8F07D978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A7E44C-9E3A-1921-65EE-9C3ECCE0F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DEE22A-624C-090C-039B-E5B0210A0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9C0BA7-B9B8-8121-75F3-8530875AE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802043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46D81D-1B2B-3900-E5F8-51DA8C973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21C7-5D95-FEC4-4148-A29C9FB1D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7D0A58-2BE5-02CC-EEC8-BC5154F44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922A69-ADBB-8BB1-52E8-B5EEAD6B8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E759BB-8B7E-5B52-F321-D698DDEEE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637370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2682738-8FBB-4F3C-47F7-FF7B26226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0A47FCF-944D-3FB0-C22D-A84F0FEDAB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B22073C-529C-5DE2-3BA6-56BF70A5DF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FD9C1E4-2E42-128F-FF69-DD63C9058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7A7A5A7-F5D2-4CD8-48DB-10314835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8450E0C-C18F-ADE0-D58A-8647AC1AC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197399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8F2E98-A9C4-3C1D-D4BE-78C8C4848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F561CA1-4184-E444-585E-083FEE8693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D0BE03-3EF9-85FC-981E-A80DE03D5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DC2D984-5E03-A255-C56C-DEA98B9822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1F4EBAC-2853-3F10-6761-2AC1438C01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EDA8F7-06DE-E44D-83BD-AFDE45760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3AE6D69-8A9E-1C76-1539-2C8E96E9F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37C5BE3-4EDF-8494-A29C-F1664D5C8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48476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C1A74-BA69-C56B-393E-1FB845930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3333F3E-B043-DA65-2E7C-FB3EF2FEE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118A55-3B14-302E-773D-3AB5F2EAB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9F64F96-8B17-5A5D-2A2F-06389AB3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32248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قـــــــــــــــراءة ح3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3069382766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8F2BF79-0BD6-8388-A1DE-27A3EBD0A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5F72B84-9A59-2764-D090-5917F8F7A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694D7D-3F4D-5D29-BF77-1DED5EB10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004571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E46FD4-063C-9413-22CC-4B8F49C41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0B8771E-3366-4E8E-D96B-B60550CA05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75BE921-8D16-3688-1684-C6F36AC15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9D133F5-1480-C7EC-3360-7FDB80B8B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3E9C2C2-55D7-19EF-4ECA-23E46B177D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63F6159-F3C8-E237-3B4A-C4E22B77A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461538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721DFB-BA95-E609-243F-6CE510F3AF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FCE0EF3-EA3D-3ADC-C259-3DF5155CFBF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F454E2C-E0FB-AE0A-075A-EA421F04C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8A28029-BA51-7E0F-A0C5-457F04D7D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4A256DC-1B6E-7FC1-DF86-6160C2222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E36B1A1-8B54-D848-74CF-AD2F08838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668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5DF3A4-EA03-3A71-DF01-BF025223A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44364F6-6B22-CEDF-384C-8218CFA7B7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FEEA660-53D1-761D-577E-46E77FA6D7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FB0E1E0-1263-F200-17B6-4227EE3D2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4100B59-6D92-0AC1-4B53-95FE2C7D9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2579938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9C84115-D6ED-52B2-0710-39848492EE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609E7F5-98F0-A753-5B7A-68023D5528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F8C8B0-9B40-209D-87C0-5731A76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8B666A-8BB7-7EA2-4A6A-D3BEDBAFD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219B37F-5130-9CF8-2FB1-50F9FDC34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525559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311149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56860183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83181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قــــــــــراءة ح1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قــــــــــراءة ح2</a:t>
            </a:r>
          </a:p>
        </p:txBody>
      </p:sp>
    </p:spTree>
    <p:extLst>
      <p:ext uri="{BB962C8B-B14F-4D97-AF65-F5344CB8AC3E}">
        <p14:creationId xmlns:p14="http://schemas.microsoft.com/office/powerpoint/2010/main" val="2019844241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9911905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47860976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547486231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586072243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99137607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78199918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42219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28552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68130" y="4917621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1" y="3237897"/>
            <a:ext cx="3755480" cy="1411433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4960027"/>
            <a:ext cx="3780000" cy="1397594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3758835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4457933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7C3BA3-E18D-46AD-346E-4DB429879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1C82B6-F344-0E94-309F-FA49D33C2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F96482C-54A6-8119-D2EC-131D78C435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7C1C46-58BC-964A-4D8C-E1E021F49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898279-C7E5-D0DE-C9CB-76299D61C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38690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7873494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7523288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 : coins arrondis 33">
            <a:extLst>
              <a:ext uri="{FF2B5EF4-FFF2-40B4-BE49-F238E27FC236}">
                <a16:creationId xmlns:a16="http://schemas.microsoft.com/office/drawing/2014/main" id="{D1BFB52E-9264-6354-C964-9FECACE32BB1}"/>
              </a:ext>
            </a:extLst>
          </p:cNvPr>
          <p:cNvSpPr/>
          <p:nvPr userDrawn="1"/>
        </p:nvSpPr>
        <p:spPr>
          <a:xfrm>
            <a:off x="4735350" y="325175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66748162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3857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23651440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 : coins arrondis 32">
            <a:extLst>
              <a:ext uri="{FF2B5EF4-FFF2-40B4-BE49-F238E27FC236}">
                <a16:creationId xmlns:a16="http://schemas.microsoft.com/office/drawing/2014/main" id="{61FC4FA1-2067-9E3E-CFAD-157FDCB5371A}"/>
              </a:ext>
            </a:extLst>
          </p:cNvPr>
          <p:cNvSpPr/>
          <p:nvPr userDrawn="1"/>
        </p:nvSpPr>
        <p:spPr>
          <a:xfrm>
            <a:off x="4745330" y="3293722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45330" y="496721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45330" y="33079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4533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3610" y="3255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479532"/>
            <a:ext cx="3780000" cy="1442779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51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0130546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8377246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3913536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456483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7776720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9575896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E13EA3-17C7-FD14-F5B5-B1630B23F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E067B6-6C48-C681-6F10-E120E3EDF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6307F22-A97A-2BA2-018D-B04B349341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E064CB3-6690-E182-6590-8D89EA51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5C2BF22-E601-4966-7E66-72556515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89108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8CA778-D99C-8210-BCF4-0A1BD455F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8452919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714F64D2-74A9-68D9-17A0-03DCA86AB303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68405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56000" y="738000"/>
            <a:ext cx="792000" cy="792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2751879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08397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58257430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82073790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42AA95B1-5491-4975-F445-F499BD3C41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999" y="1575854"/>
            <a:ext cx="6840001" cy="612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6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293480366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494010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56322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0293840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1DB375-2670-669E-D84B-53C114A3B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B2D1357-5BE3-51EF-763B-36D1AE04E9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C28606-956F-BAEF-46E2-FBFD289C1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F1989F5-0EA3-296A-0913-DBF845C9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9797DD2-A9A2-2F48-E100-F9B051F760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69DF5D6-B551-F60C-BB18-CD27570F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67030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887774899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88892052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79878606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12823329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59516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97975786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57953177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872872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865297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2394017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270517-C4DC-15AC-CCEF-8388F037E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C4909B-A237-7A04-8879-4134A999E2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E4BD143-4521-B903-FF7E-809DF51EB8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2FD4AEA-FA55-DD76-EECD-2913584DA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F1CF778-CA5D-2A28-AE12-3F5C130C1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997FF03-5575-3961-0744-22C13345D7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90DCCF52-7D10-D7A6-F4BF-B2854BA73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B151488-B687-CEE2-414E-8B3F6C1E5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979253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9039893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5124718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73949272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4346647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63717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3998410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72621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9145658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43073573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43717676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8A3238-2694-683C-88DB-EC32DA7A0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2F6A48D-5FCD-4B57-639A-74BCFF8EA0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7A9584A-DA76-903B-0EF3-6BBFD2947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1283726-0B16-DAC4-D909-C5C1AEB47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049408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373390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254639444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97583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71855670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371438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35698051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412341586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9478156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7097407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85160422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135A02C-0FE4-D31A-11DA-02FD659233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C0B5FF9-34FE-F61C-180D-3CCC05C9C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378FE6-FE61-CC47-0E39-5B72192EC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16081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585396743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0376318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6323756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9302795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32671973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597412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446743191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01300685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53576959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4049696977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0596E4-9FBF-9274-FBD8-2095D90B7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CA"/>
              <a:t>Modifier le style du titre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A456DA-96B4-9952-0536-EA715924A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A"/>
              <a:t>Cliquez pour modifier les styles du texte du masque</a:t>
            </a:r>
          </a:p>
          <a:p>
            <a:pPr lvl="1"/>
            <a:r>
              <a:rPr lang="fr-CA"/>
              <a:t>Deuxième niveau</a:t>
            </a:r>
          </a:p>
          <a:p>
            <a:pPr lvl="2"/>
            <a:r>
              <a:rPr lang="fr-CA"/>
              <a:t>Troisième niveau</a:t>
            </a:r>
          </a:p>
          <a:p>
            <a:pPr lvl="3"/>
            <a:r>
              <a:rPr lang="fr-CA"/>
              <a:t>Quatrième niveau</a:t>
            </a:r>
          </a:p>
          <a:p>
            <a:pPr lvl="4"/>
            <a:r>
              <a:rPr lang="fr-CA"/>
              <a:t>Cinquième niveau</a:t>
            </a:r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5B4B25C-2352-05AD-C657-BD080F130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A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EE91711-01F2-9827-9274-515BA04D91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542DDA32-96B2-4478-A47A-0370B7E00A65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CEA7649-4D35-5D82-4294-911104971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FF3E178-19D2-4466-A4E2-26A1F6AFF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/>
          <a:lstStyle/>
          <a:p>
            <a:fld id="{CF184253-8B74-4963-AE86-C853A4802A7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3828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0094450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F5C10E-F7D2-8AC5-5370-95F2A3F2E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A9F8C90E-F0FE-E0EC-4516-AA836B5CC24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D7D53A2F-1144-6EDC-748B-9F5EFA93D20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1317036" y="2006544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9023DB1B-13D6-A8F6-4A80-C987CB28C83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26869" y="199249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B57454BF-7C37-0272-D106-A85E5EFC5736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336702" y="1990768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1F03A483-280B-E4B8-3335-1376B7CCD979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317036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E539E91D-FE4F-DDD2-E2AA-6DAC51B8DCC4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3826868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57A5F105-C821-5E52-315F-290A35C90DE3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336702" y="4122101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21167873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1561569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01F8B1-2373-5A6F-2EC6-0A43DFF26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de l'élément multimédia 10">
            <a:extLst>
              <a:ext uri="{FF2B5EF4-FFF2-40B4-BE49-F238E27FC236}">
                <a16:creationId xmlns:a16="http://schemas.microsoft.com/office/drawing/2014/main" id="{2441B897-4709-4C85-4639-F242E914386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C5843458-F2AE-290E-E995-73C5EA1BABE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3109390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de l'élément multimédia 3">
            <a:extLst>
              <a:ext uri="{FF2B5EF4-FFF2-40B4-BE49-F238E27FC236}">
                <a16:creationId xmlns:a16="http://schemas.microsoft.com/office/drawing/2014/main" id="{B44EC5D7-4C36-67B3-D4E9-99EF98C8C6BA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74501781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911583698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3981" y="2217150"/>
            <a:ext cx="3600000" cy="3600000"/>
          </a:xfrm>
          <a:prstGeom prst="round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B0B811FA-2DBF-705C-16B7-604086194EC5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399756" y="2217150"/>
            <a:ext cx="2520000" cy="360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id="{215AD1B0-0540-BF69-4953-E70D59C001B9}"/>
              </a:ext>
            </a:extLst>
          </p:cNvPr>
          <p:cNvSpPr>
            <a:spLocks noGrp="1"/>
          </p:cNvSpPr>
          <p:nvPr>
            <p:ph type="media" sz="quarter" idx="15"/>
          </p:nvPr>
        </p:nvSpPr>
        <p:spPr>
          <a:xfrm>
            <a:off x="611999" y="6010275"/>
            <a:ext cx="540000" cy="5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59385578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CD2BAC3-E229-C41A-AA1F-E34226BDCF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692000" y="2925000"/>
            <a:ext cx="5760000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40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4668449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Env-Apprenant_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id="{FBF76378-0DDF-988A-E804-17E203BE96D9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1387883" y="2895503"/>
            <a:ext cx="6355883" cy="3329272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3">
            <a:extLst>
              <a:ext uri="{FF2B5EF4-FFF2-40B4-BE49-F238E27FC236}">
                <a16:creationId xmlns:a16="http://schemas.microsoft.com/office/drawing/2014/main" id="{8F38451A-722C-3251-DF52-C0C5E86AC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87883" y="1718729"/>
            <a:ext cx="6355882" cy="100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 rtl="1">
              <a:buNone/>
              <a:defRPr sz="3200" b="1">
                <a:solidFill>
                  <a:srgbClr val="565F88"/>
                </a:solidFill>
              </a:defRPr>
            </a:lvl1pPr>
            <a:lvl2pPr marL="257168" indent="0" algn="r" rtl="1">
              <a:buNone/>
              <a:defRPr>
                <a:solidFill>
                  <a:srgbClr val="565F88"/>
                </a:solidFill>
              </a:defRPr>
            </a:lvl2pPr>
            <a:lvl3pPr marL="514336" indent="0" algn="r" rtl="1">
              <a:buNone/>
              <a:defRPr>
                <a:solidFill>
                  <a:srgbClr val="565F88"/>
                </a:solidFill>
              </a:defRPr>
            </a:lvl3pPr>
            <a:lvl4pPr marL="771505" indent="0" algn="r" rtl="1">
              <a:buNone/>
              <a:defRPr>
                <a:solidFill>
                  <a:srgbClr val="565F88"/>
                </a:solidFill>
              </a:defRPr>
            </a:lvl4pPr>
            <a:lvl5pPr marL="1028674" indent="0" algn="r" rtl="1">
              <a:buNone/>
              <a:defRPr>
                <a:solidFill>
                  <a:srgbClr val="565F88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45244198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_Ora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5DC00E88-AAEB-33F0-16A2-20407411EC3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19756" y="675854"/>
            <a:ext cx="900000" cy="9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7002236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85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11.png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0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94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97.xml"/><Relationship Id="rId15" Type="http://schemas.openxmlformats.org/officeDocument/2006/relationships/image" Target="../media/image7.png"/><Relationship Id="rId10" Type="http://schemas.openxmlformats.org/officeDocument/2006/relationships/theme" Target="../theme/theme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0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slideLayout" Target="../slideLayouts/slideLayout114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theme" Target="../theme/theme12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13" Type="http://schemas.openxmlformats.org/officeDocument/2006/relationships/slideLayout" Target="../slideLayouts/slideLayout146.xml"/><Relationship Id="rId18" Type="http://schemas.openxmlformats.org/officeDocument/2006/relationships/image" Target="../media/image12.bin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slideLayout" Target="../slideLayouts/slideLayout145.xml"/><Relationship Id="rId17" Type="http://schemas.openxmlformats.org/officeDocument/2006/relationships/theme" Target="../theme/theme14.xml"/><Relationship Id="rId2" Type="http://schemas.openxmlformats.org/officeDocument/2006/relationships/slideLayout" Target="../slideLayouts/slideLayout135.xml"/><Relationship Id="rId16" Type="http://schemas.openxmlformats.org/officeDocument/2006/relationships/slideLayout" Target="../slideLayouts/slideLayout149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Relationship Id="rId14" Type="http://schemas.openxmlformats.org/officeDocument/2006/relationships/slideLayout" Target="../slideLayouts/slideLayout147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15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13" Type="http://schemas.openxmlformats.org/officeDocument/2006/relationships/slideLayout" Target="../slideLayouts/slideLayout179.xml"/><Relationship Id="rId18" Type="http://schemas.openxmlformats.org/officeDocument/2006/relationships/theme" Target="../theme/theme16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slideLayout" Target="../slideLayouts/slideLayout178.xml"/><Relationship Id="rId17" Type="http://schemas.openxmlformats.org/officeDocument/2006/relationships/slideLayout" Target="../slideLayouts/slideLayout183.xml"/><Relationship Id="rId2" Type="http://schemas.openxmlformats.org/officeDocument/2006/relationships/slideLayout" Target="../slideLayouts/slideLayout168.xml"/><Relationship Id="rId16" Type="http://schemas.openxmlformats.org/officeDocument/2006/relationships/slideLayout" Target="../slideLayouts/slideLayout182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76.xml"/><Relationship Id="rId19" Type="http://schemas.openxmlformats.org/officeDocument/2006/relationships/image" Target="../media/image12.bin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Relationship Id="rId14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4.xml"/><Relationship Id="rId5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93.xml"/><Relationship Id="rId4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92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theme" Target="../theme/theme18.xml"/><Relationship Id="rId2" Type="http://schemas.openxmlformats.org/officeDocument/2006/relationships/slideLayout" Target="../slideLayouts/slideLayout196.xml"/><Relationship Id="rId1" Type="http://schemas.openxmlformats.org/officeDocument/2006/relationships/slideLayout" Target="../slideLayouts/slideLayout195.xml"/><Relationship Id="rId4" Type="http://schemas.openxmlformats.org/officeDocument/2006/relationships/image" Target="../media/image6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image" Target="../media/image3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heme" Target="../theme/them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g"/><Relationship Id="rId9" Type="http://schemas.openxmlformats.org/officeDocument/2006/relationships/image" Target="../media/image1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5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8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7.png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0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5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61.xml"/><Relationship Id="rId15" Type="http://schemas.openxmlformats.org/officeDocument/2006/relationships/image" Target="../media/image11.png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0.xml"/><Relationship Id="rId15" Type="http://schemas.openxmlformats.org/officeDocument/2006/relationships/image" Target="../media/image11.png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image" Target="../media/image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image" Target="../media/image8.png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79.xml"/><Relationship Id="rId15" Type="http://schemas.openxmlformats.org/officeDocument/2006/relationships/image" Target="../media/image11.png"/><Relationship Id="rId10" Type="http://schemas.openxmlformats.org/officeDocument/2006/relationships/theme" Target="../theme/theme9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984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8" name="Image 37">
            <a:extLst>
              <a:ext uri="{FF2B5EF4-FFF2-40B4-BE49-F238E27FC236}">
                <a16:creationId xmlns:a16="http://schemas.microsoft.com/office/drawing/2014/main" id="{4287C116-D2A2-DC9D-508D-FA53184EE0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97" y="188708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2148945" y="16789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9784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8897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81889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684371" y="15842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889" y="158426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B9BCAAFD-BD58-66BE-0EA8-97E5245F122B}"/>
              </a:ext>
            </a:extLst>
          </p:cNvPr>
          <p:cNvSpPr>
            <a:spLocks/>
          </p:cNvSpPr>
          <p:nvPr userDrawn="1"/>
        </p:nvSpPr>
        <p:spPr>
          <a:xfrm>
            <a:off x="445736" y="173916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اختتام الحصة 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7FF7DE59-122C-CDF7-A114-BDE7D7121A8A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160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7767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36965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5" r:id="rId1"/>
    <p:sldLayoutId id="2147483846" r:id="rId2"/>
    <p:sldLayoutId id="2147483847" r:id="rId3"/>
    <p:sldLayoutId id="2147483848" r:id="rId4"/>
    <p:sldLayoutId id="2147483849" r:id="rId5"/>
    <p:sldLayoutId id="2147483850" r:id="rId6"/>
    <p:sldLayoutId id="2147483851" r:id="rId7"/>
    <p:sldLayoutId id="2147483852" r:id="rId8"/>
    <p:sldLayoutId id="2147483853" r:id="rId9"/>
    <p:sldLayoutId id="2147483854" r:id="rId10"/>
    <p:sldLayoutId id="2147483855" r:id="rId11"/>
    <p:sldLayoutId id="2147483856" r:id="rId12"/>
    <p:sldLayoutId id="2147483857" r:id="rId13"/>
    <p:sldLayoutId id="2147483858" r:id="rId14"/>
    <p:sldLayoutId id="2147483859" r:id="rId15"/>
    <p:sldLayoutId id="2147483860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022136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63" r:id="rId2"/>
    <p:sldLayoutId id="2147483864" r:id="rId3"/>
    <p:sldLayoutId id="2147483865" r:id="rId4"/>
    <p:sldLayoutId id="2147483866" r:id="rId5"/>
    <p:sldLayoutId id="2147483867" r:id="rId6"/>
    <p:sldLayoutId id="2147483868" r:id="rId7"/>
    <p:sldLayoutId id="2147483869" r:id="rId8"/>
    <p:sldLayoutId id="2147483870" r:id="rId9"/>
    <p:sldLayoutId id="2147483871" r:id="rId10"/>
    <p:sldLayoutId id="2147483872" r:id="rId11"/>
    <p:sldLayoutId id="2147483873" r:id="rId12"/>
    <p:sldLayoutId id="2147483874" r:id="rId13"/>
    <p:sldLayoutId id="2147483875" r:id="rId14"/>
    <p:sldLayoutId id="2147483876" r:id="rId15"/>
    <p:sldLayoutId id="2147483877" r:id="rId16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685900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  <p:sldLayoutId id="2147483925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51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92841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899" r:id="rId4"/>
    <p:sldLayoutId id="2147483900" r:id="rId5"/>
    <p:sldLayoutId id="2147483901" r:id="rId6"/>
    <p:sldLayoutId id="2147483902" r:id="rId7"/>
    <p:sldLayoutId id="2147483903" r:id="rId8"/>
    <p:sldLayoutId id="2147483904" r:id="rId9"/>
    <p:sldLayoutId id="2147483905" r:id="rId10"/>
    <p:sldLayoutId id="2147483906" r:id="rId11"/>
    <p:sldLayoutId id="2147483907" r:id="rId12"/>
    <p:sldLayoutId id="2147483908" r:id="rId13"/>
    <p:sldLayoutId id="2147483909" r:id="rId14"/>
    <p:sldLayoutId id="2147483910" r:id="rId15"/>
    <p:sldLayoutId id="2147483911" r:id="rId16"/>
    <p:sldLayoutId id="2147483928" r:id="rId17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10CBE1A-C2C9-A7CC-185E-F066375AA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5F8E6B-18FC-D537-1010-927FA25A7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8655D9-BA12-5581-E69F-8FAF4ABC47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96CE0A-8990-4755-8532-77D8833A784F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7E95E-A629-5C44-26EA-10C1DF327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3971E86-CABA-1FE5-CE3A-642D542BDA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E8F81D-9864-47EB-9A82-FCA6CCB95CB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54224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4275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9710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0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791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3" r:id="rId3"/>
    <p:sldLayoutId id="2147483721" r:id="rId4"/>
    <p:sldLayoutId id="2147483678" r:id="rId5"/>
    <p:sldLayoutId id="2147483734" r:id="rId6"/>
    <p:sldLayoutId id="2147483735" r:id="rId7"/>
    <p:sldLayoutId id="2147483821" r:id="rId8"/>
    <p:sldLayoutId id="2147483736" r:id="rId9"/>
    <p:sldLayoutId id="2147483820" r:id="rId10"/>
    <p:sldLayoutId id="2147483737" r:id="rId11"/>
    <p:sldLayoutId id="2147483826" r:id="rId12"/>
    <p:sldLayoutId id="2147483685" r:id="rId13"/>
    <p:sldLayoutId id="2147483684" r:id="rId14"/>
    <p:sldLayoutId id="2147483679" r:id="rId15"/>
    <p:sldLayoutId id="2147483823" r:id="rId16"/>
    <p:sldLayoutId id="2147483731" r:id="rId17"/>
    <p:sldLayoutId id="2147483730" r:id="rId18"/>
    <p:sldLayoutId id="2147483680" r:id="rId19"/>
    <p:sldLayoutId id="2147483732" r:id="rId20"/>
    <p:sldLayoutId id="2147483733" r:id="rId21"/>
    <p:sldLayoutId id="2147483825" r:id="rId22"/>
    <p:sldLayoutId id="2147483675" r:id="rId23"/>
    <p:sldLayoutId id="2147483676" r:id="rId24"/>
    <p:sldLayoutId id="2147483677" r:id="rId25"/>
    <p:sldLayoutId id="2147483924" r:id="rId26"/>
    <p:sldLayoutId id="2147483926" r:id="rId27"/>
    <p:sldLayoutId id="2147483927" r:id="rId28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27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13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489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9356" y="17616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771" y="17616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432627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33768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استـماع وتحدث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220513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489455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معــــــــــجم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779098" y="17616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</p:spTree>
    <p:extLst>
      <p:ext uri="{BB962C8B-B14F-4D97-AF65-F5344CB8AC3E}">
        <p14:creationId xmlns:p14="http://schemas.microsoft.com/office/powerpoint/2010/main" val="2112356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4C427FD-FF22-C327-0759-AB1666D9970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3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695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497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0F5F2B08-CEE8-A724-843B-D22EBB57480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912" y="1317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14AA64FE-029A-D058-1457-7B396E66D1A9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327" y="131773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0C1609F9-E6DF-3D8A-BF1E-399F849E5147}"/>
              </a:ext>
            </a:extLst>
          </p:cNvPr>
          <p:cNvSpPr>
            <a:spLocks/>
          </p:cNvSpPr>
          <p:nvPr userDrawn="1"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351523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507211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إملاء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B23B913-2150-C913-2A6F-677DA0124FC1}"/>
              </a:ext>
            </a:extLst>
          </p:cNvPr>
          <p:cNvSpPr>
            <a:spLocks/>
          </p:cNvSpPr>
          <p:nvPr userDrawn="1"/>
        </p:nvSpPr>
        <p:spPr>
          <a:xfrm>
            <a:off x="1956654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3927927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9" r:id="rId3"/>
    <p:sldLayoutId id="2147483692" r:id="rId4"/>
    <p:sldLayoutId id="2147483728" r:id="rId5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91529"/>
            <a:ext cx="1260000" cy="2827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3C2F26A1-D8D2-BF46-AD86-026A04E4CCE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160" y="15480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44075" y="1759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</p:spTree>
    <p:extLst>
      <p:ext uri="{BB962C8B-B14F-4D97-AF65-F5344CB8AC3E}">
        <p14:creationId xmlns:p14="http://schemas.microsoft.com/office/powerpoint/2010/main" val="741062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23" r:id="rId4"/>
    <p:sldLayoutId id="2147483718" r:id="rId5"/>
    <p:sldLayoutId id="2147483719" r:id="rId6"/>
    <p:sldLayoutId id="2147483724" r:id="rId7"/>
    <p:sldLayoutId id="2147483722" r:id="rId8"/>
    <p:sldLayoutId id="2147483720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407" y="154800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99" y="173542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2F9BB967-0439-B0C8-C546-5974D71B3FEF}"/>
              </a:ext>
            </a:extLst>
          </p:cNvPr>
          <p:cNvSpPr>
            <a:spLocks/>
          </p:cNvSpPr>
          <p:nvPr userDrawn="1"/>
        </p:nvSpPr>
        <p:spPr>
          <a:xfrm>
            <a:off x="6755234" y="17563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افتتاح الحـصة</a:t>
            </a:r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31AE74D-D15D-AD5B-B6D8-C2641A0D1CD0}"/>
              </a:ext>
            </a:extLst>
          </p:cNvPr>
          <p:cNvSpPr>
            <a:spLocks/>
          </p:cNvSpPr>
          <p:nvPr userDrawn="1"/>
        </p:nvSpPr>
        <p:spPr>
          <a:xfrm>
            <a:off x="5282132" y="191530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7AE1FF8-5740-329D-AD52-54FE4D877264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264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40D5CED-F3A3-CFAD-BC4E-3393F7FF3C8B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949" y="191530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F72F72-3DEA-71E9-1CFD-2E741DD6B1A7}"/>
              </a:ext>
            </a:extLst>
          </p:cNvPr>
          <p:cNvSpPr>
            <a:spLocks/>
          </p:cNvSpPr>
          <p:nvPr userDrawn="1"/>
        </p:nvSpPr>
        <p:spPr>
          <a:xfrm>
            <a:off x="3732916" y="186255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B52C542-B97F-9E53-8AD4-B55CA90690B9}"/>
              </a:ext>
            </a:extLst>
          </p:cNvPr>
          <p:cNvSpPr>
            <a:spLocks/>
          </p:cNvSpPr>
          <p:nvPr userDrawn="1"/>
        </p:nvSpPr>
        <p:spPr>
          <a:xfrm>
            <a:off x="5232379" y="183604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12851666-CA08-248E-1EC1-74F07D7C1A6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394" y="184932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25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99" y="75698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B3380EAA-A167-43BE-CBF6-1752ED629162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613" y="177261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7AEC35D-0318-41F4-D6CB-38CDD0855E23}"/>
              </a:ext>
            </a:extLst>
          </p:cNvPr>
          <p:cNvSpPr>
            <a:spLocks/>
          </p:cNvSpPr>
          <p:nvPr userDrawn="1"/>
        </p:nvSpPr>
        <p:spPr>
          <a:xfrm>
            <a:off x="2095530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  <a:alpha val="2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إنتاج كتابي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466B7C1-ABBF-EAF0-B393-3CC3A1242586}"/>
              </a:ext>
            </a:extLst>
          </p:cNvPr>
          <p:cNvSpPr>
            <a:spLocks/>
          </p:cNvSpPr>
          <p:nvPr userDrawn="1"/>
        </p:nvSpPr>
        <p:spPr>
          <a:xfrm>
            <a:off x="433569" y="173542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CAEE67F-0A9F-E980-F405-FA2CDFBFEEE0}"/>
              </a:ext>
            </a:extLst>
          </p:cNvPr>
          <p:cNvSpPr>
            <a:spLocks/>
          </p:cNvSpPr>
          <p:nvPr userDrawn="1"/>
        </p:nvSpPr>
        <p:spPr>
          <a:xfrm>
            <a:off x="3928698" y="1791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7A0DE8-5D2B-CB79-CE14-7673A2DCA02B}"/>
              </a:ext>
            </a:extLst>
          </p:cNvPr>
          <p:cNvSpPr>
            <a:spLocks/>
          </p:cNvSpPr>
          <p:nvPr userDrawn="1"/>
        </p:nvSpPr>
        <p:spPr>
          <a:xfrm>
            <a:off x="6709463" y="17726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 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9A2567A9-B251-2294-D6BD-76F4135B4CA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779" y="183618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AA3FC70-CECB-F831-36B3-C2D38F5981F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917" y="197573"/>
            <a:ext cx="278069" cy="288000"/>
          </a:xfrm>
          <a:prstGeom prst="rect">
            <a:avLst/>
          </a:prstGeom>
          <a:ln>
            <a:noFill/>
          </a:ln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B3BC9234-439E-82C1-134E-3E1324640FA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532" y="180285"/>
            <a:ext cx="278069" cy="288000"/>
          </a:xfrm>
          <a:prstGeom prst="rect">
            <a:avLst/>
          </a:prstGeom>
          <a:ln>
            <a:noFill/>
          </a:ln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B32CCE6B-0A54-422C-8510-FFDE4293EEF3}"/>
              </a:ext>
            </a:extLst>
          </p:cNvPr>
          <p:cNvSpPr>
            <a:spLocks/>
          </p:cNvSpPr>
          <p:nvPr userDrawn="1"/>
        </p:nvSpPr>
        <p:spPr>
          <a:xfrm>
            <a:off x="5215119" y="188708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نشاط اعتيادي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CC1EB39-4FF6-DC85-DA3C-9B1751BC307F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478" y="167890"/>
            <a:ext cx="278069" cy="288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7639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9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03.xml"/><Relationship Id="rId7" Type="http://schemas.openxmlformats.org/officeDocument/2006/relationships/image" Target="../media/image3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3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png"/><Relationship Id="rId9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0.png"/><Relationship Id="rId7" Type="http://schemas.openxmlformats.org/officeDocument/2006/relationships/image" Target="../media/image4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44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0.png"/><Relationship Id="rId7" Type="http://schemas.openxmlformats.org/officeDocument/2006/relationships/image" Target="../media/image4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4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0.png"/><Relationship Id="rId7" Type="http://schemas.openxmlformats.org/officeDocument/2006/relationships/image" Target="../media/image4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9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15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4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2.xml"/><Relationship Id="rId6" Type="http://schemas.openxmlformats.org/officeDocument/2006/relationships/image" Target="../media/image16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81.xml"/><Relationship Id="rId7" Type="http://schemas.openxmlformats.org/officeDocument/2006/relationships/image" Target="../media/image3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38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81.xml"/><Relationship Id="rId7" Type="http://schemas.openxmlformats.org/officeDocument/2006/relationships/image" Target="../media/image3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16.png"/><Relationship Id="rId9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3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8.png"/><Relationship Id="rId7" Type="http://schemas.openxmlformats.org/officeDocument/2006/relationships/image" Target="../media/image3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C1964E76-B8FA-D132-2BA7-DE7761CD7F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84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18121-6896-00B9-00CE-D40E7CF30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ABE11599-09A6-449B-2E99-51A7FE5F1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 الكراسة والدفتر  واللوحة  في القمطر.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74B5F4E-90C4-00A4-75AE-992CF585A1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67FCDB-74EC-2EFD-0719-A4C5AD7E4FB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4F2CBC-D8C4-4B7F-6C80-BBA4345CB42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50B281-FF33-AE12-9316-6D591D35760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566AAA-1335-070B-0761-0715E5850D7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E8A4FCA-6A6E-D297-9F68-383FBB877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FB60D71-0878-6A46-A868-BFA57FC684C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5D379F5-0B13-75D3-4073-6D033756D77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3ABFF5-9818-8C92-6932-6B964A22FDBD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" name="Class AR_NV_06_1">
            <a:hlinkClick r:id="" action="ppaction://media"/>
            <a:extLst>
              <a:ext uri="{FF2B5EF4-FFF2-40B4-BE49-F238E27FC236}">
                <a16:creationId xmlns:a16="http://schemas.microsoft.com/office/drawing/2014/main" id="{D138E836-D9E2-B64A-F6B7-E27905FA7318}"/>
              </a:ext>
            </a:extLst>
          </p:cNvPr>
          <p:cNvPicPr>
            <a:picLocks noGrp="1" noChangeAspect="1"/>
          </p:cNvPicPr>
          <p:nvPr>
            <p:ph type="media" sz="quarter" idx="10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7609" y="1884363"/>
            <a:ext cx="6996640" cy="3935413"/>
          </a:xfrm>
        </p:spPr>
      </p:pic>
    </p:spTree>
    <p:extLst>
      <p:ext uri="{BB962C8B-B14F-4D97-AF65-F5344CB8AC3E}">
        <p14:creationId xmlns:p14="http://schemas.microsoft.com/office/powerpoint/2010/main" val="21113337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3A13C9-B9C6-1682-208C-A5E406635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في البداية، من يذكرنا بالمفردات الجديدة التي تعلمتموها في هذا الأسبوع 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D2A31E-7CE4-7C42-6515-7F16A7145E1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9D2DF4-69D0-6512-40CD-B5BEA16F3EC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223C22-0218-EC5A-7EF3-E4AE306D49F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EC09C0-3B63-AD94-FDE5-5BEC52DED59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BD4AC49B-BEAC-9A3F-D569-CF31B420A9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5766B690-83C4-C475-0F3A-67538C07527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DB7682CA-CD63-BD71-A751-E3A3B4BD716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C2094C9-F820-968B-26E9-6096575D43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Espace réservé pour une image  7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A4FC441-6279-4AE4-1574-4D81BEFC9B4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3B50E96-1E50-93A3-9DF3-9E36251CD827}"/>
              </a:ext>
            </a:extLst>
          </p:cNvPr>
          <p:cNvSpPr txBox="1"/>
          <p:nvPr/>
        </p:nvSpPr>
        <p:spPr>
          <a:xfrm>
            <a:off x="1070129" y="2753975"/>
            <a:ext cx="6840000" cy="1940957"/>
          </a:xfrm>
          <a:prstGeom prst="roundRect">
            <a:avLst/>
          </a:prstGeom>
          <a:noFill/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ٱلْمُفْرَداتُ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ٱلْجَديدةُ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ٱلَّتي تَعَلَّمْتُموها في هذا </a:t>
            </a:r>
            <a:r>
              <a:rPr lang="ar-MA" sz="5400" b="1" dirty="0" err="1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ٱلْأُسْبوعِ</a:t>
            </a:r>
            <a:r>
              <a:rPr lang="ar-MA" sz="54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rgbClr val="005664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51377014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BF2DAC-24B9-84B4-5719-BBC8ECEE2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1D6402-A406-2130-4C41-590FB7910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بعضها. من يقرؤها؟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4E129A2-B180-94C3-B255-5711BBB7BA9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3BAA9B2-86E8-CE29-849F-9CA0B835343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BCA236-C2CC-5404-19BD-391EA540B615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B52F7A-5684-2659-E267-3E9CBF376CA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4324E7-B825-3B69-B0C9-2293BAAA49C4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6F0AA56-6ECC-02E4-B535-01547B04B5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2FFE99-7E08-C27E-843E-AD2FAD1AB0C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3CA57B-A13D-CD4D-9F0C-C41F63E366E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F73E2A3-AD14-6513-8BDB-F27CF9008F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ACD0E0-4326-0CEC-2CF8-CC5001FBC630}"/>
              </a:ext>
            </a:extLst>
          </p:cNvPr>
          <p:cNvSpPr txBox="1"/>
          <p:nvPr/>
        </p:nvSpPr>
        <p:spPr>
          <a:xfrm>
            <a:off x="5823115" y="5455404"/>
            <a:ext cx="2655832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اَلْمَسيرَةُ </a:t>
            </a:r>
            <a:r>
              <a:rPr lang="ar-MA" dirty="0" err="1"/>
              <a:t>ٱلْخَضْراءُ</a:t>
            </a:r>
            <a:endParaRPr lang="fr-FR" dirty="0"/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70FDB64A-4A4D-6F9C-AB5F-FFF115D82B1A}"/>
              </a:ext>
            </a:extLst>
          </p:cNvPr>
          <p:cNvSpPr txBox="1"/>
          <p:nvPr/>
        </p:nvSpPr>
        <p:spPr>
          <a:xfrm>
            <a:off x="3546148" y="1902891"/>
            <a:ext cx="1887961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اَلْمَحافِلُ </a:t>
            </a:r>
            <a:endParaRPr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61414288-E16F-B366-D535-34ED8B112014}"/>
              </a:ext>
            </a:extLst>
          </p:cNvPr>
          <p:cNvSpPr txBox="1"/>
          <p:nvPr/>
        </p:nvSpPr>
        <p:spPr>
          <a:xfrm>
            <a:off x="518150" y="3034351"/>
            <a:ext cx="2451268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اَلتّآزُرُ/تآزر</a:t>
            </a: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BCF42B78-0D33-F912-84D7-9BFB30069EB9}"/>
              </a:ext>
            </a:extLst>
          </p:cNvPr>
          <p:cNvSpPr txBox="1"/>
          <p:nvPr/>
        </p:nvSpPr>
        <p:spPr>
          <a:xfrm>
            <a:off x="518149" y="1960906"/>
            <a:ext cx="253317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اَلْمَغارِبَةُ</a:t>
            </a: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DB1EE319-B60C-D159-BC3C-AB6EEA708557}"/>
              </a:ext>
            </a:extLst>
          </p:cNvPr>
          <p:cNvSpPr txBox="1"/>
          <p:nvPr/>
        </p:nvSpPr>
        <p:spPr>
          <a:xfrm>
            <a:off x="6320345" y="1880277"/>
            <a:ext cx="191277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اَلْوَطَنُ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591D9DE-E449-62B7-7AA8-FF174FD84D3B}"/>
              </a:ext>
            </a:extLst>
          </p:cNvPr>
          <p:cNvSpPr txBox="1"/>
          <p:nvPr/>
        </p:nvSpPr>
        <p:spPr>
          <a:xfrm>
            <a:off x="3479895" y="3026768"/>
            <a:ext cx="1912775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اِعْتِزازٌ /اِعْتَزَّ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3944692-2415-B819-A98D-B4EF781F3DED}"/>
              </a:ext>
            </a:extLst>
          </p:cNvPr>
          <p:cNvSpPr txBox="1"/>
          <p:nvPr/>
        </p:nvSpPr>
        <p:spPr>
          <a:xfrm>
            <a:off x="427163" y="4224674"/>
            <a:ext cx="2624161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اِسْتِقْلالٌ/اِسْتَقَلَّ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ADDA87E-BF43-1579-629B-827CAD211C3D}"/>
              </a:ext>
            </a:extLst>
          </p:cNvPr>
          <p:cNvSpPr txBox="1"/>
          <p:nvPr/>
        </p:nvSpPr>
        <p:spPr>
          <a:xfrm>
            <a:off x="3285907" y="4243226"/>
            <a:ext cx="2300749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مُقاوَمَةٌ/قاوَمَ</a:t>
            </a:r>
            <a:endParaRPr lang="fr-FR" dirty="0"/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055236CA-D538-85AE-317E-BF7A2978E160}"/>
              </a:ext>
            </a:extLst>
          </p:cNvPr>
          <p:cNvSpPr txBox="1"/>
          <p:nvPr/>
        </p:nvSpPr>
        <p:spPr>
          <a:xfrm>
            <a:off x="6184697" y="3061763"/>
            <a:ext cx="2184069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اَلْحَنينُ/حَنَّ</a:t>
            </a:r>
            <a:endParaRPr dirty="0">
              <a:sym typeface="Calibri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FA4F92C1-C47F-2841-7070-D2229B629D11}"/>
              </a:ext>
            </a:extLst>
          </p:cNvPr>
          <p:cNvSpPr txBox="1"/>
          <p:nvPr/>
        </p:nvSpPr>
        <p:spPr>
          <a:xfrm>
            <a:off x="5943716" y="4243249"/>
            <a:ext cx="2666029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اِسْتِعْمارٌ/اِسْتَعْمَرَ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67D3E69-42F4-879D-118A-F1AF0B50F9C3}"/>
              </a:ext>
            </a:extLst>
          </p:cNvPr>
          <p:cNvSpPr txBox="1"/>
          <p:nvPr/>
        </p:nvSpPr>
        <p:spPr>
          <a:xfrm>
            <a:off x="3219874" y="5455404"/>
            <a:ext cx="2393976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اَلْعيدُ </a:t>
            </a:r>
            <a:r>
              <a:rPr lang="ar-MA" dirty="0" err="1"/>
              <a:t>ٱلْوَطَنِيُّ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1CBF91D-6DB5-1C81-04B8-14BE07E7B315}"/>
              </a:ext>
            </a:extLst>
          </p:cNvPr>
          <p:cNvSpPr txBox="1"/>
          <p:nvPr/>
        </p:nvSpPr>
        <p:spPr>
          <a:xfrm>
            <a:off x="494276" y="5455404"/>
            <a:ext cx="2393976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/>
              <a:t>عيدُ ٱلِاسْتِقْلالِ</a:t>
            </a:r>
            <a:r>
              <a:rPr lang="ar-M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21737074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00BA2-566C-B258-F8CB-E160E6E052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2FFC1B-1348-7F1A-55F3-B27738D51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يختار مفردة ويشرحها باستعمال المرادف أو الضد أو بتركيبها في جملة مفيدة. 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E515BF-0736-7E24-80C3-145709960E0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0259A75-02CD-5D55-7348-8DDE43CFD03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E92A0B-D358-02DE-EDC2-203460270DF6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C8C72BC-15C4-F5F1-9C92-FCFAC33C3538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653667-E3DF-6D9D-EC98-6889E34B5C44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03CD629F-AB44-7A36-CAF5-4DC1DA7D98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0A4EACB-D287-E3EE-FB10-8711B34081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DED2247-4667-8626-2942-F137096FE21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A909F89-11B7-472C-091C-6429DD80F06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7CCE2E3-B0DE-AF05-5952-E3CDB13CB181}"/>
              </a:ext>
            </a:extLst>
          </p:cNvPr>
          <p:cNvSpPr txBox="1"/>
          <p:nvPr/>
        </p:nvSpPr>
        <p:spPr>
          <a:xfrm>
            <a:off x="5823115" y="5455404"/>
            <a:ext cx="2655832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اَلْمَسيرَةُ </a:t>
            </a:r>
            <a:r>
              <a:rPr lang="ar-MA" dirty="0" err="1"/>
              <a:t>ٱلْخَضْراءُ</a:t>
            </a:r>
            <a:endParaRPr lang="fr-FR" dirty="0"/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7E63BBA8-DA80-3AA4-1097-63A403C35601}"/>
              </a:ext>
            </a:extLst>
          </p:cNvPr>
          <p:cNvSpPr txBox="1"/>
          <p:nvPr/>
        </p:nvSpPr>
        <p:spPr>
          <a:xfrm>
            <a:off x="3546148" y="1902891"/>
            <a:ext cx="1887961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اَلْمَحافِلُ </a:t>
            </a:r>
            <a:endParaRPr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6D71448C-4A05-649C-FE82-4A2E8F101611}"/>
              </a:ext>
            </a:extLst>
          </p:cNvPr>
          <p:cNvSpPr txBox="1"/>
          <p:nvPr/>
        </p:nvSpPr>
        <p:spPr>
          <a:xfrm>
            <a:off x="518150" y="3034351"/>
            <a:ext cx="2451268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اَلتّآزُرُ/تآزر</a:t>
            </a: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2888AB4B-70A3-FD5A-DA26-59A93A95EC19}"/>
              </a:ext>
            </a:extLst>
          </p:cNvPr>
          <p:cNvSpPr txBox="1"/>
          <p:nvPr/>
        </p:nvSpPr>
        <p:spPr>
          <a:xfrm>
            <a:off x="518149" y="1960906"/>
            <a:ext cx="253317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اَلْمَغارِبَةُ</a:t>
            </a: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7F19AA91-1C36-7A9B-C5C2-B877BBE55089}"/>
              </a:ext>
            </a:extLst>
          </p:cNvPr>
          <p:cNvSpPr txBox="1"/>
          <p:nvPr/>
        </p:nvSpPr>
        <p:spPr>
          <a:xfrm>
            <a:off x="6320345" y="1880277"/>
            <a:ext cx="191277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اَلْوَطَنُ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A55B5DD-670B-7867-01D1-64321D7B86C1}"/>
              </a:ext>
            </a:extLst>
          </p:cNvPr>
          <p:cNvSpPr txBox="1"/>
          <p:nvPr/>
        </p:nvSpPr>
        <p:spPr>
          <a:xfrm>
            <a:off x="3479895" y="3026768"/>
            <a:ext cx="1912775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اِعْتِزازٌ /اِعْتَزَّ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8474CD8A-8E94-AB56-200C-CEFC804C566A}"/>
              </a:ext>
            </a:extLst>
          </p:cNvPr>
          <p:cNvSpPr txBox="1"/>
          <p:nvPr/>
        </p:nvSpPr>
        <p:spPr>
          <a:xfrm>
            <a:off x="427163" y="4224674"/>
            <a:ext cx="2624161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اِسْتِقْلالٌ/اِسْتَقَلَّ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CDB27D8-DDFD-358E-9C9D-C5C696A5FE78}"/>
              </a:ext>
            </a:extLst>
          </p:cNvPr>
          <p:cNvSpPr txBox="1"/>
          <p:nvPr/>
        </p:nvSpPr>
        <p:spPr>
          <a:xfrm>
            <a:off x="3257265" y="4294956"/>
            <a:ext cx="2270234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مُقاوَمَةٌ/قاوَمَ</a:t>
            </a:r>
            <a:endParaRPr lang="fr-FR" dirty="0"/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CB630394-2A5B-0C72-2A80-23660F5C24CE}"/>
              </a:ext>
            </a:extLst>
          </p:cNvPr>
          <p:cNvSpPr txBox="1"/>
          <p:nvPr/>
        </p:nvSpPr>
        <p:spPr>
          <a:xfrm>
            <a:off x="6184697" y="3061763"/>
            <a:ext cx="2184069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اَلْحَنينُ/حَنَّ</a:t>
            </a:r>
            <a:endParaRPr dirty="0">
              <a:sym typeface="Calibri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4D7CD637-0E61-5FE5-D866-5C1BAF9AA711}"/>
              </a:ext>
            </a:extLst>
          </p:cNvPr>
          <p:cNvSpPr txBox="1"/>
          <p:nvPr/>
        </p:nvSpPr>
        <p:spPr>
          <a:xfrm>
            <a:off x="5943716" y="4243249"/>
            <a:ext cx="2666029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اِسْتِعْمارٌ/اِسْتَعْمَرَ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DA88523-6011-79FC-98AA-7479CF4B468E}"/>
              </a:ext>
            </a:extLst>
          </p:cNvPr>
          <p:cNvSpPr txBox="1"/>
          <p:nvPr/>
        </p:nvSpPr>
        <p:spPr>
          <a:xfrm>
            <a:off x="3219874" y="5455404"/>
            <a:ext cx="2393976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اَلْعيدُ </a:t>
            </a:r>
            <a:r>
              <a:rPr lang="ar-MA" dirty="0" err="1"/>
              <a:t>ٱلْوَطَنِيُّ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A7F23A7-9076-D34E-FFB2-285434C2E4F0}"/>
              </a:ext>
            </a:extLst>
          </p:cNvPr>
          <p:cNvSpPr txBox="1"/>
          <p:nvPr/>
        </p:nvSpPr>
        <p:spPr>
          <a:xfrm>
            <a:off x="494276" y="5455404"/>
            <a:ext cx="2393976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عيدُ </a:t>
            </a:r>
            <a:r>
              <a:rPr lang="ar-MA" dirty="0" err="1"/>
              <a:t>ٱلِاسْتِقْلالِ</a:t>
            </a:r>
            <a:r>
              <a:rPr lang="ar-M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075165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8EEAE-F07C-74B0-CFB7-BDBE6DE7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20F703-32BF-8896-F44A-80CF9AD48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البحث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. ركبوا جملا مفيدة. الفائز من استطاع تركيب أكبر عدد من المفردات.</a:t>
            </a:r>
          </a:p>
        </p:txBody>
      </p:sp>
      <p:pic>
        <p:nvPicPr>
          <p:cNvPr id="13" name="Espace réservé pour une image  12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291FE7B-B6C1-AC0D-943D-B091B5B178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910961B-03F7-2A8F-293C-F624F3F7C78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DC4BBA2-8C32-04EC-E635-6092538B135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AD83AB0-01AD-F242-A639-46C86A0A273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D117E62-DC14-3895-6DC1-2DD880142E6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8C4EB89-EB7D-27C8-DACB-AB4459C52C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3997C41B-B9BA-FCF8-9B66-F3B9671E87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CDE2EE9-955F-670D-F5E2-29D4596CB77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8E11BD1-EC75-FC9D-97E8-9C9ED05B6D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4D5B5D2-9ABA-B588-08DC-7DEA17620B55}"/>
              </a:ext>
            </a:extLst>
          </p:cNvPr>
          <p:cNvSpPr txBox="1"/>
          <p:nvPr/>
        </p:nvSpPr>
        <p:spPr>
          <a:xfrm>
            <a:off x="5953913" y="5455404"/>
            <a:ext cx="2655832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اَلْمَسيرَةُ </a:t>
            </a:r>
            <a:r>
              <a:rPr lang="ar-MA" dirty="0" err="1"/>
              <a:t>ٱلْخَضْراءُ</a:t>
            </a:r>
            <a:endParaRPr lang="fr-FR" dirty="0"/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id="{7641F83D-69F4-A084-10E6-55E1A5A37E12}"/>
              </a:ext>
            </a:extLst>
          </p:cNvPr>
          <p:cNvSpPr txBox="1"/>
          <p:nvPr/>
        </p:nvSpPr>
        <p:spPr>
          <a:xfrm>
            <a:off x="3546148" y="1902891"/>
            <a:ext cx="1887961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اَلْمَحافِلُ </a:t>
            </a:r>
            <a:endParaRPr dirty="0">
              <a:sym typeface="Calibri"/>
            </a:endParaRPr>
          </a:p>
        </p:txBody>
      </p:sp>
      <p:sp>
        <p:nvSpPr>
          <p:cNvPr id="14" name="Google Shape;452;p158">
            <a:extLst>
              <a:ext uri="{FF2B5EF4-FFF2-40B4-BE49-F238E27FC236}">
                <a16:creationId xmlns:a16="http://schemas.microsoft.com/office/drawing/2014/main" id="{1002CFF1-96C2-0CE5-F858-51B96157DA79}"/>
              </a:ext>
            </a:extLst>
          </p:cNvPr>
          <p:cNvSpPr txBox="1"/>
          <p:nvPr/>
        </p:nvSpPr>
        <p:spPr>
          <a:xfrm>
            <a:off x="518150" y="3034351"/>
            <a:ext cx="2451268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اَلتّآزُرُ/تآزر</a:t>
            </a:r>
          </a:p>
        </p:txBody>
      </p:sp>
      <p:sp>
        <p:nvSpPr>
          <p:cNvPr id="25" name="Google Shape;452;p158">
            <a:extLst>
              <a:ext uri="{FF2B5EF4-FFF2-40B4-BE49-F238E27FC236}">
                <a16:creationId xmlns:a16="http://schemas.microsoft.com/office/drawing/2014/main" id="{7B0D511A-E849-3155-258D-9D02D9B7C466}"/>
              </a:ext>
            </a:extLst>
          </p:cNvPr>
          <p:cNvSpPr txBox="1"/>
          <p:nvPr/>
        </p:nvSpPr>
        <p:spPr>
          <a:xfrm>
            <a:off x="518149" y="1960906"/>
            <a:ext cx="253317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>
                <a:sym typeface="Sakkal Majalla"/>
              </a:rPr>
              <a:t>اَلْمَغارِبَةُ</a:t>
            </a:r>
            <a:endParaRPr lang="ar-MA" dirty="0">
              <a:sym typeface="Sakkal Majalla"/>
            </a:endParaRPr>
          </a:p>
        </p:txBody>
      </p:sp>
      <p:sp>
        <p:nvSpPr>
          <p:cNvPr id="26" name="Google Shape;452;p158">
            <a:extLst>
              <a:ext uri="{FF2B5EF4-FFF2-40B4-BE49-F238E27FC236}">
                <a16:creationId xmlns:a16="http://schemas.microsoft.com/office/drawing/2014/main" id="{A22E6B51-7039-3AD0-8068-75CC5E81A143}"/>
              </a:ext>
            </a:extLst>
          </p:cNvPr>
          <p:cNvSpPr txBox="1"/>
          <p:nvPr/>
        </p:nvSpPr>
        <p:spPr>
          <a:xfrm>
            <a:off x="6320345" y="1880277"/>
            <a:ext cx="1912775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olidFill>
                  <a:schemeClr val="accent5">
                    <a:lumMod val="50000"/>
                  </a:schemeClr>
                </a:solidFill>
                <a:sym typeface="Sakkal Majalla"/>
              </a:rPr>
              <a:t>اَلْوَطَنُ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FEDCCDA-8D06-BAD9-5DD7-2BFAB7ACA743}"/>
              </a:ext>
            </a:extLst>
          </p:cNvPr>
          <p:cNvSpPr txBox="1"/>
          <p:nvPr/>
        </p:nvSpPr>
        <p:spPr>
          <a:xfrm>
            <a:off x="3560737" y="3034351"/>
            <a:ext cx="1912775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اِعْتِزازٌ /اِعْتَزَّ</a:t>
            </a:r>
            <a:endParaRPr lang="fr-FR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F40B07D-B7F5-91A9-6CD1-6CA4AF69D2DB}"/>
              </a:ext>
            </a:extLst>
          </p:cNvPr>
          <p:cNvSpPr txBox="1"/>
          <p:nvPr/>
        </p:nvSpPr>
        <p:spPr>
          <a:xfrm>
            <a:off x="427163" y="4224674"/>
            <a:ext cx="2624161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اِسْتِقْلالٌ/اِسْتَقَلَّ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FD7684FF-34BE-DC53-3AE1-B0BC714481E8}"/>
              </a:ext>
            </a:extLst>
          </p:cNvPr>
          <p:cNvSpPr txBox="1"/>
          <p:nvPr/>
        </p:nvSpPr>
        <p:spPr>
          <a:xfrm>
            <a:off x="3239294" y="4224674"/>
            <a:ext cx="2393976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مُقاوَمَةٌ/قاوَمَ</a:t>
            </a:r>
            <a:endParaRPr lang="fr-FR" dirty="0"/>
          </a:p>
        </p:txBody>
      </p:sp>
      <p:sp>
        <p:nvSpPr>
          <p:cNvPr id="30" name="Google Shape;452;p158">
            <a:extLst>
              <a:ext uri="{FF2B5EF4-FFF2-40B4-BE49-F238E27FC236}">
                <a16:creationId xmlns:a16="http://schemas.microsoft.com/office/drawing/2014/main" id="{26FB7C23-2AB9-B423-8B1C-7D41B7BBC327}"/>
              </a:ext>
            </a:extLst>
          </p:cNvPr>
          <p:cNvSpPr txBox="1"/>
          <p:nvPr/>
        </p:nvSpPr>
        <p:spPr>
          <a:xfrm>
            <a:off x="6184697" y="3061763"/>
            <a:ext cx="2184069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r>
              <a:rPr lang="ar-MA" dirty="0">
                <a:sym typeface="Sakkal Majalla"/>
              </a:rPr>
              <a:t>اَلْحَنينُ/حَنَّ</a:t>
            </a:r>
            <a:endParaRPr dirty="0">
              <a:sym typeface="Calibri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B172A780-E38F-59AD-B852-AE7A28CB77D0}"/>
              </a:ext>
            </a:extLst>
          </p:cNvPr>
          <p:cNvSpPr txBox="1"/>
          <p:nvPr/>
        </p:nvSpPr>
        <p:spPr>
          <a:xfrm>
            <a:off x="5943716" y="4243249"/>
            <a:ext cx="2666029" cy="919356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اِسْتِعْمارٌ/اِسْتَعْمَرَ</a:t>
            </a:r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4DFC53B4-9A15-C7D4-EBF1-2F01E459D517}"/>
              </a:ext>
            </a:extLst>
          </p:cNvPr>
          <p:cNvSpPr txBox="1"/>
          <p:nvPr/>
        </p:nvSpPr>
        <p:spPr>
          <a:xfrm>
            <a:off x="3219874" y="5455404"/>
            <a:ext cx="2393976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/>
              <a:t>اَلْعيدُ ٱلْوَطَنِيُّ</a:t>
            </a:r>
            <a:r>
              <a:rPr lang="ar-MA" dirty="0"/>
              <a:t> </a:t>
            </a:r>
            <a:endParaRPr lang="fr-FR" dirty="0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53C04896-9F6D-FA8A-CD9B-3423D6993C97}"/>
              </a:ext>
            </a:extLst>
          </p:cNvPr>
          <p:cNvSpPr txBox="1"/>
          <p:nvPr/>
        </p:nvSpPr>
        <p:spPr>
          <a:xfrm>
            <a:off x="494276" y="5455404"/>
            <a:ext cx="2393976" cy="919401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>
            <a:solidFill>
              <a:srgbClr val="48B2DC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ar-MA" dirty="0"/>
              <a:t>عيدُ </a:t>
            </a:r>
            <a:r>
              <a:rPr lang="ar-MA" dirty="0" err="1"/>
              <a:t>ٱلِاسْتِقْلالِ</a:t>
            </a:r>
            <a:r>
              <a:rPr lang="ar-MA" dirty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23099319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948D4-EDE8-3C81-0C2F-5D5604112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EB77F14-EE37-C4DE-0DEA-355B67F2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الفائز في المسابقة؟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DB6D2F-4E89-79E0-1E0C-1792375835A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F5B7B5-789E-C20C-E06F-6CD57A194B7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7C5EBC5-232E-A33F-F36F-2615B09D9DE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49AC37-96A1-A3D1-706D-B7E6A9E2557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6DF97B-E3BB-C637-D9C4-251DA2E3AF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37EB757-1541-D53C-21E0-8C136381CFF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0D4CCCF-DBB0-23F6-4874-28EBF334007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E80BB511-7281-C701-EF02-E720CA7B1A2C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93E9A3C1-D7AB-9A3C-3490-EF2DA9D288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1166479-A41E-6DA1-E735-80F21CDC5D9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453190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790694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900501" y="861591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MA" dirty="0">
                <a:solidFill>
                  <a:srgbClr val="424D7B"/>
                </a:solidFill>
              </a:rPr>
              <a:t>قراءة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2762911" y="3238137"/>
            <a:ext cx="4500000" cy="540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24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استثمار النص.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0B5FEFE-70F2-7405-13AA-80939378AA6D}"/>
              </a:ext>
            </a:extLst>
          </p:cNvPr>
          <p:cNvSpPr txBox="1"/>
          <p:nvPr/>
        </p:nvSpPr>
        <p:spPr>
          <a:xfrm>
            <a:off x="1631919" y="1771950"/>
            <a:ext cx="5466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"المغرب : حكاية شعب ومسيرة أمة".( ح</a:t>
            </a:r>
            <a:r>
              <a:rPr lang="fr-FR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4</a:t>
            </a:r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).</a:t>
            </a:r>
          </a:p>
        </p:txBody>
      </p:sp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60ECD07F-3F16-BA5D-FD99-E9EC1FBE59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3412" y="1041591"/>
            <a:ext cx="360000" cy="360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90188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9F4F4-3741-FBD2-CA43-913C659D7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708BD8-81DB-D117-9378-A907E05DF5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ستقومون باستثمار نص " المغرب : حكاية شعب ومسيرة أمة".  خذوا كراساتكم الصفحة – 36-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49DB2BF-232B-9D9D-E5CA-8B6F288A04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1625BAE-4978-B055-BF3C-52B0D076180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D43301F-53D0-F6F1-F978-FB01EC1D0C5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3EDE6B-F3C7-5C2F-014E-DBDD5360FC1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D9395D-F6C4-76BC-13B6-C8A112D0864C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DA9C961-5BA5-D8FB-2356-DAC0C2286F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D50277B-186D-6F96-5790-64F82968DE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7FE0D3-679D-67C8-0FE0-9131BD2CB3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D954632-0AD7-A4AD-F7E4-9BC7E030D7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9A7DD5A-C170-848B-333B-88B06F2958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2368" y="1952867"/>
            <a:ext cx="3501957" cy="4149133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</p:spTree>
    <p:extLst>
      <p:ext uri="{BB962C8B-B14F-4D97-AF65-F5344CB8AC3E}">
        <p14:creationId xmlns:p14="http://schemas.microsoft.com/office/powerpoint/2010/main" val="1988679231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B41E2-E1C6-0A4F-A6A3-9662E4FBF5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1892DA-CF4C-E467-F97D-A2C776140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أعيدوا قراءة النص قراءة صامتة وسريعة.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92BBE0C-B71D-D2C9-7A21-A8C75830D0C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2FCBB60-5CBF-44AD-AA38-78CEE2D9DF2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54A10E-FA1C-50BD-B5B2-73BD97E3E90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E7ACEF-6CBA-E51F-FC83-CD44F1C3DB4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DAE02B1-9073-1DA2-5799-4B8C4035CA7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355BF41-5A6B-EF9C-35E1-859485E95A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A5E87D1-3053-3D7F-C11F-A9C06C89175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15629F2B-55C8-AFFF-2F9F-3549EA1C78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A520194-9A4B-D1E8-B8BD-B85C394F32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434" y="1686891"/>
            <a:ext cx="3501957" cy="4630366"/>
          </a:xfrm>
          <a:prstGeom prst="rect">
            <a:avLst/>
          </a:prstGeom>
          <a:ln w="38100">
            <a:solidFill>
              <a:srgbClr val="48B2DC"/>
            </a:solidFill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0D3D114-8924-26AC-B49C-942B55A68F4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1A67D36-F802-F45C-71BF-5CB20209B83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8387" y="1367040"/>
            <a:ext cx="795864" cy="9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4893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FA6247-1E35-2AD4-035A-0B951033D3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26315-0C6D-7DF9-AE95-236C46512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اقرؤوا الصفحة الأولى من النص وابحثوا  عن كلمات توافق هذه الأوزان كما في المثال.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5350A4F-2431-5F72-849F-62DA2B84299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12A6401-4157-DBB2-26A5-5AA6CA8EBFC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34F653A-3639-0165-84DE-0C838818F9DA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BB40FE-7FCE-9B93-13C2-EA9A01CAF1A8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C43B1C6-5A42-0B0D-508B-84EEBC140E9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995CBD8-D58C-3068-30B5-B3BC7C3DD9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9CBB7D-8A05-6A20-E51A-755F8E3A8BD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1818404-83B5-609F-FF9A-664931BB34A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13F37987-95AC-C457-17CA-3CBB169F1FA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ce réservé du texte 13">
            <a:extLst>
              <a:ext uri="{FF2B5EF4-FFF2-40B4-BE49-F238E27FC236}">
                <a16:creationId xmlns:a16="http://schemas.microsoft.com/office/drawing/2014/main" id="{5C288E4F-2786-99B8-385D-3F0606AA949A}"/>
              </a:ext>
            </a:extLst>
          </p:cNvPr>
          <p:cNvSpPr txBox="1">
            <a:spLocks/>
          </p:cNvSpPr>
          <p:nvPr/>
        </p:nvSpPr>
        <p:spPr>
          <a:xfrm>
            <a:off x="580413" y="3033272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اِفْتعالٍ</a:t>
            </a:r>
            <a:endParaRPr lang="fr-FR" dirty="0"/>
          </a:p>
        </p:txBody>
      </p:sp>
      <p:sp>
        <p:nvSpPr>
          <p:cNvPr id="13" name="Espace réservé du texte 13">
            <a:extLst>
              <a:ext uri="{FF2B5EF4-FFF2-40B4-BE49-F238E27FC236}">
                <a16:creationId xmlns:a16="http://schemas.microsoft.com/office/drawing/2014/main" id="{EDF3D63C-1A6C-A155-B3E5-71E6A3F2C233}"/>
              </a:ext>
            </a:extLst>
          </p:cNvPr>
          <p:cNvSpPr txBox="1">
            <a:spLocks/>
          </p:cNvSpPr>
          <p:nvPr/>
        </p:nvSpPr>
        <p:spPr>
          <a:xfrm>
            <a:off x="656616" y="4188823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فاعِلَةٍ</a:t>
            </a:r>
            <a:endParaRPr lang="fr-FR" dirty="0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id="{34C57DA5-2035-2E5E-9E66-27916DF85E0D}"/>
              </a:ext>
            </a:extLst>
          </p:cNvPr>
          <p:cNvSpPr txBox="1">
            <a:spLocks/>
          </p:cNvSpPr>
          <p:nvPr/>
        </p:nvSpPr>
        <p:spPr>
          <a:xfrm>
            <a:off x="668714" y="516316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مِفْعالٌ</a:t>
            </a:r>
            <a:endParaRPr lang="fr-FR" dirty="0"/>
          </a:p>
        </p:txBody>
      </p:sp>
      <p:pic>
        <p:nvPicPr>
          <p:cNvPr id="15" name="Image 14" descr="Une image contenant horloge, cercle&#10;&#10;Le contenu généré par l’IA peut être incorrect.">
            <a:extLst>
              <a:ext uri="{FF2B5EF4-FFF2-40B4-BE49-F238E27FC236}">
                <a16:creationId xmlns:a16="http://schemas.microsoft.com/office/drawing/2014/main" id="{F84DCBF8-C4ED-AC5E-3E6A-CAB688F6B58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508" y="1452840"/>
            <a:ext cx="782031" cy="900000"/>
          </a:xfrm>
          <a:prstGeom prst="rect">
            <a:avLst/>
          </a:prstGeom>
        </p:spPr>
      </p:pic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id="{4F9AED62-D072-7713-6B02-2A2EE487A1DE}"/>
              </a:ext>
            </a:extLst>
          </p:cNvPr>
          <p:cNvSpPr txBox="1">
            <a:spLocks/>
          </p:cNvSpPr>
          <p:nvPr/>
        </p:nvSpPr>
        <p:spPr>
          <a:xfrm>
            <a:off x="4383555" y="3058689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فَعَلَتْ</a:t>
            </a:r>
            <a:endParaRPr lang="fr-FR" dirty="0"/>
          </a:p>
        </p:txBody>
      </p:sp>
      <p:pic>
        <p:nvPicPr>
          <p:cNvPr id="19" name="Espace réservé pour une image  21" descr="Une image contenant dessin humoristique, Animation, Dessin animé, clipart&#10;&#10;Le contenu généré par l’IA peut être incorrect.">
            <a:extLst>
              <a:ext uri="{FF2B5EF4-FFF2-40B4-BE49-F238E27FC236}">
                <a16:creationId xmlns:a16="http://schemas.microsoft.com/office/drawing/2014/main" id="{E2480070-2D42-13B3-54AD-356F3A2105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" b="27"/>
          <a:stretch>
            <a:fillRect/>
          </a:stretch>
        </p:blipFill>
        <p:spPr>
          <a:xfrm>
            <a:off x="6339791" y="1591296"/>
            <a:ext cx="2223354" cy="2223354"/>
          </a:xfrm>
          <a:prstGeom prst="roundRect">
            <a:avLst/>
          </a:prstGeom>
          <a:ln>
            <a:noFill/>
          </a:ln>
        </p:spPr>
      </p:pic>
      <p:sp>
        <p:nvSpPr>
          <p:cNvPr id="20" name="Espace réservé du texte 13">
            <a:extLst>
              <a:ext uri="{FF2B5EF4-FFF2-40B4-BE49-F238E27FC236}">
                <a16:creationId xmlns:a16="http://schemas.microsoft.com/office/drawing/2014/main" id="{05CEEE57-2E4D-22CC-87BE-F205F496D61C}"/>
              </a:ext>
            </a:extLst>
          </p:cNvPr>
          <p:cNvSpPr txBox="1">
            <a:spLocks/>
          </p:cNvSpPr>
          <p:nvPr/>
        </p:nvSpPr>
        <p:spPr>
          <a:xfrm>
            <a:off x="4371520" y="4089235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مَفْعولاً</a:t>
            </a:r>
            <a:endParaRPr lang="fr-FR" dirty="0"/>
          </a:p>
        </p:txBody>
      </p:sp>
      <p:sp>
        <p:nvSpPr>
          <p:cNvPr id="21" name="Espace réservé du texte 13">
            <a:extLst>
              <a:ext uri="{FF2B5EF4-FFF2-40B4-BE49-F238E27FC236}">
                <a16:creationId xmlns:a16="http://schemas.microsoft.com/office/drawing/2014/main" id="{C9548370-220A-3FC5-0564-E4DFFDC2C501}"/>
              </a:ext>
            </a:extLst>
          </p:cNvPr>
          <p:cNvSpPr txBox="1">
            <a:spLocks/>
          </p:cNvSpPr>
          <p:nvPr/>
        </p:nvSpPr>
        <p:spPr>
          <a:xfrm>
            <a:off x="4383555" y="5170462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فاعِلٍ</a:t>
            </a:r>
            <a:endParaRPr lang="fr-FR" dirty="0"/>
          </a:p>
        </p:txBody>
      </p:sp>
      <p:sp>
        <p:nvSpPr>
          <p:cNvPr id="22" name="Espace réservé du texte 13">
            <a:extLst>
              <a:ext uri="{FF2B5EF4-FFF2-40B4-BE49-F238E27FC236}">
                <a16:creationId xmlns:a16="http://schemas.microsoft.com/office/drawing/2014/main" id="{B4F73258-71A0-4F9B-59C4-70C5A770CF48}"/>
              </a:ext>
            </a:extLst>
          </p:cNvPr>
          <p:cNvSpPr txBox="1">
            <a:spLocks/>
          </p:cNvSpPr>
          <p:nvPr/>
        </p:nvSpPr>
        <p:spPr>
          <a:xfrm>
            <a:off x="4042796" y="2111087"/>
            <a:ext cx="2685614" cy="662104"/>
          </a:xfrm>
          <a:prstGeom prst="roundRect">
            <a:avLst/>
          </a:prstGeom>
          <a:solidFill>
            <a:srgbClr val="EDF6F7"/>
          </a:solidFill>
          <a:ln w="28575">
            <a:noFill/>
          </a:ln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تَشْكيلِ // </a:t>
            </a:r>
            <a:r>
              <a:rPr lang="ar-MA" dirty="0">
                <a:solidFill>
                  <a:srgbClr val="FF0000"/>
                </a:solidFill>
                <a:cs typeface="Microsoft Uighur" panose="02000000000000000000" pitchFamily="2" charset="-78"/>
              </a:rPr>
              <a:t>تَفْعيلِ</a:t>
            </a:r>
            <a:endParaRPr lang="fr-FR" dirty="0">
              <a:solidFill>
                <a:srgbClr val="FF0000"/>
              </a:solidFill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A99436D7-37A3-7A6B-4FAC-6C658FDB92B3}"/>
              </a:ext>
            </a:extLst>
          </p:cNvPr>
          <p:cNvCxnSpPr/>
          <p:nvPr/>
        </p:nvCxnSpPr>
        <p:spPr>
          <a:xfrm>
            <a:off x="4042796" y="3315039"/>
            <a:ext cx="0" cy="2234316"/>
          </a:xfrm>
          <a:prstGeom prst="line">
            <a:avLst/>
          </a:prstGeom>
          <a:ln w="28575"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599400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CD26D-F4F8-3EB5-E117-B204C12A6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D15FBB08-9786-44A6-193B-DC38319F28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t="6341" r="53113" b="77157"/>
          <a:stretch>
            <a:fillRect/>
          </a:stretch>
        </p:blipFill>
        <p:spPr>
          <a:xfrm>
            <a:off x="544958" y="3303872"/>
            <a:ext cx="7731487" cy="1700635"/>
          </a:xfrm>
          <a:prstGeom prst="roundRect">
            <a:avLst/>
          </a:prstGeom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A893545-122C-C3DE-F934-9B53D7CA7A63}"/>
              </a:ext>
            </a:extLst>
          </p:cNvPr>
          <p:cNvSpPr/>
          <p:nvPr/>
        </p:nvSpPr>
        <p:spPr>
          <a:xfrm>
            <a:off x="375385" y="3545087"/>
            <a:ext cx="1465153" cy="1556302"/>
          </a:xfrm>
          <a:prstGeom prst="roundRect">
            <a:avLst/>
          </a:prstGeom>
          <a:noFill/>
          <a:ln w="38100">
            <a:solidFill>
              <a:srgbClr val="00ACA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BF7B869-4324-4C4C-3577-8547304953BB}"/>
              </a:ext>
            </a:extLst>
          </p:cNvPr>
          <p:cNvSpPr txBox="1"/>
          <p:nvPr/>
        </p:nvSpPr>
        <p:spPr>
          <a:xfrm>
            <a:off x="544958" y="1986900"/>
            <a:ext cx="75646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2400" b="1" dirty="0">
                <a:solidFill>
                  <a:srgbClr val="424D7B"/>
                </a:solidFill>
              </a:rPr>
              <a:t>ينصح باعتماد صيغة </a:t>
            </a:r>
            <a:r>
              <a:rPr lang="ar-MA" sz="2400" b="1" dirty="0">
                <a:solidFill>
                  <a:srgbClr val="00ACA4"/>
                </a:solidFill>
              </a:rPr>
              <a:t>عرض الشرائح </a:t>
            </a:r>
            <a:r>
              <a:rPr lang="ar-MA" sz="2400" dirty="0">
                <a:solidFill>
                  <a:srgbClr val="00ACA4"/>
                </a:solidFill>
              </a:rPr>
              <a:t>(</a:t>
            </a:r>
            <a:r>
              <a:rPr lang="fr-MA" sz="2400" dirty="0">
                <a:solidFill>
                  <a:srgbClr val="00ACA4"/>
                </a:solidFill>
              </a:rPr>
              <a:t>mode diaporama</a:t>
            </a:r>
            <a:r>
              <a:rPr lang="ar-MA" sz="2400" b="1" dirty="0">
                <a:solidFill>
                  <a:srgbClr val="00ACA4"/>
                </a:solidFill>
              </a:rPr>
              <a:t>) </a:t>
            </a:r>
            <a:r>
              <a:rPr lang="ar-MA" sz="2400" b="1" dirty="0">
                <a:solidFill>
                  <a:srgbClr val="424D7B"/>
                </a:solidFill>
              </a:rPr>
              <a:t>أثناء تقديم الدرس في القسم بالنقر على أيقونة العرض كما هو موضح.</a:t>
            </a:r>
            <a:endParaRPr lang="fr-FR" sz="2400" b="1" dirty="0">
              <a:solidFill>
                <a:srgbClr val="424D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097895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A68E2A-5A21-F391-0DD0-CCFD87EA58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314F31-4A3C-756B-BE42-3C240627B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 من وجد الكلمة؟ اِقرأ الجملة في النص. هل وجدتم كلمات أخرى بنفس الوزن؟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F0EDA0-1704-6753-64FA-596B8933FDAA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4D2A0AF-4B79-DE88-533D-E6281FE8E1F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1FD03C-6914-B637-27E5-46D8D9ECB26E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1591F0-FE9E-AFA2-E261-FBB7A207E20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71E886C-ED11-3FD2-0AAA-51A2D9FAB00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AFFA854-A9EE-B87F-AABE-1CFE902A6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A36929B-012F-9C7C-20FD-6EDB381458C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28563EA-92FD-95FD-0C27-2B4760B5E66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6" name="Espace réservé pour une image  15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D153EDF8-9CE6-8BBE-DC5F-1BE7B93014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Espace réservé du texte 13">
            <a:extLst>
              <a:ext uri="{FF2B5EF4-FFF2-40B4-BE49-F238E27FC236}">
                <a16:creationId xmlns:a16="http://schemas.microsoft.com/office/drawing/2014/main" id="{27969AEF-5245-BFAF-912F-FD7354D68581}"/>
              </a:ext>
            </a:extLst>
          </p:cNvPr>
          <p:cNvSpPr txBox="1">
            <a:spLocks/>
          </p:cNvSpPr>
          <p:nvPr/>
        </p:nvSpPr>
        <p:spPr>
          <a:xfrm>
            <a:off x="5116689" y="2486845"/>
            <a:ext cx="3312000" cy="662104"/>
          </a:xfrm>
          <a:prstGeom prst="roundRect">
            <a:avLst>
              <a:gd name="adj" fmla="val 23873"/>
            </a:avLst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ct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ar-MA" dirty="0"/>
              <a:t>فَعَلَتْ // </a:t>
            </a:r>
            <a:r>
              <a:rPr lang="ar-MA" dirty="0">
                <a:solidFill>
                  <a:srgbClr val="FF0000"/>
                </a:solidFill>
              </a:rPr>
              <a:t>رَسَمَتْ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id="{A22FEB8A-3F89-AB1D-8834-28EBAE20A6E1}"/>
              </a:ext>
            </a:extLst>
          </p:cNvPr>
          <p:cNvSpPr txBox="1">
            <a:spLocks/>
          </p:cNvSpPr>
          <p:nvPr/>
        </p:nvSpPr>
        <p:spPr>
          <a:xfrm>
            <a:off x="5116689" y="3590439"/>
            <a:ext cx="3312000" cy="662104"/>
          </a:xfrm>
          <a:prstGeom prst="roundRect">
            <a:avLst/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lvl1pPr marL="0" indent="0" algn="ctr" defTabSz="514337" rtl="1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ar-MA" dirty="0">
                <a:cs typeface="Microsoft Uighur" panose="02000000000000000000" pitchFamily="2" charset="-78"/>
              </a:rPr>
              <a:t>مَفْعولاً // </a:t>
            </a:r>
            <a:r>
              <a:rPr lang="ar-MA" dirty="0">
                <a:solidFill>
                  <a:srgbClr val="C00000"/>
                </a:solidFill>
                <a:cs typeface="Microsoft Uighur" panose="02000000000000000000" pitchFamily="2" charset="-78"/>
              </a:rPr>
              <a:t>مَنْقوشاً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4" name="Espace réservé du texte 13">
            <a:extLst>
              <a:ext uri="{FF2B5EF4-FFF2-40B4-BE49-F238E27FC236}">
                <a16:creationId xmlns:a16="http://schemas.microsoft.com/office/drawing/2014/main" id="{FD8BA82A-23C4-DFB6-5F28-8737A9EE5F23}"/>
              </a:ext>
            </a:extLst>
          </p:cNvPr>
          <p:cNvSpPr txBox="1">
            <a:spLocks/>
          </p:cNvSpPr>
          <p:nvPr/>
        </p:nvSpPr>
        <p:spPr>
          <a:xfrm>
            <a:off x="5214160" y="4694034"/>
            <a:ext cx="3312000" cy="662104"/>
          </a:xfrm>
          <a:prstGeom prst="roundRect">
            <a:avLst/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فاعِلٍ // </a:t>
            </a:r>
            <a:r>
              <a:rPr lang="ar-MA" dirty="0">
                <a:solidFill>
                  <a:srgbClr val="C00000"/>
                </a:solidFill>
              </a:rPr>
              <a:t>جارِفٍ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EDC37906-9227-05C0-2006-92FF666252C9}"/>
              </a:ext>
            </a:extLst>
          </p:cNvPr>
          <p:cNvSpPr txBox="1">
            <a:spLocks/>
          </p:cNvSpPr>
          <p:nvPr/>
        </p:nvSpPr>
        <p:spPr>
          <a:xfrm>
            <a:off x="938242" y="3590439"/>
            <a:ext cx="3312000" cy="662104"/>
          </a:xfrm>
          <a:prstGeom prst="roundRect">
            <a:avLst/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فاعِلَةٍ // </a:t>
            </a:r>
            <a:r>
              <a:rPr lang="ar-MA" dirty="0">
                <a:solidFill>
                  <a:srgbClr val="C00000"/>
                </a:solidFill>
              </a:rPr>
              <a:t>خالِدَةٍ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6" name="Espace réservé du texte 13">
            <a:extLst>
              <a:ext uri="{FF2B5EF4-FFF2-40B4-BE49-F238E27FC236}">
                <a16:creationId xmlns:a16="http://schemas.microsoft.com/office/drawing/2014/main" id="{EBBB7BF3-304C-F76D-4653-E7D4F6273293}"/>
              </a:ext>
            </a:extLst>
          </p:cNvPr>
          <p:cNvSpPr txBox="1">
            <a:spLocks/>
          </p:cNvSpPr>
          <p:nvPr/>
        </p:nvSpPr>
        <p:spPr>
          <a:xfrm>
            <a:off x="938242" y="4694034"/>
            <a:ext cx="3312000" cy="662104"/>
          </a:xfrm>
          <a:prstGeom prst="roundRect">
            <a:avLst>
              <a:gd name="adj" fmla="val 22072"/>
            </a:avLst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مِفْعالٌ // </a:t>
            </a:r>
            <a:r>
              <a:rPr lang="ar-MA" dirty="0">
                <a:solidFill>
                  <a:srgbClr val="C00000"/>
                </a:solidFill>
              </a:rPr>
              <a:t>مِقْدامٌ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7" name="Espace réservé du texte 13">
            <a:extLst>
              <a:ext uri="{FF2B5EF4-FFF2-40B4-BE49-F238E27FC236}">
                <a16:creationId xmlns:a16="http://schemas.microsoft.com/office/drawing/2014/main" id="{C438E4C1-A9B8-63CA-DED1-208B5242AE31}"/>
              </a:ext>
            </a:extLst>
          </p:cNvPr>
          <p:cNvSpPr txBox="1">
            <a:spLocks/>
          </p:cNvSpPr>
          <p:nvPr/>
        </p:nvSpPr>
        <p:spPr>
          <a:xfrm>
            <a:off x="878737" y="2486845"/>
            <a:ext cx="3312000" cy="662104"/>
          </a:xfrm>
          <a:prstGeom prst="roundRect">
            <a:avLst>
              <a:gd name="adj" fmla="val 23272"/>
            </a:avLst>
          </a:prstGeom>
          <a:solidFill>
            <a:srgbClr val="EDF6F7"/>
          </a:solidFill>
          <a:ln>
            <a:solidFill>
              <a:schemeClr val="accent1"/>
            </a:solidFill>
          </a:ln>
        </p:spPr>
        <p:txBody>
          <a:bodyPr anchor="ctr"/>
          <a:lstStyle>
            <a:defPPr>
              <a:defRPr lang="en-US"/>
            </a:defPPr>
            <a:lvl1pPr indent="0" algn="r" defTabSz="514337" rtl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4400" b="1" cap="none" spc="0">
                <a:ln w="0"/>
                <a:solidFill>
                  <a:srgbClr val="565F88"/>
                </a:solidFill>
                <a:effectLst/>
                <a:cs typeface="Microsoft Uighur" panose="02000000000000000000" pitchFamily="2" charset="-78"/>
              </a:defRPr>
            </a:lvl1pPr>
            <a:lvl2pPr marL="38575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/>
            </a:lvl2pPr>
            <a:lvl3pPr marL="642921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/>
            </a:lvl3pPr>
            <a:lvl4pPr marL="900090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4pPr>
            <a:lvl5pPr marL="1157259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algn="ctr"/>
            <a:r>
              <a:rPr lang="ar-MA" dirty="0"/>
              <a:t>اِفْتعالٍ // </a:t>
            </a:r>
            <a:r>
              <a:rPr lang="ar-MA" dirty="0">
                <a:solidFill>
                  <a:srgbClr val="C00000"/>
                </a:solidFill>
              </a:rPr>
              <a:t>اِحْتِفالٍ</a:t>
            </a:r>
            <a:endParaRPr lang="fr-FR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86847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B8DBE4-5DCD-D500-484A-1B8F0D203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4AE159-63CA-F73D-4356-5E20747E3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 طرح أسئلة حول النص. من يختار فقرة  من النص ثم يطرح سؤالا عن مضمونها كما في المثال :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E03D557-2736-0A6C-83B8-7161DD9A2CB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FBC8D7-E767-91ED-76FC-E2FD4B8C5C6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C012B9-D839-C4F4-7260-2448852738E7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F77F43-7BAC-374E-138A-602C92822FE5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88432D9-53DC-AFA6-26F0-6E69A4FAA8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0E6685B-A914-7C71-7C81-11B8FC3E5E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68A0870-9FF3-460A-B85E-5671B1606F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E888E9F-679C-C253-19D2-AD6E3B7EBE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8749621D-E4B0-74DC-0293-6F9C759E868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ECD68DA-ECE6-F795-5D83-4C645EA181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977" y="1686891"/>
            <a:ext cx="6308809" cy="2354788"/>
          </a:xfrm>
          <a:prstGeom prst="roundRect">
            <a:avLst>
              <a:gd name="adj" fmla="val 16667"/>
            </a:avLst>
          </a:prstGeom>
          <a:ln w="28575">
            <a:solidFill>
              <a:schemeClr val="accent1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1DB58CD-95C3-A823-2DA6-F5F350A85230}"/>
              </a:ext>
            </a:extLst>
          </p:cNvPr>
          <p:cNvSpPr txBox="1"/>
          <p:nvPr/>
        </p:nvSpPr>
        <p:spPr>
          <a:xfrm>
            <a:off x="1087457" y="4360570"/>
            <a:ext cx="6331779" cy="160043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ٱلْأَحْداثُ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ٱلتّاريخِيَّةُ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ٱلَّتي رَسَمَتْ طَريقَ </a:t>
            </a:r>
            <a:r>
              <a:rPr lang="ar-MA" sz="44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ٱلْمَغْرِبِ</a:t>
            </a:r>
            <a:r>
              <a:rPr lang="ar-MA" sz="44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نَحْوَ ٱلْمُسْتَقْبَلِ؟ </a:t>
            </a:r>
            <a:endParaRPr lang="fr-FR" sz="44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FBAD45E2-AA38-8B6B-609F-ABA7E96BBE44}"/>
              </a:ext>
            </a:extLst>
          </p:cNvPr>
          <p:cNvCxnSpPr/>
          <p:nvPr/>
        </p:nvCxnSpPr>
        <p:spPr>
          <a:xfrm>
            <a:off x="7546786" y="2661920"/>
            <a:ext cx="63201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C6807839-AB90-F55E-0378-98D9D08D66B0}"/>
              </a:ext>
            </a:extLst>
          </p:cNvPr>
          <p:cNvCxnSpPr>
            <a:cxnSpLocks/>
          </p:cNvCxnSpPr>
          <p:nvPr/>
        </p:nvCxnSpPr>
        <p:spPr>
          <a:xfrm>
            <a:off x="8178800" y="2641600"/>
            <a:ext cx="0" cy="266018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462FD28-9C0D-08A5-47D8-9D9A31059D54}"/>
              </a:ext>
            </a:extLst>
          </p:cNvPr>
          <p:cNvCxnSpPr/>
          <p:nvPr/>
        </p:nvCxnSpPr>
        <p:spPr>
          <a:xfrm flipH="1">
            <a:off x="7427511" y="5301781"/>
            <a:ext cx="751289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255982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0921FA-570F-99F3-C12A-8E691E7D59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DD6994-7C50-C8F5-75E1-82523A8CD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" y="756000"/>
            <a:ext cx="7079426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من يختار عيدا من الأعياد الوطنية و يوضح لزملائه لم نحتفل به؟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B35B4AB-4B4A-9F67-EB17-06972C6A082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1680EB-64FD-10D3-B104-D2C8A9810F93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B96F7A-68A4-6177-79BA-795B99F22DD3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6C1639A-6D26-D813-76F6-E3E8B76B1C7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0B7361-9B39-8FB4-EE33-70C976190B5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1E77A87-F4F8-5014-D556-07DCCA4091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96FE736-20E9-ABF7-1B94-F09575DB49B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D9847E3-85BA-782E-7182-119709EDB2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2F626F9-5E0B-584E-8A6C-EA5AF50D76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990BE05-BD00-C861-139A-1D556D357242}"/>
              </a:ext>
            </a:extLst>
          </p:cNvPr>
          <p:cNvSpPr txBox="1"/>
          <p:nvPr/>
        </p:nvSpPr>
        <p:spPr>
          <a:xfrm>
            <a:off x="1011173" y="2592730"/>
            <a:ext cx="6762418" cy="214526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أَخْتارُ عيداً وَطَنِيّاً ثُمَّ أُوَضِّحُ لِزُمَلائي لِمَ نَحْتَفِلُ بِه.</a:t>
            </a:r>
            <a:endParaRPr lang="fr-FR" sz="60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33045850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D57EA-9767-1CD8-3F2A-008CDC1967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B0AED48-D517-3F74-8960-FB02561A5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</a:t>
            </a:r>
            <a:r>
              <a:rPr lang="ar-MA" sz="27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الصفحة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رقم -40- وأجيبوا عن سؤالي استثمار معجم النص.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6BA36E-1F46-4002-EFE9-9197AD2AD4FE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9BC285C-1013-6274-8BE8-CA7DC652710F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028F5E0-7C52-5220-6A34-F0D5EE0312C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3BA3F03-F981-00B8-0F99-B377D95E5C0E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9B9EE9E-C31E-7871-C94D-1A659D7A42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B1EEFE6-F76D-9F6D-8117-83EF54A0D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CD19AA7-2B8D-F6FD-2208-D817C42273E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25332B2-8C04-505F-73B6-6FE4265FD94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88BE004-4B71-F8B8-1B31-EEA77773AE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3305" y="2375044"/>
            <a:ext cx="6138154" cy="279678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5E468B6-D1C0-5B34-D3DD-C725E78CC7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BD3BC96-F69D-C91D-961F-2AD633AEDE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492" y="1459123"/>
            <a:ext cx="795864" cy="91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701707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03EC9E-4639-2478-80F4-D2B2F2141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9642F8-FCC9-FC9F-CC4E-48C52C918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السؤال ثم يجيب عنه.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3AD6572-76DB-0250-7258-67EADD08ED2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5CA016-20A4-F3F2-E806-F4042BB7384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585537-111D-B670-B136-5DDA3A551A7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2C4F0C-A8DB-0E14-3D8B-E05A35AF73D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E5BA5CE-F1E0-D71A-7BE4-BD056584CA2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2544467-8BA5-E34B-5D3B-12800D7B13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36F2112-CDBD-5F8A-A31F-4B2783D1051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4320B28-3365-953B-F742-2C90EBBDD6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6EF4F167-ED26-98E1-5CFE-1B98B72AC2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356" y="2407127"/>
            <a:ext cx="6138154" cy="2796782"/>
          </a:xfrm>
          <a:prstGeom prst="roundRect">
            <a:avLst>
              <a:gd name="adj" fmla="val 16667"/>
            </a:avLst>
          </a:prstGeom>
          <a:ln w="38100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Espace réservé pour une image  13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CCFA46-6D4B-4ECB-47BB-411324B6B5D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07311419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811A83-15C4-3E72-8134-DCCE3A325E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256739-85B8-3B91-7835-F60F2610C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E50397-14EC-143C-2C08-F21E06A8A40D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914C27-9BE3-B309-1715-16E90FCC636C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CBC250-A5F9-E425-D86C-0FAE015F983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1837DEE-04B1-B2EE-F535-9A001461869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01C2999-F1DB-7D56-351A-7240C2458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ACF1DC5-4A03-1F27-581B-CD24460F2B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C2A51193-7759-C9E7-E721-A033D3B878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B92292-249A-AE5F-3432-EB0CE65215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B471DEB-C2CC-2DF8-8B75-7A83E61816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940" y="2504811"/>
            <a:ext cx="8012377" cy="279678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D7427D85-F677-43F6-091A-A9592EE460B4}"/>
              </a:ext>
            </a:extLst>
          </p:cNvPr>
          <p:cNvSpPr txBox="1"/>
          <p:nvPr/>
        </p:nvSpPr>
        <p:spPr>
          <a:xfrm>
            <a:off x="647683" y="2856966"/>
            <a:ext cx="7784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400" b="1" dirty="0">
                <a:solidFill>
                  <a:srgbClr val="C00000"/>
                </a:solidFill>
              </a:rPr>
              <a:t>اَلْمَغْرِبُ – اَلشَّعْبُ – اَلاسْتِقْلالُ-  اَلْمَغارِبَةُ-  اَلْعَرْشُ- اَلْمَلِكُ - مُقاوِمٌ  - اَلْمَمْلَكَةُ –اَلْفِدائِيّونَ-  اَلْفَخْرُ- اَلِاعْتِزازُ- اَلتَّحْريرُ-اَلْوَفاءُ...</a:t>
            </a:r>
            <a:endParaRPr lang="fr-FR" sz="2400" b="1" dirty="0">
              <a:solidFill>
                <a:srgbClr val="C00000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45C9E13-31C3-331C-FEFB-BEE7ADE2945D}"/>
              </a:ext>
            </a:extLst>
          </p:cNvPr>
          <p:cNvSpPr txBox="1"/>
          <p:nvPr/>
        </p:nvSpPr>
        <p:spPr>
          <a:xfrm>
            <a:off x="375817" y="4208664"/>
            <a:ext cx="2118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تَرْحيلِ-  تَهْجيرِ-إِبْعادِ...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E2AF59B-127E-BAE7-04A5-88355454652F}"/>
              </a:ext>
            </a:extLst>
          </p:cNvPr>
          <p:cNvSpPr txBox="1"/>
          <p:nvPr/>
        </p:nvSpPr>
        <p:spPr>
          <a:xfrm>
            <a:off x="339176" y="4824774"/>
            <a:ext cx="18924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نَتيجَةٌ- حَصيلَةٌ</a:t>
            </a:r>
            <a:endParaRPr lang="fr-FR" sz="2000" b="1" dirty="0">
              <a:solidFill>
                <a:srgbClr val="C00000"/>
              </a:solidFill>
            </a:endParaRPr>
          </a:p>
        </p:txBody>
      </p:sp>
      <p:pic>
        <p:nvPicPr>
          <p:cNvPr id="7" name="Espace réservé pour une image  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06F49A2-4053-B29D-9F2F-7CBBBE1B4D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3403455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36B525-66C7-328B-60AF-7A55526726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C43D5E-B0A0-D42C-A9A8-12E3E7F09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الآن. أجيبوا  عن الأسئلة: 1-2-3-4-7-8 ( الصفحة رقم -41)-.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198C195-4771-F67A-6671-6E08CD378595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3A60A2-2808-CAF1-23DE-1F0E8163262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F31136-79F1-F750-C6D0-110E40BE9B9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03299B6-E1EA-B555-8694-1B3EA4449FC7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87B8D88-81B2-8548-98C9-6673FF49F96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7AA9153-0047-2DE3-8764-347FE8E7C1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8F8DA8C-569F-E910-C677-335C634B42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C34BA63-602C-63F7-64F2-877628F534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6295A6C2-AB35-0AD9-2706-F9A72B9705DE}"/>
              </a:ext>
            </a:extLst>
          </p:cNvPr>
          <p:cNvGrpSpPr/>
          <p:nvPr/>
        </p:nvGrpSpPr>
        <p:grpSpPr>
          <a:xfrm>
            <a:off x="1208554" y="2136890"/>
            <a:ext cx="6591064" cy="3901270"/>
            <a:chOff x="680936" y="1187946"/>
            <a:chExt cx="7691966" cy="5053112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BE47E903-2294-F0DD-B1F7-E1141245E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0936" y="1187946"/>
              <a:ext cx="7691966" cy="3968173"/>
            </a:xfrm>
            <a:prstGeom prst="rect">
              <a:avLst/>
            </a:prstGeom>
            <a:ln w="38100">
              <a:solidFill>
                <a:srgbClr val="48B2DC"/>
              </a:solidFill>
            </a:ln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D676889-AE9C-DAFE-0A2F-76286848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936" y="5156119"/>
              <a:ext cx="7691966" cy="1084939"/>
            </a:xfrm>
            <a:prstGeom prst="rect">
              <a:avLst/>
            </a:prstGeom>
            <a:ln w="38100">
              <a:solidFill>
                <a:srgbClr val="48B2DC"/>
              </a:solidFill>
            </a:ln>
          </p:spPr>
        </p:pic>
      </p:grpSp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15E86171-02AB-4E0A-49A6-C241573E7D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526320" y="1236891"/>
            <a:ext cx="899999" cy="899999"/>
          </a:xfrm>
          <a:prstGeom prst="rect">
            <a:avLst/>
          </a:prstGeom>
        </p:spPr>
      </p:pic>
      <p:pic>
        <p:nvPicPr>
          <p:cNvPr id="19" name="Espace réservé pour une image  1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2B79E1D-AF81-74B0-F98F-4894F25090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47215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CAA20-E51C-2F75-F5A4-D90A155471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078CF0-67EE-F6F9-58EF-5071B1C173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جماعة. من يقرأ السؤال ثم يجيب عنه بجملة مفيدة؟.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CF059EE-8DF6-AF3E-A8AF-BFEC0473C42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169D2DC-E1F0-031D-E35C-07F6F768AD2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AFCC65-96A0-05E9-6504-28BA3957E0D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3E1DBF-2969-37EC-7209-40605039BF5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8B6EB4D-3F14-186B-91AC-2257AA8976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2F63A1-814C-1058-0B65-1FD8A9D0D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9BF81D4-FC96-B384-9B72-F295308ADBA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F721E02-8C59-EAA3-476A-68D62E9802D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7" name="Espace réservé pour une image  1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87C6485-B684-3820-2E64-7CF4138DE73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1B8A5268-1AFD-2261-4CB4-A7CB419F1E88}"/>
              </a:ext>
            </a:extLst>
          </p:cNvPr>
          <p:cNvGrpSpPr/>
          <p:nvPr/>
        </p:nvGrpSpPr>
        <p:grpSpPr>
          <a:xfrm>
            <a:off x="1208554" y="2136890"/>
            <a:ext cx="6591064" cy="3901270"/>
            <a:chOff x="680936" y="1187946"/>
            <a:chExt cx="7691966" cy="5053112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19771CA-5BBE-46CE-D95A-6415F599330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0936" y="1187946"/>
              <a:ext cx="7691966" cy="3968173"/>
            </a:xfrm>
            <a:prstGeom prst="rect">
              <a:avLst/>
            </a:prstGeom>
            <a:ln w="38100">
              <a:solidFill>
                <a:srgbClr val="48B2DC"/>
              </a:solidFill>
            </a:ln>
          </p:spPr>
        </p:pic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8185ADCC-1B39-44CB-0BA3-C968769BD0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0936" y="5156119"/>
              <a:ext cx="7691966" cy="1084939"/>
            </a:xfrm>
            <a:prstGeom prst="rect">
              <a:avLst/>
            </a:prstGeom>
            <a:ln w="38100">
              <a:solidFill>
                <a:srgbClr val="48B2DC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446623297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77181-0A44-AE5A-3318-48A4E1A615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C1B43EF-9DFC-C2F8-6DC1-AC30A8124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على كراساتكم. (فيما يتعلق بالسؤال رقم -8- تقبل جميع الأجوبة المناسبة).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73A5203-4F78-EFF8-9E24-1BC7822C31E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6A55AB-24C4-B8A3-79A8-F68CC43D70F0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6AEA55-CA6A-DC1A-D8EC-56876D839CB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BD0A47-65C0-6325-A9CE-FA492CE05C8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E0AE40F-4A46-4312-004F-E09A6C940F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DD013EA-F9F7-8E24-AE75-814899B769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7F69221-FF70-0474-0DA9-EA33BCB637A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54BDB8-F797-E970-2FB6-B2A813F4BB2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F876FA74-C8E4-4ED5-D8C8-1F23F2C89551}"/>
              </a:ext>
            </a:extLst>
          </p:cNvPr>
          <p:cNvSpPr txBox="1"/>
          <p:nvPr/>
        </p:nvSpPr>
        <p:spPr>
          <a:xfrm>
            <a:off x="689227" y="2028134"/>
            <a:ext cx="730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sz="2000" b="1" dirty="0">
                <a:solidFill>
                  <a:srgbClr val="C00000"/>
                </a:solidFill>
              </a:rPr>
              <a:t>1. دَعا </a:t>
            </a:r>
            <a:r>
              <a:rPr lang="ar-MA" sz="2000" b="1" dirty="0" err="1">
                <a:solidFill>
                  <a:srgbClr val="C00000"/>
                </a:solidFill>
              </a:rPr>
              <a:t>ٱلْمَلِكُ</a:t>
            </a:r>
            <a:r>
              <a:rPr lang="ar-MA" sz="2000" b="1" dirty="0">
                <a:solidFill>
                  <a:srgbClr val="C00000"/>
                </a:solidFill>
              </a:rPr>
              <a:t> </a:t>
            </a:r>
            <a:r>
              <a:rPr lang="ar-MA" sz="2000" b="1" dirty="0" err="1">
                <a:solidFill>
                  <a:srgbClr val="C00000"/>
                </a:solidFill>
              </a:rPr>
              <a:t>ٱلْحَسَنُ</a:t>
            </a:r>
            <a:r>
              <a:rPr lang="ar-MA" sz="2000" b="1" dirty="0">
                <a:solidFill>
                  <a:srgbClr val="C00000"/>
                </a:solidFill>
              </a:rPr>
              <a:t> </a:t>
            </a:r>
            <a:r>
              <a:rPr lang="ar-MA" sz="2000" b="1" dirty="0" err="1">
                <a:solidFill>
                  <a:srgbClr val="C00000"/>
                </a:solidFill>
              </a:rPr>
              <a:t>ٱلثّانِي</a:t>
            </a:r>
            <a:r>
              <a:rPr lang="ar-MA" sz="2000" b="1" dirty="0">
                <a:solidFill>
                  <a:srgbClr val="C00000"/>
                </a:solidFill>
              </a:rPr>
              <a:t> إِلى </a:t>
            </a:r>
            <a:r>
              <a:rPr lang="ar-MA" sz="2000" b="1" dirty="0" err="1">
                <a:solidFill>
                  <a:srgbClr val="C00000"/>
                </a:solidFill>
              </a:rPr>
              <a:t>ٱلْمَسيرَةِ</a:t>
            </a:r>
            <a:r>
              <a:rPr lang="ar-MA" sz="2000" b="1" dirty="0">
                <a:solidFill>
                  <a:srgbClr val="C00000"/>
                </a:solidFill>
              </a:rPr>
              <a:t> </a:t>
            </a:r>
            <a:r>
              <a:rPr lang="ar-MA" sz="2000" b="1" dirty="0" err="1">
                <a:solidFill>
                  <a:srgbClr val="C00000"/>
                </a:solidFill>
              </a:rPr>
              <a:t>ٱلْخَضْراءِ</a:t>
            </a:r>
            <a:r>
              <a:rPr lang="ar-MA" sz="2000" b="1" dirty="0">
                <a:solidFill>
                  <a:srgbClr val="C00000"/>
                </a:solidFill>
              </a:rPr>
              <a:t> مِنْ أَجْلِ </a:t>
            </a:r>
            <a:r>
              <a:rPr lang="ar-MA" sz="2000" b="1" dirty="0" err="1">
                <a:solidFill>
                  <a:srgbClr val="C00000"/>
                </a:solidFill>
              </a:rPr>
              <a:t>ٱسْتِرْجاعِ</a:t>
            </a:r>
            <a:r>
              <a:rPr lang="ar-MA" sz="2000" b="1" dirty="0">
                <a:solidFill>
                  <a:srgbClr val="C00000"/>
                </a:solidFill>
              </a:rPr>
              <a:t> </a:t>
            </a:r>
            <a:r>
              <a:rPr lang="ar-MA" sz="2000" b="1" dirty="0" err="1">
                <a:solidFill>
                  <a:srgbClr val="C00000"/>
                </a:solidFill>
              </a:rPr>
              <a:t>ٱلْأَقاليمِ</a:t>
            </a:r>
            <a:r>
              <a:rPr lang="ar-MA" sz="2000" b="1" dirty="0">
                <a:solidFill>
                  <a:srgbClr val="C00000"/>
                </a:solidFill>
              </a:rPr>
              <a:t> </a:t>
            </a:r>
            <a:r>
              <a:rPr lang="ar-MA" sz="2000" b="1" dirty="0" err="1">
                <a:solidFill>
                  <a:srgbClr val="C00000"/>
                </a:solidFill>
              </a:rPr>
              <a:t>ٱلصَّحْراوِيَّةِ</a:t>
            </a:r>
            <a:r>
              <a:rPr lang="ar-MA" sz="2000" b="1" dirty="0">
                <a:solidFill>
                  <a:srgbClr val="C00000"/>
                </a:solidFill>
              </a:rPr>
              <a:t> وَتَحْريرِها مِنَ </a:t>
            </a:r>
            <a:r>
              <a:rPr lang="ar-MA" sz="2000" b="1" dirty="0" err="1">
                <a:solidFill>
                  <a:srgbClr val="C00000"/>
                </a:solidFill>
              </a:rPr>
              <a:t>ٱلِاسْتِعْمارِ</a:t>
            </a:r>
            <a:r>
              <a:rPr lang="ar-MA" sz="2000" b="1" dirty="0">
                <a:solidFill>
                  <a:srgbClr val="C00000"/>
                </a:solidFill>
              </a:rPr>
              <a:t> </a:t>
            </a:r>
            <a:r>
              <a:rPr lang="ar-MA" sz="2000" b="1" dirty="0" err="1">
                <a:solidFill>
                  <a:srgbClr val="C00000"/>
                </a:solidFill>
              </a:rPr>
              <a:t>ٱلْإِسْبانِيِّ</a:t>
            </a:r>
            <a:r>
              <a:rPr lang="ar-MA" sz="2000" b="1" dirty="0">
                <a:solidFill>
                  <a:srgbClr val="C00000"/>
                </a:solidFill>
              </a:rPr>
              <a:t>. </a:t>
            </a:r>
            <a:endParaRPr lang="fr-FR" sz="2000" b="1" dirty="0">
              <a:solidFill>
                <a:srgbClr val="C0000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AB84310C-0825-196D-6F0D-1DD92EB04E7E}"/>
              </a:ext>
            </a:extLst>
          </p:cNvPr>
          <p:cNvSpPr txBox="1"/>
          <p:nvPr/>
        </p:nvSpPr>
        <p:spPr>
          <a:xfrm>
            <a:off x="668158" y="2897507"/>
            <a:ext cx="730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2. اَ</a:t>
            </a:r>
            <a:r>
              <a:rPr lang="ar-SA" dirty="0">
                <a:solidFill>
                  <a:srgbClr val="C00000"/>
                </a:solidFill>
              </a:rPr>
              <a:t>لذِّكْرى </a:t>
            </a:r>
            <a:r>
              <a:rPr lang="ar-SA" dirty="0" err="1">
                <a:solidFill>
                  <a:srgbClr val="C00000"/>
                </a:solidFill>
              </a:rPr>
              <a:t>ٱلْوَطَنِيَّةُ</a:t>
            </a:r>
            <a:r>
              <a:rPr lang="ar-SA" dirty="0">
                <a:solidFill>
                  <a:srgbClr val="C00000"/>
                </a:solidFill>
              </a:rPr>
              <a:t> ٱلَّتي خَلَّدَها </a:t>
            </a:r>
            <a:r>
              <a:rPr lang="ar-SA" dirty="0" err="1">
                <a:solidFill>
                  <a:srgbClr val="C00000"/>
                </a:solidFill>
              </a:rPr>
              <a:t>ٱلطّابَعُ</a:t>
            </a:r>
            <a:r>
              <a:rPr lang="ar-SA" dirty="0">
                <a:solidFill>
                  <a:srgbClr val="C00000"/>
                </a:solidFill>
              </a:rPr>
              <a:t> </a:t>
            </a:r>
            <a:r>
              <a:rPr lang="ar-SA" dirty="0" err="1">
                <a:solidFill>
                  <a:srgbClr val="C00000"/>
                </a:solidFill>
              </a:rPr>
              <a:t>ٱلْبَريدِيُّ</a:t>
            </a:r>
            <a:r>
              <a:rPr lang="ar-SA" dirty="0">
                <a:solidFill>
                  <a:srgbClr val="C00000"/>
                </a:solidFill>
              </a:rPr>
              <a:t> </a:t>
            </a:r>
            <a:r>
              <a:rPr lang="ar-SA" dirty="0" err="1">
                <a:solidFill>
                  <a:srgbClr val="C00000"/>
                </a:solidFill>
              </a:rPr>
              <a:t>ٱلْمُرْفَقُ</a:t>
            </a:r>
            <a:r>
              <a:rPr lang="ar-SA" dirty="0">
                <a:solidFill>
                  <a:srgbClr val="C00000"/>
                </a:solidFill>
              </a:rPr>
              <a:t> </a:t>
            </a:r>
            <a:r>
              <a:rPr lang="ar-SA" dirty="0" err="1">
                <a:solidFill>
                  <a:srgbClr val="C00000"/>
                </a:solidFill>
              </a:rPr>
              <a:t>بِٱلنَّصِّ</a:t>
            </a:r>
            <a:r>
              <a:rPr lang="ar-SA" dirty="0">
                <a:solidFill>
                  <a:srgbClr val="C00000"/>
                </a:solidFill>
              </a:rPr>
              <a:t> هِيَ ذِكْرى </a:t>
            </a:r>
            <a:r>
              <a:rPr lang="ar-MA" dirty="0">
                <a:solidFill>
                  <a:srgbClr val="C00000"/>
                </a:solidFill>
              </a:rPr>
              <a:t>ثَوْرَةِ </a:t>
            </a:r>
            <a:r>
              <a:rPr lang="ar-MA" dirty="0" err="1">
                <a:solidFill>
                  <a:srgbClr val="C00000"/>
                </a:solidFill>
              </a:rPr>
              <a:t>ٱلْمَلِكِ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 err="1">
                <a:solidFill>
                  <a:srgbClr val="C00000"/>
                </a:solidFill>
              </a:rPr>
              <a:t>وَٱلشَّعْبِ</a:t>
            </a:r>
            <a:r>
              <a:rPr lang="ar-MA" dirty="0">
                <a:solidFill>
                  <a:srgbClr val="C00000"/>
                </a:solidFill>
              </a:rPr>
              <a:t>.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7F809C9-DCCC-73DF-4E95-8E01650F876E}"/>
              </a:ext>
            </a:extLst>
          </p:cNvPr>
          <p:cNvSpPr txBox="1"/>
          <p:nvPr/>
        </p:nvSpPr>
        <p:spPr>
          <a:xfrm>
            <a:off x="689227" y="3926751"/>
            <a:ext cx="730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3. </a:t>
            </a:r>
            <a:r>
              <a:rPr lang="ar-SA" dirty="0">
                <a:solidFill>
                  <a:srgbClr val="C00000"/>
                </a:solidFill>
              </a:rPr>
              <a:t>نَعَتَ ٱلْكاتِبُ </a:t>
            </a:r>
            <a:r>
              <a:rPr lang="ar-SA" dirty="0" err="1">
                <a:solidFill>
                  <a:srgbClr val="C00000"/>
                </a:solidFill>
              </a:rPr>
              <a:t>ٱلْمَسيرَةَ</a:t>
            </a:r>
            <a:r>
              <a:rPr lang="ar-SA" dirty="0">
                <a:solidFill>
                  <a:srgbClr val="C00000"/>
                </a:solidFill>
              </a:rPr>
              <a:t> </a:t>
            </a:r>
            <a:r>
              <a:rPr lang="ar-SA" dirty="0" err="1">
                <a:solidFill>
                  <a:srgbClr val="C00000"/>
                </a:solidFill>
              </a:rPr>
              <a:t>ٱلْخَضْراءَ</a:t>
            </a:r>
            <a:r>
              <a:rPr lang="ar-SA" dirty="0">
                <a:solidFill>
                  <a:srgbClr val="C00000"/>
                </a:solidFill>
              </a:rPr>
              <a:t> بِعَبْقَرِيَّةِ مَلِكٍ، لِكَوْنِها مَكَّنَتِ ٱلْمَغارِبَةَ مِنْ </a:t>
            </a:r>
            <a:r>
              <a:rPr lang="ar-SA" dirty="0" err="1">
                <a:solidFill>
                  <a:srgbClr val="C00000"/>
                </a:solidFill>
              </a:rPr>
              <a:t>ٱسْتِرْجاعِ</a:t>
            </a:r>
            <a:r>
              <a:rPr lang="ar-SA" dirty="0">
                <a:solidFill>
                  <a:srgbClr val="C00000"/>
                </a:solidFill>
              </a:rPr>
              <a:t> أَراضيهِمْ وَتَحْريرِها مِنَ </a:t>
            </a:r>
            <a:r>
              <a:rPr lang="ar-SA" dirty="0" err="1">
                <a:solidFill>
                  <a:srgbClr val="C00000"/>
                </a:solidFill>
              </a:rPr>
              <a:t>ٱلِاحْتِلالِ</a:t>
            </a:r>
            <a:r>
              <a:rPr lang="ar-SA" dirty="0">
                <a:solidFill>
                  <a:srgbClr val="C00000"/>
                </a:solidFill>
              </a:rPr>
              <a:t> </a:t>
            </a:r>
            <a:r>
              <a:rPr lang="ar-SA" dirty="0" err="1">
                <a:solidFill>
                  <a:srgbClr val="C00000"/>
                </a:solidFill>
              </a:rPr>
              <a:t>ٱلْإِسْبانِيِّ</a:t>
            </a:r>
            <a:r>
              <a:rPr lang="ar-SA" dirty="0">
                <a:solidFill>
                  <a:srgbClr val="C00000"/>
                </a:solidFill>
              </a:rPr>
              <a:t> دونَ حَرْبٍ وَدونَ خَسائِرَ مادِّيَّةٍ أَوْ بَشَرِيَّةٍ</a:t>
            </a:r>
            <a:r>
              <a:rPr lang="ar-MA" dirty="0">
                <a:solidFill>
                  <a:srgbClr val="C00000"/>
                </a:solidFill>
              </a:rPr>
              <a:t>. 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F7C400C-A9D9-4BEE-A5B2-759BA5919117}"/>
              </a:ext>
            </a:extLst>
          </p:cNvPr>
          <p:cNvSpPr txBox="1"/>
          <p:nvPr/>
        </p:nvSpPr>
        <p:spPr>
          <a:xfrm>
            <a:off x="689227" y="4796124"/>
            <a:ext cx="730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4. ذِكْرى </a:t>
            </a:r>
            <a:r>
              <a:rPr lang="ar-MA" dirty="0" err="1">
                <a:solidFill>
                  <a:srgbClr val="C00000"/>
                </a:solidFill>
              </a:rPr>
              <a:t>ٱلْمَسيرَةِ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 err="1">
                <a:solidFill>
                  <a:srgbClr val="C00000"/>
                </a:solidFill>
              </a:rPr>
              <a:t>ٱلْخَضْراءِ</a:t>
            </a:r>
            <a:r>
              <a:rPr lang="ar-MA" dirty="0">
                <a:solidFill>
                  <a:srgbClr val="C00000"/>
                </a:solidFill>
              </a:rPr>
              <a:t> هِيَ </a:t>
            </a:r>
            <a:r>
              <a:rPr lang="ar-MA" dirty="0" err="1">
                <a:solidFill>
                  <a:srgbClr val="C00000"/>
                </a:solidFill>
              </a:rPr>
              <a:t>ٱلذِّكْرى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 err="1">
                <a:solidFill>
                  <a:srgbClr val="C00000"/>
                </a:solidFill>
              </a:rPr>
              <a:t>ٱلْمَقْصودَةُ</a:t>
            </a:r>
            <a:r>
              <a:rPr lang="ar-MA" dirty="0">
                <a:solidFill>
                  <a:srgbClr val="C00000"/>
                </a:solidFill>
              </a:rPr>
              <a:t> في عِبارَةِ: «وَتَأْتي هذِهِ </a:t>
            </a:r>
            <a:r>
              <a:rPr lang="ar-MA" dirty="0" err="1">
                <a:solidFill>
                  <a:srgbClr val="C00000"/>
                </a:solidFill>
              </a:rPr>
              <a:t>ٱلذِّكْرى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 err="1">
                <a:solidFill>
                  <a:srgbClr val="C00000"/>
                </a:solidFill>
              </a:rPr>
              <a:t>ٱلْغالِيَةُ</a:t>
            </a:r>
            <a:r>
              <a:rPr lang="ar-MA" dirty="0">
                <a:solidFill>
                  <a:srgbClr val="C00000"/>
                </a:solidFill>
              </a:rPr>
              <a:t> لِلتَّذْكيرِ بِمَدى تَشَبُّثِ ٱلْمَغارِبَةِ بِقَضِيَّتِهِمُ </a:t>
            </a:r>
            <a:r>
              <a:rPr lang="ar-MA" dirty="0" err="1">
                <a:solidFill>
                  <a:srgbClr val="C00000"/>
                </a:solidFill>
              </a:rPr>
              <a:t>ٱلْوَطَنِيَّةِ</a:t>
            </a:r>
            <a:r>
              <a:rPr lang="ar-MA" dirty="0">
                <a:solidFill>
                  <a:srgbClr val="C00000"/>
                </a:solidFill>
              </a:rPr>
              <a:t>».</a:t>
            </a:r>
            <a:endParaRPr lang="fr-FR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FD3F531-C04D-0A3D-9FF1-0997E413719B}"/>
              </a:ext>
            </a:extLst>
          </p:cNvPr>
          <p:cNvSpPr txBox="1"/>
          <p:nvPr/>
        </p:nvSpPr>
        <p:spPr>
          <a:xfrm>
            <a:off x="741759" y="5665497"/>
            <a:ext cx="73012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rtl="1"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ar-MA" dirty="0">
                <a:solidFill>
                  <a:srgbClr val="C00000"/>
                </a:solidFill>
              </a:rPr>
              <a:t>7. مِنْ بَيْنِ </a:t>
            </a:r>
            <a:r>
              <a:rPr lang="ar-MA" dirty="0" err="1">
                <a:solidFill>
                  <a:srgbClr val="C00000"/>
                </a:solidFill>
              </a:rPr>
              <a:t>ٱلْقِيَمِ</a:t>
            </a:r>
            <a:r>
              <a:rPr lang="ar-MA" dirty="0">
                <a:solidFill>
                  <a:srgbClr val="C00000"/>
                </a:solidFill>
              </a:rPr>
              <a:t> ٱلَّتي يُمْكِنُ </a:t>
            </a:r>
            <a:r>
              <a:rPr lang="ar-MA" dirty="0" err="1">
                <a:solidFill>
                  <a:srgbClr val="C00000"/>
                </a:solidFill>
              </a:rPr>
              <a:t>ٱسْتِخْلاصُها</a:t>
            </a:r>
            <a:r>
              <a:rPr lang="ar-MA" dirty="0">
                <a:solidFill>
                  <a:srgbClr val="C00000"/>
                </a:solidFill>
              </a:rPr>
              <a:t> مِنَ ٱلنَّصِّ نَذْكُرُ: حُبَّ </a:t>
            </a:r>
            <a:r>
              <a:rPr lang="ar-MA" dirty="0" err="1">
                <a:solidFill>
                  <a:srgbClr val="C00000"/>
                </a:solidFill>
              </a:rPr>
              <a:t>ٱلْوَطَنِ</a:t>
            </a:r>
            <a:r>
              <a:rPr lang="ar-MA" dirty="0">
                <a:solidFill>
                  <a:srgbClr val="C00000"/>
                </a:solidFill>
              </a:rPr>
              <a:t> </a:t>
            </a:r>
            <a:r>
              <a:rPr lang="ar-MA" dirty="0" err="1">
                <a:solidFill>
                  <a:srgbClr val="C00000"/>
                </a:solidFill>
              </a:rPr>
              <a:t>وَٱلتَّعَلُّقَ</a:t>
            </a:r>
            <a:r>
              <a:rPr lang="ar-MA" dirty="0">
                <a:solidFill>
                  <a:srgbClr val="C00000"/>
                </a:solidFill>
              </a:rPr>
              <a:t> بِهِ – </a:t>
            </a:r>
            <a:r>
              <a:rPr lang="ar-MA" dirty="0" err="1">
                <a:solidFill>
                  <a:srgbClr val="C00000"/>
                </a:solidFill>
              </a:rPr>
              <a:t>ٱلدِّفاعَ</a:t>
            </a:r>
            <a:r>
              <a:rPr lang="ar-MA" dirty="0">
                <a:solidFill>
                  <a:srgbClr val="C00000"/>
                </a:solidFill>
              </a:rPr>
              <a:t> عَنِ </a:t>
            </a:r>
            <a:r>
              <a:rPr lang="ar-MA" dirty="0" err="1">
                <a:solidFill>
                  <a:srgbClr val="C00000"/>
                </a:solidFill>
              </a:rPr>
              <a:t>ٱلْوَطَنِ</a:t>
            </a:r>
            <a:r>
              <a:rPr lang="ar-MA" dirty="0">
                <a:solidFill>
                  <a:srgbClr val="C00000"/>
                </a:solidFill>
              </a:rPr>
              <a:t> – </a:t>
            </a:r>
            <a:r>
              <a:rPr lang="ar-MA" dirty="0" err="1">
                <a:solidFill>
                  <a:srgbClr val="C00000"/>
                </a:solidFill>
              </a:rPr>
              <a:t>ٱلِاعْتِزازَ</a:t>
            </a:r>
            <a:r>
              <a:rPr lang="ar-MA" dirty="0">
                <a:solidFill>
                  <a:srgbClr val="C00000"/>
                </a:solidFill>
              </a:rPr>
              <a:t> بِٱلْوَطَنِ وَتارِيخِهِ – </a:t>
            </a:r>
            <a:r>
              <a:rPr lang="ar-MA" dirty="0" err="1">
                <a:solidFill>
                  <a:srgbClr val="C00000"/>
                </a:solidFill>
              </a:rPr>
              <a:t>ٱلْمُشارَكَةَ</a:t>
            </a:r>
            <a:r>
              <a:rPr lang="ar-MA" dirty="0">
                <a:solidFill>
                  <a:srgbClr val="C00000"/>
                </a:solidFill>
              </a:rPr>
              <a:t> في تَنْمِيَتِهِ </a:t>
            </a:r>
            <a:r>
              <a:rPr lang="ar-MA" dirty="0" err="1">
                <a:solidFill>
                  <a:srgbClr val="C00000"/>
                </a:solidFill>
              </a:rPr>
              <a:t>وَٱزْدِهارِهِ</a:t>
            </a:r>
            <a:r>
              <a:rPr lang="ar-MA" dirty="0">
                <a:solidFill>
                  <a:srgbClr val="C00000"/>
                </a:solidFill>
              </a:rPr>
              <a:t>...</a:t>
            </a:r>
            <a:endParaRPr lang="fr-FR" dirty="0">
              <a:solidFill>
                <a:srgbClr val="C00000"/>
              </a:solidFill>
            </a:endParaRPr>
          </a:p>
        </p:txBody>
      </p:sp>
      <p:pic>
        <p:nvPicPr>
          <p:cNvPr id="15" name="Espace réservé pour une image  14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3FA05FF7-37DD-A792-ACFC-7C6A9DCC719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5988524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420682-C81D-E46B-65DB-9103F860D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قبل أن نواصل، من يقرأ الجملة بسرعة قبل اختفائها. ركزوا جيدا.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624A84D-7D3E-8FA2-0BF0-50E62980F98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3930351-22D7-4651-7371-3361B6A58CC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3F1476-A70E-3429-E94D-4E0DA38CDE51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EB97473-7182-049D-F3C2-72013DF8E26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E8AAE3-F357-DFEB-D904-876183D25E6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CF5074-D7C3-804C-DDEF-4FB565DB886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E1F29F-94AA-997A-3F68-DDFE226EBF5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92F4D79-5F3D-F608-C1F6-23A63221D3D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F50C46B-D041-3483-F5D1-12759812776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9F0E603-6E46-5043-F06B-8225AA3A9F43}"/>
              </a:ext>
            </a:extLst>
          </p:cNvPr>
          <p:cNvSpPr txBox="1"/>
          <p:nvPr/>
        </p:nvSpPr>
        <p:spPr>
          <a:xfrm>
            <a:off x="313266" y="3429000"/>
            <a:ext cx="8627534" cy="721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اَلْمُشارَكَةُ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في بِناءِ </a:t>
            </a:r>
            <a:r>
              <a:rPr lang="ar-MA" sz="4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ٱلْمُجْتَمَعِ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تَجْسيدٌ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لِروحِ </a:t>
            </a:r>
            <a:r>
              <a:rPr lang="ar-MA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ٱلْمُواطَنَةِ</a:t>
            </a:r>
            <a:r>
              <a:rPr lang="ar-MA" sz="4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MA" sz="4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322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Espace réservé pour une image  30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3DC75A-2015-19E1-1E39-E1663D3857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>
            <a:fillRect/>
          </a:stretch>
        </p:blipFill>
        <p:spPr/>
      </p:pic>
      <p:pic>
        <p:nvPicPr>
          <p:cNvPr id="29" name="Espace réservé pour une image  28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CEF1EEB-1F40-EA99-607B-F22A6821DCF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/>
          <a:stretch>
            <a:fillRect/>
          </a:stretch>
        </p:blipFill>
        <p:spPr/>
      </p:pic>
      <p:pic>
        <p:nvPicPr>
          <p:cNvPr id="35" name="Espace réservé pour une image  34" descr="Une image contenant habits, Animation, Dessin animé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FF93AB83-9CA3-5F80-6D06-9BC5A29C6ED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/>
          <a:stretch>
            <a:fillRect/>
          </a:stretch>
        </p:blipFill>
        <p:spPr/>
      </p:pic>
      <p:pic>
        <p:nvPicPr>
          <p:cNvPr id="33" name="Espace réservé pour une image  3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id="{48E3DEC7-EDF8-3A04-93CB-4981563836C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/>
          <a:stretch>
            <a:fillRect/>
          </a:stretch>
        </p:blipFill>
        <p:spPr/>
      </p:pic>
      <p:pic>
        <p:nvPicPr>
          <p:cNvPr id="14" name="Espace réservé pour une image  13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id="{6A61E3F4-6777-A2C5-4DDB-664D3F42A61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/>
          <a:stretch/>
        </p:blipFill>
        <p:spPr/>
      </p:pic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A2246453-977E-1804-FB4B-6EF5DA94353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fr-MA"/>
          </a:p>
        </p:txBody>
      </p:sp>
      <p:sp>
        <p:nvSpPr>
          <p:cNvPr id="22" name="Espace réservé du texte 21">
            <a:extLst>
              <a:ext uri="{FF2B5EF4-FFF2-40B4-BE49-F238E27FC236}">
                <a16:creationId xmlns:a16="http://schemas.microsoft.com/office/drawing/2014/main" id="{9B930BFD-D933-1735-B8A7-CC562C90B09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تعيين تلميذ(ة) للإجابة</a:t>
            </a:r>
            <a:endParaRPr lang="fr-MA" dirty="0"/>
          </a:p>
        </p:txBody>
      </p:sp>
      <p:sp>
        <p:nvSpPr>
          <p:cNvPr id="23" name="Espace réservé du texte 22">
            <a:extLst>
              <a:ext uri="{FF2B5EF4-FFF2-40B4-BE49-F238E27FC236}">
                <a16:creationId xmlns:a16="http://schemas.microsoft.com/office/drawing/2014/main" id="{8996AF3B-A528-4707-FCB6-B291F8C7C08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توجيهات و شرح التعليمات</a:t>
            </a:r>
            <a:endParaRPr lang="fr-MA" dirty="0"/>
          </a:p>
        </p:txBody>
      </p:sp>
      <p:sp>
        <p:nvSpPr>
          <p:cNvPr id="24" name="Espace réservé du texte 23">
            <a:extLst>
              <a:ext uri="{FF2B5EF4-FFF2-40B4-BE49-F238E27FC236}">
                <a16:creationId xmlns:a16="http://schemas.microsoft.com/office/drawing/2014/main" id="{49905370-11BD-3654-8734-1BB5729C31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عرض فيديو</a:t>
            </a:r>
            <a:endParaRPr lang="fr-MA" dirty="0"/>
          </a:p>
        </p:txBody>
      </p:sp>
      <p:sp>
        <p:nvSpPr>
          <p:cNvPr id="25" name="Espace réservé du texte 24">
            <a:extLst>
              <a:ext uri="{FF2B5EF4-FFF2-40B4-BE49-F238E27FC236}">
                <a16:creationId xmlns:a16="http://schemas.microsoft.com/office/drawing/2014/main" id="{2DE2D423-DFDD-F18A-A3B9-AFF3B3B8881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المرور بين الصفوف للمساعدة و تصحيح الإنجازات</a:t>
            </a:r>
            <a:endParaRPr lang="fr-MA" dirty="0"/>
          </a:p>
        </p:txBody>
      </p: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id="{FE3F5F3B-8967-6834-358B-508ACECF21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عمل في ثنائيات</a:t>
            </a:r>
            <a:endParaRPr lang="fr-MA" dirty="0"/>
          </a:p>
        </p:txBody>
      </p:sp>
      <p:sp>
        <p:nvSpPr>
          <p:cNvPr id="27" name="Espace réservé du texte 26">
            <a:extLst>
              <a:ext uri="{FF2B5EF4-FFF2-40B4-BE49-F238E27FC236}">
                <a16:creationId xmlns:a16="http://schemas.microsoft.com/office/drawing/2014/main" id="{E4065A23-EDF8-69CB-1A07-FBB4DE2BB50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prstGeom prst="roundRect">
            <a:avLst/>
          </a:prstGeom>
        </p:spPr>
        <p:txBody>
          <a:bodyPr/>
          <a:lstStyle/>
          <a:p>
            <a:r>
              <a:rPr lang="ar-MA" dirty="0"/>
              <a:t>نهاية الشريط، المرور إلى الشريحة الموالية</a:t>
            </a:r>
            <a:endParaRPr lang="fr-MA" dirty="0"/>
          </a:p>
        </p:txBody>
      </p:sp>
      <p:pic>
        <p:nvPicPr>
          <p:cNvPr id="16" name="Image 15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7376C046-DDA7-71FD-0BA2-C6C915112E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757053" y="4245868"/>
            <a:ext cx="996593" cy="99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39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1B65BA-643B-8C67-AFE6-2568CD518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61164B-5549-BE6A-3C69-4CA9A9DA6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بسرعة قبل اختفائها. ركزوا جيدا..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F704002-EBA0-FB4D-A195-BF5786D263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ADAE26-1FBA-AE85-BE13-1C27DF76277F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AA4EEC-815F-5D41-C105-4D2D03631AE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79F1F5-D31A-24AD-9061-9FE2DF59B032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قـــــراءة</a:t>
            </a: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 </a:t>
            </a: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E6AD36-AEB8-7538-1367-1AA1C05349B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45F7915-E9E8-4947-9D61-DDE15A35FA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2F19D43-C92F-4955-9DD4-5B5C8986B95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2799D6-0A17-DC1C-AFCB-B65B7ABC9C3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4DA3723-1C7F-B252-904B-D21F374EFCC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ED7413B-9F67-B00D-348F-88DA9D537746}"/>
              </a:ext>
            </a:extLst>
          </p:cNvPr>
          <p:cNvSpPr txBox="1"/>
          <p:nvPr/>
        </p:nvSpPr>
        <p:spPr>
          <a:xfrm>
            <a:off x="610412" y="2931079"/>
            <a:ext cx="7923175" cy="202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اَلتَّضامُنُ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وَٱلتَّكافُلُ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قيمَتانِ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وَطَنِيَّتانِ </a:t>
            </a:r>
            <a:r>
              <a:rPr lang="ar-MA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نَبيلَتانِ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MA" sz="6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2921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56DF1-4C86-0449-EEAB-4F5690A06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46020F3-7026-AF05-E317-D24A3360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بسرعة قبل اختفائها. ركزوا جيدا.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566360FE-9966-28C4-B0F1-FD3018D46DB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B20C2AB-ABDA-ECE7-EFE4-CD9D435DA961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ED1068-6FFC-CC2A-5BE7-DB8B8D6F9EE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9229D4-6036-C81B-9004-3017CAAFB1A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BE22C2-A499-BAF4-A1E7-8CC2EC191E9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E6C645-16C9-C6A6-DD9E-C50D7C1E18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DD5D3CF-73EA-7D26-55E7-301766F91F7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AEA6179-BD47-AE80-5D7F-4EC8E7DCD8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9A175D6-8FB3-6C83-06F4-E6749609EC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DAACDC7-F971-8067-8F31-8E5210942AEC}"/>
              </a:ext>
            </a:extLst>
          </p:cNvPr>
          <p:cNvSpPr txBox="1"/>
          <p:nvPr/>
        </p:nvSpPr>
        <p:spPr>
          <a:xfrm>
            <a:off x="363479" y="2858261"/>
            <a:ext cx="8417042" cy="202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</a:pPr>
            <a:r>
              <a:rPr lang="ar-MA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اَلدِّفاعُ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عَنِ </a:t>
            </a:r>
            <a:r>
              <a:rPr lang="ar-MA" sz="6000" b="1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ٱلْوَطَنِ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واجِبٌ </a:t>
            </a:r>
            <a:r>
              <a:rPr lang="ar-MA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مُقَدَّسٌ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عَلى كُلِّ </a:t>
            </a:r>
            <a:r>
              <a:rPr lang="ar-MA" sz="6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مُواطِنٍ</a:t>
            </a:r>
            <a:r>
              <a:rPr lang="ar-MA" sz="6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fr-MA" sz="6000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5634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4" grpId="2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9279E-CCAF-2276-5334-D64F0B7C2E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 25">
            <a:extLst>
              <a:ext uri="{FF2B5EF4-FFF2-40B4-BE49-F238E27FC236}">
                <a16:creationId xmlns:a16="http://schemas.microsoft.com/office/drawing/2014/main" id="{F47AA045-7EBB-BD56-F288-644AB56200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Titre 3">
            <a:extLst>
              <a:ext uri="{FF2B5EF4-FFF2-40B4-BE49-F238E27FC236}">
                <a16:creationId xmlns:a16="http://schemas.microsoft.com/office/drawing/2014/main" id="{3ADA30E0-9A4A-0C5D-C512-B697F41F4749}"/>
              </a:ext>
            </a:extLst>
          </p:cNvPr>
          <p:cNvSpPr txBox="1">
            <a:spLocks/>
          </p:cNvSpPr>
          <p:nvPr/>
        </p:nvSpPr>
        <p:spPr>
          <a:xfrm>
            <a:off x="628650" y="812399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36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fr-FR" dirty="0">
                <a:solidFill>
                  <a:srgbClr val="424D7B"/>
                </a:solidFill>
              </a:rPr>
              <a:t>     </a:t>
            </a:r>
            <a:r>
              <a:rPr lang="ar-MA" dirty="0">
                <a:solidFill>
                  <a:srgbClr val="424D7B"/>
                </a:solidFill>
              </a:rPr>
              <a:t>إنتاج كتابي (ح5).</a:t>
            </a:r>
          </a:p>
        </p:txBody>
      </p:sp>
      <p:sp>
        <p:nvSpPr>
          <p:cNvPr id="30" name="Espace réservé du texte 5">
            <a:extLst>
              <a:ext uri="{FF2B5EF4-FFF2-40B4-BE49-F238E27FC236}">
                <a16:creationId xmlns:a16="http://schemas.microsoft.com/office/drawing/2014/main" id="{684BBA62-3AE3-3767-6055-42EB11CCBB80}"/>
              </a:ext>
            </a:extLst>
          </p:cNvPr>
          <p:cNvSpPr txBox="1">
            <a:spLocks/>
          </p:cNvSpPr>
          <p:nvPr/>
        </p:nvSpPr>
        <p:spPr>
          <a:xfrm>
            <a:off x="1389026" y="3133165"/>
            <a:ext cx="5764810" cy="565835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424D7B"/>
              </a:buClr>
              <a:buFont typeface="Wingdings" panose="05000000000000000000" pitchFamily="2" charset="2"/>
              <a:buChar char="l"/>
            </a:pPr>
            <a:r>
              <a:rPr lang="ar-MA" sz="3600" b="1" dirty="0">
                <a:solidFill>
                  <a:srgbClr val="424D7B"/>
                </a:solidFill>
                <a:cs typeface="Microsoft Uighur" panose="02000000000000000000" pitchFamily="2" charset="-78"/>
              </a:rPr>
              <a:t>كتابة سيرة ذاتية .</a:t>
            </a:r>
          </a:p>
        </p:txBody>
      </p:sp>
      <p:pic>
        <p:nvPicPr>
          <p:cNvPr id="34" name="Image 9">
            <a:extLst>
              <a:ext uri="{FF2B5EF4-FFF2-40B4-BE49-F238E27FC236}">
                <a16:creationId xmlns:a16="http://schemas.microsoft.com/office/drawing/2014/main" id="{D927428A-C755-08D4-004B-B9C4FFAFE9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81536" y="992399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35" name="Image 34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id="{34944446-B603-0F67-24D0-F01A018964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47" y="1790694"/>
            <a:ext cx="469078" cy="5400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EAA765F-7CFD-C1F7-6114-73F4184430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959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9FB220-1A2D-EDCF-C94F-84AB3EABE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هذه الحصة ستتعرفون على السيرة الذاتية و سيحاول كل منكم كتابة سيرته الذاتية. 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2AE35DD-623A-1316-475D-81E5FFA60B4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F0E3D6-4D1F-24C3-E9A1-E94EF1498A00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9DC520-E449-0568-C375-71EC48FD8E78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D4CBFA-C351-80F2-31CE-B5B29451E8A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62A0904-8044-D749-0F3A-6AEF59A7F1C1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FACED49-D03C-274A-B3B4-38AF53D01F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7D17ED6-F947-E410-9C20-85A5B55B405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7C3D1A2-FC30-59AB-7940-389848CCD3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3667FD-1078-8ACE-5B29-93443ECE10A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B32D7A9-385B-0F75-F89B-0B250EC0392B}"/>
              </a:ext>
            </a:extLst>
          </p:cNvPr>
          <p:cNvSpPr txBox="1"/>
          <p:nvPr/>
        </p:nvSpPr>
        <p:spPr>
          <a:xfrm>
            <a:off x="779474" y="2828835"/>
            <a:ext cx="7144775" cy="1328023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ctr" rtl="1"/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سَأَكْتُبُ سيرَتي </a:t>
            </a:r>
            <a:r>
              <a:rPr lang="ar-MA" sz="7200" b="1" dirty="0" err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ٱلذّاتِيَّةَ</a:t>
            </a:r>
            <a:r>
              <a:rPr lang="ar-MA" sz="7200" b="1" dirty="0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7200" b="1" dirty="0">
              <a:solidFill>
                <a:schemeClr val="accent5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505603802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CD7633-462B-5684-DDCA-4E8DD28311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B2287-FD64-E6E1-15BF-0A3364D071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 من يذكرنا بتعريف  السيرة الغيرية؟ </a:t>
            </a: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9D54D9E2-3654-639A-0C49-2645993B6A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FE4D1EE-0F1E-6A72-61B7-D681D30081E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D3E86A-FC88-5229-EF30-12C8C15998C6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A503CAE-679E-D8A0-D690-B410A3895FC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8513637-CB81-A722-5EEE-09C933C9496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B799763-5116-D24D-06FE-D5F62ADBC6E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905DCD6-558C-C8ED-9C9D-83B5F3EBF1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39DDBDF-8D7C-51A3-FBEF-337F6328A1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4672FF6-EE25-DBFA-5B8F-B5CE5A13747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5546B17-7E0A-A1D2-9203-DEA3F77BF82D}"/>
              </a:ext>
            </a:extLst>
          </p:cNvPr>
          <p:cNvSpPr txBox="1"/>
          <p:nvPr/>
        </p:nvSpPr>
        <p:spPr>
          <a:xfrm>
            <a:off x="917741" y="3147972"/>
            <a:ext cx="7144775" cy="1328023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72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ٱلْمَقْصودُ </a:t>
            </a:r>
            <a:r>
              <a:rPr lang="ar-MA" dirty="0" err="1"/>
              <a:t>بِٱلسّيرَةِ</a:t>
            </a:r>
            <a:r>
              <a:rPr lang="ar-MA" dirty="0"/>
              <a:t> </a:t>
            </a:r>
            <a:r>
              <a:rPr lang="ar-MA" dirty="0" err="1"/>
              <a:t>ٱلْغَيْرِيَّةِ</a:t>
            </a:r>
            <a:r>
              <a:rPr lang="ar-MA" dirty="0"/>
              <a:t>؟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583225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E86D-88A6-EEF5-6809-F07A42759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988C81D-CB52-8DF6-28BE-5C3AF28FA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2FD0F71-2289-95F3-F61E-DE03843694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7B130C2-54BB-509A-2CC0-2D3E7E6465C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83891E-0F03-BCC3-392C-317B35D5A782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5DBFCE-0F16-FAE6-EDA9-38C3559D0B09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B13908-BA78-F58F-CAF3-3ABF19D4DEF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2458879-7D30-751C-76BD-4491B1CF275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B5690A-8BDA-0D33-58EF-FD24007D912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EF0DB2C-1F03-A9AC-B387-7558DB2C05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A7C93F8-8C06-C7B3-3871-246116494B3D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03EC111-AED4-67B8-BE44-BE11E076C7E2}"/>
              </a:ext>
            </a:extLst>
          </p:cNvPr>
          <p:cNvSpPr txBox="1"/>
          <p:nvPr/>
        </p:nvSpPr>
        <p:spPr>
          <a:xfrm>
            <a:off x="580603" y="2336800"/>
            <a:ext cx="7791238" cy="309872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ٱلسّيرَةُ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ٱلْغَيْرِيَّةُ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نَصٌّ أَدَبِيٌّ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يُعَرِّفُ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فيهِ ٱلكاتِبُ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وَذلِكَ بِتَقْديمِ مَعْلوماتٍ عَنْ وِلادَتِهِ وَنَشْأَتِهِ، وَعَنْ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أَهَمّ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أَحْداثِها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كَما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يُسَلِّطُ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ٱلضَّوْءَ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صِفاتِهِ، وَمَسارِهِ 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لدِّراسِيِّ و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ٱلْمِهْنِيِّ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ي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ُبْرِزُ إِنْجازاتِهِ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وَأَعْمالِهِ. 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23275191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505769-777F-909D-5476-13A281D2B2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5012B-8BDA-6141-3FD4-1E9F2071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انطلاقا من تعريف السيرة الغيرية، من يستنتج تعريفا للسيرة الذاتية؟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C3C609E-F05C-D400-1D91-A393C67FC8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2F29D93-AC12-1B44-1B0A-38D184CDACA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C8D069-162B-6712-5D78-25C6A28E53B4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9B3A27-5F8F-D2F4-E2B1-916A2C7E821D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389ED1-C2C8-AF0D-9F5F-98E1AF97B8C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F13FEF4-C31C-AF2E-3AD5-64A508EC97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3DE7988-E0D2-97B9-9D7A-E63400E8082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BE967B1-7A5F-AE1A-AE1D-545084E8F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3169E84-988E-EAEE-467F-0936DEE4E5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90FA8AE-C9CA-B39C-5F2D-F5FC6D8D5EA9}"/>
              </a:ext>
            </a:extLst>
          </p:cNvPr>
          <p:cNvSpPr txBox="1"/>
          <p:nvPr/>
        </p:nvSpPr>
        <p:spPr>
          <a:xfrm>
            <a:off x="580603" y="2336800"/>
            <a:ext cx="7791238" cy="309872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ٱلسّيرَةُ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ٱلْغَيْرِيَّةُ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نَصٌّ أَدَبِيٌّ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يُعَرِّفُ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فيهِ ٱلكاتِبُ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ٍ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وَذلِكَ بِتَقْديمِ مَعْلوماتٍ عَنْ وِلادَتِهِ وَنَشْأَتِهِ، وَعَنْ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أَهَمّ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أَحْداثِها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كَما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يُسَلِّطُ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ٱلضَّوْءَ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صِفاتِهِ، وَمَسارِهِ 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لدِّراسِيِّ و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ٱلْمِهْنِيِّ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ي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ُبْرِزُ إِنْجازاتِهِ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وَأَعْمالِهِ. 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241084984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64FA4-D3C7-9C6D-0B4B-D2EE8CCA2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989BE8-AAB9-8660-6A8B-5AA321FED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 تعريف السيرة الذاتية  كما يلي. من يقرأ؟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FB6FA70-542F-B826-2727-81967AE521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39B864C-53F8-1807-9133-F97C848EC18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8893DBE-D26D-E238-2213-4C0071DE6E07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9C2091-5BFD-843A-0632-73B366602F15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CAAECF-5AD2-50CE-740B-962BBE1ACB55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D46C155-2258-E76B-A537-7BB8D0E312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10D091-CE28-01B3-A030-F1A1F691375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AD9D66B-849A-BC3E-EF16-163ADAC8D5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DA00397-B90B-3FB9-BBB4-5134C15D4C5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AD7F25C-1911-A9BB-F0B3-D5D7656437E1}"/>
              </a:ext>
            </a:extLst>
          </p:cNvPr>
          <p:cNvSpPr txBox="1"/>
          <p:nvPr/>
        </p:nvSpPr>
        <p:spPr>
          <a:xfrm>
            <a:off x="580602" y="2314428"/>
            <a:ext cx="7819053" cy="3098721"/>
          </a:xfrm>
          <a:prstGeom prst="roundRect">
            <a:avLst/>
          </a:prstGeom>
          <a:solidFill>
            <a:schemeClr val="bg2">
              <a:lumMod val="90000"/>
            </a:schemeClr>
          </a:solidFill>
          <a:ln w="38100">
            <a:solidFill>
              <a:srgbClr val="48B2DC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ٱلسّيرَةُ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 err="1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ذّاتِيَّةُ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هِيَ نَصٌّ أَدَبِيٌّ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يُعَرِّفُ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فيهِ ٱلكاتِبُ </a:t>
            </a: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بِنَفْسِهِ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وَذلِكَ بِتَقْديمِ مَعْلوماتٍ عَنْ وِلادَتِهِ وَنَشْأَتِهِ، وَعَنْ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أَهَمّ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ِ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أَحْداثِها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 كَما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يُسَلِّطُ 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ٱلضَّوْءَ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عَلى صِفاتِهِ، وَمَسارِهِ ٱ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لدِّراسِيِّ و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َ</a:t>
            </a:r>
            <a:r>
              <a:rPr lang="ar-SA" sz="4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ٱلْمِهْنِيِّ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،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 </a:t>
            </a:r>
            <a:r>
              <a:rPr lang="ar-S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يُبْرِزُ إِنْجازاتِهِ</a:t>
            </a:r>
            <a:r>
              <a:rPr lang="ar-MA" sz="4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وَأَعْمالِهِ. </a:t>
            </a:r>
            <a:endParaRPr lang="fr-FR" sz="4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281304720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FBBE88-6684-E2A0-C352-6F0693650E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7725EE-5527-6768-9DAF-E612D073E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من يذكرنا بتصميم السيرة الغيرية الذي تعلمتموه في الحصة السابقة؟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C5120A95-8BFB-F812-F158-A2D648F79F8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D8D060-376B-E4D9-1BC8-A7F34F38E863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A52B26-D330-014A-E7E0-C2F3EAFEE11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1B759D-1573-1B98-C522-6C3FFC533E2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04450B-4BF5-7C44-9C8A-E6A25A0699A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25DC77-5FB9-DC7B-D8B8-C6D2BA9CB43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95E5643-B884-D733-0DE6-D98E6D2A06F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05A1210-2C00-AD72-6BA3-7790E46F58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318E70F-56BC-E1B2-6A5D-4E453E387445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FD71587-D929-D896-BC5D-4A643CB8A2A6}"/>
              </a:ext>
            </a:extLst>
          </p:cNvPr>
          <p:cNvSpPr txBox="1"/>
          <p:nvPr/>
        </p:nvSpPr>
        <p:spPr>
          <a:xfrm>
            <a:off x="978521" y="2952541"/>
            <a:ext cx="7186957" cy="122586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72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6600" dirty="0"/>
              <a:t>ما عَناصِرُ تَصْميمِ </a:t>
            </a:r>
            <a:r>
              <a:rPr lang="ar-MA" sz="6600" dirty="0" err="1"/>
              <a:t>ٱلسّيرَةِ</a:t>
            </a:r>
            <a:r>
              <a:rPr lang="ar-MA" sz="6600" dirty="0"/>
              <a:t> </a:t>
            </a:r>
            <a:r>
              <a:rPr lang="ar-MA" sz="6600" dirty="0" err="1"/>
              <a:t>ٱلْغَيْرِيَّةِ</a:t>
            </a:r>
            <a:r>
              <a:rPr lang="ar-MA" sz="6600" dirty="0"/>
              <a:t>؟</a:t>
            </a:r>
            <a:endParaRPr lang="fr-FR" sz="6600" dirty="0"/>
          </a:p>
        </p:txBody>
      </p:sp>
    </p:spTree>
    <p:extLst>
      <p:ext uri="{BB962C8B-B14F-4D97-AF65-F5344CB8AC3E}">
        <p14:creationId xmlns:p14="http://schemas.microsoft.com/office/powerpoint/2010/main" val="1188464674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0061A-4031-6B9D-3964-E09E3FEFD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E3DE2DA-82CD-B87F-2D72-28971D6A2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B609660-9E53-2C41-286A-315897F1CAA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064217A-43F0-7EFA-7428-F674F64C2475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92786E-8E91-19BD-E2CC-AAAB49E6FDC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EEE8F17-EF44-F055-055E-A18C8FA7392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587B5-4BD1-FDD0-39B7-2D478C768807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D15FE30-CDAB-6A3F-D200-AB32908237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7E2317E-CC3B-CABA-9A3A-E3F81BE74FB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A5CA44B-E4DE-2379-D695-48B386F67B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57F3723-4E04-D4B8-DAB2-87C67C77CDB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id="{4348A1EE-5658-7B82-3B6B-988F568986FB}"/>
              </a:ext>
            </a:extLst>
          </p:cNvPr>
          <p:cNvSpPr txBox="1"/>
          <p:nvPr/>
        </p:nvSpPr>
        <p:spPr>
          <a:xfrm>
            <a:off x="865079" y="1887261"/>
            <a:ext cx="5836311" cy="144773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فِقْرَةٌ لِلتَّعْريفِ بِصاحِبِ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ٱلسّيرَةِ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(اِسْمُهُ -تاريخُ وَمَكانُ وِلادَتِهِ -ظُروفُ نَشْأَتِهِ-صِفاتُهُ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ٱلشَّخْصِيَّةُ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).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 de texte 25">
            <a:extLst>
              <a:ext uri="{FF2B5EF4-FFF2-40B4-BE49-F238E27FC236}">
                <a16:creationId xmlns:a16="http://schemas.microsoft.com/office/drawing/2014/main" id="{2B4BD0B5-C637-8C17-9372-8D178CA7EF7D}"/>
              </a:ext>
            </a:extLst>
          </p:cNvPr>
          <p:cNvSpPr txBox="1"/>
          <p:nvPr/>
        </p:nvSpPr>
        <p:spPr>
          <a:xfrm>
            <a:off x="865080" y="3716952"/>
            <a:ext cx="5836311" cy="133216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عَنِ </a:t>
            </a:r>
            <a:r>
              <a:rPr lang="ar-MA" dirty="0" err="1"/>
              <a:t>ٱلْمَسارِ</a:t>
            </a:r>
            <a:r>
              <a:rPr lang="ar-MA" dirty="0"/>
              <a:t> </a:t>
            </a:r>
            <a:r>
              <a:rPr lang="ar-MA" dirty="0" err="1"/>
              <a:t>ٱلدِّراسِيِّ</a:t>
            </a:r>
            <a:r>
              <a:rPr lang="ar-MA" dirty="0"/>
              <a:t> لِصاحِبِ </a:t>
            </a:r>
            <a:r>
              <a:rPr lang="ar-MA" dirty="0" err="1"/>
              <a:t>ٱلسّيرَةِ</a:t>
            </a:r>
            <a:r>
              <a:rPr lang="ar-MA" dirty="0"/>
              <a:t> وَأُخْرى عَنْ أَهَمِّ إِنْجازاتِهِ وَأَعْمالِهِ. </a:t>
            </a:r>
            <a:endParaRPr lang="fr-FR" dirty="0"/>
          </a:p>
        </p:txBody>
      </p:sp>
      <p:sp>
        <p:nvSpPr>
          <p:cNvPr id="7" name="Zone de texte 25">
            <a:extLst>
              <a:ext uri="{FF2B5EF4-FFF2-40B4-BE49-F238E27FC236}">
                <a16:creationId xmlns:a16="http://schemas.microsoft.com/office/drawing/2014/main" id="{CDD50150-6C2D-86BF-E82B-482CA74AA01E}"/>
              </a:ext>
            </a:extLst>
          </p:cNvPr>
          <p:cNvSpPr txBox="1"/>
          <p:nvPr/>
        </p:nvSpPr>
        <p:spPr>
          <a:xfrm>
            <a:off x="766482" y="5374651"/>
            <a:ext cx="5934908" cy="12370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180340"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أُعَبِّرُ عَنْ رَأْيي حَوْلَ صاحِبِ </a:t>
            </a:r>
            <a:r>
              <a:rPr lang="ar-M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ٱلسّيرَةِ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 وَما أَثارَني في شَخْصِيَّتِهِ.    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8F826F0-9CDF-7F40-B7BF-3B70378D3422}"/>
              </a:ext>
            </a:extLst>
          </p:cNvPr>
          <p:cNvSpPr/>
          <p:nvPr/>
        </p:nvSpPr>
        <p:spPr>
          <a:xfrm>
            <a:off x="6991494" y="2087790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D61CA4E2-8685-A4DB-AA47-8DECC72CB312}"/>
              </a:ext>
            </a:extLst>
          </p:cNvPr>
          <p:cNvSpPr/>
          <p:nvPr/>
        </p:nvSpPr>
        <p:spPr>
          <a:xfrm>
            <a:off x="7008210" y="3909336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1A3D774A-E472-5D6A-0912-B9C431892FA5}"/>
              </a:ext>
            </a:extLst>
          </p:cNvPr>
          <p:cNvSpPr/>
          <p:nvPr/>
        </p:nvSpPr>
        <p:spPr>
          <a:xfrm>
            <a:off x="7008210" y="5538497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1011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إملاء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إنتاج كتابي – الحصة1 (30)د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المعجم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الاستماع.</a:t>
            </a:r>
            <a:r>
              <a:rPr lang="ar-MA" dirty="0"/>
              <a:t>والتحدث</a:t>
            </a:r>
            <a:r>
              <a:rPr lang="ar-SA" dirty="0"/>
              <a:t> (30)د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 -1- 30 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الحصة-2- 30 د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مراجعة توليف (شكل وفهم)</a:t>
            </a:r>
            <a:r>
              <a:rPr lang="fr-FR" dirty="0"/>
              <a:t> </a:t>
            </a:r>
            <a:r>
              <a:rPr lang="ar-SA" dirty="0"/>
              <a:t>+ دعم (60)د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نشاط اعتيادي (10)د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قراءة : الحصة-3- (30)د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SA" dirty="0"/>
              <a:t>الصرف والتحويل. (30)د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نشاط اعتيادي (10)د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قراءة : الحصة -4- (30)د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إنتاج كتابي الحصة 2 (30)د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BEDFAD-F1CF-5981-CB31-51321F9998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6D8521-0B74-B8C4-7648-5561CC72DC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انطلاقا من تصميم السيرة الغيرية، من يستنتج تصميم السيرة الذاتية؟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7307BB19-F848-D817-62DA-5542B2030FD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3CE90AF-CF63-682E-2EB9-E11AA340ECA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828B6C-B668-18BC-58CB-B2294FB723B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7097DD4-797B-CDAE-3B98-7E79DEDE59E6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1866B0-7030-E73B-9CDE-68819D87A911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58471597-40BF-75E4-DFD0-715EB6ADB47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0DF524B-1706-3A59-9849-0BF3CE52CC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6482729-76E8-E8CF-3615-AE585B3A8B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3332650-24E7-2F66-2F5B-BCB4D72A177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id="{461E9147-4DC1-811A-160A-6A5575683992}"/>
              </a:ext>
            </a:extLst>
          </p:cNvPr>
          <p:cNvSpPr txBox="1"/>
          <p:nvPr/>
        </p:nvSpPr>
        <p:spPr>
          <a:xfrm>
            <a:off x="865079" y="1887261"/>
            <a:ext cx="5836311" cy="144773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فِقْرَةٌ لِلتَّعْريفِ بِصاحِبِ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ٱلسّيرَةِ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(اِسْمُهُ -تاريخُ وَمَكانُ وِلادَتِهِ -ظُروفُ نَشْأَتِهِ-صِفاتُهُ </a:t>
            </a:r>
            <a:r>
              <a:rPr lang="ar-MA" sz="28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ٱلشَّخْصِيَّةُ</a:t>
            </a:r>
            <a:r>
              <a:rPr lang="ar-MA" sz="28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).</a:t>
            </a:r>
            <a:endParaRPr lang="fr-FR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 de texte 25">
            <a:extLst>
              <a:ext uri="{FF2B5EF4-FFF2-40B4-BE49-F238E27FC236}">
                <a16:creationId xmlns:a16="http://schemas.microsoft.com/office/drawing/2014/main" id="{405C5711-6EE5-F5D6-15CC-D2040B6129A1}"/>
              </a:ext>
            </a:extLst>
          </p:cNvPr>
          <p:cNvSpPr txBox="1"/>
          <p:nvPr/>
        </p:nvSpPr>
        <p:spPr>
          <a:xfrm>
            <a:off x="865080" y="3716952"/>
            <a:ext cx="5836311" cy="133216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  <a:defRPr sz="280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defRPr>
            </a:lvl1pPr>
          </a:lstStyle>
          <a:p>
            <a:r>
              <a:rPr lang="ar-MA" dirty="0"/>
              <a:t>فِقْرَةٌ عَنِ </a:t>
            </a:r>
            <a:r>
              <a:rPr lang="ar-MA" dirty="0" err="1"/>
              <a:t>ٱلْمَسارِ</a:t>
            </a:r>
            <a:r>
              <a:rPr lang="ar-MA" dirty="0"/>
              <a:t> </a:t>
            </a:r>
            <a:r>
              <a:rPr lang="ar-MA" dirty="0" err="1"/>
              <a:t>ٱلدِّراسِيِّ</a:t>
            </a:r>
            <a:r>
              <a:rPr lang="ar-MA" dirty="0"/>
              <a:t> لِصاحِبِ </a:t>
            </a:r>
            <a:r>
              <a:rPr lang="ar-MA" dirty="0" err="1"/>
              <a:t>ٱلسّيرَةِ</a:t>
            </a:r>
            <a:r>
              <a:rPr lang="ar-MA" dirty="0"/>
              <a:t> وَأُخْرى عَنْ أَهَمِّ إِنْجازاتِهِ وَأَعْمالِهِ. </a:t>
            </a:r>
            <a:endParaRPr lang="fr-FR" dirty="0"/>
          </a:p>
        </p:txBody>
      </p:sp>
      <p:sp>
        <p:nvSpPr>
          <p:cNvPr id="7" name="Zone de texte 25">
            <a:extLst>
              <a:ext uri="{FF2B5EF4-FFF2-40B4-BE49-F238E27FC236}">
                <a16:creationId xmlns:a16="http://schemas.microsoft.com/office/drawing/2014/main" id="{1A87C1B7-5375-DF14-7BD9-A7C5982AD283}"/>
              </a:ext>
            </a:extLst>
          </p:cNvPr>
          <p:cNvSpPr txBox="1"/>
          <p:nvPr/>
        </p:nvSpPr>
        <p:spPr>
          <a:xfrm>
            <a:off x="766482" y="5374651"/>
            <a:ext cx="5934908" cy="12370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180340"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أُعَبِّرُ عَنْ رَأْيي حَوْلَ صاحِبِ </a:t>
            </a:r>
            <a:r>
              <a:rPr lang="ar-MA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ٱلسّيرَةِ</a:t>
            </a:r>
            <a:r>
              <a:rPr lang="ar-MA" sz="2800" dirty="0">
                <a:latin typeface="Calibri" panose="020F0502020204030204" pitchFamily="34" charset="0"/>
                <a:cs typeface="Calibri" panose="020F0502020204030204" pitchFamily="34" charset="0"/>
              </a:rPr>
              <a:t> وَما أَثارَني في شَخْصِيَّتِهِ.    </a:t>
            </a:r>
            <a:endParaRPr lang="fr-FR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512F9BC9-BDAF-36B1-D096-4C75F7D7B17A}"/>
              </a:ext>
            </a:extLst>
          </p:cNvPr>
          <p:cNvSpPr/>
          <p:nvPr/>
        </p:nvSpPr>
        <p:spPr>
          <a:xfrm>
            <a:off x="6991494" y="2087790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5B95E8CC-BD99-D0BD-2FD5-7B652C663F52}"/>
              </a:ext>
            </a:extLst>
          </p:cNvPr>
          <p:cNvSpPr/>
          <p:nvPr/>
        </p:nvSpPr>
        <p:spPr>
          <a:xfrm>
            <a:off x="7008210" y="3909336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F5DBC0F-BA66-4EEC-F934-83D6DB8255F6}"/>
              </a:ext>
            </a:extLst>
          </p:cNvPr>
          <p:cNvSpPr/>
          <p:nvPr/>
        </p:nvSpPr>
        <p:spPr>
          <a:xfrm>
            <a:off x="7008210" y="5538497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547784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BCB28-7B03-0FE9-5A42-730A79FBD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7A74A3-D2F8-6468-2916-0755D578D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يمكن اعتماد التصميم التالي. من يقرأ؟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0EA244F7-8754-3ADE-22C1-3CF0D05305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D7B2C6-5656-302D-27CD-275557EF6249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BD4E58-7508-1D0A-7CD2-B06BBE03A81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38A865-A77E-7697-FB41-6E77151D128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6CB0EF-FF7B-7E88-95A9-02975F1349D4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1F34978-9FF7-AAE9-A5AE-35A1BA0B23C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5FF8DCB-F571-3F83-8BF8-4DE713B5AE6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CDE4AB6B-EFA4-2AB8-8A45-41B0E02618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C6BFDD4-A3EF-DD05-BA7B-AF0686B26EEA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id="{ADE866AD-7DF1-6534-2774-23692E7CE927}"/>
              </a:ext>
            </a:extLst>
          </p:cNvPr>
          <p:cNvSpPr txBox="1"/>
          <p:nvPr/>
        </p:nvSpPr>
        <p:spPr>
          <a:xfrm>
            <a:off x="384911" y="1686891"/>
            <a:ext cx="6601080" cy="144773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32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فِقْرَةٌ لِلتَّعْريفِ </a:t>
            </a:r>
            <a:r>
              <a:rPr lang="ar-MA" sz="32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بِنَفْسي</a:t>
            </a:r>
            <a:r>
              <a:rPr lang="ar-MA" sz="32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(اِسْمي-تاريخُ وَمَكانُ وِلادَتي -ظُروفُ نَشْأَتي-صِفاتي </a:t>
            </a:r>
            <a:r>
              <a:rPr lang="ar-MA" sz="32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ٱلشَّخْصِيَّةُ</a:t>
            </a:r>
            <a:r>
              <a:rPr lang="ar-MA" sz="32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).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 de texte 25">
            <a:extLst>
              <a:ext uri="{FF2B5EF4-FFF2-40B4-BE49-F238E27FC236}">
                <a16:creationId xmlns:a16="http://schemas.microsoft.com/office/drawing/2014/main" id="{88B97112-E472-DFC4-0A70-CAADFF530DD9}"/>
              </a:ext>
            </a:extLst>
          </p:cNvPr>
          <p:cNvSpPr txBox="1"/>
          <p:nvPr/>
        </p:nvSpPr>
        <p:spPr>
          <a:xfrm>
            <a:off x="338856" y="3453224"/>
            <a:ext cx="6572761" cy="133216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180340"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36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فِقْرَةٌ عَنِ مَساري </a:t>
            </a:r>
            <a:r>
              <a:rPr lang="ar-MA" sz="36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ٱلدِّراسِيِّ</a:t>
            </a:r>
            <a:r>
              <a:rPr lang="ar-MA" sz="36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وَأُخْرى عَنْ أَهَمِّ إِنْجازات</a:t>
            </a:r>
            <a:r>
              <a:rPr lang="ar-MA" sz="3600" dirty="0"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ي </a:t>
            </a:r>
            <a:r>
              <a:rPr lang="ar-MA" sz="36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وَأَعْمالي.</a:t>
            </a:r>
            <a:r>
              <a:rPr lang="ar-M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 de texte 25">
            <a:extLst>
              <a:ext uri="{FF2B5EF4-FFF2-40B4-BE49-F238E27FC236}">
                <a16:creationId xmlns:a16="http://schemas.microsoft.com/office/drawing/2014/main" id="{4823527C-A1C3-8E23-EF5D-DBB3D100263A}"/>
              </a:ext>
            </a:extLst>
          </p:cNvPr>
          <p:cNvSpPr txBox="1"/>
          <p:nvPr/>
        </p:nvSpPr>
        <p:spPr>
          <a:xfrm>
            <a:off x="384911" y="5170273"/>
            <a:ext cx="6526706" cy="12370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180340"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36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أُعَبِّرُ عَنْ حُلْمي وَطُموحي وَما أَوَدُّ تَحْقيقَهُ في ٱلْمُسْتَقْبَلِ.</a:t>
            </a:r>
            <a:endParaRPr lang="fr-FR" sz="2800" kern="1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C02CE7FE-E2CA-3768-4CBD-765E55C96A4E}"/>
              </a:ext>
            </a:extLst>
          </p:cNvPr>
          <p:cNvSpPr/>
          <p:nvPr/>
        </p:nvSpPr>
        <p:spPr>
          <a:xfrm>
            <a:off x="7269870" y="1945921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9DDCF8D7-B13F-4955-AF55-964EF00EE3B8}"/>
              </a:ext>
            </a:extLst>
          </p:cNvPr>
          <p:cNvSpPr/>
          <p:nvPr/>
        </p:nvSpPr>
        <p:spPr>
          <a:xfrm>
            <a:off x="7160349" y="3777618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8F15F85F-D29D-5F1D-2133-E6751DED0F63}"/>
              </a:ext>
            </a:extLst>
          </p:cNvPr>
          <p:cNvSpPr/>
          <p:nvPr/>
        </p:nvSpPr>
        <p:spPr>
          <a:xfrm>
            <a:off x="7151305" y="5334119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61A4F538-C068-9648-F307-8BF45C755BB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466191" y="1075830"/>
            <a:ext cx="610769" cy="610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479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4541E-A96A-82BB-78F5-D83AA7E25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DD690F-1AFE-B110-BC39-B2FC2FFCE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بالأساليب التي تعلمتموها لكتابة السيرة الغيرية؟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3B15A41-1E90-EB5D-5D8D-9DF8C669A25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5285E61-6AC1-0A0D-08B7-1163A8AE5DEE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A8A81E6-9038-6AD7-3639-C3F1856BC717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B4A44E-F00F-1277-9BAD-4CAC22C4B40A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8656950-83E0-C729-3E8E-910EE5573E4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440C7E8-B36B-43EE-56DB-0A7E20FF8C5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69DC4471-5718-D421-8ADE-4D1DE6C640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6C3961-A05D-801B-99ED-276C84CF6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3AFC390-3C71-DC99-A4D5-C1BF3DD978A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11A2AD0-4765-E6E0-9473-4215BF9CC71B}"/>
              </a:ext>
            </a:extLst>
          </p:cNvPr>
          <p:cNvSpPr txBox="1"/>
          <p:nvPr/>
        </p:nvSpPr>
        <p:spPr>
          <a:xfrm>
            <a:off x="934963" y="3155741"/>
            <a:ext cx="7274073" cy="91940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sz="4800" dirty="0"/>
              <a:t>ما </a:t>
            </a:r>
            <a:r>
              <a:rPr lang="ar-MA" sz="4800" dirty="0" err="1"/>
              <a:t>ٱلْأَساليبُ</a:t>
            </a:r>
            <a:r>
              <a:rPr lang="ar-MA" sz="4800" dirty="0"/>
              <a:t> ٱلَّتي نُوَظِّفُها لِكِتابَةِ </a:t>
            </a:r>
            <a:r>
              <a:rPr lang="ar-MA" sz="4800" dirty="0" err="1"/>
              <a:t>ٱلسّيرَةِ</a:t>
            </a:r>
            <a:r>
              <a:rPr lang="ar-MA" sz="4800" dirty="0"/>
              <a:t> </a:t>
            </a:r>
            <a:r>
              <a:rPr lang="ar-MA" sz="4800" dirty="0" err="1"/>
              <a:t>ٱلْغَيْرِيَّةِ</a:t>
            </a:r>
            <a:r>
              <a:rPr lang="ar-MA" sz="4800" dirty="0"/>
              <a:t>؟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3746191713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7F5EB-77BC-5E42-9D84-9B8B85BC97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6A2F7D1-EABE-6992-6188-4D0B809F4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6B260B8-4E49-62CE-CF8D-A2E9661B773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4D2207A-109B-9A65-F3DD-10554E7FC8A6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B549F3-0D8D-C5FD-CE6E-0BEE01FFA4A5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533C33E-3A12-A330-CA23-EE39D06AABBB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855D11-FACA-BA73-D6C3-D2EE89F827C8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FF6CA06-F7FA-0A4F-D91A-BAF8BB3FFF2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AD779AC8-93DA-C7BA-A020-9D1A4C2DD3D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3BF27EE-B738-7C32-C8A8-818CDEBD59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3042577-390F-5E2E-27C3-98796A56BC1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F2EE2F69-57E7-9B97-B7BF-0EF4D4F6320C}"/>
              </a:ext>
            </a:extLst>
          </p:cNvPr>
          <p:cNvSpPr txBox="1"/>
          <p:nvPr/>
        </p:nvSpPr>
        <p:spPr>
          <a:xfrm>
            <a:off x="317595" y="1482147"/>
            <a:ext cx="814957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مَعْلوماتِهِ (ها) </a:t>
            </a:r>
            <a:r>
              <a:rPr lang="ar-MA" sz="2400" b="1" dirty="0" err="1"/>
              <a:t>ٱلشَّخْصِيَّةِ</a:t>
            </a:r>
            <a:r>
              <a:rPr lang="ar-MA" sz="2400" b="1" dirty="0"/>
              <a:t> مِنْ قَبيلِ: </a:t>
            </a:r>
            <a:endParaRPr lang="fr-FR" sz="2400" b="1" dirty="0"/>
          </a:p>
          <a:p>
            <a:pPr marL="45720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أُسْلوبَ </a:t>
            </a:r>
            <a:r>
              <a:rPr lang="ar-MA" sz="2400" b="1" dirty="0" err="1"/>
              <a:t>ٱلْوَصْفِ</a:t>
            </a:r>
            <a:r>
              <a:rPr lang="ar-MA" sz="2400" b="1" dirty="0"/>
              <a:t>، مِثْلَ: </a:t>
            </a:r>
            <a:endParaRPr lang="fr-FR" sz="2400" b="1" dirty="0"/>
          </a:p>
          <a:p>
            <a:pPr marL="45720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 مَسارِهِ </a:t>
            </a:r>
            <a:r>
              <a:rPr lang="ar-MA" sz="2400" b="1" dirty="0" err="1"/>
              <a:t>ٱلدِّراسِيِّ</a:t>
            </a:r>
            <a:r>
              <a:rPr lang="ar-MA" sz="2400" b="1" dirty="0"/>
              <a:t>:                           </a:t>
            </a:r>
          </a:p>
          <a:p>
            <a:pPr marL="457200" lvl="0" indent="-457200" algn="r" rtl="1">
              <a:lnSpc>
                <a:spcPct val="300000"/>
              </a:lnSpc>
              <a:buFont typeface="+mj-lt"/>
              <a:buAutoNum type="arabicPeriod"/>
            </a:pPr>
            <a:endParaRPr lang="ar-MA" sz="1100" b="1" dirty="0"/>
          </a:p>
          <a:p>
            <a:pPr marL="457200" lvl="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إِنْجازاتِهِ (ها)  وَأَعْمالِهِ(ها) مِنْ قَبيلِ: </a:t>
            </a:r>
            <a:endParaRPr lang="fr-FR" sz="2400" b="1" dirty="0"/>
          </a:p>
          <a:p>
            <a:pPr algn="r" rtl="1"/>
            <a:endParaRPr lang="ar-MA" dirty="0"/>
          </a:p>
          <a:p>
            <a:pPr algn="r" rt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2FF9FC3D-3427-F76E-C9FE-551E16128331}"/>
              </a:ext>
            </a:extLst>
          </p:cNvPr>
          <p:cNvSpPr/>
          <p:nvPr/>
        </p:nvSpPr>
        <p:spPr>
          <a:xfrm>
            <a:off x="402038" y="2145372"/>
            <a:ext cx="6864839" cy="601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400" b="1" kern="1200" dirty="0">
                <a:effectLst/>
                <a:ea typeface="Viga"/>
                <a:cs typeface="Calibri" panose="020F0502020204030204" pitchFamily="34" charset="0"/>
              </a:rPr>
              <a:t>وُلِدَ ........ في ............... سَنَةَ............ عاشَ في أُسْرَةٍ ......</a:t>
            </a:r>
            <a:endParaRPr lang="fr-FR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 : virage 6">
            <a:extLst>
              <a:ext uri="{FF2B5EF4-FFF2-40B4-BE49-F238E27FC236}">
                <a16:creationId xmlns:a16="http://schemas.microsoft.com/office/drawing/2014/main" id="{47B42305-E10F-298D-68FC-00540308564E}"/>
              </a:ext>
            </a:extLst>
          </p:cNvPr>
          <p:cNvSpPr/>
          <p:nvPr/>
        </p:nvSpPr>
        <p:spPr>
          <a:xfrm rot="10800000">
            <a:off x="7288871" y="2219897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EE414E20-CD26-77C6-C980-DE4461D3782D}"/>
              </a:ext>
            </a:extLst>
          </p:cNvPr>
          <p:cNvSpPr/>
          <p:nvPr/>
        </p:nvSpPr>
        <p:spPr>
          <a:xfrm>
            <a:off x="475716" y="3214079"/>
            <a:ext cx="6919876" cy="652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كان طِفْلاً ............... وَ............ يَتَمَيَّزُ بِـ......... وَ 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16" name="Flèche : virage 15">
            <a:extLst>
              <a:ext uri="{FF2B5EF4-FFF2-40B4-BE49-F238E27FC236}">
                <a16:creationId xmlns:a16="http://schemas.microsoft.com/office/drawing/2014/main" id="{E6F91961-7BE8-5A07-4C24-3CC91E235C26}"/>
              </a:ext>
            </a:extLst>
          </p:cNvPr>
          <p:cNvSpPr/>
          <p:nvPr/>
        </p:nvSpPr>
        <p:spPr>
          <a:xfrm rot="10800000">
            <a:off x="7395592" y="3291606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6C3588D-5E23-7BB6-7C40-6F6730E21213}"/>
              </a:ext>
            </a:extLst>
          </p:cNvPr>
          <p:cNvSpPr/>
          <p:nvPr/>
        </p:nvSpPr>
        <p:spPr>
          <a:xfrm>
            <a:off x="475717" y="4320369"/>
            <a:ext cx="6919875" cy="9962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اِلْتَحَقَ </a:t>
            </a:r>
            <a:r>
              <a:rPr lang="ar-MA" sz="2400" b="1" dirty="0" err="1">
                <a:cs typeface="Calibri" panose="020F0502020204030204" pitchFamily="34" charset="0"/>
              </a:rPr>
              <a:t>بِٱلتَّعْليمِ</a:t>
            </a:r>
            <a:r>
              <a:rPr lang="ar-MA" sz="2400" b="1" dirty="0">
                <a:cs typeface="Calibri" panose="020F0502020204030204" pitchFamily="34" charset="0"/>
              </a:rPr>
              <a:t> </a:t>
            </a:r>
            <a:r>
              <a:rPr lang="ar-MA" sz="2400" b="1" dirty="0" err="1">
                <a:cs typeface="Calibri" panose="020F0502020204030204" pitchFamily="34" charset="0"/>
              </a:rPr>
              <a:t>ٱلْأَوَّليِّ</a:t>
            </a:r>
            <a:r>
              <a:rPr lang="ar-MA" sz="2400" b="1" dirty="0">
                <a:cs typeface="Calibri" panose="020F0502020204030204" pitchFamily="34" charset="0"/>
              </a:rPr>
              <a:t> في سِنِّ .............، حَيْثُ ............ اِنْتَقَلَ بَعْدَ ذلِكَ إِلى .............. ثُمَّ ............. واصَلَ دِراسَتَهُ في ............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18" name="Flèche : virage 17">
            <a:extLst>
              <a:ext uri="{FF2B5EF4-FFF2-40B4-BE49-F238E27FC236}">
                <a16:creationId xmlns:a16="http://schemas.microsoft.com/office/drawing/2014/main" id="{D4C384A2-4FC9-F081-D035-3A7E2E32CCE0}"/>
              </a:ext>
            </a:extLst>
          </p:cNvPr>
          <p:cNvSpPr/>
          <p:nvPr/>
        </p:nvSpPr>
        <p:spPr>
          <a:xfrm rot="10800000">
            <a:off x="7395591" y="4626354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 : virage 18">
            <a:extLst>
              <a:ext uri="{FF2B5EF4-FFF2-40B4-BE49-F238E27FC236}">
                <a16:creationId xmlns:a16="http://schemas.microsoft.com/office/drawing/2014/main" id="{CF1613C7-D4B2-1C4D-9B75-DFFB4756E63C}"/>
              </a:ext>
            </a:extLst>
          </p:cNvPr>
          <p:cNvSpPr/>
          <p:nvPr/>
        </p:nvSpPr>
        <p:spPr>
          <a:xfrm rot="10800000">
            <a:off x="7411098" y="6008381"/>
            <a:ext cx="578151" cy="38430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80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BBBFA4A1-455C-E6DC-0C85-374F82CC1479}"/>
              </a:ext>
            </a:extLst>
          </p:cNvPr>
          <p:cNvSpPr/>
          <p:nvPr/>
        </p:nvSpPr>
        <p:spPr>
          <a:xfrm>
            <a:off x="475716" y="6008381"/>
            <a:ext cx="6919876" cy="652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تَمَكَّنَ مِنْ ............كَما </a:t>
            </a:r>
            <a:r>
              <a:rPr lang="ar-MA" sz="2400" b="1" dirty="0" err="1">
                <a:cs typeface="Calibri" panose="020F0502020204030204" pitchFamily="34" charset="0"/>
              </a:rPr>
              <a:t>ٱسْتَطاعَ</a:t>
            </a:r>
            <a:r>
              <a:rPr lang="ar-MA" sz="2400" b="1" dirty="0">
                <a:cs typeface="Calibri" panose="020F0502020204030204" pitchFamily="34" charset="0"/>
              </a:rPr>
              <a:t> ............... لِيُحَقِّقَ بِذلِكَ ........ </a:t>
            </a:r>
            <a:endParaRPr lang="fr-FR" sz="24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29525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E33B8-C913-E374-5E81-07E28E2CE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1ACDA6-5B62-D515-79E9-AD18363CC4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يحاول استنتاج بعض الأساليب التي يمكن توظيفها في كتابة السيرة الذاتية؟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39B551CA-DCAD-605F-712E-B129E83048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FA8762-A5AC-19BD-F451-176A319539A1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D8BA3D-AA51-CBB3-2A57-5BA99F91885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444B94-E0A4-CFC4-C980-DBA8BF2C6B52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373046-0F19-7A7F-C942-69424D713353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C8D8AC4-3416-845D-B3D7-CF61442AF53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6BF1E84-4EBB-3105-7918-F3D061FB3EB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15A17BE-21C7-5983-BC58-F488BF9AE6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3AF3475-9760-4D3D-731C-814C6BF6D2E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B8F88003-A863-43BB-0BD7-D26177DD1442}"/>
              </a:ext>
            </a:extLst>
          </p:cNvPr>
          <p:cNvSpPr txBox="1"/>
          <p:nvPr/>
        </p:nvSpPr>
        <p:spPr>
          <a:xfrm>
            <a:off x="317595" y="1482147"/>
            <a:ext cx="814957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مَعْلوماتِهِ (ها) </a:t>
            </a:r>
            <a:r>
              <a:rPr lang="ar-MA" sz="2400" b="1" dirty="0" err="1"/>
              <a:t>ٱلشَّخْصِيَّةِ</a:t>
            </a:r>
            <a:r>
              <a:rPr lang="ar-MA" sz="2400" b="1" dirty="0"/>
              <a:t> مِنْ قَبيلِ: </a:t>
            </a:r>
            <a:endParaRPr lang="fr-FR" sz="2400" b="1" dirty="0"/>
          </a:p>
          <a:p>
            <a:pPr marL="45720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أُسْلوبَ </a:t>
            </a:r>
            <a:r>
              <a:rPr lang="ar-MA" sz="2400" b="1" dirty="0" err="1"/>
              <a:t>ٱلْوَصْفِ</a:t>
            </a:r>
            <a:r>
              <a:rPr lang="ar-MA" sz="2400" b="1" dirty="0"/>
              <a:t>، مِثْلَ: </a:t>
            </a:r>
            <a:endParaRPr lang="fr-FR" sz="2400" b="1" dirty="0"/>
          </a:p>
          <a:p>
            <a:pPr marL="45720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 مَسارِهِ </a:t>
            </a:r>
            <a:r>
              <a:rPr lang="ar-MA" sz="2400" b="1" dirty="0" err="1"/>
              <a:t>ٱلدِّراسِيِّ</a:t>
            </a:r>
            <a:r>
              <a:rPr lang="ar-MA" sz="2400" b="1" dirty="0"/>
              <a:t>:                           </a:t>
            </a:r>
          </a:p>
          <a:p>
            <a:pPr marL="457200" lvl="0" indent="-457200" algn="r" rtl="1">
              <a:lnSpc>
                <a:spcPct val="300000"/>
              </a:lnSpc>
              <a:buFont typeface="+mj-lt"/>
              <a:buAutoNum type="arabicPeriod"/>
            </a:pPr>
            <a:endParaRPr lang="ar-MA" sz="1100" b="1" dirty="0"/>
          </a:p>
          <a:p>
            <a:pPr marL="457200" lvl="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إِنْجازاتِهِ (ها)  وَأَعْمالِهِ(ها) مِنْ قَبيلِ: </a:t>
            </a:r>
            <a:endParaRPr lang="fr-FR" sz="2400" b="1" dirty="0"/>
          </a:p>
          <a:p>
            <a:pPr algn="r" rtl="1"/>
            <a:endParaRPr lang="ar-MA" dirty="0"/>
          </a:p>
          <a:p>
            <a:pPr algn="r" rt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0C922A8-AD29-5E91-850B-AC96CC7B552E}"/>
              </a:ext>
            </a:extLst>
          </p:cNvPr>
          <p:cNvSpPr/>
          <p:nvPr/>
        </p:nvSpPr>
        <p:spPr>
          <a:xfrm>
            <a:off x="402038" y="2145372"/>
            <a:ext cx="6864839" cy="601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400" b="1" kern="1200" dirty="0">
                <a:effectLst/>
                <a:ea typeface="Viga"/>
                <a:cs typeface="Calibri" panose="020F0502020204030204" pitchFamily="34" charset="0"/>
              </a:rPr>
              <a:t>وُلِدَ ........ في ............... سَنَةَ............ عاشَ في أُسْرَةٍ ......</a:t>
            </a:r>
            <a:endParaRPr lang="fr-FR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 : virage 6">
            <a:extLst>
              <a:ext uri="{FF2B5EF4-FFF2-40B4-BE49-F238E27FC236}">
                <a16:creationId xmlns:a16="http://schemas.microsoft.com/office/drawing/2014/main" id="{83A20A26-FDC8-0112-2990-2C88F1BF3574}"/>
              </a:ext>
            </a:extLst>
          </p:cNvPr>
          <p:cNvSpPr/>
          <p:nvPr/>
        </p:nvSpPr>
        <p:spPr>
          <a:xfrm rot="10800000">
            <a:off x="7288871" y="2219897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36E4F2F2-8396-B304-AEE8-93EF308C493F}"/>
              </a:ext>
            </a:extLst>
          </p:cNvPr>
          <p:cNvSpPr/>
          <p:nvPr/>
        </p:nvSpPr>
        <p:spPr>
          <a:xfrm>
            <a:off x="475716" y="3214079"/>
            <a:ext cx="6919876" cy="652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كان طِفْلاً ............... وَ............ يَتَمَيَّزُ بِـ......... وَ 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16" name="Flèche : virage 15">
            <a:extLst>
              <a:ext uri="{FF2B5EF4-FFF2-40B4-BE49-F238E27FC236}">
                <a16:creationId xmlns:a16="http://schemas.microsoft.com/office/drawing/2014/main" id="{0911AC27-F44C-3C84-4870-E71D19DCC484}"/>
              </a:ext>
            </a:extLst>
          </p:cNvPr>
          <p:cNvSpPr/>
          <p:nvPr/>
        </p:nvSpPr>
        <p:spPr>
          <a:xfrm rot="10800000">
            <a:off x="7395592" y="3291606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358F55F-454A-C4FD-703E-A9FD3676A967}"/>
              </a:ext>
            </a:extLst>
          </p:cNvPr>
          <p:cNvSpPr/>
          <p:nvPr/>
        </p:nvSpPr>
        <p:spPr>
          <a:xfrm>
            <a:off x="475717" y="4320369"/>
            <a:ext cx="6919875" cy="99627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اِلْتَحَقَ </a:t>
            </a:r>
            <a:r>
              <a:rPr lang="ar-MA" sz="2400" b="1" dirty="0" err="1">
                <a:cs typeface="Calibri" panose="020F0502020204030204" pitchFamily="34" charset="0"/>
              </a:rPr>
              <a:t>بِٱلتَّعْليمِ</a:t>
            </a:r>
            <a:r>
              <a:rPr lang="ar-MA" sz="2400" b="1" dirty="0">
                <a:cs typeface="Calibri" panose="020F0502020204030204" pitchFamily="34" charset="0"/>
              </a:rPr>
              <a:t> </a:t>
            </a:r>
            <a:r>
              <a:rPr lang="ar-MA" sz="2400" b="1" dirty="0" err="1">
                <a:cs typeface="Calibri" panose="020F0502020204030204" pitchFamily="34" charset="0"/>
              </a:rPr>
              <a:t>ٱلْأَوَّليِّ</a:t>
            </a:r>
            <a:r>
              <a:rPr lang="ar-MA" sz="2400" b="1" dirty="0">
                <a:cs typeface="Calibri" panose="020F0502020204030204" pitchFamily="34" charset="0"/>
              </a:rPr>
              <a:t> في سِنِّ .............، حَيْثُ ............ اِنْتَقَلَ بَعْدَ ذلِكَ إِلى .............. ثُمَّ ............. واصَلَ دِراسَتَهُ في ............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18" name="Flèche : virage 17">
            <a:extLst>
              <a:ext uri="{FF2B5EF4-FFF2-40B4-BE49-F238E27FC236}">
                <a16:creationId xmlns:a16="http://schemas.microsoft.com/office/drawing/2014/main" id="{C3E4D792-F011-5DE6-41F0-572D3701CE04}"/>
              </a:ext>
            </a:extLst>
          </p:cNvPr>
          <p:cNvSpPr/>
          <p:nvPr/>
        </p:nvSpPr>
        <p:spPr>
          <a:xfrm rot="10800000">
            <a:off x="7395591" y="4626354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 : virage 18">
            <a:extLst>
              <a:ext uri="{FF2B5EF4-FFF2-40B4-BE49-F238E27FC236}">
                <a16:creationId xmlns:a16="http://schemas.microsoft.com/office/drawing/2014/main" id="{DEA75A6C-81D2-1A4B-DD7D-DC361F282EE3}"/>
              </a:ext>
            </a:extLst>
          </p:cNvPr>
          <p:cNvSpPr/>
          <p:nvPr/>
        </p:nvSpPr>
        <p:spPr>
          <a:xfrm rot="10800000">
            <a:off x="7411098" y="6008381"/>
            <a:ext cx="578151" cy="38430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80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410BBAEC-DFB4-7B92-8357-B29710E9578C}"/>
              </a:ext>
            </a:extLst>
          </p:cNvPr>
          <p:cNvSpPr/>
          <p:nvPr/>
        </p:nvSpPr>
        <p:spPr>
          <a:xfrm>
            <a:off x="475716" y="6008381"/>
            <a:ext cx="6919876" cy="652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تَمَكَّنَ مِنْ ............كَما </a:t>
            </a:r>
            <a:r>
              <a:rPr lang="ar-MA" sz="2400" b="1" dirty="0" err="1">
                <a:cs typeface="Calibri" panose="020F0502020204030204" pitchFamily="34" charset="0"/>
              </a:rPr>
              <a:t>ٱسْتَطاعَ</a:t>
            </a:r>
            <a:r>
              <a:rPr lang="ar-MA" sz="2400" b="1" dirty="0">
                <a:cs typeface="Calibri" panose="020F0502020204030204" pitchFamily="34" charset="0"/>
              </a:rPr>
              <a:t> ............... لِيُحَقِّقَ بِذلِكَ ........ </a:t>
            </a:r>
            <a:endParaRPr lang="fr-FR" sz="24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56418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F8C92-3F9D-FD61-4126-29D1B7BDE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A6D0E7-3AEF-B0B1-A914-A4EF4A068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الأساليب التالية؟(يشير الأستاذ  إلى استعمال ضمير المتكلم).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AB3BB62F-DA62-17D3-8361-9A2F9E9ED86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5491B20-FBCD-1328-69E7-C951561CBCF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BBE31B-791A-8AC3-C5B0-6A51C34C6474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FA51EB-484D-AB49-4ED0-8907E72B567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4B29BE-0030-DD75-10C9-8BF79F59160C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CE9C47-F86B-D7C3-EB6A-6F2A26DC2C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5E94739-0356-F689-FF6E-93B43134D33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45BA4A9-7A47-E04D-C6B8-DD342922EF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1A8667A-F91E-A1F3-7B81-493401A3062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672FAC6-60C3-3F4D-9B09-D0C7F2A2AACF}"/>
              </a:ext>
            </a:extLst>
          </p:cNvPr>
          <p:cNvSpPr txBox="1"/>
          <p:nvPr/>
        </p:nvSpPr>
        <p:spPr>
          <a:xfrm>
            <a:off x="415342" y="1368000"/>
            <a:ext cx="8149573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r" rtl="1">
              <a:lnSpc>
                <a:spcPct val="2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مَعْلوماتي </a:t>
            </a:r>
            <a:r>
              <a:rPr lang="ar-MA" sz="2400" b="1" dirty="0" err="1"/>
              <a:t>ٱلشَّخْصِيَّةِ</a:t>
            </a:r>
            <a:r>
              <a:rPr lang="ar-MA" sz="2400" b="1" dirty="0"/>
              <a:t> مِنْ قَبيلِ: </a:t>
            </a:r>
            <a:endParaRPr lang="fr-FR" sz="2400" b="1" dirty="0"/>
          </a:p>
          <a:p>
            <a:pPr marL="45720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أُسْلوبَ </a:t>
            </a:r>
            <a:r>
              <a:rPr lang="ar-MA" sz="2400" b="1" dirty="0" err="1"/>
              <a:t>ٱلْوَصْفِ</a:t>
            </a:r>
            <a:r>
              <a:rPr lang="ar-MA" sz="2400" b="1" dirty="0"/>
              <a:t>، مِثْلَ: </a:t>
            </a:r>
            <a:endParaRPr lang="fr-FR" sz="2400" b="1" dirty="0"/>
          </a:p>
          <a:p>
            <a:pPr marL="45720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 مَسارِي </a:t>
            </a:r>
            <a:r>
              <a:rPr lang="ar-MA" sz="2400" b="1" dirty="0" err="1"/>
              <a:t>ٱلدِّراسِيِّ</a:t>
            </a:r>
            <a:r>
              <a:rPr lang="ar-MA" sz="2400" b="1" dirty="0"/>
              <a:t>:                           </a:t>
            </a:r>
          </a:p>
          <a:p>
            <a:pPr marL="457200" lvl="0" indent="-457200" algn="r" rtl="1">
              <a:lnSpc>
                <a:spcPct val="300000"/>
              </a:lnSpc>
              <a:buFont typeface="+mj-lt"/>
              <a:buAutoNum type="arabicPeriod"/>
            </a:pPr>
            <a:endParaRPr lang="ar-MA" sz="1100" b="1" dirty="0"/>
          </a:p>
          <a:p>
            <a:pPr marL="457200" lvl="0" indent="-457200" algn="r" rtl="1">
              <a:lnSpc>
                <a:spcPct val="300000"/>
              </a:lnSpc>
              <a:buFont typeface="+mj-lt"/>
              <a:buAutoNum type="arabicPeriod"/>
            </a:pPr>
            <a:r>
              <a:rPr lang="ar-MA" sz="2400" b="1" dirty="0"/>
              <a:t>أَسْتَعْمِلُ أَساليبَ لِتَقْديمِ إِنْجازاتي وَأَعْمالي مِنْ قَبيلِ: </a:t>
            </a:r>
            <a:endParaRPr lang="fr-FR" sz="2400" b="1" dirty="0"/>
          </a:p>
          <a:p>
            <a:pPr algn="r" rtl="1"/>
            <a:endParaRPr lang="ar-MA" dirty="0"/>
          </a:p>
          <a:p>
            <a:pPr algn="r" rtl="1"/>
            <a:endParaRPr lang="fr-FR" dirty="0"/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8196D284-82D3-D589-1408-1BA69055C555}"/>
              </a:ext>
            </a:extLst>
          </p:cNvPr>
          <p:cNvSpPr/>
          <p:nvPr/>
        </p:nvSpPr>
        <p:spPr>
          <a:xfrm>
            <a:off x="499785" y="2031225"/>
            <a:ext cx="6864839" cy="60198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2400" b="1" kern="1200" dirty="0">
                <a:effectLst/>
                <a:ea typeface="Viga"/>
                <a:cs typeface="Calibri" panose="020F0502020204030204" pitchFamily="34" charset="0"/>
              </a:rPr>
              <a:t>وُلِدْ</a:t>
            </a:r>
            <a:r>
              <a:rPr lang="ar-MA" sz="2400" b="1" kern="1200" dirty="0">
                <a:solidFill>
                  <a:srgbClr val="FF0000"/>
                </a:solidFill>
                <a:effectLst/>
                <a:ea typeface="Viga"/>
                <a:cs typeface="Calibri" panose="020F0502020204030204" pitchFamily="34" charset="0"/>
              </a:rPr>
              <a:t>تُ</a:t>
            </a:r>
            <a:r>
              <a:rPr lang="ar-MA" sz="2400" b="1" kern="1200" dirty="0">
                <a:effectLst/>
                <a:ea typeface="Viga"/>
                <a:cs typeface="Calibri" panose="020F0502020204030204" pitchFamily="34" charset="0"/>
              </a:rPr>
              <a:t> ........ في ............... سَنَةَ............ ع</a:t>
            </a:r>
            <a:r>
              <a:rPr lang="ar-MA" sz="2400" b="1" dirty="0">
                <a:ea typeface="Viga"/>
                <a:cs typeface="Calibri" panose="020F0502020204030204" pitchFamily="34" charset="0"/>
              </a:rPr>
              <a:t>ِ</a:t>
            </a:r>
            <a:r>
              <a:rPr lang="ar-MA" sz="2400" b="1" kern="1200" dirty="0">
                <a:effectLst/>
                <a:ea typeface="Viga"/>
                <a:cs typeface="Calibri" panose="020F0502020204030204" pitchFamily="34" charset="0"/>
              </a:rPr>
              <a:t>شْـــ</a:t>
            </a:r>
            <a:r>
              <a:rPr lang="ar-MA" sz="2400" b="1" kern="1200" dirty="0">
                <a:solidFill>
                  <a:srgbClr val="FF0000"/>
                </a:solidFill>
                <a:effectLst/>
                <a:ea typeface="Viga"/>
                <a:cs typeface="Calibri" panose="020F0502020204030204" pitchFamily="34" charset="0"/>
              </a:rPr>
              <a:t>تُ</a:t>
            </a:r>
            <a:r>
              <a:rPr lang="ar-MA" sz="2400" b="1" kern="1200" dirty="0">
                <a:effectLst/>
                <a:ea typeface="Viga"/>
                <a:cs typeface="Calibri" panose="020F0502020204030204" pitchFamily="34" charset="0"/>
              </a:rPr>
              <a:t> في أُسْرَةٍ ......</a:t>
            </a:r>
            <a:endParaRPr lang="fr-FR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lèche : virage 6">
            <a:extLst>
              <a:ext uri="{FF2B5EF4-FFF2-40B4-BE49-F238E27FC236}">
                <a16:creationId xmlns:a16="http://schemas.microsoft.com/office/drawing/2014/main" id="{84D01CA3-3264-0856-5D16-8EDB02EC9D41}"/>
              </a:ext>
            </a:extLst>
          </p:cNvPr>
          <p:cNvSpPr/>
          <p:nvPr/>
        </p:nvSpPr>
        <p:spPr>
          <a:xfrm rot="10800000">
            <a:off x="7386618" y="2105750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8A7DD7B6-190A-5690-C253-10E5AB0BDE91}"/>
              </a:ext>
            </a:extLst>
          </p:cNvPr>
          <p:cNvSpPr/>
          <p:nvPr/>
        </p:nvSpPr>
        <p:spPr>
          <a:xfrm>
            <a:off x="573463" y="3099932"/>
            <a:ext cx="6919876" cy="652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كُنْ</a:t>
            </a:r>
            <a:r>
              <a:rPr lang="ar-MA" sz="2400" b="1" dirty="0">
                <a:solidFill>
                  <a:srgbClr val="FF0000"/>
                </a:solidFill>
                <a:cs typeface="Calibri" panose="020F0502020204030204" pitchFamily="34" charset="0"/>
              </a:rPr>
              <a:t>تُ</a:t>
            </a:r>
            <a:r>
              <a:rPr lang="ar-MA" sz="2400" b="1" dirty="0">
                <a:cs typeface="Calibri" panose="020F0502020204030204" pitchFamily="34" charset="0"/>
              </a:rPr>
              <a:t> طِفْلاً ............... وَ............ </a:t>
            </a:r>
            <a:r>
              <a:rPr lang="ar-MA" sz="2400" b="1" dirty="0">
                <a:solidFill>
                  <a:srgbClr val="FF0000"/>
                </a:solidFill>
                <a:cs typeface="Calibri" panose="020F0502020204030204" pitchFamily="34" charset="0"/>
              </a:rPr>
              <a:t>أَ</a:t>
            </a:r>
            <a:r>
              <a:rPr lang="ar-MA" sz="2400" b="1" dirty="0">
                <a:cs typeface="Calibri" panose="020F0502020204030204" pitchFamily="34" charset="0"/>
              </a:rPr>
              <a:t>تَمَيَّزُ بِـ......... وَ 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16" name="Flèche : virage 15">
            <a:extLst>
              <a:ext uri="{FF2B5EF4-FFF2-40B4-BE49-F238E27FC236}">
                <a16:creationId xmlns:a16="http://schemas.microsoft.com/office/drawing/2014/main" id="{661099CC-66F1-8331-E2C8-0F68EA112687}"/>
              </a:ext>
            </a:extLst>
          </p:cNvPr>
          <p:cNvSpPr/>
          <p:nvPr/>
        </p:nvSpPr>
        <p:spPr>
          <a:xfrm rot="10800000">
            <a:off x="7493339" y="3177459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0AFBD0B5-E140-4101-3530-829D2F7D4857}"/>
              </a:ext>
            </a:extLst>
          </p:cNvPr>
          <p:cNvSpPr/>
          <p:nvPr/>
        </p:nvSpPr>
        <p:spPr>
          <a:xfrm>
            <a:off x="568635" y="4173375"/>
            <a:ext cx="6919875" cy="1202584"/>
          </a:xfrm>
          <a:prstGeom prst="roundRect">
            <a:avLst>
              <a:gd name="adj" fmla="val 23502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اِلْتَحَقَــ</a:t>
            </a:r>
            <a:r>
              <a:rPr lang="ar-MA" sz="2400" b="1" dirty="0">
                <a:solidFill>
                  <a:srgbClr val="FF0000"/>
                </a:solidFill>
                <a:cs typeface="Calibri" panose="020F0502020204030204" pitchFamily="34" charset="0"/>
              </a:rPr>
              <a:t>تُ</a:t>
            </a:r>
            <a:r>
              <a:rPr lang="ar-MA" sz="2400" b="1" dirty="0">
                <a:cs typeface="Calibri" panose="020F0502020204030204" pitchFamily="34" charset="0"/>
              </a:rPr>
              <a:t> </a:t>
            </a:r>
            <a:r>
              <a:rPr lang="ar-MA" sz="2400" b="1" dirty="0" err="1">
                <a:cs typeface="Calibri" panose="020F0502020204030204" pitchFamily="34" charset="0"/>
              </a:rPr>
              <a:t>بِٱلتَّعْليمِ</a:t>
            </a:r>
            <a:r>
              <a:rPr lang="ar-MA" sz="2400" b="1" dirty="0">
                <a:cs typeface="Calibri" panose="020F0502020204030204" pitchFamily="34" charset="0"/>
              </a:rPr>
              <a:t> </a:t>
            </a:r>
            <a:r>
              <a:rPr lang="ar-MA" sz="2400" b="1" dirty="0" err="1">
                <a:cs typeface="Calibri" panose="020F0502020204030204" pitchFamily="34" charset="0"/>
              </a:rPr>
              <a:t>ٱلْأَوَّليِّ</a:t>
            </a:r>
            <a:r>
              <a:rPr lang="ar-MA" sz="2400" b="1" dirty="0">
                <a:cs typeface="Calibri" panose="020F0502020204030204" pitchFamily="34" charset="0"/>
              </a:rPr>
              <a:t> في سِنِّ .............، حَيْثُ ............ اِنْتَقَلْـ</a:t>
            </a:r>
            <a:r>
              <a:rPr lang="ar-MA" sz="2400" b="1" dirty="0">
                <a:solidFill>
                  <a:srgbClr val="FF0000"/>
                </a:solidFill>
                <a:cs typeface="Calibri" panose="020F0502020204030204" pitchFamily="34" charset="0"/>
              </a:rPr>
              <a:t>ـتُ </a:t>
            </a:r>
            <a:r>
              <a:rPr lang="ar-MA" sz="2400" b="1" dirty="0">
                <a:cs typeface="Calibri" panose="020F0502020204030204" pitchFamily="34" charset="0"/>
              </a:rPr>
              <a:t>بَعْدَ ذلِكَ إِلى ........ ثُمَّ ....... واصَلـــ</a:t>
            </a:r>
            <a:r>
              <a:rPr lang="ar-MA" sz="2400" b="1" dirty="0">
                <a:solidFill>
                  <a:srgbClr val="FF0000"/>
                </a:solidFill>
                <a:cs typeface="Calibri" panose="020F0502020204030204" pitchFamily="34" charset="0"/>
              </a:rPr>
              <a:t>تُ</a:t>
            </a:r>
            <a:r>
              <a:rPr lang="ar-MA" sz="2400" b="1" dirty="0">
                <a:cs typeface="Calibri" panose="020F0502020204030204" pitchFamily="34" charset="0"/>
              </a:rPr>
              <a:t> دِراسَتي في .........</a:t>
            </a:r>
            <a:endParaRPr lang="fr-FR" sz="2400" b="1" dirty="0">
              <a:cs typeface="Calibri" panose="020F0502020204030204" pitchFamily="34" charset="0"/>
            </a:endParaRPr>
          </a:p>
        </p:txBody>
      </p:sp>
      <p:sp>
        <p:nvSpPr>
          <p:cNvPr id="18" name="Flèche : virage 17">
            <a:extLst>
              <a:ext uri="{FF2B5EF4-FFF2-40B4-BE49-F238E27FC236}">
                <a16:creationId xmlns:a16="http://schemas.microsoft.com/office/drawing/2014/main" id="{9EF61018-CDF1-0DEC-9922-3773AB4A01D2}"/>
              </a:ext>
            </a:extLst>
          </p:cNvPr>
          <p:cNvSpPr/>
          <p:nvPr/>
        </p:nvSpPr>
        <p:spPr>
          <a:xfrm rot="10800000">
            <a:off x="7493338" y="4512207"/>
            <a:ext cx="578151" cy="384305"/>
          </a:xfrm>
          <a:prstGeom prst="ben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Flèche : virage 18">
            <a:extLst>
              <a:ext uri="{FF2B5EF4-FFF2-40B4-BE49-F238E27FC236}">
                <a16:creationId xmlns:a16="http://schemas.microsoft.com/office/drawing/2014/main" id="{FB42C5B4-8D8B-1BE8-8032-2380F85B8F9B}"/>
              </a:ext>
            </a:extLst>
          </p:cNvPr>
          <p:cNvSpPr/>
          <p:nvPr/>
        </p:nvSpPr>
        <p:spPr>
          <a:xfrm rot="10800000">
            <a:off x="7508845" y="5894234"/>
            <a:ext cx="578151" cy="38430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68029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30120427-428B-357A-4A58-4F5059437FA1}"/>
              </a:ext>
            </a:extLst>
          </p:cNvPr>
          <p:cNvSpPr/>
          <p:nvPr/>
        </p:nvSpPr>
        <p:spPr>
          <a:xfrm>
            <a:off x="573463" y="5894234"/>
            <a:ext cx="6919876" cy="65284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r" rtl="1">
              <a:lnSpc>
                <a:spcPct val="107000"/>
              </a:lnSpc>
              <a:spcAft>
                <a:spcPts val="800"/>
              </a:spcAft>
            </a:pPr>
            <a:r>
              <a:rPr lang="ar-MA" sz="2400" b="1" dirty="0">
                <a:cs typeface="Calibri" panose="020F0502020204030204" pitchFamily="34" charset="0"/>
              </a:rPr>
              <a:t>تَمَكَّنَـــــ</a:t>
            </a:r>
            <a:r>
              <a:rPr lang="ar-MA" sz="2400" b="1" dirty="0">
                <a:solidFill>
                  <a:srgbClr val="FF0000"/>
                </a:solidFill>
                <a:cs typeface="Calibri" panose="020F0502020204030204" pitchFamily="34" charset="0"/>
              </a:rPr>
              <a:t>تُ </a:t>
            </a:r>
            <a:r>
              <a:rPr lang="ar-MA" sz="2400" b="1" dirty="0">
                <a:cs typeface="Calibri" panose="020F0502020204030204" pitchFamily="34" charset="0"/>
              </a:rPr>
              <a:t>مِنْ ............كَما ٱسْتَطاعَ</a:t>
            </a:r>
            <a:r>
              <a:rPr lang="ar-MA" sz="2400" b="1" dirty="0">
                <a:solidFill>
                  <a:srgbClr val="FF0000"/>
                </a:solidFill>
                <a:cs typeface="Calibri" panose="020F0502020204030204" pitchFamily="34" charset="0"/>
              </a:rPr>
              <a:t>ـــــتُ</a:t>
            </a:r>
            <a:r>
              <a:rPr lang="ar-MA" sz="2400" b="1" dirty="0">
                <a:cs typeface="Calibri" panose="020F0502020204030204" pitchFamily="34" charset="0"/>
              </a:rPr>
              <a:t> ............... </a:t>
            </a:r>
            <a:endParaRPr lang="fr-FR" sz="2400" b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415552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0E73F-52D4-F709-513D-09B98DD85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4D96DB-CFBE-07EF-DB07-C79DC3D9C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لكتابة السيرة الذاتية  نحتاج إلى بطاقة المعلومات. من يذكرنا بعناصرها؟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2B6CEBC-47B0-0D64-687C-23938E9B35C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A92970B-81B4-8E2B-203A-18FD7994003F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C5EB3E-EB67-0A6F-CF3F-66B9DF4B6F8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CCAB20-EB01-D8EA-0529-C002FCCA5C33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6713AC-19CD-7648-0AA7-CFBD08A00A9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22213E6A-0F55-628E-0C10-6458B1BEA4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25A95C6-3CAF-E646-E5B6-DD18DB55B76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527D945-2B72-B3CD-ADBD-AD7340F735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23D9F6B-4A27-014C-D4BF-703F63D0E85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C0F8622-9998-458A-BCFD-E67CD2886F3C}"/>
              </a:ext>
            </a:extLst>
          </p:cNvPr>
          <p:cNvSpPr txBox="1"/>
          <p:nvPr/>
        </p:nvSpPr>
        <p:spPr>
          <a:xfrm>
            <a:off x="1531357" y="3043981"/>
            <a:ext cx="6081286" cy="919401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48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عَناصِرُ بَطاقَةِ </a:t>
            </a:r>
            <a:r>
              <a:rPr lang="ar-MA" dirty="0" err="1"/>
              <a:t>ٱلْمَعْلوماتِ</a:t>
            </a:r>
            <a:r>
              <a:rPr lang="ar-MA" dirty="0"/>
              <a:t> </a:t>
            </a:r>
            <a:r>
              <a:rPr lang="ar-MA" dirty="0" err="1"/>
              <a:t>ٱلشَّخْصِيَّةِ</a:t>
            </a:r>
            <a:r>
              <a:rPr lang="ar-MA" dirty="0"/>
              <a:t>؟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18930361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898C1-5773-1E30-92A7-5E41B8E46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6284E5-20EC-B415-9BB9-2E2D80E71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جماعة. من يقرأ؟ 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ECD1474A-6E4F-9C9D-2607-01602FB5592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BD9A70-A031-5034-6A46-546757BB0B7C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71AED4-3B1A-0249-239E-B0178E8ACB66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51EE94-B777-2051-7B00-685611BD9438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66E9846-A8FE-62C4-F0E6-8AA0A45503E4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C95606F-DC11-D397-97CD-6C0B2CA4AF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317C777-59B2-3092-6695-D7D98273B95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82D1B0-AF0A-0BAD-BCE3-651191013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2169C56-B6E9-0D8D-5E50-986ED07A86B2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8055CA0-3F89-7186-0FA7-EB5A61663B62}"/>
              </a:ext>
            </a:extLst>
          </p:cNvPr>
          <p:cNvGraphicFramePr>
            <a:graphicFrameLocks noGrp="1"/>
          </p:cNvGraphicFramePr>
          <p:nvPr/>
        </p:nvGraphicFramePr>
        <p:xfrm>
          <a:off x="628650" y="1825625"/>
          <a:ext cx="7367323" cy="4686485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481307">
                  <a:extLst>
                    <a:ext uri="{9D8B030D-6E8A-4147-A177-3AD203B41FA5}">
                      <a16:colId xmlns:a16="http://schemas.microsoft.com/office/drawing/2014/main" val="2056738419"/>
                    </a:ext>
                  </a:extLst>
                </a:gridCol>
                <a:gridCol w="1093248">
                  <a:extLst>
                    <a:ext uri="{9D8B030D-6E8A-4147-A177-3AD203B41FA5}">
                      <a16:colId xmlns:a16="http://schemas.microsoft.com/office/drawing/2014/main" val="2474645388"/>
                    </a:ext>
                  </a:extLst>
                </a:gridCol>
                <a:gridCol w="2260198">
                  <a:extLst>
                    <a:ext uri="{9D8B030D-6E8A-4147-A177-3AD203B41FA5}">
                      <a16:colId xmlns:a16="http://schemas.microsoft.com/office/drawing/2014/main" val="4075402506"/>
                    </a:ext>
                  </a:extLst>
                </a:gridCol>
                <a:gridCol w="1532570">
                  <a:extLst>
                    <a:ext uri="{9D8B030D-6E8A-4147-A177-3AD203B41FA5}">
                      <a16:colId xmlns:a16="http://schemas.microsoft.com/office/drawing/2014/main" val="4237977772"/>
                    </a:ext>
                  </a:extLst>
                </a:gridCol>
              </a:tblGrid>
              <a:tr h="366869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600" b="1">
                          <a:effectLst/>
                        </a:rPr>
                        <a:t>...................................</a:t>
                      </a:r>
                      <a:endParaRPr lang="fr-FR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تارِيخُ </a:t>
                      </a:r>
                      <a:r>
                        <a:rPr lang="ar-MA" sz="1600" b="1" kern="1200" dirty="0" err="1">
                          <a:effectLst/>
                        </a:rPr>
                        <a:t>ٱلِازْدِيادِ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600" b="1">
                          <a:effectLst/>
                        </a:rPr>
                        <a:t>................................</a:t>
                      </a:r>
                      <a:endParaRPr lang="fr-FR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>
                          <a:effectLst/>
                        </a:rPr>
                        <a:t>اَلِاسْمُ ٱلْكامِلُ</a:t>
                      </a:r>
                      <a:endParaRPr lang="fr-FR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1258639347"/>
                  </a:ext>
                </a:extLst>
              </a:tr>
              <a:tr h="366869"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600" b="1">
                          <a:effectLst/>
                        </a:rPr>
                        <a:t>...................................</a:t>
                      </a:r>
                      <a:endParaRPr lang="fr-FR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MA" sz="1600" b="1" kern="1200" dirty="0">
                          <a:effectLst/>
                        </a:rPr>
                        <a:t>اَلْهِوايَةُ ٱلْمُفَضَّلَةُ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600" b="1" dirty="0">
                          <a:effectLst/>
                        </a:rPr>
                        <a:t>................................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>
                          <a:effectLst/>
                        </a:rPr>
                        <a:t>مَكانُ ٱلِازْديادِ</a:t>
                      </a:r>
                      <a:endParaRPr lang="fr-FR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4101103653"/>
                  </a:ext>
                </a:extLst>
              </a:tr>
              <a:tr h="1342871">
                <a:tc gridSpan="3">
                  <a:txBody>
                    <a:bodyPr/>
                    <a:lstStyle/>
                    <a:p>
                      <a:pPr marR="20320"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SA" sz="1600" b="1" dirty="0">
                          <a:effectLst/>
                        </a:rPr>
                        <a:t>........................................................................................</a:t>
                      </a:r>
                      <a:r>
                        <a:rPr lang="ar-MA" sz="1600" b="1" dirty="0">
                          <a:effectLst/>
                        </a:rPr>
                        <a:t>...........</a:t>
                      </a:r>
                      <a:endParaRPr lang="fr-FR" sz="1050" b="1" dirty="0">
                        <a:effectLst/>
                      </a:endParaRPr>
                    </a:p>
                    <a:p>
                      <a:pPr marR="20320"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SA" sz="1600" b="1" dirty="0">
                          <a:effectLst/>
                        </a:rPr>
                        <a:t>......................................................................................</a:t>
                      </a:r>
                      <a:r>
                        <a:rPr lang="ar-MA" sz="1600" b="1" dirty="0">
                          <a:effectLst/>
                        </a:rPr>
                        <a:t>..........</a:t>
                      </a:r>
                      <a:r>
                        <a:rPr lang="ar-SA" sz="1600" b="1" dirty="0">
                          <a:effectLst/>
                        </a:rPr>
                        <a:t>..</a:t>
                      </a:r>
                      <a:endParaRPr lang="fr-FR" sz="1050" b="1" dirty="0">
                        <a:effectLst/>
                      </a:endParaRPr>
                    </a:p>
                    <a:p>
                      <a:pPr marR="20320"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SA" sz="1600" b="1" dirty="0">
                          <a:effectLst/>
                        </a:rPr>
                        <a:t>........................................................................................</a:t>
                      </a:r>
                      <a:r>
                        <a:rPr lang="ar-MA" sz="1600" b="1" dirty="0">
                          <a:effectLst/>
                        </a:rPr>
                        <a:t>.........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ظُروفُ </a:t>
                      </a:r>
                      <a:r>
                        <a:rPr lang="ar-MA" sz="1600" b="1" kern="1200" dirty="0" err="1">
                          <a:effectLst/>
                        </a:rPr>
                        <a:t>ٱلنَّشْأَةِ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1732971860"/>
                  </a:ext>
                </a:extLst>
              </a:tr>
              <a:tr h="591875">
                <a:tc gridSpan="3"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SA" sz="1600" b="1" dirty="0">
                          <a:effectLst/>
                        </a:rPr>
                        <a:t>..............................................................................................................................................................................</a:t>
                      </a:r>
                      <a:r>
                        <a:rPr lang="ar-MA" sz="1600" b="1" dirty="0">
                          <a:effectLst/>
                        </a:rPr>
                        <a:t>........................</a:t>
                      </a:r>
                      <a:r>
                        <a:rPr lang="ar-SA" sz="1600" b="1" dirty="0">
                          <a:effectLst/>
                        </a:rPr>
                        <a:t>..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اَلْحُلْمُ </a:t>
                      </a:r>
                      <a:r>
                        <a:rPr lang="ar-MA" sz="1600" b="1" kern="1200" dirty="0" err="1">
                          <a:effectLst/>
                        </a:rPr>
                        <a:t>ٱلْمِهْنِيُّ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567459073"/>
                  </a:ext>
                </a:extLst>
              </a:tr>
              <a:tr h="553339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600" b="1" dirty="0">
                          <a:effectLst/>
                        </a:rPr>
                        <a:t>................................................................................................................................................................................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اَلصِّفاتُ </a:t>
                      </a:r>
                      <a:r>
                        <a:rPr lang="ar-MA" sz="1600" b="1" kern="1200" dirty="0" err="1">
                          <a:effectLst/>
                        </a:rPr>
                        <a:t>ٱلشَّخْصِيَّةُ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2238414904"/>
                  </a:ext>
                </a:extLst>
              </a:tr>
              <a:tr h="553339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600" b="1" dirty="0">
                          <a:effectLst/>
                        </a:rPr>
                        <a:t>................................................................................................................................................................................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>
                          <a:effectLst/>
                        </a:rPr>
                        <a:t>اَلْمسارُ ٱلدِّراسِيِّ</a:t>
                      </a:r>
                      <a:endParaRPr lang="fr-FR" sz="105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226519410"/>
                  </a:ext>
                </a:extLst>
              </a:tr>
              <a:tr h="740951">
                <a:tc gridSpan="3">
                  <a:txBody>
                    <a:bodyPr/>
                    <a:lstStyle/>
                    <a:p>
                      <a:pPr algn="r" rtl="1"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ar-SA" sz="1600" b="1" dirty="0">
                          <a:effectLst/>
                        </a:rPr>
          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          </a:r>
                      <a:r>
                        <a:rPr lang="ar-MA" sz="1600" b="1" dirty="0">
                          <a:effectLst/>
                        </a:rPr>
                        <a:t>....................................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80340" algn="ctr" rtl="1"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  <a:tabLst>
                          <a:tab pos="6544945" algn="r"/>
                        </a:tabLst>
                      </a:pPr>
                      <a:r>
                        <a:rPr lang="ar-MA" sz="1600" b="1" kern="1200" dirty="0">
                          <a:effectLst/>
                        </a:rPr>
                        <a:t>اَلْإِنْجازاتُ </a:t>
                      </a:r>
                      <a:r>
                        <a:rPr lang="ar-MA" sz="1600" b="1" kern="1200" dirty="0" err="1">
                          <a:effectLst/>
                        </a:rPr>
                        <a:t>وَٱلْأَعْمالُ</a:t>
                      </a:r>
                      <a:endParaRPr lang="fr-FR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512" marR="47512" marT="0" marB="0" anchor="ctr"/>
                </a:tc>
                <a:extLst>
                  <a:ext uri="{0D108BD9-81ED-4DB2-BD59-A6C34878D82A}">
                    <a16:rowId xmlns:a16="http://schemas.microsoft.com/office/drawing/2014/main" val="37852637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9396061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080F5-568C-8A9D-2FCC-A620E04D56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142E8E3-7806-F282-E546-943DB8007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56000"/>
            <a:ext cx="706179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طلبت منكم  إعداد  بطاقة المعلومات الشخصية الخاصة بكم. خذوا دفاتر البحث  سأتفقد أعمالكم.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90D401-F786-D5C1-1584-88CE10D01BBA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3221AB8-DC5F-2CF0-3DE2-4509596597CF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786300-5D05-EEE4-6D48-E4821161493F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2FDD0DE-F72F-0F9F-9C33-7C53AA65FB40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362D37F7-BDEC-C567-F13A-2FDBD5CC8D6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B21AE47-D6E3-79AE-959D-841F6943560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80763B1-F23C-712C-44CF-94CE7FE2EE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4E1E14-B9F1-4E14-A856-792A38624C9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5D98B07B-7611-7361-CBC1-86E2939CD3D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3E3143D-3248-6B7E-9858-9FFE33E42B03}"/>
              </a:ext>
            </a:extLst>
          </p:cNvPr>
          <p:cNvSpPr txBox="1"/>
          <p:nvPr/>
        </p:nvSpPr>
        <p:spPr>
          <a:xfrm>
            <a:off x="1560446" y="2912129"/>
            <a:ext cx="5713523" cy="1328023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أُصَحِّحُ </a:t>
            </a:r>
            <a:r>
              <a:rPr lang="ar-MA" sz="7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ٱلْواجِبَ</a:t>
            </a:r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  <a:r>
              <a:rPr lang="ar-MA" sz="72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ٱلْمَنْزِلِيَّ</a:t>
            </a:r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39013089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54BA46-8896-8553-A294-BE3F9E61D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A0E734B-23C6-54BA-9454-7C8F051C3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720" y="756000"/>
            <a:ext cx="7061790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بطاقة معلوماته الشخصية؟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084542A-0C9C-B517-3A1F-6BD14286DCD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41E9946-D238-4C58-C53E-2E3C5D569AD5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A76A17-8B93-A4DE-9A0B-B235C60B3E41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C1DC21-778A-09E0-8BEF-E7B4CA73CA7C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D678398F-826E-2E48-F6FA-AA798D759F5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C9E614-E2A6-476E-F7D2-D2E60EAD4B0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5CEA53-596D-2C10-940F-881E90D46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D947BD8-9A53-C9B8-1280-3C08A6031A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018613-0AA6-39BC-3AC8-8208F61836FF}"/>
              </a:ext>
            </a:extLst>
          </p:cNvPr>
          <p:cNvSpPr txBox="1"/>
          <p:nvPr/>
        </p:nvSpPr>
        <p:spPr>
          <a:xfrm>
            <a:off x="1210480" y="3084849"/>
            <a:ext cx="6363803" cy="1123712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just" rtl="1"/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أَقْرَأُ بِطاقَةَ مَعْلوماتي </a:t>
            </a:r>
            <a:r>
              <a:rPr lang="ar-MA" sz="60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ٱلشَّخْصِيَّةِ</a:t>
            </a:r>
            <a:r>
              <a:rPr lang="ar-MA" sz="60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</a:t>
            </a:r>
            <a:endParaRPr lang="fr-FR" sz="60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DC40112-E5D9-CC32-3F25-DE9ABF540A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5765488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972B4-C44B-E09C-EE08-A90857F516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1ACF81FC-EC1A-6C99-27F0-ADD0BB2A8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977543"/>
            <a:ext cx="5488778" cy="1415180"/>
          </a:xfrm>
          <a:prstGeom prst="rect">
            <a:avLst/>
          </a:prstGeom>
        </p:spPr>
      </p:pic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458F38D2-48CA-A439-36C3-792455C39CA8}"/>
              </a:ext>
            </a:extLst>
          </p:cNvPr>
          <p:cNvSpPr txBox="1">
            <a:spLocks/>
          </p:cNvSpPr>
          <p:nvPr/>
        </p:nvSpPr>
        <p:spPr>
          <a:xfrm>
            <a:off x="2051261" y="244413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  <a:defRPr/>
            </a:pPr>
            <a:r>
              <a:rPr lang="ar-MA" sz="16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14FA1BD-DFB3-ACEC-54D7-878393150187}"/>
              </a:ext>
            </a:extLst>
          </p:cNvPr>
          <p:cNvSpPr txBox="1"/>
          <p:nvPr/>
        </p:nvSpPr>
        <p:spPr>
          <a:xfrm>
            <a:off x="5425450" y="2122576"/>
            <a:ext cx="1213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 01 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A35CB5E2-221B-66A1-AC1B-E53BA6FCB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9908" y="2189639"/>
            <a:ext cx="544953" cy="540000"/>
          </a:xfrm>
          <a:prstGeom prst="rect">
            <a:avLst/>
          </a:prstGeom>
        </p:spPr>
      </p:pic>
      <p:pic>
        <p:nvPicPr>
          <p:cNvPr id="12" name="Espace réservé pour une image  20">
            <a:extLst>
              <a:ext uri="{FF2B5EF4-FFF2-40B4-BE49-F238E27FC236}">
                <a16:creationId xmlns:a16="http://schemas.microsoft.com/office/drawing/2014/main" id="{7376C49E-BF1C-0AFD-A327-2703332CF0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983250"/>
            <a:ext cx="468000" cy="468000"/>
          </a:xfrm>
          <a:prstGeom prst="rect">
            <a:avLst/>
          </a:prstGeom>
        </p:spPr>
      </p:pic>
      <p:pic>
        <p:nvPicPr>
          <p:cNvPr id="13" name="Image 1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C24423DE-F5C6-2E4C-F834-CDF37B9BBA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3243576"/>
            <a:ext cx="5472000" cy="1405870"/>
          </a:xfrm>
          <a:prstGeom prst="rect">
            <a:avLst/>
          </a:prstGeom>
        </p:spPr>
      </p:pic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850C8146-14B1-D514-CFFA-7DEEDFA16D15}"/>
              </a:ext>
            </a:extLst>
          </p:cNvPr>
          <p:cNvSpPr txBox="1">
            <a:spLocks/>
          </p:cNvSpPr>
          <p:nvPr/>
        </p:nvSpPr>
        <p:spPr>
          <a:xfrm>
            <a:off x="2102784" y="374396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استثمار النص.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FA286A1-D4A5-82CA-6A9F-C0EBEAA07BFC}"/>
              </a:ext>
            </a:extLst>
          </p:cNvPr>
          <p:cNvSpPr txBox="1"/>
          <p:nvPr/>
        </p:nvSpPr>
        <p:spPr>
          <a:xfrm>
            <a:off x="3977009" y="3380220"/>
            <a:ext cx="26308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2- قراءة المغرب: حكاية شعب ومسيرة أمة (ح4).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9723EE71-188C-1D1C-8293-1FAC9751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737733" y="3430505"/>
            <a:ext cx="536339" cy="540000"/>
          </a:xfrm>
          <a:prstGeom prst="rect">
            <a:avLst/>
          </a:prstGeom>
        </p:spPr>
      </p:pic>
      <p:pic>
        <p:nvPicPr>
          <p:cNvPr id="18" name="Image 17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122B2CB-2F13-1254-5812-873959BA63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92" y="4525100"/>
            <a:ext cx="5525521" cy="1405870"/>
          </a:xfrm>
          <a:prstGeom prst="rect">
            <a:avLst/>
          </a:prstGeom>
        </p:spPr>
      </p:pic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413F80F0-575B-8346-0563-828649DC21B3}"/>
              </a:ext>
            </a:extLst>
          </p:cNvPr>
          <p:cNvSpPr txBox="1">
            <a:spLocks/>
          </p:cNvSpPr>
          <p:nvPr/>
        </p:nvSpPr>
        <p:spPr>
          <a:xfrm>
            <a:off x="2160599" y="501710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>
                <a:cs typeface="Microsoft Uighur" panose="02000000000000000000" pitchFamily="2" charset="-78"/>
              </a:rPr>
              <a:t>كتابة السيرة الذاتية.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7244DAA-70BD-0EB9-0E2A-8FF0D6F68D31}"/>
              </a:ext>
            </a:extLst>
          </p:cNvPr>
          <p:cNvSpPr txBox="1"/>
          <p:nvPr/>
        </p:nvSpPr>
        <p:spPr>
          <a:xfrm>
            <a:off x="5233090" y="4692778"/>
            <a:ext cx="1369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757575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f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- 03</a:t>
            </a:r>
            <a:r>
              <a:rPr lang="ar-MA" sz="1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إنتاج كتابي (ح5)</a:t>
            </a:r>
          </a:p>
        </p:txBody>
      </p:sp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FCEDADDC-C8B3-2262-2D1E-64034BFF7A4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38472" y="4530539"/>
            <a:ext cx="468000" cy="468000"/>
          </a:xfrm>
          <a:prstGeom prst="rect">
            <a:avLst/>
          </a:prstGeom>
        </p:spPr>
      </p:pic>
      <p:pic>
        <p:nvPicPr>
          <p:cNvPr id="26" name="Espace réservé pour une image  20">
            <a:extLst>
              <a:ext uri="{FF2B5EF4-FFF2-40B4-BE49-F238E27FC236}">
                <a16:creationId xmlns:a16="http://schemas.microsoft.com/office/drawing/2014/main" id="{25ED225A-DBE3-A7C4-0E10-BF45DC72DA8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40303" y="3241324"/>
            <a:ext cx="468000" cy="468000"/>
          </a:xfrm>
          <a:prstGeom prst="rect">
            <a:avLst/>
          </a:prstGeom>
        </p:spPr>
      </p:pic>
      <p:sp>
        <p:nvSpPr>
          <p:cNvPr id="27" name="Titre 1">
            <a:extLst>
              <a:ext uri="{FF2B5EF4-FFF2-40B4-BE49-F238E27FC236}">
                <a16:creationId xmlns:a16="http://schemas.microsoft.com/office/drawing/2014/main" id="{8117BE18-4D07-E6D0-80C6-67538DF18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95981"/>
            <a:ext cx="7886700" cy="705267"/>
          </a:xfrm>
        </p:spPr>
        <p:txBody>
          <a:bodyPr/>
          <a:lstStyle/>
          <a:p>
            <a:pPr rtl="1"/>
            <a:r>
              <a:rPr lang="ar-MA" dirty="0">
                <a:cs typeface="Microsoft Uighur" panose="02000000000000000000" pitchFamily="2" charset="-78"/>
              </a:rPr>
              <a:t>هيكلة حصة اليوم</a:t>
            </a:r>
            <a:endParaRPr lang="fr-MA" dirty="0">
              <a:cs typeface="+mn-cs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925332B-9292-B41E-9DDC-08A1B25B5FF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835053" y="4724105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6087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4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9" grpId="0"/>
      <p:bldP spid="2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2B67F-3F91-3D56-7E26-A0631CF1BA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FAD10DB-E625-C014-3D23-E77A7F2CB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911" y="756000"/>
            <a:ext cx="7174129" cy="612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ar-MA" sz="22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دفاتر  البحث، واكتبوا  سيركم الذاتية انطلاقا من البطاقات التي قمتم بإعدادها والتصميم التالي: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F1E4A964-C0F6-33E2-E37A-FF64A621C2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B6B372-6AD1-D9CF-F197-2686B23C6E6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1E057D-24B3-1A41-84EE-5C453E9E8305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C22E3D-BAF8-1792-005E-726224D8ED4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3A9B464-271B-1C09-9F59-38888422AB2E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502B9F4-1560-77EA-31F8-CF3F25755D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1CB2CAE-1F23-A509-450A-89DDC81EA7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9D9EA43-67A3-BD36-B03F-3B094394E8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A697439-C757-5931-E9AD-402A7E34ADB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" name="Zone de texte 25">
            <a:extLst>
              <a:ext uri="{FF2B5EF4-FFF2-40B4-BE49-F238E27FC236}">
                <a16:creationId xmlns:a16="http://schemas.microsoft.com/office/drawing/2014/main" id="{72C6E5ED-0151-4DB6-9B39-660FA24F7F87}"/>
              </a:ext>
            </a:extLst>
          </p:cNvPr>
          <p:cNvSpPr txBox="1"/>
          <p:nvPr/>
        </p:nvSpPr>
        <p:spPr>
          <a:xfrm>
            <a:off x="384911" y="1686891"/>
            <a:ext cx="6601080" cy="1447734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32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فِقْرَةٌ لِلتَّعْريفِ </a:t>
            </a:r>
            <a:r>
              <a:rPr lang="ar-MA" sz="32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بِنَفْسي</a:t>
            </a:r>
            <a:r>
              <a:rPr lang="ar-MA" sz="32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(اِسْمي-تاريخُ وَمَكانُ وِلادَتي -ظُروفُ نَشْأَتي-صِفاتي </a:t>
            </a:r>
            <a:r>
              <a:rPr lang="ar-MA" sz="32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ٱلشَّخْصِيَّةُ</a:t>
            </a:r>
            <a:r>
              <a:rPr lang="ar-MA" sz="32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).</a:t>
            </a:r>
            <a:endParaRPr lang="fr-FR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Zone de texte 25">
            <a:extLst>
              <a:ext uri="{FF2B5EF4-FFF2-40B4-BE49-F238E27FC236}">
                <a16:creationId xmlns:a16="http://schemas.microsoft.com/office/drawing/2014/main" id="{EFBF719E-B52E-3348-BD05-71D5BBA388F3}"/>
              </a:ext>
            </a:extLst>
          </p:cNvPr>
          <p:cNvSpPr txBox="1"/>
          <p:nvPr/>
        </p:nvSpPr>
        <p:spPr>
          <a:xfrm>
            <a:off x="338856" y="3453224"/>
            <a:ext cx="6572761" cy="1332162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180340" algn="just" rtl="1">
              <a:lnSpc>
                <a:spcPct val="115000"/>
              </a:lnSpc>
              <a:spcAft>
                <a:spcPts val="800"/>
              </a:spcAft>
              <a:buNone/>
              <a:tabLst>
                <a:tab pos="6544945" algn="r"/>
              </a:tabLst>
            </a:pPr>
            <a:r>
              <a:rPr lang="ar-MA" sz="36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فِقْرَةٌ عَنِ مَساري </a:t>
            </a:r>
            <a:r>
              <a:rPr lang="ar-MA" sz="3600" kern="1200" dirty="0" err="1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ٱلدِّراسِيِّ</a:t>
            </a:r>
            <a:r>
              <a:rPr lang="ar-MA" sz="36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 وَأُخْرى عَنْ أَهَمِّ إِنْجازات</a:t>
            </a:r>
            <a:r>
              <a:rPr lang="ar-MA" sz="3600" dirty="0"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ي </a:t>
            </a:r>
            <a:r>
              <a:rPr lang="ar-MA" sz="3600" kern="1200" dirty="0"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وَأَعْمالي.</a:t>
            </a:r>
            <a:r>
              <a:rPr lang="ar-MA" sz="20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fr-F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Zone de texte 25">
            <a:extLst>
              <a:ext uri="{FF2B5EF4-FFF2-40B4-BE49-F238E27FC236}">
                <a16:creationId xmlns:a16="http://schemas.microsoft.com/office/drawing/2014/main" id="{F729E90B-4DB8-CB93-C1E7-9D5093413D2C}"/>
              </a:ext>
            </a:extLst>
          </p:cNvPr>
          <p:cNvSpPr txBox="1"/>
          <p:nvPr/>
        </p:nvSpPr>
        <p:spPr>
          <a:xfrm>
            <a:off x="384911" y="5170273"/>
            <a:ext cx="6526706" cy="1237065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R="180340" algn="just" rtl="1">
              <a:lnSpc>
                <a:spcPct val="115000"/>
              </a:lnSpc>
              <a:spcAft>
                <a:spcPts val="800"/>
              </a:spcAft>
              <a:tabLst>
                <a:tab pos="6544945" algn="r"/>
              </a:tabLst>
            </a:pPr>
            <a:r>
              <a:rPr lang="ar-MA" sz="3600" dirty="0">
                <a:solidFill>
                  <a:srgbClr val="FF0000"/>
                </a:solidFill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أُعَبِّرُ عَنْ حُلْمي وَطُموحي وَما أَوَدُّ تَحْقيقَهُ في ٱلْمُسْتَقْبَلِ</a:t>
            </a:r>
            <a:r>
              <a:rPr lang="ar-MA" sz="3600" kern="12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Viga"/>
                <a:cs typeface="Calibri" panose="020F0502020204030204" pitchFamily="34" charset="0"/>
              </a:rPr>
              <a:t>.</a:t>
            </a:r>
            <a:endParaRPr lang="fr-FR" sz="2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4CD783C9-21D6-082F-23A6-BFA32152A289}"/>
              </a:ext>
            </a:extLst>
          </p:cNvPr>
          <p:cNvSpPr/>
          <p:nvPr/>
        </p:nvSpPr>
        <p:spPr>
          <a:xfrm>
            <a:off x="7269870" y="1945921"/>
            <a:ext cx="1545335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مُقَدِّمَةٌ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3498C072-F83E-7F09-A682-CB59CCE7DBE1}"/>
              </a:ext>
            </a:extLst>
          </p:cNvPr>
          <p:cNvSpPr/>
          <p:nvPr/>
        </p:nvSpPr>
        <p:spPr>
          <a:xfrm>
            <a:off x="7160349" y="3777618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عَرْضٌ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71218257-66E3-9AF2-76A0-B9351892B246}"/>
              </a:ext>
            </a:extLst>
          </p:cNvPr>
          <p:cNvSpPr/>
          <p:nvPr/>
        </p:nvSpPr>
        <p:spPr>
          <a:xfrm>
            <a:off x="7151305" y="5334119"/>
            <a:ext cx="1663900" cy="909372"/>
          </a:xfrm>
          <a:prstGeom prst="round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1">
              <a:lnSpc>
                <a:spcPct val="107000"/>
              </a:lnSpc>
              <a:spcAft>
                <a:spcPts val="800"/>
              </a:spcAft>
              <a:buNone/>
            </a:pPr>
            <a:r>
              <a:rPr lang="ar-MA" sz="3600" b="1" kern="1200" dirty="0">
                <a:effectLst/>
                <a:ea typeface="Viga"/>
                <a:cs typeface="Calibri" panose="020F0502020204030204" pitchFamily="34" charset="0"/>
              </a:rPr>
              <a:t>خاتِمَةٌ  </a:t>
            </a:r>
            <a:endParaRPr lang="fr-FR" sz="2800" kern="1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660907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86B45D-4E4C-93B4-66DC-EA4115CFE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B0E80E-554C-9145-09E9-6EA33E577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 إنتاجه الكتابي.( مناقشة كل  محاولة  بناء على الضوابط التالية).</a:t>
            </a:r>
          </a:p>
        </p:txBody>
      </p:sp>
      <p:pic>
        <p:nvPicPr>
          <p:cNvPr id="15" name="Espace réservé pour une image  14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B3B271CC-69F3-54C3-7EAC-7DCFD027D3F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7D037C6-B70F-93A8-CF60-7FBCEA056311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83526B-5E8E-949C-E60E-D60A4507B9B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E591403-57B6-E92E-2C36-2061A938341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4735F6-97D9-D6C5-19AD-6213A162BB29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DC3559B-E4A2-CA6F-6E57-36BAB54F3D6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8B0AC42-5F22-542D-E2CD-C36A27E67EF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5F3A27A-BEED-D4C6-5929-D17048AC8D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CAED30A-8720-C470-A762-D49751B6F7CE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247301FF-A45C-509D-9EA0-77BBFECC80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1539379"/>
              </p:ext>
            </p:extLst>
          </p:nvPr>
        </p:nvGraphicFramePr>
        <p:xfrm>
          <a:off x="729574" y="2270760"/>
          <a:ext cx="7248871" cy="2316480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814595">
                  <a:extLst>
                    <a:ext uri="{9D8B030D-6E8A-4147-A177-3AD203B41FA5}">
                      <a16:colId xmlns:a16="http://schemas.microsoft.com/office/drawing/2014/main" val="2677167573"/>
                    </a:ext>
                  </a:extLst>
                </a:gridCol>
                <a:gridCol w="1103314">
                  <a:extLst>
                    <a:ext uri="{9D8B030D-6E8A-4147-A177-3AD203B41FA5}">
                      <a16:colId xmlns:a16="http://schemas.microsoft.com/office/drawing/2014/main" val="3959907345"/>
                    </a:ext>
                  </a:extLst>
                </a:gridCol>
                <a:gridCol w="5330962">
                  <a:extLst>
                    <a:ext uri="{9D8B030D-6E8A-4147-A177-3AD203B41FA5}">
                      <a16:colId xmlns:a16="http://schemas.microsoft.com/office/drawing/2014/main" val="30878918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لا </a:t>
                      </a:r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نعم </a:t>
                      </a:r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الضوابط </a:t>
                      </a:r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233713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هَلْ </a:t>
                      </a:r>
                      <a:r>
                        <a:rPr lang="ar-MA" sz="32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ٱحْتَرمَ</a:t>
                      </a:r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تَصْميمَ </a:t>
                      </a:r>
                      <a:r>
                        <a:rPr lang="ar-MA" sz="32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ٱلسّيرَةِ</a:t>
                      </a:r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ar-MA" sz="32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ٱلذّاتِيَّةِ</a:t>
                      </a:r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؟</a:t>
                      </a:r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012759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32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هَلْ قَدَّمَ مَعْلوماتٍ عَنْ نَفْسِهِ؟</a:t>
                      </a:r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5803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sz="3200" kern="12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1"/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هَلْ كانَتِ </a:t>
                      </a:r>
                      <a:r>
                        <a:rPr lang="ar-MA" sz="320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ٱللُّغَةُ</a:t>
                      </a:r>
                      <a:r>
                        <a:rPr lang="ar-MA" sz="32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سَليمَةً؟</a:t>
                      </a:r>
                      <a:endParaRPr lang="fr-FR" sz="3200" kern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51896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81339836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sz="36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اختتام الحصة</a:t>
            </a:r>
            <a:endParaRPr lang="fr-MA" sz="36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8EE504C-8CD3-5CB6-57E7-CFD362C56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95600" y="961283"/>
            <a:ext cx="396000" cy="396000"/>
          </a:xfrm>
          <a:prstGeom prst="rect">
            <a:avLst/>
          </a:prstGeom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60E0E01-7B59-1BCA-4B70-88B4CCB8D6F2}"/>
              </a:ext>
            </a:extLst>
          </p:cNvPr>
          <p:cNvSpPr txBox="1"/>
          <p:nvPr/>
        </p:nvSpPr>
        <p:spPr>
          <a:xfrm>
            <a:off x="3517132" y="2738130"/>
            <a:ext cx="3493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9D24109-5D4C-429C-61FC-ED62F46F6AC3}"/>
              </a:ext>
            </a:extLst>
          </p:cNvPr>
          <p:cNvSpPr txBox="1"/>
          <p:nvPr/>
        </p:nvSpPr>
        <p:spPr>
          <a:xfrm>
            <a:off x="3612381" y="3227774"/>
            <a:ext cx="33980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MA" sz="2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الواجب المنزلي</a:t>
            </a:r>
          </a:p>
        </p:txBody>
      </p:sp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6F3493-038E-C038-1176-F9EC90681F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C6B2C9E4-29BB-C0CB-C6E9-9D3AC1CAE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يذكرنا بتصميم السيرة الذاتية؟ </a:t>
            </a:r>
          </a:p>
        </p:txBody>
      </p:sp>
      <p:pic>
        <p:nvPicPr>
          <p:cNvPr id="6" name="Espace réservé pour une image  5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id="{27E03A71-9115-6730-2D63-CD8B1E8CC8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F98FC3D-45AF-D164-1DAF-14F3F6578F0B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609CCA4-8CD3-C6EC-241C-D4E3B5C4D7CD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0F60CE-581C-AD76-203A-ABCE1A557C27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00845F9-443B-3A1C-92A1-D2C2A23CFAAF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8B57907-49BD-56BC-8AC1-481BB9F896D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91BB68B-D6DB-BCFA-32D0-412F90A858C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6DD3118-812D-E407-C98B-777193F9F6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8303565-A157-DF6E-80EF-B886AF140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33961DB-8954-8A9D-0268-CCAFCCC38543}"/>
              </a:ext>
            </a:extLst>
          </p:cNvPr>
          <p:cNvSpPr txBox="1"/>
          <p:nvPr/>
        </p:nvSpPr>
        <p:spPr>
          <a:xfrm>
            <a:off x="943674" y="2956282"/>
            <a:ext cx="7092910" cy="1225868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ما عَناصِرُ تَصْميمِ </a:t>
            </a:r>
            <a:r>
              <a:rPr lang="ar-MA" dirty="0" err="1"/>
              <a:t>ٱلسّيرَةِ</a:t>
            </a:r>
            <a:r>
              <a:rPr lang="ar-MA" dirty="0"/>
              <a:t> </a:t>
            </a:r>
            <a:r>
              <a:rPr lang="ar-MA" dirty="0" err="1"/>
              <a:t>ٱلْذاتِيَّةِ</a:t>
            </a:r>
            <a:r>
              <a:rPr lang="ar-MA" dirty="0"/>
              <a:t>؟</a:t>
            </a:r>
          </a:p>
        </p:txBody>
      </p:sp>
    </p:spTree>
    <p:extLst>
      <p:ext uri="{BB962C8B-B14F-4D97-AF65-F5344CB8AC3E}">
        <p14:creationId xmlns:p14="http://schemas.microsoft.com/office/powerpoint/2010/main" val="3087977507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35FB21-1096-2BB6-D4AB-52631AAD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1B088908-938F-70F1-9FEE-9C16E834D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828000"/>
            <a:ext cx="7004853" cy="612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سأوزع عليكم دفاتر القسم. أعيدوا  كتابة سيركم الذاتية في المنزل  بعد مراجعتها.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F063A26-5F09-9914-2B26-8D434F712F7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4277D0-AEE7-5E72-6240-76BE32CF804B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41B7A2B-F2A7-51D3-97B3-1B8A0F23032C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F86FF5E-00EB-7EF5-C515-DFB1B89FB57B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D4F2DFE-2371-A681-4457-A72AF3D27C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3B0DB0A-B7C9-A6A9-0185-4AF446DDBE3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228BE74-EA8B-2108-2967-BC7E0891C45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E913555-0D7C-FB19-2D45-85ED0CEF9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7D16BD6-680A-AE68-A887-57980ADBC181}"/>
              </a:ext>
            </a:extLst>
          </p:cNvPr>
          <p:cNvSpPr txBox="1"/>
          <p:nvPr/>
        </p:nvSpPr>
        <p:spPr>
          <a:xfrm>
            <a:off x="660400" y="2783715"/>
            <a:ext cx="7823200" cy="2349579"/>
          </a:xfrm>
          <a:prstGeom prst="roundRect">
            <a:avLst/>
          </a:prstGeom>
          <a:noFill/>
          <a:ln w="28575">
            <a:solidFill>
              <a:srgbClr val="48B2DC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 rtl="1">
              <a:defRPr sz="6600" b="1">
                <a:solidFill>
                  <a:schemeClr val="accent5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أُعيدُ كِتابَةَ سيرَتي </a:t>
            </a:r>
            <a:r>
              <a:rPr lang="ar-MA" dirty="0" err="1"/>
              <a:t>ٱلذّاتِيَّةِ</a:t>
            </a:r>
            <a:r>
              <a:rPr lang="ar-MA" dirty="0"/>
              <a:t> عَلى دَفْتَرِ </a:t>
            </a:r>
            <a:r>
              <a:rPr lang="ar-MA" dirty="0" err="1"/>
              <a:t>ٱلْقِسْمِ</a:t>
            </a:r>
            <a:r>
              <a:rPr lang="ar-MA" dirty="0"/>
              <a:t> بَعْدَ قِراءَتِها وَتَصْحيحِها.</a:t>
            </a:r>
            <a:endParaRPr lang="fr-FR" dirty="0"/>
          </a:p>
        </p:txBody>
      </p:sp>
      <p:pic>
        <p:nvPicPr>
          <p:cNvPr id="17" name="Espace réservé pour une image  16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56BA85C1-1486-2F2A-BA63-713B4FBC9E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 descr="Une image contenant dessin humoristique, Dessin animé, poupée&#10;&#10;Le contenu généré par l’IA peut être incorrect.">
            <a:extLst>
              <a:ext uri="{FF2B5EF4-FFF2-40B4-BE49-F238E27FC236}">
                <a16:creationId xmlns:a16="http://schemas.microsoft.com/office/drawing/2014/main" id="{42B0CC92-3D25-D2CB-B67A-091C6904B3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50" y="941906"/>
            <a:ext cx="1039294" cy="103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146858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574E55-E043-85D5-5582-AE7920B056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E895085E-6072-9D81-A235-6D62AFB507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السلوك هم: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2C615E04-BCCB-48DC-D142-26F7DFAB120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41C97B-B606-223B-4D82-ADB3FD6EE3A4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E3D9485-FCCB-E3E8-D309-592EE8C8D179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7F5207-6D47-A68C-548F-6AB604FD63B2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0722EF-CDFA-DAE1-D6D7-2EC5EB789B02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285490F-9D45-0F08-1D17-80EF7EAEB15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2FFBBAE-AEB1-37A9-8021-45DEC8FAF80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80FE7FE-970D-3975-C53E-41119533EDFB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DA417F9-C67E-B705-FFE4-CAF54DD01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id="{EF28132F-9ED5-A94D-6EBB-F03DDB3C58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4485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20B1A0-3D8C-9DC0-0B5C-E0E7912170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1B12B1B-6061-8195-FDFE-883A1A180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4" name="Espace réservé pour une image  13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41F3E531-3F63-0021-0A50-7B9EA508B93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E4F8273-8905-83E6-FFEA-166442F8ADAF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19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C7F3DE-9577-4B85-FB42-BD00C1E41FB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AA79846-FA0F-554E-B179-6995FFCFFF40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15E85A-C38F-625E-BEBF-48561D180D6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20147DC-4DD7-4030-E05C-820D61FBEC4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47CA985C-7C0C-B0EB-E5DE-E250E295F578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2F34149-7DEA-9F6F-B9C7-A8438D10019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D525020-E5B6-64FE-7D14-E8FD25601B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اختتام الحصة6_1">
            <a:hlinkClick r:id="" action="ppaction://media"/>
            <a:extLst>
              <a:ext uri="{FF2B5EF4-FFF2-40B4-BE49-F238E27FC236}">
                <a16:creationId xmlns:a16="http://schemas.microsoft.com/office/drawing/2014/main" id="{1E23FEFE-6010-5843-2C57-A4EEBB1E867F}"/>
              </a:ext>
            </a:extLst>
          </p:cNvPr>
          <p:cNvPicPr>
            <a:picLocks noGrp="1" noChangeAspect="1"/>
          </p:cNvPicPr>
          <p:nvPr>
            <p:ph type="pic" sz="quarter" idx="14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7794" r="7794"/>
          <a:stretch>
            <a:fillRect/>
          </a:stretch>
        </p:blipFill>
        <p:spPr>
          <a:xfrm>
            <a:off x="1871663" y="2160588"/>
            <a:ext cx="5400675" cy="35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799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3798308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628474C2-95CD-8397-D01D-B3E298C554A1}"/>
              </a:ext>
            </a:extLst>
          </p:cNvPr>
          <p:cNvGrpSpPr/>
          <p:nvPr/>
        </p:nvGrpSpPr>
        <p:grpSpPr>
          <a:xfrm>
            <a:off x="497840" y="2983609"/>
            <a:ext cx="7375439" cy="890781"/>
            <a:chOff x="1331545" y="2851205"/>
            <a:chExt cx="6696000" cy="890781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E6AAFCAA-897C-A1DB-AB2E-D48D1C618A7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80FEC5A-07B4-5566-C962-9EE4C1E6BFC4}"/>
                </a:ext>
              </a:extLst>
            </p:cNvPr>
            <p:cNvSpPr/>
            <p:nvPr/>
          </p:nvSpPr>
          <p:spPr>
            <a:xfrm>
              <a:off x="1543743" y="3134373"/>
              <a:ext cx="50250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إنتاج جمل انطلاقا من مفردات  معجم الأسبوع؛ </a:t>
              </a:r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D78C3405-B803-2AE8-37E1-58F59AC7A94E}"/>
              </a:ext>
            </a:extLst>
          </p:cNvPr>
          <p:cNvGrpSpPr/>
          <p:nvPr/>
        </p:nvGrpSpPr>
        <p:grpSpPr>
          <a:xfrm>
            <a:off x="497840" y="3839548"/>
            <a:ext cx="7375439" cy="890781"/>
            <a:chOff x="1331545" y="2851205"/>
            <a:chExt cx="6696000" cy="89078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4BD77F55-7221-A84E-114C-AD48A7997C91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6F3EEF8E-39CE-17C0-233D-32E83AC695A9}"/>
                </a:ext>
              </a:extLst>
            </p:cNvPr>
            <p:cNvSpPr/>
            <p:nvPr/>
          </p:nvSpPr>
          <p:spPr>
            <a:xfrm>
              <a:off x="1634050" y="3169215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استثمار نص "المغرب: حكاية شعب ومسيرة أمة"؛</a:t>
              </a:r>
            </a:p>
          </p:txBody>
        </p:sp>
      </p:grp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4FAA6850-C36A-7DBF-7B5B-130D689161F0}"/>
              </a:ext>
            </a:extLst>
          </p:cNvPr>
          <p:cNvGrpSpPr/>
          <p:nvPr/>
        </p:nvGrpSpPr>
        <p:grpSpPr>
          <a:xfrm>
            <a:off x="497839" y="4730329"/>
            <a:ext cx="7375439" cy="890781"/>
            <a:chOff x="1331544" y="2851205"/>
            <a:chExt cx="6696000" cy="890781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D299309B-9414-8C00-BBAA-F86B32EBCC7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31544" y="2851205"/>
              <a:ext cx="6696000" cy="890781"/>
            </a:xfrm>
            <a:prstGeom prst="rect">
              <a:avLst/>
            </a:prstGeom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6D788B6-029D-3F9B-688A-6EEA3BD6E06F}"/>
                </a:ext>
              </a:extLst>
            </p:cNvPr>
            <p:cNvSpPr/>
            <p:nvPr/>
          </p:nvSpPr>
          <p:spPr>
            <a:xfrm>
              <a:off x="1634051" y="3134373"/>
              <a:ext cx="493478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 rtl="1"/>
              <a:r>
                <a:rPr lang="ar-MA" sz="2400" b="1" dirty="0">
                  <a:solidFill>
                    <a:srgbClr val="424D7B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كتابة سيرهم الذاتية. </a:t>
              </a:r>
            </a:p>
          </p:txBody>
        </p:sp>
      </p:grpSp>
      <p:sp>
        <p:nvSpPr>
          <p:cNvPr id="8" name="Titre 1">
            <a:extLst>
              <a:ext uri="{FF2B5EF4-FFF2-40B4-BE49-F238E27FC236}">
                <a16:creationId xmlns:a16="http://schemas.microsoft.com/office/drawing/2014/main" id="{AED09EC7-68C0-AD0C-91C0-0AF14505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219195"/>
            <a:ext cx="7886700" cy="720000"/>
          </a:xfrm>
        </p:spPr>
        <p:txBody>
          <a:bodyPr/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B81D4016-644A-3144-B6AC-89B858386521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على الأقل </a:t>
            </a:r>
            <a:r>
              <a:rPr lang="fr-FR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80%</a:t>
            </a:r>
            <a:r>
              <a:rPr lang="ar-MA" sz="3200" b="1" kern="0" dirty="0">
                <a:solidFill>
                  <a:schemeClr val="accent2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من المتعلمين </a:t>
            </a:r>
            <a:r>
              <a:rPr lang="ar-MA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سيكونون قادرين على</a:t>
            </a:r>
            <a:r>
              <a:rPr lang="en-GB" sz="3200" b="1" kern="0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: </a:t>
            </a:r>
            <a:endParaRPr lang="fr-FR" sz="3200" b="1" kern="0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811784053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AE" sz="4000" dirty="0"/>
              <a:t>  </a:t>
            </a:r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447260" y="2453704"/>
            <a:ext cx="4500000" cy="1292583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ترحيب 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تدبير  السلوك؛</a:t>
            </a:r>
          </a:p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نشاط اعتيادي 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450872" y="1777877"/>
            <a:ext cx="1720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 الحصة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85911" y="1752077"/>
            <a:ext cx="576000" cy="5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7D14D-010C-AAA2-2664-C1A77E1252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970CAAC-CF29-D020-CBCF-FCB0C6E3D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مرحبا بكم ، سنبدأ  حصة اللغة العربية.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CDD09D1E-BAB1-7053-E918-C366FA79F18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81C862-4459-1441-E73B-7922C5E38438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4DDC52-DF50-35CE-313B-CE4B912126FA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EAC476-51B5-5D04-1204-3561E512EDC3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06CBF4A-49E3-9DC5-0F9D-93E9B81D979D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DDA2EFF-08F2-E7AB-9E29-C23F1BE294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46F467D-E198-077F-CFA4-C3636D8547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FF5DE06-A3FA-0B3C-0365-D7624BCD7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F28592C-09FF-06FB-DAD6-CA9661AF68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Espace réservé pour une image  19">
            <a:extLst>
              <a:ext uri="{FF2B5EF4-FFF2-40B4-BE49-F238E27FC236}">
                <a16:creationId xmlns:a16="http://schemas.microsoft.com/office/drawing/2014/main" id="{B92C32FC-B18D-6DD5-F453-9CC6D650CF2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t="5684" r="5359" b="14000"/>
          <a:stretch>
            <a:fillRect/>
          </a:stretch>
        </p:blipFill>
        <p:spPr>
          <a:xfrm>
            <a:off x="1801048" y="1759261"/>
            <a:ext cx="5671325" cy="4525432"/>
          </a:xfrm>
          <a:prstGeom prst="roundRect">
            <a:avLst>
              <a:gd name="adj" fmla="val 13580"/>
            </a:avLst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256097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1B026-728F-564B-1342-091BF4373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4">
            <a:extLst>
              <a:ext uri="{FF2B5EF4-FFF2-40B4-BE49-F238E27FC236}">
                <a16:creationId xmlns:a16="http://schemas.microsoft.com/office/drawing/2014/main" id="{6CA9E038-FF63-B411-3645-097221DB9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حاولوا الالتزام  بهذه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السلوكات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سنحدد في نهاية كل الحصة  الفائز بنجمة السلوك. 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 descr="Une image contenant dessin humoristique, clipart, illustration, Dessin animé&#10;&#10;Le contenu généré par l’IA peut être incorrect.">
            <a:extLst>
              <a:ext uri="{FF2B5EF4-FFF2-40B4-BE49-F238E27FC236}">
                <a16:creationId xmlns:a16="http://schemas.microsoft.com/office/drawing/2014/main" id="{E5CE4A0F-D0FF-DAE7-5043-EFA86F8B53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9A4A5C9-B56B-EA55-F3A7-08467310B662}"/>
              </a:ext>
            </a:extLst>
          </p:cNvPr>
          <p:cNvSpPr>
            <a:spLocks/>
          </p:cNvSpPr>
          <p:nvPr/>
        </p:nvSpPr>
        <p:spPr>
          <a:xfrm>
            <a:off x="6071391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BCF1F1-F0DA-C982-4CB5-80FAEB77E58E}"/>
              </a:ext>
            </a:extLst>
          </p:cNvPr>
          <p:cNvSpPr>
            <a:spLocks/>
          </p:cNvSpPr>
          <p:nvPr/>
        </p:nvSpPr>
        <p:spPr>
          <a:xfrm>
            <a:off x="2930737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إنتاج كتابي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CB0397-0CF5-D7A1-B88A-892735119748}"/>
              </a:ext>
            </a:extLst>
          </p:cNvPr>
          <p:cNvSpPr>
            <a:spLocks/>
          </p:cNvSpPr>
          <p:nvPr/>
        </p:nvSpPr>
        <p:spPr>
          <a:xfrm>
            <a:off x="449012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21000"/>
                  </a:srgbClr>
                </a:solidFill>
                <a:latin typeface="Arial" panose="020B0604020202020204" pitchFamily="34" charset="0"/>
              </a:rPr>
              <a:t>قـــــراءة ح4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121910-8C15-A8BA-1932-472B42AD60FA}"/>
              </a:ext>
            </a:extLst>
          </p:cNvPr>
          <p:cNvSpPr>
            <a:spLocks/>
          </p:cNvSpPr>
          <p:nvPr/>
        </p:nvSpPr>
        <p:spPr>
          <a:xfrm>
            <a:off x="1426319" y="149109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rtl="1">
              <a:defRPr/>
            </a:pPr>
            <a:r>
              <a:rPr lang="ar-MA" sz="1600" b="1" dirty="0">
                <a:solidFill>
                  <a:srgbClr val="565F88">
                    <a:alpha val="18000"/>
                  </a:srgbClr>
                </a:solidFill>
                <a:latin typeface="Arial" panose="020B0604020202020204" pitchFamily="34" charset="0"/>
              </a:rPr>
              <a:t>اختتام الحصة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E9B1BB0-02C1-B865-9630-EC4A93D25D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3499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9AD68B1-31C1-79C3-DD1F-7E09D184403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8012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4028D0B-8C6A-5A97-E316-00AF85EBC9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14313" y="159040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DB27433-8A2C-648F-A49B-F1C212EAAC1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23348" y="159040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Ellipse 13">
            <a:extLst>
              <a:ext uri="{FF2B5EF4-FFF2-40B4-BE49-F238E27FC236}">
                <a16:creationId xmlns:a16="http://schemas.microsoft.com/office/drawing/2014/main" id="{0BBC08BB-1260-E51F-22D8-A95F9A5E141D}"/>
              </a:ext>
            </a:extLst>
          </p:cNvPr>
          <p:cNvSpPr/>
          <p:nvPr/>
        </p:nvSpPr>
        <p:spPr>
          <a:xfrm>
            <a:off x="6348252" y="1506909"/>
            <a:ext cx="1800000" cy="1313319"/>
          </a:xfrm>
          <a:prstGeom prst="ellipse">
            <a:avLst/>
          </a:prstGeom>
          <a:blipFill>
            <a:blip r:embed="rId7"/>
            <a:stretch>
              <a:fillRect/>
            </a:stretch>
          </a:blipFill>
          <a:ln w="76200" cap="flat" cmpd="sng" algn="ctr">
            <a:solidFill>
              <a:srgbClr val="48B2D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fr-MA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6" name="Image 15" descr="Une image contenant dessin humoristique, jouet, Animation, Dessin animé&#10;&#10;Le contenu généré par l’IA peut être incorrect.">
            <a:extLst>
              <a:ext uri="{FF2B5EF4-FFF2-40B4-BE49-F238E27FC236}">
                <a16:creationId xmlns:a16="http://schemas.microsoft.com/office/drawing/2014/main" id="{A0774106-37F9-6D1F-6708-366CD99454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860" y="2986477"/>
            <a:ext cx="1710067" cy="1313320"/>
          </a:xfrm>
          <a:prstGeom prst="ellipse">
            <a:avLst/>
          </a:prstGeom>
          <a:ln w="63500" cap="rnd">
            <a:solidFill>
              <a:srgbClr val="48B2D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7" name="Espace réservé du texte 2">
            <a:extLst>
              <a:ext uri="{FF2B5EF4-FFF2-40B4-BE49-F238E27FC236}">
                <a16:creationId xmlns:a16="http://schemas.microsoft.com/office/drawing/2014/main" id="{7DFA1822-96A9-BDE5-9B71-F5D92369CFB1}"/>
              </a:ext>
            </a:extLst>
          </p:cNvPr>
          <p:cNvSpPr txBox="1">
            <a:spLocks/>
          </p:cNvSpPr>
          <p:nvPr/>
        </p:nvSpPr>
        <p:spPr>
          <a:xfrm>
            <a:off x="762895" y="1992225"/>
            <a:ext cx="5466945" cy="612001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كَيْ أَسْتَأْذِنَ لِأَخْذِ ٱلْكَلِمَةِ:  أَلْزَمُ مَكاني ثُمَّ أَرْفَعُ أُصْبُعي لِلْإجابَةِ.</a:t>
            </a:r>
          </a:p>
        </p:txBody>
      </p:sp>
      <p:sp>
        <p:nvSpPr>
          <p:cNvPr id="18" name="Espace réservé du texte 2">
            <a:extLst>
              <a:ext uri="{FF2B5EF4-FFF2-40B4-BE49-F238E27FC236}">
                <a16:creationId xmlns:a16="http://schemas.microsoft.com/office/drawing/2014/main" id="{528CD5AC-21DC-EDB8-B573-6B5130D9E2CA}"/>
              </a:ext>
            </a:extLst>
          </p:cNvPr>
          <p:cNvSpPr txBox="1">
            <a:spLocks/>
          </p:cNvSpPr>
          <p:nvPr/>
        </p:nvSpPr>
        <p:spPr>
          <a:xfrm>
            <a:off x="694944" y="3337136"/>
            <a:ext cx="4917916" cy="61200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أُشارِكُ  دونَ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ٱلْخَوْفِ</a:t>
            </a:r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مِنَ </a:t>
            </a:r>
            <a:r>
              <a:rPr lang="ar-MA" sz="2800" b="1" dirty="0" err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ٱلْخَطَأِ</a:t>
            </a:r>
            <a:r>
              <a:rPr lang="ar-MA" sz="2800" dirty="0">
                <a:solidFill>
                  <a:srgbClr val="424D7B"/>
                </a:solidFill>
              </a:rPr>
              <a:t>.</a:t>
            </a:r>
          </a:p>
        </p:txBody>
      </p:sp>
      <p:sp>
        <p:nvSpPr>
          <p:cNvPr id="19" name="Espace réservé du texte 2">
            <a:extLst>
              <a:ext uri="{FF2B5EF4-FFF2-40B4-BE49-F238E27FC236}">
                <a16:creationId xmlns:a16="http://schemas.microsoft.com/office/drawing/2014/main" id="{66BB3DF9-4E2F-9669-BCB4-CC3949EE3D58}"/>
              </a:ext>
            </a:extLst>
          </p:cNvPr>
          <p:cNvSpPr txBox="1">
            <a:spLocks/>
          </p:cNvSpPr>
          <p:nvPr/>
        </p:nvSpPr>
        <p:spPr>
          <a:xfrm>
            <a:off x="716075" y="5065185"/>
            <a:ext cx="5560583" cy="612002"/>
          </a:xfrm>
          <a:prstGeom prst="roundRect">
            <a:avLst>
              <a:gd name="adj" fmla="val 16667"/>
            </a:avLst>
          </a:prstGeom>
          <a:ln w="28575">
            <a:solidFill>
              <a:srgbClr val="48B2DC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rtl="1"/>
            <a:r>
              <a:rPr lang="ar-MA" sz="2800" b="1" dirty="0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أُنْجِزُ واجِباتي </a:t>
            </a:r>
            <a:r>
              <a:rPr lang="ar-MA" sz="2800" b="1">
                <a:solidFill>
                  <a:srgbClr val="424D7B"/>
                </a:solidFill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ٱلْمَنْزِلِيَّةَ. </a:t>
            </a:r>
            <a:endParaRPr lang="ar-MA" sz="2800" dirty="0">
              <a:solidFill>
                <a:srgbClr val="424D7B"/>
              </a:solidFill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F4B0D985-ECD0-319B-421F-05BC68BFF6D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218" y="4646668"/>
            <a:ext cx="1710067" cy="12600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067741439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3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4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افتتاح الحصة 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نشاط اعتياد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قراءة ح4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انتاج كتابي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اختتام الحصة n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3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Env-Apprenant_Tmpl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17369</TotalTime>
  <Words>2162</Words>
  <Application>Microsoft Office PowerPoint</Application>
  <PresentationFormat>Affichage à l'écran (4:3)</PresentationFormat>
  <Paragraphs>450</Paragraphs>
  <Slides>57</Slides>
  <Notes>1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18</vt:i4>
      </vt:variant>
      <vt:variant>
        <vt:lpstr>Titres des diapositives</vt:lpstr>
      </vt:variant>
      <vt:variant>
        <vt:i4>57</vt:i4>
      </vt:variant>
    </vt:vector>
  </HeadingPairs>
  <TitlesOfParts>
    <vt:vector size="84" baseType="lpstr">
      <vt:lpstr>Wingdings</vt:lpstr>
      <vt:lpstr>Calibri</vt:lpstr>
      <vt:lpstr>Arial</vt:lpstr>
      <vt:lpstr>Aptos</vt:lpstr>
      <vt:lpstr>Microsoft Uighur</vt:lpstr>
      <vt:lpstr>Sakkal Majalla</vt:lpstr>
      <vt:lpstr>Viga</vt:lpstr>
      <vt:lpstr>Dosis ExtraBold</vt:lpstr>
      <vt:lpstr>Aptos Display</vt:lpstr>
      <vt:lpstr>Conception personnalisée</vt:lpstr>
      <vt:lpstr>2_Conception personnalisée</vt:lpstr>
      <vt:lpstr>00_Env-Enseignant</vt:lpstr>
      <vt:lpstr>4_Env-Apprenant_Tmplt</vt:lpstr>
      <vt:lpstr>01- نشاط اعتيادي</vt:lpstr>
      <vt:lpstr>04- قراءة/ كتابة</vt:lpstr>
      <vt:lpstr>6_04- قراءة/ كتابة</vt:lpstr>
      <vt:lpstr>1_04- قراءة/ كتابة</vt:lpstr>
      <vt:lpstr>2_04- قراءة/ كتابة</vt:lpstr>
      <vt:lpstr>3_04- قراءة/ كتابة</vt:lpstr>
      <vt:lpstr>4_04- قراءة/ كتابة</vt:lpstr>
      <vt:lpstr>افتتاح الحصة  nv</vt:lpstr>
      <vt:lpstr>نشاط اعتيادي nv</vt:lpstr>
      <vt:lpstr>قراءة ح4 nv</vt:lpstr>
      <vt:lpstr>انتاج كتابي nv</vt:lpstr>
      <vt:lpstr>اختتام الحصة nv</vt:lpstr>
      <vt:lpstr>1_Conception personnalisée</vt:lpstr>
      <vt:lpstr>3_Env-Apprenant_Tmplt</vt:lpstr>
      <vt:lpstr>Présentation PowerPoint</vt:lpstr>
      <vt:lpstr>Présentation PowerPoint</vt:lpstr>
      <vt:lpstr>Présentation PowerPoint</vt:lpstr>
      <vt:lpstr>تنظيم حصص الأسبوع</vt:lpstr>
      <vt:lpstr>هيكلة حصة اليوم</vt:lpstr>
      <vt:lpstr>عند نهاية الحصة</vt:lpstr>
      <vt:lpstr>  افتتاح الحصة</vt:lpstr>
      <vt:lpstr>مرحبا بكم ، سنبدأ  حصة اللغة العربية.</vt:lpstr>
      <vt:lpstr>حاولوا الالتزام  بهذه السلوكات. سنحدد في نهاية كل الحصة  الفائز بنجمة السلوك. </vt:lpstr>
      <vt:lpstr>ضعوا  الكراسة والدفتر  واللوحة  في القمطر.</vt:lpstr>
      <vt:lpstr> في البداية، من يذكرنا بالمفردات الجديدة التي تعلمتموها في هذا الأسبوع . </vt:lpstr>
      <vt:lpstr>هذه بعضها. من يقرؤها؟</vt:lpstr>
      <vt:lpstr>من يختار مفردة ويشرحها باستعمال المرادف أو الضد أو بتركيبها في جملة مفيدة. </vt:lpstr>
      <vt:lpstr>خذوا دفاتر البحث . ركبوا جملا مفيدة. الفائز من استطاع تركيب أكبر عدد من المفردات.</vt:lpstr>
      <vt:lpstr> من الفائز في المسابقة؟ </vt:lpstr>
      <vt:lpstr>Présentation PowerPoint</vt:lpstr>
      <vt:lpstr>ستقومون باستثمار نص " المغرب : حكاية شعب ومسيرة أمة".  خذوا كراساتكم الصفحة – 36-</vt:lpstr>
      <vt:lpstr>أعيدوا قراءة النص قراءة صامتة وسريعة.</vt:lpstr>
      <vt:lpstr>اقرؤوا الصفحة الأولى من النص وابحثوا  عن كلمات توافق هذه الأوزان كما في المثال.</vt:lpstr>
      <vt:lpstr>نصحح.  من وجد الكلمة؟ اِقرأ الجملة في النص. هل وجدتم كلمات أخرى بنفس الوزن؟ </vt:lpstr>
      <vt:lpstr>نمر إلى  طرح أسئلة حول النص. من يختار فقرة  من النص ثم يطرح سؤالا عن مضمونها كما في المثال :  </vt:lpstr>
      <vt:lpstr>الآن. من يختار عيدا من الأعياد الوطنية و يوضح لزملائه لم نحتفل به؟</vt:lpstr>
      <vt:lpstr>خذوا الصفحة رقم -40- وأجيبوا عن سؤالي استثمار معجم النص.</vt:lpstr>
      <vt:lpstr>نصحح جماعة. من يقرأ السؤال ثم يجيب عنه.</vt:lpstr>
      <vt:lpstr>صححوا على كراساتكم. </vt:lpstr>
      <vt:lpstr>الآن. أجيبوا  عن الأسئلة: 1-2-3-4-7-8 ( الصفحة رقم -41)-.</vt:lpstr>
      <vt:lpstr>نصحح جماعة. من يقرأ السؤال ثم يجيب عنه بجملة مفيدة؟.</vt:lpstr>
      <vt:lpstr>صححوا على كراساتكم. (فيما يتعلق بالسؤال رقم -8- تقبل جميع الأجوبة المناسبة).</vt:lpstr>
      <vt:lpstr>قبل أن نواصل، من يقرأ الجملة بسرعة قبل اختفائها. ركزوا جيدا.</vt:lpstr>
      <vt:lpstr>من يقرأ الجملة بسرعة قبل اختفائها. ركزوا جيدا..</vt:lpstr>
      <vt:lpstr>من يقرأ الجملة بسرعة قبل اختفائها. ركزوا جيدا.</vt:lpstr>
      <vt:lpstr>Présentation PowerPoint</vt:lpstr>
      <vt:lpstr>في هذه الحصة ستتعرفون على السيرة الذاتية و سيحاول كل منكم كتابة سيرته الذاتية.  </vt:lpstr>
      <vt:lpstr>  من يذكرنا بتعريف  السيرة الغيرية؟ </vt:lpstr>
      <vt:lpstr>نتذكر جماعة. من يقرأ؟ </vt:lpstr>
      <vt:lpstr>انطلاقا من تعريف السيرة الغيرية، من يستنتج تعريفا للسيرة الذاتية؟ </vt:lpstr>
      <vt:lpstr>يمكن  تعريف السيرة الذاتية  كما يلي. من يقرأ؟ </vt:lpstr>
      <vt:lpstr> من يذكرنا بتصميم السيرة الغيرية الذي تعلمتموه في الحصة السابقة؟ </vt:lpstr>
      <vt:lpstr>نتذكر جماعة. من يقرأ؟</vt:lpstr>
      <vt:lpstr>انطلاقا من تصميم السيرة الغيرية، من يستنتج تصميم السيرة الذاتية؟</vt:lpstr>
      <vt:lpstr>يمكن اعتماد التصميم التالي. من يقرأ؟</vt:lpstr>
      <vt:lpstr>من يذكرنا بالأساليب التي تعلمتموها لكتابة السيرة الغيرية؟</vt:lpstr>
      <vt:lpstr>نتذكر جماعة. من يقرأ؟</vt:lpstr>
      <vt:lpstr>من يحاول استنتاج بعض الأساليب التي يمكن توظيفها في كتابة السيرة الذاتية؟</vt:lpstr>
      <vt:lpstr>من يقرأ الأساليب التالية؟(يشير الأستاذ  إلى استعمال ضمير المتكلم). </vt:lpstr>
      <vt:lpstr>لكتابة السيرة الذاتية  نحتاج إلى بطاقة المعلومات. من يذكرنا بعناصرها؟ </vt:lpstr>
      <vt:lpstr>نتذكر جماعة. من يقرأ؟ </vt:lpstr>
      <vt:lpstr>طلبت منكم  إعداد  بطاقة المعلومات الشخصية الخاصة بكم. خذوا دفاتر البحث  سأتفقد أعمالكم. </vt:lpstr>
      <vt:lpstr>من يقرأ بطاقة معلوماته الشخصية؟</vt:lpstr>
      <vt:lpstr>خذوا دفاتر  البحث، واكتبوا  سيركم الذاتية انطلاقا من البطاقات التي قمتم بإعدادها والتصميم التالي:</vt:lpstr>
      <vt:lpstr>من يقرأ  إنتاجه الكتابي.( مناقشة كل  محاولة  بناء على الضوابط التالية).</vt:lpstr>
      <vt:lpstr>اختتام الحصة</vt:lpstr>
      <vt:lpstr>من يذكرنا بتصميم السيرة الذاتية؟ </vt:lpstr>
      <vt:lpstr>سأوزع عليكم دفاتر القسم. أعيدوا  كتابة سيركم الذاتية في المنزل  بعد مراجعتها. </vt:lpstr>
      <vt:lpstr>الفائزون بنجمة السلوك هم: </vt:lpstr>
      <vt:lpstr>إلى اللقاء في الحصة المقبلة.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EL HAMDOUNI BTIHAJ</cp:lastModifiedBy>
  <cp:revision>179</cp:revision>
  <dcterms:created xsi:type="dcterms:W3CDTF">2023-09-20T21:35:22Z</dcterms:created>
  <dcterms:modified xsi:type="dcterms:W3CDTF">2025-11-14T18:43:59Z</dcterms:modified>
</cp:coreProperties>
</file>