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917" r:id="rId2"/>
    <p:sldMasterId id="2147483672" r:id="rId3"/>
    <p:sldMasterId id="2147483933" r:id="rId4"/>
    <p:sldMasterId id="2147483738" r:id="rId5"/>
    <p:sldMasterId id="2147483714" r:id="rId6"/>
    <p:sldMasterId id="2147483849" r:id="rId7"/>
    <p:sldMasterId id="2147483827" r:id="rId8"/>
    <p:sldMasterId id="2147483764" r:id="rId9"/>
    <p:sldMasterId id="2147483838" r:id="rId10"/>
    <p:sldMasterId id="2147483866" r:id="rId11"/>
    <p:sldMasterId id="2147483883" r:id="rId12"/>
    <p:sldMasterId id="2147483900" r:id="rId13"/>
    <p:sldMasterId id="2147483686" r:id="rId14"/>
  </p:sldMasterIdLst>
  <p:notesMasterIdLst>
    <p:notesMasterId r:id="rId63"/>
  </p:notesMasterIdLst>
  <p:handoutMasterIdLst>
    <p:handoutMasterId r:id="rId64"/>
  </p:handoutMasterIdLst>
  <p:sldIdLst>
    <p:sldId id="2147482733" r:id="rId15"/>
    <p:sldId id="2147482735" r:id="rId16"/>
    <p:sldId id="2147482472" r:id="rId17"/>
    <p:sldId id="2147482736" r:id="rId18"/>
    <p:sldId id="2147482616" r:id="rId19"/>
    <p:sldId id="2147482737" r:id="rId20"/>
    <p:sldId id="2147482445" r:id="rId21"/>
    <p:sldId id="2147482738" r:id="rId22"/>
    <p:sldId id="2147482453" r:id="rId23"/>
    <p:sldId id="2147482665" r:id="rId24"/>
    <p:sldId id="2147482694" r:id="rId25"/>
    <p:sldId id="2147482664" r:id="rId26"/>
    <p:sldId id="2147482668" r:id="rId27"/>
    <p:sldId id="2147482739" r:id="rId28"/>
    <p:sldId id="2147482669" r:id="rId29"/>
    <p:sldId id="2147482695" r:id="rId30"/>
    <p:sldId id="2147482696" r:id="rId31"/>
    <p:sldId id="2147482697" r:id="rId32"/>
    <p:sldId id="2147482698" r:id="rId33"/>
    <p:sldId id="2147482699" r:id="rId34"/>
    <p:sldId id="2147482700" r:id="rId35"/>
    <p:sldId id="2147482701" r:id="rId36"/>
    <p:sldId id="2147482702" r:id="rId37"/>
    <p:sldId id="2147482712" r:id="rId38"/>
    <p:sldId id="2147482711" r:id="rId39"/>
    <p:sldId id="2147482703" r:id="rId40"/>
    <p:sldId id="2147482704" r:id="rId41"/>
    <p:sldId id="2147482705" r:id="rId42"/>
    <p:sldId id="2147482706" r:id="rId43"/>
    <p:sldId id="2147482731" r:id="rId44"/>
    <p:sldId id="2147482709" r:id="rId45"/>
    <p:sldId id="2147482719" r:id="rId46"/>
    <p:sldId id="2147482746" r:id="rId47"/>
    <p:sldId id="2147482747" r:id="rId48"/>
    <p:sldId id="2147482748" r:id="rId49"/>
    <p:sldId id="2147482749" r:id="rId50"/>
    <p:sldId id="2147482716" r:id="rId51"/>
    <p:sldId id="2147482717" r:id="rId52"/>
    <p:sldId id="2147482721" r:id="rId53"/>
    <p:sldId id="2147482723" r:id="rId54"/>
    <p:sldId id="2147482727" r:id="rId55"/>
    <p:sldId id="2147482728" r:id="rId56"/>
    <p:sldId id="2147482729" r:id="rId57"/>
    <p:sldId id="2147482740" r:id="rId58"/>
    <p:sldId id="2147482666" r:id="rId59"/>
    <p:sldId id="2147482742" r:id="rId60"/>
    <p:sldId id="2147482744" r:id="rId61"/>
    <p:sldId id="2147482745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B1EDEA"/>
    <a:srgbClr val="56B64A"/>
    <a:srgbClr val="565F88"/>
    <a:srgbClr val="CC0000"/>
    <a:srgbClr val="B5EEF2"/>
    <a:srgbClr val="9CA3C0"/>
    <a:srgbClr val="94E4EA"/>
    <a:srgbClr val="0097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4" autoAdjust="0"/>
    <p:restoredTop sz="94610"/>
  </p:normalViewPr>
  <p:slideViewPr>
    <p:cSldViewPr snapToGrid="0">
      <p:cViewPr varScale="1">
        <p:scale>
          <a:sx n="71" d="100"/>
          <a:sy n="71" d="100"/>
        </p:scale>
        <p:origin x="902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3CD7D-85BE-A4A6-AB84-874AC20F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708145-488B-70B1-3BE2-D72734077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70F048-E97B-01E2-8866-6B44E826B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7ED21D-7681-32E7-9B0E-B9E3C851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2FCF1-E1ED-81A1-38C8-6E04B1FD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F15506-6C97-015B-E009-CA1528CD7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3394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6497658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9252831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77055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74627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905723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803130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807856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21187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8112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37138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9AB98-E09C-93E6-F355-471BEB0A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5868E4-0442-B8E4-92A4-FDAA7E7C2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AC858D-F0DE-3BE9-FDD5-27B34A38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6CDCAD-F2FD-F936-2F8F-29B2DCD1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F429D6-30B9-6BE8-C9D0-901C29BA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571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45554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41840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336685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055457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630291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93335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6452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361949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397591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39357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9452D4-300D-4ED0-3C75-5F62C97EC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EBDF10-8B8C-4776-9B69-CBB621971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B7FCCB-91F0-9881-A169-47B9DCA1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551B7-5F75-428A-5685-E89CA917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BF343F-166D-56F1-F289-7DDF4981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2245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543405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62357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528593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3633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34587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39093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637742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74620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93484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785972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121978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59848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16555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41774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18838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1980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887302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668448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081332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71798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107148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32942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47733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53730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06697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5146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05130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8760960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234158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48219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312909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099677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485565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81972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660240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06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58607224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5883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EDB89-703F-DDE4-BEA2-273A755D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7EE78B-97D6-4481-474B-49C54669D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C6A42-5929-6137-503A-C949743A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BB7B16-5233-5BE7-6638-6CB7896C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5D8309-02AD-8B00-72C1-4263371A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680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1305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823335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46835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C3220-7545-7816-749E-EC185DF7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FC7E5-390F-E730-C670-7478EF31E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387EEE-BBB7-B85A-9EDF-51E34C05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86F79C-778B-85DE-636B-CD61DB2E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8125E2-86FF-1215-0391-7E1EDAF9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087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B6E5C3-2789-CD8C-676E-ED6B0812F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2E1B2E-2F75-5D2A-7AD4-51D9826A5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AEC46B-9D2D-6849-633B-956F37FD2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06A042-12BE-231E-CA53-2A20622C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8000AA-99E0-28EC-0FD2-566D3278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735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9E7E3-AF89-A9E8-A810-B6A77565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6D91C-1F2C-28A1-CFB3-DCFF33D2A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BA7F9D-2231-08DE-2B58-4C66C6AF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7BCF52-CEBF-9E11-CA07-1337D97C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59E309-4D86-2A88-49EC-23ED9755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957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4A7D9D-1218-77E4-677D-D534D1A0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4137C1-F919-5EED-A3B7-E53D37E3E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91DF77-E6C1-398D-8049-5D3D52A9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DDE11C-290F-288F-35C1-FCF875020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C571AB-07F3-E179-1112-966CC05D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36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A6794-0D58-687D-5409-71D705B80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18D2A1-4250-16F6-B971-994B8833A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131748-C223-23B9-2AAB-3F3E7E219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CFDFC-FD8A-F48D-54D3-5AF60655B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D2D181-1273-8EA8-EF3D-41D41B3F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CBB5AB-B246-6317-84EB-A3345D24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5499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3E10A-0E80-BB44-B8B7-669F5350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95F1F8-D3F4-C345-BD65-54B729E45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BA2AD1-299A-7D27-3486-F80800E6C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8F3274-1F09-B7EF-9606-4D91809AD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F3F5E3-19F2-C348-C0B7-A614453938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D8A0A3-9CFF-9D8B-E06A-00E21C3BB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B70E89-3C8A-9C06-46BB-9F543465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6284C6-E7F9-30E6-B34B-CB17BFE1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327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7DB43-C949-BD34-11C6-3207BCE9E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7EB73C-466C-B680-416D-E826BA80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38D1EE-183A-F247-2CFB-1B5D79F2B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A63A95-F60E-8702-A909-56F6C5E5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401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BC948D-B1CE-7E0A-AB27-8C65EC21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702B41-3229-0F37-CCC0-B3873189B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781A52-03C6-FAB5-00BE-1ECECADF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966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4DF0A-3F8E-BDBB-43C3-9775D0BA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4A9BFC-33A2-7B27-24B2-13031F958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7009AC-9027-CEA5-0277-D8C20C7FA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A57D77-0682-10E4-5CC7-E309557B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628C7F-4F66-EA58-7C6E-A31CD78AC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8F85CF-D8AD-3800-25AE-8442633C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525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04FA7A-3D81-7E9A-C66B-686BA991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798D13-00E1-B6B6-7CF8-78FE257517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45BEBA-B807-7673-9AF4-A3F000582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2913D7-7853-D228-E584-E74A771B6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D9939D-173A-BA9B-7E3B-684FEF98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3E1BB9-5DBF-5D3C-ABD1-5219540C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940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01B04B-35BE-1C4A-3FE1-72966A9DD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0FF395-6650-8641-003A-4ED583DB0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34C9EF-5711-1B42-F120-E91F1F90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1C3B49-085C-BDE9-A4A5-8462CBE0C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50F54D-D8CF-B4F9-B7DC-DFABAC44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15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1D888-E0EA-4C4B-1C42-4FD0AE7C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769502-0397-493F-9D2F-E5BAC8C6C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37FC5A-8CE2-3FB0-0563-EB8AF9D12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992589-65B1-1946-6793-D11A6F77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4CE1A2-27EF-203A-E87B-198BD793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A8AD04-9B23-1436-F759-DC5F8BDD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161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0EFFFE-C290-93B0-8156-5F32F7475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CBB2C8-40CF-BE90-E28B-10F3E5593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849FDC-F202-2AFF-5C3D-FF647D2C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717571-AFF4-263C-8DF3-87343117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C41021-84A8-06BE-7E81-F1598C68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019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F3FD9-BE0B-C6C0-786E-FF5D4CD4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C04101-6413-745D-1874-321C37E6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222081-CC47-4BC8-850E-4A61F2BC6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58D015-7DDC-B802-6D42-3EED023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C3890B-C400-DB25-71F2-059EAA59B9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B9112C-6C21-159E-F12E-627EC933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84038F-2254-4486-FBA1-45737D6F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3DEE6D-0F8A-BF86-580E-E0C2ADA8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318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7127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648519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392875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14559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0644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063981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64974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8696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B8AC0-4F02-8961-62F0-8AB0FF49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BAF240-9FA7-BEAF-373D-33887763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9ACEB-9621-DEAA-5355-D0E5DA6B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E32F1E-125C-4B91-FD2B-2CDAB279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352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706279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285134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26045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2588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218408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30805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67832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95410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737424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478368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1362E6-D3F6-A83D-8A06-0AA19DFE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4DE8E0-801E-0E82-92F5-2FB7A8A1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2444E0-C049-2E80-5032-C6530406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9757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472688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799321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710325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046014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321223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37548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21836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3A349-A45B-ED36-8835-D2F689BF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77A57F-0A9C-2910-FC37-AEEC6B564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603D80-FA5F-D25E-BDEE-E77330CB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8694C2-A1A4-6312-113D-DA2F83B7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293EAE-1204-422C-C56A-7CAA3A18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83D0CB-DFDF-8987-C98A-1244E3AB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154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954860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4362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ختتام الحصة n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51735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37703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0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0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8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3213FF-48A1-4C22-F908-EB16B4E310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1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87B44C-C83B-CB9C-7ABC-20F04C17DF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97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C84897-EE17-0953-629D-716588D2558F}"/>
              </a:ext>
            </a:extLst>
          </p:cNvPr>
          <p:cNvSpPr>
            <a:spLocks/>
          </p:cNvSpPr>
          <p:nvPr userDrawn="1"/>
        </p:nvSpPr>
        <p:spPr>
          <a:xfrm>
            <a:off x="2693018" y="175581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</a:p>
        </p:txBody>
      </p:sp>
    </p:spTree>
    <p:extLst>
      <p:ext uri="{BB962C8B-B14F-4D97-AF65-F5344CB8AC3E}">
        <p14:creationId xmlns:p14="http://schemas.microsoft.com/office/powerpoint/2010/main" val="81561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967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491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3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838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46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0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9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826" r:id="rId12"/>
    <p:sldLayoutId id="2147483685" r:id="rId13"/>
    <p:sldLayoutId id="2147483684" r:id="rId14"/>
    <p:sldLayoutId id="2147483679" r:id="rId15"/>
    <p:sldLayoutId id="2147483823" r:id="rId16"/>
    <p:sldLayoutId id="2147483731" r:id="rId17"/>
    <p:sldLayoutId id="2147483730" r:id="rId18"/>
    <p:sldLayoutId id="2147483680" r:id="rId19"/>
    <p:sldLayoutId id="2147483732" r:id="rId20"/>
    <p:sldLayoutId id="2147483733" r:id="rId21"/>
    <p:sldLayoutId id="2147483825" r:id="rId22"/>
    <p:sldLayoutId id="2147483675" r:id="rId23"/>
    <p:sldLayoutId id="2147483676" r:id="rId24"/>
    <p:sldLayoutId id="2147483677" r:id="rId25"/>
    <p:sldLayoutId id="2147483929" r:id="rId26"/>
    <p:sldLayoutId id="2147483932" r:id="rId2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B287A43-0CDB-4427-579E-178D1538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EADC06-7417-39FE-DD2A-67DEE9B0B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F45E96-E36E-862C-1F0A-9F091129E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DCC4AE-CDD9-4238-9298-6DB4617CD36F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5BFA48-103A-2D7E-007D-44A277D4E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21D7D0-903B-DF24-9041-83F1490A1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72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35" y="15784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87384" y="1787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81" y="13792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8A5F16-8AA6-EBFF-BED6-3B375B09B5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543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 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F018A4-F4F1-5327-006E-4FE23C72EA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0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7302BC-B9E7-5D2D-4B17-6BE25E3B39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7EAE15-866D-FE9E-394F-3F984E483C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09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51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63897-6BFE-E80D-FD2E-8F6AD4F53AE1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9B6A54-AF18-3317-004D-E87533BA9D9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45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4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4.png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5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3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5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1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3EEDD43-EC29-C458-7242-994C27463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542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889185-6A0C-5704-A387-607766F55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0C358D-3453-AF61-7034-D3751CA34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2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CBFD-1FE3-853B-0976-79C7773A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A76D5-8BA6-3BAE-A388-36247463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سنبدأ حصة اليوم بالواجب المنزلي. خذوا  دفاتركم. سأتحقق من إنجاز الواجب.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161031-765A-E890-39FA-37D0E041095E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081A06-9BE0-38B6-CB74-8F7AA1274F0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4BAE25-B6E8-74FF-F488-ABA1BCF2174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B86A2E-47F0-58A7-A8D0-B30C8F2BB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B8C2AE-2F6E-3220-E097-B8ACE34DC2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058CA1-2958-EEEE-51F3-5D26000F34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23BC75-3142-2907-73CF-F38450C0DF9F}"/>
              </a:ext>
            </a:extLst>
          </p:cNvPr>
          <p:cNvSpPr txBox="1"/>
          <p:nvPr/>
        </p:nvSpPr>
        <p:spPr>
          <a:xfrm>
            <a:off x="586517" y="2773555"/>
            <a:ext cx="7823200" cy="2349579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أُعيدُ كِتابَةَ سيرَتي </a:t>
            </a:r>
            <a:r>
              <a:rPr lang="ar-MA" dirty="0" err="1"/>
              <a:t>ٱلذّاتِيَّةِ</a:t>
            </a:r>
            <a:r>
              <a:rPr lang="ar-MA" dirty="0"/>
              <a:t> عَلى دَفْتَرِ </a:t>
            </a:r>
            <a:r>
              <a:rPr lang="ar-MA" dirty="0" err="1"/>
              <a:t>ٱلْقِسْمِ</a:t>
            </a:r>
            <a:r>
              <a:rPr lang="ar-MA" dirty="0"/>
              <a:t> بَعْدَ قِراءَتِها وَتَصْحيحِها.</a:t>
            </a:r>
            <a:endParaRPr lang="fr-FR" dirty="0"/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0898FB-59ED-50CE-0294-9F10070627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310918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C97C4-E334-63F2-6FF6-C43D71224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8B46DC-96A1-624B-47F9-7C179ECB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استعينوا  بما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سجلتموه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على دفاتركم واستعدوا للتحدث باسترسال لتقديم سيركم الذاتية شفهيا.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36EB98-98ED-3039-9701-42957810942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0C34A-C54C-0214-F115-B920446548C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8E29E-56B5-9B44-3210-5107491F75E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3F6B6C-BF3D-071F-1010-5B547671D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3398E6-4A10-5AF6-1C4C-13E158E0B4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879DEC-544B-090B-23E6-D659DEDF7E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6759C2-3DED-1D9F-2B82-0B2F364E7C84}"/>
              </a:ext>
            </a:extLst>
          </p:cNvPr>
          <p:cNvSpPr txBox="1"/>
          <p:nvPr/>
        </p:nvSpPr>
        <p:spPr>
          <a:xfrm>
            <a:off x="1856792" y="2836332"/>
            <a:ext cx="5430416" cy="1736646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أَسْتَعِدُّ لِلتَّحَدُّثِ بِٱسْتِرْسالٍ لِأُقَدِّمَ سيرَتي </a:t>
            </a:r>
            <a:r>
              <a:rPr lang="ar-MA" dirty="0" err="1"/>
              <a:t>ٱلذّاتِيَّةَ</a:t>
            </a:r>
            <a:r>
              <a:rPr lang="ar-MA" dirty="0"/>
              <a:t>. 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8F7E80-AFA0-F1C9-0ED6-07FC52FF0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767" y="1388666"/>
            <a:ext cx="734742" cy="845580"/>
          </a:xfrm>
          <a:prstGeom prst="rect">
            <a:avLst/>
          </a:prstGeom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8B60F5-2CD5-2B33-314C-B0C4E0B625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556862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327CE-717D-011B-2348-489DBF0E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يقوم إلى السبورة لتقديم سيرته الذاتية بشكل مسترسل ومعبر.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2EE328-545C-52A5-1B2E-DEB654FDA99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7667B-C3CB-D1C9-EDE3-36870F1C16B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325C20-D952-1F5B-613E-1D6D445FA2F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FFC538-41AA-DDFF-002E-E34BCAC6C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DA480E-8104-7ECD-8A8F-B9586E65DA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28A3F8-69C0-7CF3-A64A-F374EA50C0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37481D-E7A0-DBA7-D025-1AF28851EAD2}"/>
              </a:ext>
            </a:extLst>
          </p:cNvPr>
          <p:cNvSpPr txBox="1"/>
          <p:nvPr/>
        </p:nvSpPr>
        <p:spPr>
          <a:xfrm>
            <a:off x="1838779" y="2702801"/>
            <a:ext cx="5430416" cy="1736646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أَتَحَدَّثُ بِٱسْتِرْسالٍ لِأُقَدِّمَ سيرَتي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ٱلذّاتِيَّةَ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B59145E-3F70-DAFD-3A6E-B76848816A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127451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F9DAE-4AC3-C86C-8BA4-8BBED3C7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D80DC-AC17-7727-D86C-07828206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نظركم، من الفائز في نشاط التحدث باسترسال؟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627671-9BDB-6F82-D34F-56C6E5C6AF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28007A-44E3-02DC-3365-35067CCD7D5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582DF1-581B-3710-BE73-7844517692F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C33E6-06ED-BE8A-95A7-D615ACF7C72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5FBCC0-96EC-1351-4D53-3B03C5DFA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763418-3AC2-F55F-359A-5B1FF8B192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79DF79-B485-3DCB-8097-F6E22EC031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7F030772-7BC1-74C0-5274-C8235644D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686319" y="223403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0133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                                             </a:t>
            </a:r>
            <a:r>
              <a:rPr lang="ar-MA" dirty="0">
                <a:solidFill>
                  <a:srgbClr val="424D7B"/>
                </a:solidFill>
              </a:rPr>
              <a:t>مراجعة وتوليف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288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شكل النص</a:t>
            </a:r>
          </a:p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فهم واستثمار النص.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2934269" y="1771950"/>
            <a:ext cx="416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مهن المستقبل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65388882-FA84-A3DB-22AF-138C0A75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3" y="1581591"/>
            <a:ext cx="782644" cy="7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2D942-94F2-6877-25B3-C98D233E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5E9F3-5246-3F85-EEBC-651CF2AB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حصة اليوم، ستشكلون جملا في نص ثم تستثمرونه لغويا بعد فهم مضامينه.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0D800297-3ED3-C1E2-A835-F15C4C1C23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F846CD-5213-36C9-58F3-D42DA709282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CDF78-A4F2-2270-8F52-2B9A6ECE6A0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A815E-7591-999C-98E7-DFFC585C6C2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E84EA5-E0C2-8142-6C50-AB55D61421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96A652-459F-75CB-C71E-CC2E73F47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A0E077-FE9B-A5BB-E3B7-B4AF564F9F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40DC27B-D1D4-C33B-36BA-16E65626194F}"/>
              </a:ext>
            </a:extLst>
          </p:cNvPr>
          <p:cNvSpPr txBox="1"/>
          <p:nvPr/>
        </p:nvSpPr>
        <p:spPr>
          <a:xfrm>
            <a:off x="1070129" y="2967335"/>
            <a:ext cx="6840000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سَأَشْكُلُ جُمَلاً مِنْ نَصٍّ ثُمَّ أَسْتَثْمِرُ مَضامينَهُ.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568910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D3BF1-4057-D3B1-DEB6-CEFD7CD35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520F19-EFE7-419C-A522-D4472812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كراساتكم الصفحة -46-. اقرؤوا النص قراءة صامتة.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F2E027B-57A0-38F7-CEDB-68E3D78904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159C58-8C16-29C2-D8E3-72C8067ED47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975AA-9B60-4C9D-5AD0-5F18A36ABFA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E63108-8CCB-B5A2-1BC1-E1D619D6DC4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D4A213-349A-B82C-0157-C7364BD12D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B845FC-4410-9422-D853-AB1A2F1BA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B68396-D9E5-7EE5-093D-33FAAC6B28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277421E-1A66-EB94-5A65-128F87EA0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369" y="1637589"/>
            <a:ext cx="3735422" cy="4719019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F313B7-8418-46AC-8450-2A89FFED79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767" y="1388666"/>
            <a:ext cx="734742" cy="8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6847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57133-204D-7261-0148-3145757EF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A3E876-C20F-E068-B3A6-C468A7BD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نبدأ بالشكل . من يذكرنا بالخطوات التي نسلكها لشكل جملة؟ 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13B3AC36-BE52-D936-D123-15A8882C4A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CE58AE-2F64-35F1-C932-C99F16EB99C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F70D91-0FAE-4A72-012C-400EBD5D3E0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17189-029A-8017-23E2-F59D41BFC6C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06E446-595C-305B-5695-CB79C44ABD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BA375D-24CD-5078-EFB9-96C567466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ABDEB2-E7D7-3DF8-3113-BAD1387334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515F6D-29CA-7222-78A0-551C2350E774}"/>
              </a:ext>
            </a:extLst>
          </p:cNvPr>
          <p:cNvSpPr txBox="1"/>
          <p:nvPr/>
        </p:nvSpPr>
        <p:spPr>
          <a:xfrm>
            <a:off x="1070129" y="2967335"/>
            <a:ext cx="6840000" cy="1021556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لِشَكْلِ جُمْلَةٍ؟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522954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E7812-DC34-C42E-2C17-F34F4D20B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E5227-F088-9341-5EDA-4ACD7891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لنتذكر. من يقرأ؟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CF9256-7314-0F3F-931F-70F48C5CAE9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A43AE-F701-2411-00CE-2F83BA8427F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D257A-FC87-93EA-33ED-A60AA098A9F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190602-901C-B7FF-39B7-1043653DD8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DF9BD7-57E6-F2EF-6B89-B401C9056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6323CE-3815-1287-54B3-F458FA2E63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5EB0099-0501-E23C-BF41-B5CCF9EECFEB}"/>
              </a:ext>
            </a:extLst>
          </p:cNvPr>
          <p:cNvSpPr/>
          <p:nvPr/>
        </p:nvSpPr>
        <p:spPr>
          <a:xfrm>
            <a:off x="1305261" y="1766880"/>
            <a:ext cx="6278880" cy="45180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أَقَرَأُ ٱلْجُمْلَةَ قِراءَةً أولى مُبْرِزًا ٱلْحَرَكَةَ ٱلْأَخيرَةَ لِكُلِّ كَلِمَةٍ ؛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أَسْأَلُ: عَمَّ تَتَحَدَّثُ ٱلْجُمْلَةُ ؟ ثم أُجيبُ عَن ٱلسُّـؤالِ لِأَتَأَكَّدَ مِـنْ فَـهْمِ ٱلْجُمْلَةِ ؛ 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ٱلْجُمْلَةَ كَلِمَةً تِلْوَ ٱلْأُخْرى ثُمَّ أَشْكُلُها، مَعَ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ٱلتَّمْييزِ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ٱلْحـَرَكَةِ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ٱلْقَصيرَةِ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وٱلطَّويلَةِ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وَٱلانْتِباهِ إِلى هَمْزَتَيْ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وَٱلْقَطْعِ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؛ 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حالَةِ ٱلتَّـرَدُّدِ في حَرَكَة آخِر حَرْفٍ في ٱلْكَلِمَةِ، أُحَدِّدُ إِعْرابَها في ٱلْجُمْلَةِ. 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BE1185-7D5A-DB03-EFDA-5432836D58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087478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20F5-52B3-FDB7-D512-42956EE60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C42CC-E4CF-4A9F-6F5E-A3C70CD6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قوموا بشكل الجملتين  في المكان المخصص لذلك.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4E709A-C3E4-52FA-0AC1-898C23CDE9A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604FB-49B7-24E2-5A79-48CC9574EA4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CAEBF-EB2E-AC6F-99B2-00602A94598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E9F9CA-FD91-65B0-8A88-2A159E8B4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BB9DFD-703E-FB42-E7C4-A7FF09110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612CDC-269A-3CF0-14CE-4CD00AEB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F6C827-1941-8132-0F3A-59C78B873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521" y="2234246"/>
            <a:ext cx="6930957" cy="3677055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F33973-EF13-096B-3CA8-AABE0BF607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767" y="1388666"/>
            <a:ext cx="734742" cy="845580"/>
          </a:xfrm>
          <a:prstGeom prst="rect">
            <a:avLst/>
          </a:prstGeom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8E2727-F922-070D-1B3A-811CEECD10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34293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88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E9660-1A43-66E3-F200-C5A4E99CE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E7133-5A04-CBB6-D43F-3DBFEE972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يقوم إلى السبورة ويشكل الجملة موضحا كيف قام بذلك؟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322D47-9504-CB3F-ABF2-7AFDC899943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E0B75A-B858-85CA-4183-7BBE422B100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E9E64-448D-7065-55BF-2D10501C955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299406-3BF2-604C-F943-84F972B5BF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053643-E4FC-F907-2378-6BA07E80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8824DF-7811-6827-2E68-96839FD647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11FE0A-B849-6039-F223-80ECA6C48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521" y="2314364"/>
            <a:ext cx="6930957" cy="3677055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E10D3A-10DD-9ED6-AE53-458C1FDC61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390973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04BE-D149-540A-C9FD-3D44366CF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E33717-6A70-BCD4-1CD7-ECAC0F6B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ضعوا خطا تحت الأخطاء في الشكل، ثم اشكلوا الجملتين معا في النص.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1ACA-900C-39C9-E82A-7E2E8C0111F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82099A-112F-0C60-81D1-97E2AA294F2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A3C0D-9496-59EA-2EEA-D640D293E01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1C4600-387F-A9B7-BB3B-5DCC4408F7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1E76A6-6826-D5E1-34B3-B8CF0AC64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CC4917-A7E7-79D4-3BF4-BD11F62210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4DAC32B-8FD7-FD94-1296-4AD19694FF4B}"/>
              </a:ext>
            </a:extLst>
          </p:cNvPr>
          <p:cNvSpPr txBox="1"/>
          <p:nvPr/>
        </p:nvSpPr>
        <p:spPr>
          <a:xfrm>
            <a:off x="648510" y="2157388"/>
            <a:ext cx="7839635" cy="4016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4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اَلِاعْتِزازُ بِٱلْوَطَنِ شُعورٌ نَبيلٌ يَسْكُنُ أَرْواحَنا وَيَمْلَأُ قُلوبَنا حُبّاً وَوَلاءً.</a:t>
            </a:r>
          </a:p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ar-MA" sz="28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4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اَلْوَطَنُ لَيْسَ مَحْضَ رُقْعَةٍ جُغْرافِيَّةٍ نَعيشُ في رِحابِها</a:t>
            </a:r>
            <a:r>
              <a:rPr lang="ar-MA" sz="4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D4F4E0-4BD2-45E3-EADC-901AB05B2A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683142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C4083-C5F9-4E49-D14A-F1CE827FB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30FF2-36F6-4FC5-CB2C-669856A7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 النص بطلاقة  على كراساته؟ . (قراءتان  فقط).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01A065-75FA-E02C-259C-01B29491398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ECB798-6379-9EF1-6B39-B74F614A038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25D0C-2CDA-2AE1-6AC9-8FF07FF8FA65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DF844D-E133-8BEB-3742-AFD67883F9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83BCB1-B800-0D9B-F9A2-32EC5A78D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A5631D-F3A3-BC40-B152-1B8DEB46AD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66CBDC-451F-4F86-DCA6-CE165F1D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520" y="1584000"/>
            <a:ext cx="3605477" cy="4919969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AE20283-3C6E-D012-D6BE-9DECCE84FB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590620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88C10-3A37-02B2-4502-A4F0ECEB7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60A10-5575-E49D-4C18-3ADC87621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قبل أن تشرعوا في الإجابة عن أسئلة المعجم   من يذكرنا بالمقصود بشبكة الكلمة؟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74A6C6-3A13-2FED-E37F-558D3E89451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C5295-9712-0A7B-DEC4-B43440859DD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3D28E-A692-84F5-5179-7675556A0A1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B05188-BFE0-6B4A-6024-4D2E488708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A6EA6D-646B-4C6C-4239-A94BB86A2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E31463-F96C-D704-C347-612A18A438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474A8F-2E86-889D-1B78-B33E10CD4C01}"/>
              </a:ext>
            </a:extLst>
          </p:cNvPr>
          <p:cNvSpPr txBox="1"/>
          <p:nvPr/>
        </p:nvSpPr>
        <p:spPr>
          <a:xfrm>
            <a:off x="1070129" y="2967335"/>
            <a:ext cx="6840000" cy="1021556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ٱلْمَقْصودُ بِشَبَكَةِ ٱلْكَلِمَةِ؟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D1832E-0595-DF79-A6AC-FACA3D6BF0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967854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602C3-0B4B-1387-772F-FC09F499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E13DD-BFFB-85C9-0850-BCCAFE45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يذكرنا بطريقة  استخراج معلومات  من نص؟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74828D-BD09-A6B2-4171-28672B0224C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922C3E-D380-6256-2937-29BA64CB872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01E9BE-5199-1430-0ABA-8D01BFF99C9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FF6C97-0125-C36D-043A-FB7D80E434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C34CB6-7E8F-7FA1-1262-4846CBDD8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42B744-AA5B-C30A-62D6-3A3ABC948A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1E8ADB0-3396-9F19-8139-D88B884ABD7C}"/>
              </a:ext>
            </a:extLst>
          </p:cNvPr>
          <p:cNvSpPr txBox="1"/>
          <p:nvPr/>
        </p:nvSpPr>
        <p:spPr>
          <a:xfrm>
            <a:off x="648510" y="2657826"/>
            <a:ext cx="7873999" cy="1940957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نَسْلُكُها لاِسْتِخْراجِ مَعْلوماتٍ مِنْ نَصٍّ؟ 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EAA9A5-9116-41A5-83D5-B6C531B8CA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956749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881D3-8D50-707B-9D02-C8583CAF9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E968F-00BE-F8F4-05D9-6D287DAE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يذكرنا بطريقة  استنتاج معلومات  من نص 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0FBB6D-6E86-66CE-B54C-C778B4C5954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42BC20-3F73-5B32-5969-BDA0AF65754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0974EB-B1B4-6962-A9F4-54E035E33E9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24F844-7FBD-FAE4-9048-093D8C9517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756F08-55DA-8506-70C7-3E194B2D6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BC9EDC-771D-D994-9E20-3314C45FF0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EC3F253-B984-97DD-BF81-31D86596C2D5}"/>
              </a:ext>
            </a:extLst>
          </p:cNvPr>
          <p:cNvSpPr txBox="1"/>
          <p:nvPr/>
        </p:nvSpPr>
        <p:spPr>
          <a:xfrm>
            <a:off x="518161" y="2647666"/>
            <a:ext cx="8036560" cy="1940957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نَسْلُكُها لاِسْتِنْتاجِ مَعْلوماتٍ مِنْ نَصٍّ؟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33B2FBF-6A11-4BFB-25FD-8015EAFAB9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229437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539BC-BF9E-284F-60C6-D5CBEEAB0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16CC3-3234-B356-458A-9054A9B1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الآن. أجيبوا عن أسئلة "أستثمر معجم النص" و الأسئلة الأربعة الأولى من مقطع " أستثمر النص".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F2D091-2303-71A1-7C40-EE37FA9819B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91F23F-094D-3480-0F08-FBE0147C3B6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8844E-871B-EBC5-06BD-53DFF5ED5CD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620F4E-B988-EB73-16F0-93EADE3CA8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D3C77B-2906-705C-E9FC-55529D8B8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6B21A0-4B19-3897-8936-F3B0CCF2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40B089-3B9B-D0FE-17EB-18C47F90B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958" y="1655750"/>
            <a:ext cx="4259485" cy="4790407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63F2A9A4-661A-1AD8-F6CB-9E23926C2C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207" y="1459469"/>
            <a:ext cx="468000" cy="468000"/>
          </a:xfrm>
          <a:prstGeom prst="rect">
            <a:avLst/>
          </a:prstGeom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C4DFBE6-6B57-C56A-2241-863470B9B0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6333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45401-5D48-35F2-1242-0845C9B6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AE04CC-F597-B888-5AA9-25A723D5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لنصحح جماعة. نبدأ باستثمار معجم النص. من يقرأ السؤال الأول و يجيب عنه؟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8A64C09B-18A5-BF5D-1B09-EFEEC3C143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C3A73E-3DF6-6DEE-44E5-D326E06DD82D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E5B4D-23CF-C7C4-227D-B80A75D94BB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99443E-D14A-4110-EF97-D0C31A55A3B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EF2726-4223-FBEB-E247-ADA75B2D13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639DCE-F7EA-277C-7C10-621F3FAA6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58C4BC-6399-D98B-5E65-B48ADAC276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9123D1-7965-7A04-A1FF-5092B71ED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51" y="2167510"/>
            <a:ext cx="7873879" cy="3865869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</p:spTree>
    <p:extLst>
      <p:ext uri="{BB962C8B-B14F-4D97-AF65-F5344CB8AC3E}">
        <p14:creationId xmlns:p14="http://schemas.microsoft.com/office/powerpoint/2010/main" val="177834668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0F357-1FE0-5A2C-1EA2-6E7FA2CF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FAFB19-AF77-4F9B-5F3D-A4C86D376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  على كراساتكم.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84CC43-219C-E57E-B301-E39F995F115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E19450-62A4-BE28-56E5-D5464E6FD5F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92F4C-722D-6B2C-C58C-3D96589D2D0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31E4B4-A594-EDF7-BAC0-15AE2FF1FE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1B41B9-7C81-F73B-ED52-C7A318A5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FA508D-EF26-C5E9-E384-BC6E159B27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32D459-C9A7-CDD5-C20D-CA551145F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10" y="1710341"/>
            <a:ext cx="7723762" cy="4653810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ACBA911-20B6-121C-E664-30F0600CEE12}"/>
              </a:ext>
            </a:extLst>
          </p:cNvPr>
          <p:cNvSpPr txBox="1"/>
          <p:nvPr/>
        </p:nvSpPr>
        <p:spPr>
          <a:xfrm>
            <a:off x="648510" y="3104489"/>
            <a:ext cx="781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فَخْرٌ – اَلْعِزَّةُ – اَلْكَرامَةُ – اَلْإِخْلاصُ – اَلِانْتِماءُ – اَلتَّعايُشُ – اَلْمُشارَكَةُ – اَلتَّسامُحُ – اَلتَّعاوُنُ – اَلتَّضامُنُ.</a:t>
            </a:r>
            <a:endParaRPr lang="fr-FR" sz="36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0FA5F9-8EEE-9CD6-D1C7-58486F49F3F9}"/>
              </a:ext>
            </a:extLst>
          </p:cNvPr>
          <p:cNvSpPr txBox="1"/>
          <p:nvPr/>
        </p:nvSpPr>
        <p:spPr>
          <a:xfrm>
            <a:off x="3824143" y="4431159"/>
            <a:ext cx="852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dirty="0">
                <a:solidFill>
                  <a:srgbClr val="FF0000"/>
                </a:solidFill>
                <a:latin typeface="Microsoft GothicNeo" panose="020B0503020000020004" pitchFamily="34" charset="-127"/>
                <a:ea typeface="Microsoft GothicNeo" panose="020B0503020000020004" pitchFamily="34" charset="-127"/>
                <a:cs typeface="Microsoft Uighur" panose="02000000000000000000" pitchFamily="2" charset="-78"/>
              </a:rPr>
              <a:t>×</a:t>
            </a:r>
            <a:endParaRPr lang="fr-FR" sz="5400" dirty="0">
              <a:solidFill>
                <a:srgbClr val="FF0000"/>
              </a:solidFill>
              <a:latin typeface="Microsoft GothicNeo" panose="020B0503020000020004" pitchFamily="34" charset="-127"/>
              <a:ea typeface="Microsoft GothicNeo" panose="020B0503020000020004" pitchFamily="34" charset="-127"/>
              <a:cs typeface="Microsoft GothicNeo" panose="020B0503020000020004" pitchFamily="34" charset="-12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10C4DEA-5502-5419-ACB3-1DFA9C83A59D}"/>
              </a:ext>
            </a:extLst>
          </p:cNvPr>
          <p:cNvSpPr txBox="1"/>
          <p:nvPr/>
        </p:nvSpPr>
        <p:spPr>
          <a:xfrm>
            <a:off x="5045350" y="5805671"/>
            <a:ext cx="240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FF0000"/>
                </a:solidFill>
              </a:rPr>
              <a:t>مَأْوى- مَكانٌ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E781F5-7578-A893-B62E-D73CA7AADB00}"/>
              </a:ext>
            </a:extLst>
          </p:cNvPr>
          <p:cNvSpPr txBox="1"/>
          <p:nvPr/>
        </p:nvSpPr>
        <p:spPr>
          <a:xfrm>
            <a:off x="2184519" y="5805671"/>
            <a:ext cx="206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FF0000"/>
                </a:solidFill>
              </a:rPr>
              <a:t>مَصْدَرٌ- مُنْطَلَقٌ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0EE1E2E-31E0-E9A0-C9AE-B53830391F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546720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ECA7E-3F61-AB2B-EE49-B15EC5EE8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7E22A-1E00-D76B-667F-F57FDAE36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ننتقل إلى أسئلة  استثمار فهم النص . من يقرأ السؤال ثم  يجيب عنه؟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2FADFA2A-D3D7-CAFC-80A8-5BBAAA8124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7F3DE5-1369-1C68-19BC-60048AA51AA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0B941B-C980-34AE-51EE-B1ABC2E8E61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A817C-7C0C-54FE-C01B-918F384610A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5C40F6-FF68-95FC-6548-D23AA8052E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E08BF7-1A15-7EA1-ABC9-3927D448F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5D59B9-D811-117D-4294-861E3E031E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8714A2-FF45-14D1-F646-F9DF859B8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54" y="1909469"/>
            <a:ext cx="7119894" cy="4364630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</p:spTree>
    <p:extLst>
      <p:ext uri="{BB962C8B-B14F-4D97-AF65-F5344CB8AC3E}">
        <p14:creationId xmlns:p14="http://schemas.microsoft.com/office/powerpoint/2010/main" val="24154005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إملاء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الحصة1 (30)د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المعجم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الاستماع</a:t>
            </a:r>
            <a:r>
              <a:rPr lang="ar-MA" dirty="0"/>
              <a:t>  والتحدث </a:t>
            </a:r>
            <a:r>
              <a:rPr lang="ar-SA" dirty="0"/>
              <a:t>. (30)د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الحصة 2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</a:t>
            </a:r>
            <a:r>
              <a:rPr lang="fr-FR" dirty="0"/>
              <a:t> </a:t>
            </a:r>
            <a:r>
              <a:rPr lang="ar-SA" dirty="0"/>
              <a:t>-2- 30 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</a:t>
            </a:r>
            <a:r>
              <a:rPr lang="fr-FR" dirty="0"/>
              <a:t> </a:t>
            </a:r>
            <a:r>
              <a:rPr lang="ar-SA" dirty="0"/>
              <a:t>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الصرف والتحويل.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مراجعة توليف (شكل وفهم) + دعم  (60)د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FDBD5-DD3C-AC89-EE23-4FADA747E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5606BD-9EB4-2E7A-2819-DAEDD053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  على كراساتكم.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8F98D3-A411-4BA1-F178-77D84053266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B9E3AE-080E-EFD6-B7F7-746C0A3750D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CAC4B-F3F8-E10C-B1A0-3A95601B9E7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77052BC-7D79-F1AC-6087-6DA65D2CB7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757061-671A-A2C9-3C55-5EDACDC26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E674AE-4F11-8F67-B33B-9AC7DFA781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0A61E5-07DF-78B3-B850-1FBB20088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70" y="1909469"/>
            <a:ext cx="7492009" cy="4501012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F2BD10-A559-9A50-DB17-93F2323EC1B1}"/>
              </a:ext>
            </a:extLst>
          </p:cNvPr>
          <p:cNvSpPr txBox="1"/>
          <p:nvPr/>
        </p:nvSpPr>
        <p:spPr>
          <a:xfrm>
            <a:off x="498870" y="2308094"/>
            <a:ext cx="7342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اَلِاعْتِزازُ بِٱلْوَطَنِ </a:t>
            </a:r>
            <a:r>
              <a:rPr lang="ar-MA" sz="2400" b="1" dirty="0" err="1">
                <a:solidFill>
                  <a:srgbClr val="C00000"/>
                </a:solidFill>
              </a:rPr>
              <a:t>شُعورٌيَسْكُنُ</a:t>
            </a:r>
            <a:r>
              <a:rPr lang="ar-MA" sz="2400" b="1" dirty="0">
                <a:solidFill>
                  <a:srgbClr val="C00000"/>
                </a:solidFill>
              </a:rPr>
              <a:t> </a:t>
            </a:r>
            <a:r>
              <a:rPr lang="ar-MA" sz="2400" b="1" dirty="0" err="1">
                <a:solidFill>
                  <a:srgbClr val="C00000"/>
                </a:solidFill>
              </a:rPr>
              <a:t>ٱلْأَرْواحَ</a:t>
            </a:r>
            <a:r>
              <a:rPr lang="ar-MA" sz="2400" b="1" dirty="0">
                <a:solidFill>
                  <a:srgbClr val="C00000"/>
                </a:solidFill>
              </a:rPr>
              <a:t> وَيَمْلَأُ </a:t>
            </a:r>
            <a:r>
              <a:rPr lang="ar-MA" sz="2400" b="1" dirty="0" err="1">
                <a:solidFill>
                  <a:srgbClr val="C00000"/>
                </a:solidFill>
              </a:rPr>
              <a:t>ٱلْقُلوبَ</a:t>
            </a:r>
            <a:r>
              <a:rPr lang="ar-MA" sz="2400" b="1" dirty="0">
                <a:solidFill>
                  <a:srgbClr val="C00000"/>
                </a:solidFill>
              </a:rPr>
              <a:t> حُبّاً وَوَلاءً، وَهُوَ تَعْبيرٌ صادِقٌ عَنْ فَخْرِنا </a:t>
            </a:r>
            <a:r>
              <a:rPr lang="ar-MA" sz="2400" b="1" dirty="0" err="1">
                <a:solidFill>
                  <a:srgbClr val="C00000"/>
                </a:solidFill>
              </a:rPr>
              <a:t>بِٱلْأَرْضِ</a:t>
            </a:r>
            <a:r>
              <a:rPr lang="ar-MA" sz="2400" b="1" dirty="0">
                <a:solidFill>
                  <a:srgbClr val="C00000"/>
                </a:solidFill>
              </a:rPr>
              <a:t> ٱلَّتي </a:t>
            </a:r>
            <a:r>
              <a:rPr lang="ar-MA" sz="2400" b="1" dirty="0" err="1">
                <a:solidFill>
                  <a:srgbClr val="C00000"/>
                </a:solidFill>
              </a:rPr>
              <a:t>ٱحْتَضَنَتْ</a:t>
            </a:r>
            <a:r>
              <a:rPr lang="ar-MA" sz="2400" b="1" dirty="0">
                <a:solidFill>
                  <a:srgbClr val="C00000"/>
                </a:solidFill>
              </a:rPr>
              <a:t> طُفولَتَنا وَشَهِدَتْ نَشْأَتَنا.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7B6B3F-616C-5E07-ABDA-5FED906CECF4}"/>
              </a:ext>
            </a:extLst>
          </p:cNvPr>
          <p:cNvSpPr txBox="1"/>
          <p:nvPr/>
        </p:nvSpPr>
        <p:spPr>
          <a:xfrm>
            <a:off x="731520" y="3464560"/>
            <a:ext cx="7192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b="1" dirty="0">
                <a:solidFill>
                  <a:srgbClr val="C00000"/>
                </a:solidFill>
              </a:rPr>
              <a:t>تَتَجَلّى أَوْجُهُ ٱلتَّعْبيرِ عَنِ </a:t>
            </a:r>
            <a:r>
              <a:rPr lang="ar-MA" b="1" dirty="0" err="1">
                <a:solidFill>
                  <a:srgbClr val="C00000"/>
                </a:solidFill>
              </a:rPr>
              <a:t>ٱلِاعْتِزازِ</a:t>
            </a:r>
            <a:r>
              <a:rPr lang="ar-MA" b="1" dirty="0">
                <a:solidFill>
                  <a:srgbClr val="C00000"/>
                </a:solidFill>
              </a:rPr>
              <a:t> بِٱلْوَطَنِ  في </a:t>
            </a:r>
            <a:r>
              <a:rPr lang="ar-MA" b="1" dirty="0" err="1">
                <a:solidFill>
                  <a:srgbClr val="C00000"/>
                </a:solidFill>
              </a:rPr>
              <a:t>ٱلِانْخِراطِ</a:t>
            </a:r>
            <a:r>
              <a:rPr lang="ar-MA" b="1" dirty="0">
                <a:solidFill>
                  <a:srgbClr val="C00000"/>
                </a:solidFill>
              </a:rPr>
              <a:t> في خِدْمَةِ </a:t>
            </a:r>
            <a:r>
              <a:rPr lang="ar-MA" b="1" dirty="0" err="1">
                <a:solidFill>
                  <a:srgbClr val="C00000"/>
                </a:solidFill>
              </a:rPr>
              <a:t>ٱلْمُجْتَمَعِ</a:t>
            </a:r>
            <a:r>
              <a:rPr lang="ar-MA" b="1" dirty="0">
                <a:solidFill>
                  <a:srgbClr val="C00000"/>
                </a:solidFill>
              </a:rPr>
              <a:t> </a:t>
            </a:r>
            <a:r>
              <a:rPr lang="ar-MA" b="1" dirty="0" err="1">
                <a:solidFill>
                  <a:srgbClr val="C00000"/>
                </a:solidFill>
              </a:rPr>
              <a:t>وَٱلْمُشارَكَةِ</a:t>
            </a:r>
            <a:r>
              <a:rPr lang="ar-MA" b="1" dirty="0">
                <a:solidFill>
                  <a:srgbClr val="C00000"/>
                </a:solidFill>
              </a:rPr>
              <a:t> في </a:t>
            </a:r>
            <a:r>
              <a:rPr lang="ar-MA" b="1" dirty="0" err="1">
                <a:solidFill>
                  <a:srgbClr val="C00000"/>
                </a:solidFill>
              </a:rPr>
              <a:t>ٱلْمُبادَراتِ</a:t>
            </a:r>
            <a:r>
              <a:rPr lang="ar-MA" b="1" dirty="0">
                <a:solidFill>
                  <a:srgbClr val="C00000"/>
                </a:solidFill>
              </a:rPr>
              <a:t> </a:t>
            </a:r>
            <a:r>
              <a:rPr lang="ar-MA" b="1" dirty="0" err="1">
                <a:solidFill>
                  <a:srgbClr val="C00000"/>
                </a:solidFill>
              </a:rPr>
              <a:t>ٱلْوَطَنِيَّةِ</a:t>
            </a:r>
            <a:r>
              <a:rPr lang="ar-MA" b="1" dirty="0">
                <a:solidFill>
                  <a:srgbClr val="C00000"/>
                </a:solidFill>
              </a:rPr>
              <a:t>، بِالْإضافَةِ إلى </a:t>
            </a:r>
            <a:r>
              <a:rPr lang="ar-MA" b="1" dirty="0" err="1">
                <a:solidFill>
                  <a:srgbClr val="C00000"/>
                </a:solidFill>
              </a:rPr>
              <a:t>ٱلتَّمَسُّكِ</a:t>
            </a:r>
            <a:r>
              <a:rPr lang="ar-MA" b="1" dirty="0">
                <a:solidFill>
                  <a:srgbClr val="C00000"/>
                </a:solidFill>
              </a:rPr>
              <a:t> بِقِيَمِ </a:t>
            </a:r>
            <a:r>
              <a:rPr lang="ar-MA" b="1" dirty="0" err="1">
                <a:solidFill>
                  <a:srgbClr val="C00000"/>
                </a:solidFill>
              </a:rPr>
              <a:t>ٱلْعَدالَةِ</a:t>
            </a:r>
            <a:r>
              <a:rPr lang="ar-MA" b="1" dirty="0">
                <a:solidFill>
                  <a:srgbClr val="C00000"/>
                </a:solidFill>
              </a:rPr>
              <a:t> </a:t>
            </a:r>
            <a:r>
              <a:rPr lang="ar-MA" b="1" dirty="0" err="1">
                <a:solidFill>
                  <a:srgbClr val="C00000"/>
                </a:solidFill>
              </a:rPr>
              <a:t>وَٱلتَّسامُحِ</a:t>
            </a:r>
            <a:r>
              <a:rPr lang="ar-MA" b="1" dirty="0">
                <a:solidFill>
                  <a:srgbClr val="C00000"/>
                </a:solidFill>
              </a:rPr>
              <a:t>، </a:t>
            </a:r>
            <a:r>
              <a:rPr lang="ar-MA" b="1" dirty="0" err="1">
                <a:solidFill>
                  <a:srgbClr val="C00000"/>
                </a:solidFill>
              </a:rPr>
              <a:t>وَٱلْإِخْلاصِ</a:t>
            </a:r>
            <a:r>
              <a:rPr lang="ar-MA" b="1" dirty="0">
                <a:solidFill>
                  <a:srgbClr val="C00000"/>
                </a:solidFill>
              </a:rPr>
              <a:t> في </a:t>
            </a:r>
            <a:r>
              <a:rPr lang="ar-MA" b="1" dirty="0" err="1">
                <a:solidFill>
                  <a:srgbClr val="C00000"/>
                </a:solidFill>
              </a:rPr>
              <a:t>ٱلْعَمَلِ</a:t>
            </a:r>
            <a:r>
              <a:rPr lang="ar-MA" b="1" dirty="0">
                <a:solidFill>
                  <a:srgbClr val="C00000"/>
                </a:solidFill>
              </a:rPr>
              <a:t>، وَرِعايَةِ </a:t>
            </a:r>
            <a:r>
              <a:rPr lang="ar-MA" b="1" dirty="0" err="1">
                <a:solidFill>
                  <a:srgbClr val="C00000"/>
                </a:solidFill>
              </a:rPr>
              <a:t>ٱلْبيئَةِ</a:t>
            </a:r>
            <a:r>
              <a:rPr lang="ar-MA" b="1" dirty="0">
                <a:solidFill>
                  <a:srgbClr val="C00000"/>
                </a:solidFill>
              </a:rPr>
              <a:t> وَحِمايَتِها.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EC9A378-66E0-7CFA-826B-6082A1D3BE2F}"/>
              </a:ext>
            </a:extLst>
          </p:cNvPr>
          <p:cNvSpPr txBox="1"/>
          <p:nvPr/>
        </p:nvSpPr>
        <p:spPr>
          <a:xfrm>
            <a:off x="457364" y="4605683"/>
            <a:ext cx="742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2000" b="1" dirty="0">
                <a:solidFill>
                  <a:srgbClr val="C00000"/>
                </a:solidFill>
              </a:rPr>
              <a:t>اَلَّذي يَدُلُّ في ٱلنَّصِّ عَلى أَنَّ ٱلْكاتِبَ مَغْرِبِيٌّ هُوَ ٱلْعِبارَةُ ٱلتّالِيَةُ:  "وَيَكْفي أَنْ نَسْمَعَ </a:t>
            </a:r>
            <a:r>
              <a:rPr lang="ar-MA" sz="2000" b="1" dirty="0" err="1">
                <a:solidFill>
                  <a:srgbClr val="C00000"/>
                </a:solidFill>
              </a:rPr>
              <a:t>ٱلنَّشيدَ</a:t>
            </a:r>
            <a:r>
              <a:rPr lang="ar-MA" sz="2000" b="1" dirty="0">
                <a:solidFill>
                  <a:srgbClr val="C00000"/>
                </a:solidFill>
              </a:rPr>
              <a:t> </a:t>
            </a:r>
            <a:r>
              <a:rPr lang="ar-MA" sz="2000" b="1" dirty="0" err="1">
                <a:solidFill>
                  <a:srgbClr val="C00000"/>
                </a:solidFill>
              </a:rPr>
              <a:t>ٱلْوَطَنِيَّ</a:t>
            </a:r>
            <a:r>
              <a:rPr lang="ar-MA" sz="2000" b="1" dirty="0">
                <a:solidFill>
                  <a:srgbClr val="C00000"/>
                </a:solidFill>
              </a:rPr>
              <a:t> أَوْ نَرى ٱلْعَلَمَ </a:t>
            </a:r>
            <a:r>
              <a:rPr lang="ar-MA" sz="2000" b="1" dirty="0" err="1">
                <a:solidFill>
                  <a:srgbClr val="C00000"/>
                </a:solidFill>
              </a:rPr>
              <a:t>ٱلْمَغْرِبِيَّ</a:t>
            </a:r>
            <a:r>
              <a:rPr lang="ar-MA" sz="2000" b="1" dirty="0">
                <a:solidFill>
                  <a:srgbClr val="C00000"/>
                </a:solidFill>
              </a:rPr>
              <a:t> خَفّاقاً بِنَجْمَتِهِ </a:t>
            </a:r>
            <a:r>
              <a:rPr lang="ar-MA" sz="2000" b="1" dirty="0" err="1">
                <a:solidFill>
                  <a:srgbClr val="C00000"/>
                </a:solidFill>
              </a:rPr>
              <a:t>ٱلْخَضْراءِ</a:t>
            </a:r>
            <a:r>
              <a:rPr lang="ar-MA" sz="2000" b="1" dirty="0">
                <a:solidFill>
                  <a:srgbClr val="C00000"/>
                </a:solidFill>
              </a:rPr>
              <a:t>، حَتّى تَتَمَلَّكَنا أَجْمَلُ مَشاعِرِ </a:t>
            </a:r>
            <a:r>
              <a:rPr lang="ar-MA" sz="2000" b="1" dirty="0" err="1">
                <a:solidFill>
                  <a:srgbClr val="C00000"/>
                </a:solidFill>
              </a:rPr>
              <a:t>ٱلْفَخْرِ</a:t>
            </a:r>
            <a:r>
              <a:rPr lang="ar-MA" sz="2000" b="1" dirty="0">
                <a:solidFill>
                  <a:srgbClr val="C00000"/>
                </a:solidFill>
              </a:rPr>
              <a:t> </a:t>
            </a:r>
            <a:r>
              <a:rPr lang="ar-MA" sz="2000" b="1" dirty="0" err="1">
                <a:solidFill>
                  <a:srgbClr val="C00000"/>
                </a:solidFill>
              </a:rPr>
              <a:t>وَٱلِانْتِماءِ</a:t>
            </a:r>
            <a:r>
              <a:rPr lang="ar-MA" sz="2000" b="1" dirty="0">
                <a:solidFill>
                  <a:srgbClr val="C00000"/>
                </a:solidFill>
              </a:rPr>
              <a:t>"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C233A2E-DC4E-8B0F-1A60-AD5D5ACE9DED}"/>
              </a:ext>
            </a:extLst>
          </p:cNvPr>
          <p:cNvSpPr txBox="1"/>
          <p:nvPr/>
        </p:nvSpPr>
        <p:spPr>
          <a:xfrm>
            <a:off x="2316480" y="5892081"/>
            <a:ext cx="517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</a:rPr>
              <a:t>تُقْبَلُ جَميعُ </a:t>
            </a:r>
            <a:r>
              <a:rPr lang="ar-MA" b="1" dirty="0" err="1">
                <a:solidFill>
                  <a:srgbClr val="C00000"/>
                </a:solidFill>
              </a:rPr>
              <a:t>ٱلِاقْتِراحاتِ</a:t>
            </a:r>
            <a:r>
              <a:rPr lang="ar-MA" b="1" dirty="0">
                <a:solidFill>
                  <a:srgbClr val="C00000"/>
                </a:solidFill>
              </a:rPr>
              <a:t> ٱلْمُناسِبَةِ</a:t>
            </a:r>
            <a:r>
              <a:rPr lang="ar-MA" dirty="0">
                <a:solidFill>
                  <a:srgbClr val="C00000"/>
                </a:solidFill>
              </a:rPr>
              <a:t>.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95A22D-C491-6D84-D682-193F472E30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514449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2BEB4-6016-D117-B338-749B9967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0DEEE-CAA4-E6B0-39BB-44EF07F3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سنقوم بمرجعة سريعة للظواهر اللغوية. خذوا ألواحكم.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09BB1E04-DFF1-F322-BD8D-C7526134A6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E53020-DBBF-CC9D-4EA9-3D08794B8782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ED7A2-26B5-A444-04A8-4B9189C3C7B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6B2BD8-9251-B304-B03F-6963664A292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F5F49C-E97A-0885-655C-80EA37A68B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162635-73E8-8BFA-4D9B-1832BFCE1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924820-B2F4-8E8E-5C7A-9D0A09ADE7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texte, capture d’écran, ordinateur, Ordinateur tablette&#10;&#10;Description générée automatiquement">
            <a:extLst>
              <a:ext uri="{FF2B5EF4-FFF2-40B4-BE49-F238E27FC236}">
                <a16:creationId xmlns:a16="http://schemas.microsoft.com/office/drawing/2014/main" id="{F8C936EA-8C2B-4F2D-04FF-32927CCB2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6" t="27978" r="11393" b="26448"/>
          <a:stretch/>
        </p:blipFill>
        <p:spPr>
          <a:xfrm>
            <a:off x="2228884" y="1898504"/>
            <a:ext cx="4492593" cy="39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7203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07D13-EE42-2932-0A01-AD6288DD6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42487-1D6A-2335-DF26-EDB259F0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نبدأ بدرس اسم التفضيل.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C3C83AC3-896A-0EFB-AB25-E0B38AA10C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0A061F-CB7F-4D08-33AA-5E31E5E8926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095C9-2894-79C3-37B7-EBA85B61550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1D8E13-B6BD-CA62-E1C5-75D4C6F9864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35F0A0-83B7-C002-D55E-2269615867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32DA47-31EC-E145-2FE1-0C10C1E1D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9F73D2-DA00-B535-33F8-92CA2B7B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C5FE2E4-7EE3-B0F9-4508-C2DCAE372109}"/>
              </a:ext>
            </a:extLst>
          </p:cNvPr>
          <p:cNvSpPr txBox="1"/>
          <p:nvPr/>
        </p:nvSpPr>
        <p:spPr>
          <a:xfrm>
            <a:off x="3140601" y="2897346"/>
            <a:ext cx="3472881" cy="1225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اِسْمُ ٱلتَّفْضيلِ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23341538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E73F7-410B-685B-A9D2-61D53397D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2E3CA-66E5-F85F-4286-12B959DC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تحققوا ما إذا كان فعل " صَغُرَ" يستوفي شروط صياغة اسم التفضيل. 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ABA872E1-44EF-8E30-4714-20E49A6A75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78391E-4E45-D1E9-D147-DF15BED9754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02E08E-D5AD-64EF-3C1E-BE2EF003C7CE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59F521-4632-2067-8C6E-50D2B59F784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378F63-71BA-227B-87C3-BBE94A9BDC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32E740-BB00-6188-4174-E59631BFC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2AC0C5-16D2-4517-3ADB-531DC964DA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42F5D12-6E02-8F94-83E1-4CAB990F7D44}"/>
              </a:ext>
            </a:extLst>
          </p:cNvPr>
          <p:cNvSpPr txBox="1"/>
          <p:nvPr/>
        </p:nvSpPr>
        <p:spPr>
          <a:xfrm>
            <a:off x="4124412" y="2645498"/>
            <a:ext cx="2059054" cy="1225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صَغُرَ 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11304604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95217-5FED-1EC8-6F71-2CD643830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AC3F1-CA75-39AC-DF4A-6BDB4621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نصحح جماعة.  فعل صغر يحقق جميع شروط صياغة اسم التفضيل. 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7F85D205-C49C-F23C-41D9-35E6F62B4F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9B0157-E777-C756-252C-59E451600E3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D5591-0BBB-E900-22A2-B6F363D0889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162789-FA1F-0EEF-F7AA-D87969C63C9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716550-B353-1E62-636F-4759610D3A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806091-36E0-263C-7722-321DC5FEC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6DCE96-F87A-7F61-83A9-D619DC183B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1849BC-2DE8-A0B3-8230-6FB57BCF3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327" y="1536201"/>
            <a:ext cx="742786" cy="68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F40E6A-C662-0751-E58B-69AC57F1A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428" y="3575265"/>
            <a:ext cx="742786" cy="68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82CD0F-0498-58C2-2442-D37470C9C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332" y="4497655"/>
            <a:ext cx="742786" cy="68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5575BD-451E-DE22-A3F0-2983721B8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332" y="5458100"/>
            <a:ext cx="742786" cy="68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5CBCC6-A73B-6B1E-F33C-792C46DAA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922" y="2567065"/>
            <a:ext cx="742786" cy="68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72EBAB5-FC81-E31F-52BC-05A3E75025B0}"/>
              </a:ext>
            </a:extLst>
          </p:cNvPr>
          <p:cNvSpPr txBox="1"/>
          <p:nvPr/>
        </p:nvSpPr>
        <p:spPr>
          <a:xfrm>
            <a:off x="6557193" y="2843149"/>
            <a:ext cx="2140736" cy="1464231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صَغُرَ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42E8EF-F08E-EE88-1C1C-3776100C6B8F}"/>
              </a:ext>
            </a:extLst>
          </p:cNvPr>
          <p:cNvSpPr txBox="1"/>
          <p:nvPr/>
        </p:nvSpPr>
        <p:spPr>
          <a:xfrm>
            <a:off x="1867805" y="1446033"/>
            <a:ext cx="3691829" cy="91940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ثُلاثِيٌّ غَيْرُ مَنْفيٍّ.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61651D1-DD5E-DE83-E260-F0C3B1F83006}"/>
              </a:ext>
            </a:extLst>
          </p:cNvPr>
          <p:cNvSpPr txBox="1"/>
          <p:nvPr/>
        </p:nvSpPr>
        <p:spPr>
          <a:xfrm>
            <a:off x="549631" y="4452548"/>
            <a:ext cx="5020291" cy="91940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لا يَدُلُّ عَلى لَوْنٍ </a:t>
            </a:r>
            <a:r>
              <a:rPr lang="ar-MA" dirty="0" err="1"/>
              <a:t>كَٱلْفِعْلِ"</a:t>
            </a:r>
            <a:r>
              <a:rPr lang="ar-MA" dirty="0" err="1">
                <a:solidFill>
                  <a:srgbClr val="00B0F0"/>
                </a:solidFill>
              </a:rPr>
              <a:t>سَوِدَ</a:t>
            </a:r>
            <a:r>
              <a:rPr lang="ar-MA" dirty="0"/>
              <a:t>".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4053640-5155-9D22-D774-52288D447D06}"/>
              </a:ext>
            </a:extLst>
          </p:cNvPr>
          <p:cNvSpPr txBox="1"/>
          <p:nvPr/>
        </p:nvSpPr>
        <p:spPr>
          <a:xfrm>
            <a:off x="549631" y="5443122"/>
            <a:ext cx="5020292" cy="91940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لا يَدُلُّ عَلى عَيْبٍ </a:t>
            </a:r>
            <a:r>
              <a:rPr lang="ar-MA" dirty="0" err="1"/>
              <a:t>كَٱلْفِعْلٍ"</a:t>
            </a:r>
            <a:r>
              <a:rPr lang="ar-MA" dirty="0" err="1">
                <a:solidFill>
                  <a:srgbClr val="00B0F0"/>
                </a:solidFill>
              </a:rPr>
              <a:t>عَرَجَ</a:t>
            </a:r>
            <a:r>
              <a:rPr lang="ar-MA" dirty="0"/>
              <a:t>".</a:t>
            </a:r>
            <a:endParaRPr lang="fr-FR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D571B7F-9DCA-1FBF-DF70-97C1F3BBE304}"/>
              </a:ext>
            </a:extLst>
          </p:cNvPr>
          <p:cNvSpPr/>
          <p:nvPr/>
        </p:nvSpPr>
        <p:spPr>
          <a:xfrm>
            <a:off x="1878093" y="3479231"/>
            <a:ext cx="3691829" cy="91940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قابِلٌ لِلتَّفاضُلِ.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05BFB9-AFBF-B7DD-8BF7-45D4F13C257F}"/>
              </a:ext>
            </a:extLst>
          </p:cNvPr>
          <p:cNvSpPr txBox="1"/>
          <p:nvPr/>
        </p:nvSpPr>
        <p:spPr>
          <a:xfrm>
            <a:off x="1866696" y="2462632"/>
            <a:ext cx="3691830" cy="91940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فِعْلٌ مَبْنِيٌّ لِلْمَعْلومِ.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612198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487C2-D422-2846-697E-E8688539B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BBB036-031C-4D8F-0F1A-74C5494C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ألواحكم صوغوا اسم التفضيل من فعل " صغر" .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56AAAD2C-AB1D-2063-427A-2B3F96A036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070050-A4E2-31D6-ADA1-0B3D9E5E832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D86CE8-A6BC-F6DE-17A1-4200F8672991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36124-7037-4D49-EF36-88C23CF010F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5CC2B2-1C5D-D540-6A25-1728752B1B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FF57F9-341A-9DEB-3617-D77F351C8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22B5FE-5563-135E-506D-01AA2F7362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90C1FE0-8526-0F52-1605-CE3B3E6BA5D1}"/>
              </a:ext>
            </a:extLst>
          </p:cNvPr>
          <p:cNvSpPr txBox="1"/>
          <p:nvPr/>
        </p:nvSpPr>
        <p:spPr>
          <a:xfrm>
            <a:off x="3521225" y="3011258"/>
            <a:ext cx="2059054" cy="1225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صَغُرَ 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19846131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D8DC6-355F-A761-8ED1-E9A66B3E8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B7634-6C91-70B3-FB7E-C47C22D6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  : أصغر للمذكر على وزن أفعل وصغرى للمؤنث على وزن فعلى. 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C7829BC-12F3-87A3-97EB-E042EB226E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A18BC0-1638-9406-C8B5-7EB93401B7C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9E8BE9-1189-C679-04BE-747075DF5CD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F3708-0C0A-6F93-90CA-9C6F0114D96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4B58CB-0771-2B41-604C-127F1F0343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A3A29D-A7BE-97F8-41D4-AB54656D0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A066D1-BC17-4B06-5043-E0A8F86684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7891E57-4363-2266-F1BB-366BF9C397F9}"/>
              </a:ext>
            </a:extLst>
          </p:cNvPr>
          <p:cNvSpPr txBox="1"/>
          <p:nvPr/>
        </p:nvSpPr>
        <p:spPr>
          <a:xfrm>
            <a:off x="5590623" y="2960135"/>
            <a:ext cx="2059054" cy="1225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أَصْغَرُ </a:t>
            </a:r>
            <a:endParaRPr lang="fr-FR" sz="4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F163E9-5820-6B31-D8C3-85D5D240F5EB}"/>
              </a:ext>
            </a:extLst>
          </p:cNvPr>
          <p:cNvSpPr txBox="1"/>
          <p:nvPr/>
        </p:nvSpPr>
        <p:spPr>
          <a:xfrm>
            <a:off x="1770508" y="2960135"/>
            <a:ext cx="2059054" cy="1225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صُغْرى  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22023648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F38F8-BE26-E631-A9CE-911D0864D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E1BAA1-F3D6-25B6-846D-0D2AC9CC6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ألواحكم دائما.  أعربوا  جمع المذكر السالم  في الجملة التالية إعرابا تاما.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FA4A0D-CDA9-C220-21A4-8220DEFBA2E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B44995-D289-E512-4D0B-3BFF4B21141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7320CC-FC47-148F-B7D5-BAA3BD0B454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3DEE3D-DA2E-F804-75FE-18F03DBB00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DED59D-D568-9A67-F597-B4ECCF1E7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834E49-B0F6-0C9C-2D4C-A8C33EAD7F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C388195-9378-9027-146C-63BCBE4203FB}"/>
              </a:ext>
            </a:extLst>
          </p:cNvPr>
          <p:cNvSpPr txBox="1"/>
          <p:nvPr/>
        </p:nvSpPr>
        <p:spPr>
          <a:xfrm>
            <a:off x="541175" y="2881558"/>
            <a:ext cx="8061649" cy="160043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اِحْتَفَل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 </a:t>
            </a:r>
            <a:r>
              <a:rPr lang="ar-MA" sz="8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ٱلْمُتَفَرِّجونَ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بِٱلنَّصْرِ</a:t>
            </a:r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A94471-AEFA-F3DD-8DBE-5B336EDC94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022033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E9CF1-0D53-33BD-5091-58C5C0A9E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C7C282-5CD4-0607-2F15-B3BACB0DA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ألواحكم دائما.  أعربوا 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جمع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المذكر السالم  في الجملة التالية إعرابا تاما.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89BD34-0EA5-EED9-3E96-2D47AEED3DB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32662-1739-E73C-86F4-C1D9053A5F21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49D9C-1949-2DB5-9ED8-89551E7DC71E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6AA50A-B5F5-EB63-73C8-CFFBD7D204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F477AD-6D6E-022C-8616-67BF828F2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0DAF80-66B4-8E25-ECC5-2B0AA7AEB7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BF4E553-E6FD-DC99-5D39-6448A4756565}"/>
              </a:ext>
            </a:extLst>
          </p:cNvPr>
          <p:cNvSpPr txBox="1"/>
          <p:nvPr/>
        </p:nvSpPr>
        <p:spPr>
          <a:xfrm>
            <a:off x="721360" y="2867911"/>
            <a:ext cx="7406640" cy="1328023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قَدَّمَ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ٱلسُّكّانُ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هَدايا لِــ</a:t>
            </a:r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ـلْمُتَطَوِّعينَ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5400" dirty="0"/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FBE4386-5F4C-AC53-7D29-49DD7A4302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833640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A7C44-4156-4D03-DCAD-AAEB128D6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4DFFA-A7F7-9838-47EC-FF9C94C0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ألواحكم، اكتبوا  الكلمة  المكتوبة بلون أحمر مع  رسم الهمزة  المناسبة..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1A1575-32A8-21C9-38FA-2A9BBF3BCF7D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1C7A62-6E84-AD23-C4F9-EBB21C83FB3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C900-835F-08E7-FCB8-F90C22EACE7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0C6703-A8EA-9E6B-A51B-AE9D95CAF2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56704B-6B02-5750-D35C-1BE1C360B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A5E370-1270-9762-D0A4-E0439E715C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B10F2F-D285-CB4C-72A0-854AA2B2FBCB}"/>
              </a:ext>
            </a:extLst>
          </p:cNvPr>
          <p:cNvSpPr txBox="1"/>
          <p:nvPr/>
        </p:nvSpPr>
        <p:spPr>
          <a:xfrm>
            <a:off x="1469571" y="3026925"/>
            <a:ext cx="6204858" cy="122586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جْتَهِدوا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تَحْصيلِ ٱلْعِلْمِ.</a:t>
            </a:r>
            <a:endParaRPr lang="fr-FR" sz="6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4C5A35-43FB-047C-68C9-D85F74767B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69936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441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حب الوطن 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5464595" y="338022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مراجعة وتوليف.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4" name="Image 3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A6DAC9F3-04C2-E8E0-ACD0-BE5440061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91" y="3285069"/>
            <a:ext cx="468001" cy="5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54261-5F71-0687-4053-8770A7089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CAE2CF-02FB-962B-205E-6788DBA3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ألواحكم، اكتبوا  الكلمة  المكتوبة بلون أحمر مع  رسم الهمزة  المناسبة.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011B2D-BA47-9929-88B2-689EDC3F569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8D84B-AE46-0568-39A6-24073C423CB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98039E-8ACE-FCDA-DC1F-28F91D0B6855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D82E54-8718-4B5F-1F56-90153B0032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23E3C5-4C13-9818-D42D-F4E4EEB77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FB731F-1423-B198-7959-EE3D0A1A74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0E3EA78-7BC9-E317-C55E-3C07ECF1F474}"/>
              </a:ext>
            </a:extLst>
          </p:cNvPr>
          <p:cNvSpPr txBox="1"/>
          <p:nvPr/>
        </p:nvSpPr>
        <p:spPr>
          <a:xfrm>
            <a:off x="933061" y="3169165"/>
            <a:ext cx="7035284" cy="122586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اَلْإِصْرارُ مِفْتاحُ تَحْقيقِ 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...حْلامِكُمْ</a:t>
            </a: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A92F35-E72A-B782-6135-E9242A61AC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787867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9865E-BB78-2C83-1E2A-705A77C0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EDC2DB-C492-EF2A-BC4C-161970DF3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وأجيبوا عن السؤالين (5و6) الخاصين باستثمار الظواهر اللغوية.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FFBC7F-6378-5011-62FE-7582D6791A4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6BA54-14D5-FC5E-19F0-FF34C41B277E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6FE531-A758-3570-B107-6CEEE65CBD6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10D036-4443-49DF-08FD-1D7012387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5AEB9E-FAF0-7488-8F32-6678B5CF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A9483D-2449-3F6D-2D5C-04F349A2F5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0E6F3C-19E3-3621-532D-DC68938B70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895" y="1444360"/>
            <a:ext cx="3487612" cy="5003705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11F983-64F9-991C-3E5C-23325AF5A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165" y="4890070"/>
            <a:ext cx="3591072" cy="1290320"/>
          </a:xfrm>
          <a:prstGeom prst="rect">
            <a:avLst/>
          </a:prstGeom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3D739A-F2FD-6071-1532-37BECAD0DD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940877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AB82D-8A19-06F6-41CB-DD6F5E9BE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9A7F6-2529-8361-6271-F9E309E93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السؤال ثم  يجيب عنه؟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BC995CD-9E9B-5CB2-116D-C7A45C8685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DDBB6B-5D74-A539-97FE-0048E539D2A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743B8-FE91-5E13-9D37-D717E5C5C04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CC3F6-2202-797A-AA60-191D789FB650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349B9F-7931-ABE8-86FC-DB72372DAE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86B857-38A6-1C4F-13C2-40F4DC05B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0E58DF-F224-83DA-9D2B-607EB5D08B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F8CA15-A365-38E0-AF50-A50F7F32B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0" y="2105416"/>
            <a:ext cx="6990080" cy="3996584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</p:spTree>
    <p:extLst>
      <p:ext uri="{BB962C8B-B14F-4D97-AF65-F5344CB8AC3E}">
        <p14:creationId xmlns:p14="http://schemas.microsoft.com/office/powerpoint/2010/main" val="36548954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FB8B8-D76F-9D26-3232-5390C706E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C4B24-E13D-03FB-444B-64205350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53BE1-7B9C-2CDF-862C-FAF052F1A37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FA589-6388-E21D-9CB5-7AA70535C1B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C77343-E3A2-179D-F918-A2B1E0D6D41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7A6129-793D-B5E9-714F-91405DDC76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3D4FF0-3807-6BD4-8D63-B7F756F2F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6204E2-4784-E7E2-466A-222BE093F8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D7007A-E7F2-56F8-46B0-D5072B669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43" y="2004939"/>
            <a:ext cx="7974606" cy="3996584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B082D12-4333-57AD-118A-9140890B745A}"/>
              </a:ext>
            </a:extLst>
          </p:cNvPr>
          <p:cNvSpPr txBox="1"/>
          <p:nvPr/>
        </p:nvSpPr>
        <p:spPr>
          <a:xfrm>
            <a:off x="6995182" y="3197375"/>
            <a:ext cx="125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أَكْبَرُ 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9328BF-0CF0-4543-F91A-03D09EE6F0CA}"/>
              </a:ext>
            </a:extLst>
          </p:cNvPr>
          <p:cNvSpPr txBox="1"/>
          <p:nvPr/>
        </p:nvSpPr>
        <p:spPr>
          <a:xfrm>
            <a:off x="6995182" y="3934791"/>
            <a:ext cx="125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أَصْدَقُ 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4CB41D4-F5C8-7439-A7D3-ABDA9E878350}"/>
              </a:ext>
            </a:extLst>
          </p:cNvPr>
          <p:cNvSpPr txBox="1"/>
          <p:nvPr/>
        </p:nvSpPr>
        <p:spPr>
          <a:xfrm>
            <a:off x="5184882" y="3964626"/>
            <a:ext cx="125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أَفْعَلُ 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645EA07-8FCD-F637-1106-DC2E937DC7FD}"/>
              </a:ext>
            </a:extLst>
          </p:cNvPr>
          <p:cNvSpPr txBox="1"/>
          <p:nvPr/>
        </p:nvSpPr>
        <p:spPr>
          <a:xfrm>
            <a:off x="5184882" y="3197374"/>
            <a:ext cx="125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أَفْعَلُ 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3F446C5-A393-593E-00C4-A68D81F26D38}"/>
              </a:ext>
            </a:extLst>
          </p:cNvPr>
          <p:cNvSpPr txBox="1"/>
          <p:nvPr/>
        </p:nvSpPr>
        <p:spPr>
          <a:xfrm>
            <a:off x="527316" y="3382041"/>
            <a:ext cx="4547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ٱلْعِلْمُ أَكْبَرُ ثَرْوَةٍ يَمْتَلِكُها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ٱلْإِنْسانُ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حَياتِهِ.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4BB3489-4050-6986-0928-68C26095AB40}"/>
              </a:ext>
            </a:extLst>
          </p:cNvPr>
          <p:cNvSpPr txBox="1"/>
          <p:nvPr/>
        </p:nvSpPr>
        <p:spPr>
          <a:xfrm>
            <a:off x="280416" y="3934791"/>
            <a:ext cx="4785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مُحَمَّدٌ صَلّى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ٱللَّهُ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عَلَيْهِ وَسَلَّمَ أَصْدَقُ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ٱلنّاسِ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حَديثاً.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54CC017-1056-B4EE-1C99-B52BBB583010}"/>
              </a:ext>
            </a:extLst>
          </p:cNvPr>
          <p:cNvSpPr txBox="1"/>
          <p:nvPr/>
        </p:nvSpPr>
        <p:spPr>
          <a:xfrm>
            <a:off x="1746395" y="5052537"/>
            <a:ext cx="5477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قْبَلَ </a:t>
            </a:r>
            <a:r>
              <a:rPr lang="ar-MA" sz="4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ٱلْمُواطِنــ</a:t>
            </a:r>
            <a:r>
              <a:rPr lang="ar-MA" sz="4400" b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ونَ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فْواجٍ مُنْتَظِمَةٍ.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76BFFC-425A-1ABA-96FA-B5B10455D7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3686021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D54654-4597-323A-AE83-FBA4473A3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288" y="90999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9DB78-63BD-C632-589D-C8868BB0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بخطوات شكل جملة؟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D4653-EA97-DD6D-D550-89CE8EA89EA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51A10-6A1D-782F-59E9-A4D6600F51B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0EDE-B7AC-2FA9-55D2-9CF882BFD86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139D07-8163-FA9C-C7F4-451514197B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3A9CC3-5B3C-5861-A4A1-DDB7423B44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9AEB3B-A296-4081-14C8-813B75B73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4F7E0C-316B-D5F9-B7B2-F3AE579527AD}"/>
              </a:ext>
            </a:extLst>
          </p:cNvPr>
          <p:cNvSpPr txBox="1"/>
          <p:nvPr/>
        </p:nvSpPr>
        <p:spPr>
          <a:xfrm>
            <a:off x="1070129" y="2967335"/>
            <a:ext cx="6840000" cy="102155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لِشَكْلِ جُمْلَةٍ؟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4C3CD2-825C-BAAD-F560-F997E08119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02537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F0B83-23C7-DF5E-2889-31CB9C3CC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B2AA3-F24D-439E-D48A-E499B031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9200FE0-1D2F-BA94-5FFE-30185ECFB9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16882F-D45B-58B7-EE09-4F3BA54B288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4AF42-797D-3323-3980-F1D63D677510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11F064-4F64-A3F4-DE61-86F4E326B655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7125FE-16D1-2E83-CFA2-72D10222EE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E494B9-FA2D-CD0F-B8B3-73A90D8F43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A7A3B2-D0BD-B376-ACC7-EB277CA1C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EFEBC8C1-C4F8-5E88-8877-8246C0A798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3241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5054A-D58C-D2CA-CDAC-CE661F685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CA38E-25A0-7A0D-4EC9-473F1849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9C046E-9F53-4A48-B383-23DFC217AA5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C4076F-A579-169F-9FFA-144DBCC31DD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AD5DD3-18E6-DDD4-3F12-236B4BCC154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BA8158B-4F61-58FD-6F24-754CFEEB88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B4AE6A-0539-395D-D9A7-86BE5F25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0B67AF3-5D92-C97A-3202-AE7E7214F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0339E44-6062-2063-008C-C0E2B764BD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2E474FAF-4B3C-8FE4-72A2-9DAB20E2C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13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543743" y="3134373"/>
              <a:ext cx="5025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التحدث باسترسال لتقديم   سيرهم الذاتية؛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34050" y="3169215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نص " حب الوطن"  واستثماره لغويا؛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39" y="4730329"/>
            <a:ext cx="7375439" cy="890781"/>
            <a:chOff x="1331544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4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34051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تثبيت </a:t>
              </a:r>
              <a:r>
                <a:rPr lang="ar-MA" sz="24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تعلماتهم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ومعاجلة تعثراتهم. 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8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8AA8C7-E1D0-0153-46FD-A3F46C3A51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8BE47D-8680-5384-EF35-40C68265AE1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C21976-4E68-55C9-FB04-8169F100013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950CFA-BACE-E0FF-5161-4E2FBB00DA4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7768C5-A853-1F92-1F83-0F467CF1F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D0BB45-A75B-DD6E-567E-B02E0FB20E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5D1A4-21AC-694E-E227-FB9DC60476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19">
            <a:extLst>
              <a:ext uri="{FF2B5EF4-FFF2-40B4-BE49-F238E27FC236}">
                <a16:creationId xmlns:a16="http://schemas.microsoft.com/office/drawing/2014/main" id="{DB53C68D-D68B-F112-BDD6-8DC906CF46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80104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78BD-04A4-F347-A759-F339FA13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4B035472-86CE-79F0-4663-A0F97DE5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سنحدد الفائز بنجمة السلوك في نهاية كل حصة.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757AF6-1A56-8485-02D4-F53C0CCF03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8FCA77-2A94-844E-FF86-98049937353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BB237-B996-CF5D-AB13-570DC0E2213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336EE-A0BF-ACF0-D558-0A6B99A7BB0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829BF5-2220-CF45-1C62-CBD6C4494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EB7AC2-2874-57B2-8C49-95CC27D37C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82139E-DB73-D9F2-2066-F00B3EE521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95D41EB-78A0-9069-7078-B44208374AD5}"/>
              </a:ext>
            </a:extLst>
          </p:cNvPr>
          <p:cNvSpPr/>
          <p:nvPr/>
        </p:nvSpPr>
        <p:spPr>
          <a:xfrm>
            <a:off x="6334951" y="1758035"/>
            <a:ext cx="1800000" cy="131331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Image 12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4B0CB2-4121-7594-8361-F10163B8A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59" y="3237603"/>
            <a:ext cx="1710067" cy="1313320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BE0AC827-5422-F969-8FF7-F87DDC0E8256}"/>
              </a:ext>
            </a:extLst>
          </p:cNvPr>
          <p:cNvSpPr txBox="1">
            <a:spLocks/>
          </p:cNvSpPr>
          <p:nvPr/>
        </p:nvSpPr>
        <p:spPr>
          <a:xfrm>
            <a:off x="749594" y="2243351"/>
            <a:ext cx="5466945" cy="61200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549114A1-E379-25C1-B0BA-0AA418B7E62B}"/>
              </a:ext>
            </a:extLst>
          </p:cNvPr>
          <p:cNvSpPr txBox="1">
            <a:spLocks/>
          </p:cNvSpPr>
          <p:nvPr/>
        </p:nvSpPr>
        <p:spPr>
          <a:xfrm>
            <a:off x="681643" y="3588262"/>
            <a:ext cx="4917916" cy="61200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2800" dirty="0">
                <a:solidFill>
                  <a:srgbClr val="424D7B"/>
                </a:solidFill>
              </a:rPr>
              <a:t>.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632A3CF3-A1CF-51AE-3D6B-AAF6E56C467D}"/>
              </a:ext>
            </a:extLst>
          </p:cNvPr>
          <p:cNvSpPr txBox="1">
            <a:spLocks/>
          </p:cNvSpPr>
          <p:nvPr/>
        </p:nvSpPr>
        <p:spPr>
          <a:xfrm>
            <a:off x="894009" y="5291616"/>
            <a:ext cx="5560583" cy="61200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أُنْجِزُ واجِباتي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ٱلْمَنْزِلِيَّةَ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</a:t>
            </a:r>
            <a:endParaRPr lang="ar-MA" sz="2800" dirty="0">
              <a:solidFill>
                <a:srgbClr val="424D7B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441C80D-9D30-7F9E-ED71-7CF88C392C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52" y="4842000"/>
            <a:ext cx="1710067" cy="12600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33089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ضعوا  الكراسة والدفتر  واللوحة  في القمطر.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443E80-C1A5-CD3D-7669-7723C754F3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91F25-1BF0-BEE1-175E-FF4BF87555E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A7A6E-D932-9112-399F-9D64F56FAEB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F5A86D-663E-6E55-C19F-7027E355BB7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56727A-DBC9-8451-5CA0-5E60753C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726805-1CBB-A1F8-8223-42DE02320A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44F9ED-B572-2201-DC6B-E9E60B98F80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2CACE606-5DB2-B17B-A16E-73352EB3143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848" y="2184400"/>
            <a:ext cx="6996640" cy="3935413"/>
          </a:xfr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17497</TotalTime>
  <Words>1303</Words>
  <Application>Microsoft Office PowerPoint</Application>
  <PresentationFormat>Affichage à l'écran (4:3)</PresentationFormat>
  <Paragraphs>264</Paragraphs>
  <Slides>48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48</vt:i4>
      </vt:variant>
    </vt:vector>
  </HeadingPairs>
  <TitlesOfParts>
    <vt:vector size="70" baseType="lpstr">
      <vt:lpstr>Microsoft GothicNeo</vt:lpstr>
      <vt:lpstr>Aptos</vt:lpstr>
      <vt:lpstr>Aptos Display</vt:lpstr>
      <vt:lpstr>Arial</vt:lpstr>
      <vt:lpstr>Calibri</vt:lpstr>
      <vt:lpstr>Dosis ExtraBold</vt:lpstr>
      <vt:lpstr>Microsoft Uighur</vt:lpstr>
      <vt:lpstr>Wingdings</vt:lpstr>
      <vt:lpstr>Conception personnalisée</vt:lpstr>
      <vt:lpstr>1_Conception personnalisée</vt:lpstr>
      <vt:lpstr>00_Env-Enseignant</vt:lpstr>
      <vt:lpstr>2_Conception personnalisée</vt:lpstr>
      <vt:lpstr>4_Env-Apprenant_Tmplt</vt:lpstr>
      <vt:lpstr>04- قراءة/ كتابة</vt:lpstr>
      <vt:lpstr>افتتاح الحصة  nv</vt:lpstr>
      <vt:lpstr>7_04- قراءة/ كتابة</vt:lpstr>
      <vt:lpstr>2_04- قراءة/ كتابة</vt:lpstr>
      <vt:lpstr>6_04- قراءة/ كتابة</vt:lpstr>
      <vt:lpstr>نشاط اعتيادي</vt:lpstr>
      <vt:lpstr>مراجعة وتوليف nv</vt:lpstr>
      <vt:lpstr>1_مراجعة وتوليف nv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حاولوا الالتزام  بهذه السلوكات. سنحدد الفائز بنجمة السلوك في نهاية كل حصة. </vt:lpstr>
      <vt:lpstr>ضعوا  الكراسة والدفتر  واللوحة  في القمطر.</vt:lpstr>
      <vt:lpstr>سنبدأ حصة اليوم بالواجب المنزلي. خذوا  دفاتركم. سأتحقق من إنجاز الواجب. </vt:lpstr>
      <vt:lpstr>استعينوا  بما سجلتموه على دفاتركم واستعدوا للتحدث باسترسال لتقديم سيركم الذاتية شفهيا.</vt:lpstr>
      <vt:lpstr>من يقوم إلى السبورة لتقديم سيرته الذاتية بشكل مسترسل ومعبر. </vt:lpstr>
      <vt:lpstr>في نظركم، من الفائز في نشاط التحدث باسترسال؟</vt:lpstr>
      <vt:lpstr>Présentation PowerPoint</vt:lpstr>
      <vt:lpstr> في حصة اليوم، ستشكلون جملا في نص ثم تستثمرونه لغويا بعد فهم مضامينه. </vt:lpstr>
      <vt:lpstr>خذوا كراساتكم الصفحة -46-. اقرؤوا النص قراءة صامتة. </vt:lpstr>
      <vt:lpstr>نبدأ بالشكل . من يذكرنا بالخطوات التي نسلكها لشكل جملة؟ </vt:lpstr>
      <vt:lpstr>لنتذكر. من يقرأ؟ . </vt:lpstr>
      <vt:lpstr>قوموا بشكل الجملتين  في المكان المخصص لذلك.</vt:lpstr>
      <vt:lpstr>من يقوم إلى السبورة ويشكل الجملة موضحا كيف قام بذلك؟ </vt:lpstr>
      <vt:lpstr>ضعوا خطا تحت الأخطاء في الشكل، ثم اشكلوا الجملتين معا في النص.</vt:lpstr>
      <vt:lpstr>من يقرأ النص بطلاقة  على كراساته؟ . (قراءتان  فقط). </vt:lpstr>
      <vt:lpstr>قبل أن تشرعوا في الإجابة عن أسئلة المعجم   من يذكرنا بالمقصود بشبكة الكلمة؟ </vt:lpstr>
      <vt:lpstr>من يذكرنا بطريقة  استخراج معلومات  من نص؟</vt:lpstr>
      <vt:lpstr>من يذكرنا بطريقة  استنتاج معلومات  من نص ؟</vt:lpstr>
      <vt:lpstr>الآن. أجيبوا عن أسئلة "أستثمر معجم النص" و الأسئلة الأربعة الأولى من مقطع " أستثمر النص".</vt:lpstr>
      <vt:lpstr>لنصحح جماعة. نبدأ باستثمار معجم النص. من يقرأ السؤال الأول و يجيب عنه؟</vt:lpstr>
      <vt:lpstr>صححوا  على كراساتكم.</vt:lpstr>
      <vt:lpstr>ننتقل إلى أسئلة  استثمار فهم النص . من يقرأ السؤال ثم  يجيب عنه؟</vt:lpstr>
      <vt:lpstr>صححوا  على كراساتكم.</vt:lpstr>
      <vt:lpstr> سنقوم بمرجعة سريعة للظواهر اللغوية. خذوا ألواحكم.</vt:lpstr>
      <vt:lpstr>نبدأ بدرس اسم التفضيل.</vt:lpstr>
      <vt:lpstr>تحققوا ما إذا كان فعل " صَغُرَ" يستوفي شروط صياغة اسم التفضيل. </vt:lpstr>
      <vt:lpstr>نصحح جماعة.  فعل صغر يحقق جميع شروط صياغة اسم التفضيل. </vt:lpstr>
      <vt:lpstr>على ألواحكم صوغوا اسم التفضيل من فعل " صغر" .</vt:lpstr>
      <vt:lpstr>صححوا  : أصغر للمذكر على وزن أفعل وصغرى للمؤنث على وزن فعلى. </vt:lpstr>
      <vt:lpstr>على ألواحكم دائما.  أعربوا  جمع المذكر السالم  في الجملة التالية إعرابا تاما. . </vt:lpstr>
      <vt:lpstr>على ألواحكم دائما.  أعربوا  جمع المذكر السالم  في الجملة التالية إعرابا تاما. . </vt:lpstr>
      <vt:lpstr>على ألواحكم، اكتبوا  الكلمة  المكتوبة بلون أحمر مع  رسم الهمزة  المناسبة.. </vt:lpstr>
      <vt:lpstr>على ألواحكم، اكتبوا  الكلمة  المكتوبة بلون أحمر مع  رسم الهمزة  المناسبة.</vt:lpstr>
      <vt:lpstr>خذوا كراساتكم وأجيبوا عن السؤالين (5و6) الخاصين باستثمار الظواهر اللغوية.</vt:lpstr>
      <vt:lpstr>نصحح جماعة. من يقرأ السؤال ثم  يجيب عنه؟</vt:lpstr>
      <vt:lpstr>صححوا على كراساتكم. </vt:lpstr>
      <vt:lpstr>اختتام الحصة</vt:lpstr>
      <vt:lpstr>من يذكرنا  بخطوات شكل جملة؟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179</cp:revision>
  <dcterms:created xsi:type="dcterms:W3CDTF">2023-09-20T21:35:22Z</dcterms:created>
  <dcterms:modified xsi:type="dcterms:W3CDTF">2025-11-16T16:43:03Z</dcterms:modified>
</cp:coreProperties>
</file>